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12192000"/>
  <p:notesSz cx="6858000" cy="9144000"/>
  <p:embeddedFontLst>
    <p:embeddedFont>
      <p:font typeface="Century Gothic"/>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CenturyGothic-bold.fntdata"/><Relationship Id="rId14" Type="http://schemas.openxmlformats.org/officeDocument/2006/relationships/slide" Target="slides/slide10.xml"/><Relationship Id="rId36" Type="http://schemas.openxmlformats.org/officeDocument/2006/relationships/font" Target="fonts/CenturyGothic-regular.fntdata"/><Relationship Id="rId17" Type="http://schemas.openxmlformats.org/officeDocument/2006/relationships/slide" Target="slides/slide13.xml"/><Relationship Id="rId39" Type="http://schemas.openxmlformats.org/officeDocument/2006/relationships/font" Target="fonts/CenturyGothic-boldItalic.fntdata"/><Relationship Id="rId16" Type="http://schemas.openxmlformats.org/officeDocument/2006/relationships/slide" Target="slides/slide12.xml"/><Relationship Id="rId38" Type="http://schemas.openxmlformats.org/officeDocument/2006/relationships/font" Target="fonts/CenturyGothic-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assroom.github.com/classroom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Welcome! this is the instructor </a:t>
            </a:r>
            <a:r>
              <a:rPr lang="en-US"/>
              <a:t>tutorial</a:t>
            </a:r>
            <a:r>
              <a:rPr lang="en-US"/>
              <a:t> for ACES. to use this program we will have to setup a github class room. So first we will show how to do that and then we will show how to use ACES. </a:t>
            </a:r>
            <a:r>
              <a:rPr lang="en-US">
                <a:solidFill>
                  <a:schemeClr val="dk1"/>
                </a:solidFill>
              </a:rPr>
              <a:t>ACES requires the use of a unit test file to test the students code. As such you will need to have a repo created with starter code for each assignment you do.</a:t>
            </a:r>
            <a:r>
              <a:rPr lang="en-US"/>
              <a:t>  If you </a:t>
            </a:r>
            <a:r>
              <a:rPr lang="en-US"/>
              <a:t>already</a:t>
            </a:r>
            <a:r>
              <a:rPr lang="en-US"/>
              <a:t> have an </a:t>
            </a:r>
            <a:r>
              <a:rPr lang="en-US"/>
              <a:t>organization</a:t>
            </a:r>
            <a:r>
              <a:rPr lang="en-US"/>
              <a:t> setup in github you can skip to slide 4.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now you will setup the class roster… first you set what the students will identify </a:t>
            </a:r>
            <a:r>
              <a:rPr lang="en-US"/>
              <a:t>themselves</a:t>
            </a:r>
            <a:r>
              <a:rPr lang="en-US"/>
              <a:t> by in the first </a:t>
            </a:r>
            <a:r>
              <a:rPr lang="en-US"/>
              <a:t>field</a:t>
            </a:r>
            <a:r>
              <a:rPr lang="en-US"/>
              <a:t>. then you will list the the students in the class by this id. for example. If you put “first name” in the in the top field then you would create a list of students first names in the second. later when the students access the first </a:t>
            </a:r>
            <a:r>
              <a:rPr lang="en-US"/>
              <a:t>assignment</a:t>
            </a:r>
            <a:r>
              <a:rPr lang="en-US"/>
              <a:t> they would choose </a:t>
            </a:r>
            <a:r>
              <a:rPr lang="en-US"/>
              <a:t>their</a:t>
            </a:r>
            <a:r>
              <a:rPr lang="en-US"/>
              <a:t> name from the list. Then classroom will attach there github id to this student in the roster. </a:t>
            </a:r>
            <a:endParaRPr/>
          </a:p>
        </p:txBody>
      </p:sp>
      <p:sp>
        <p:nvSpPr>
          <p:cNvPr id="209" name="Google Shape;20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now that the classroom is created and the roster setup we can create our first </a:t>
            </a:r>
            <a:r>
              <a:rPr lang="en-US"/>
              <a:t>assignment</a:t>
            </a:r>
            <a:r>
              <a:rPr lang="en-US"/>
              <a:t>. in the center of the page is a button we can do this with. </a:t>
            </a:r>
            <a:r>
              <a:rPr lang="en-US"/>
              <a:t>click</a:t>
            </a:r>
            <a:r>
              <a:rPr lang="en-US"/>
              <a:t> on this </a:t>
            </a:r>
            <a:r>
              <a:rPr lang="en-US"/>
              <a:t>button</a:t>
            </a:r>
            <a:r>
              <a:rPr lang="en-US"/>
              <a:t> to create the first </a:t>
            </a:r>
            <a:r>
              <a:rPr lang="en-US"/>
              <a:t>assignment</a:t>
            </a:r>
            <a:r>
              <a:rPr lang="en-US"/>
              <a:t>. </a:t>
            </a:r>
            <a:endParaRPr/>
          </a:p>
        </p:txBody>
      </p:sp>
      <p:sp>
        <p:nvSpPr>
          <p:cNvPr id="216" name="Google Shape;21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you cant create group </a:t>
            </a:r>
            <a:r>
              <a:rPr lang="en-US"/>
              <a:t>assignments</a:t>
            </a:r>
            <a:r>
              <a:rPr lang="en-US"/>
              <a:t> for individual </a:t>
            </a:r>
            <a:r>
              <a:rPr lang="en-US"/>
              <a:t>assignments</a:t>
            </a:r>
            <a:r>
              <a:rPr lang="en-US"/>
              <a:t>. for this tutorial we will </a:t>
            </a:r>
            <a:r>
              <a:rPr lang="en-US"/>
              <a:t>choose</a:t>
            </a:r>
            <a:r>
              <a:rPr lang="en-US"/>
              <a:t> individual assignment. </a:t>
            </a:r>
            <a:endParaRPr/>
          </a:p>
        </p:txBody>
      </p:sp>
      <p:sp>
        <p:nvSpPr>
          <p:cNvPr id="223" name="Google Shape;22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Now set the name of the </a:t>
            </a:r>
            <a:r>
              <a:rPr lang="en-US"/>
              <a:t>assignment</a:t>
            </a:r>
            <a:r>
              <a:rPr lang="en-US"/>
              <a:t>. this is where you will need the starter code. make sure you have created the unit test file in you starter code and that the gitCommit() function included with ACES is there. leave the repository prefix the same as the </a:t>
            </a:r>
            <a:r>
              <a:rPr lang="en-US"/>
              <a:t>assignment</a:t>
            </a:r>
            <a:r>
              <a:rPr lang="en-US"/>
              <a:t> name unless you want to enter the </a:t>
            </a:r>
            <a:r>
              <a:rPr lang="en-US"/>
              <a:t>assignment repository prefix into the assignment name field in ACES. ASCS uses the Assignment name as the </a:t>
            </a:r>
            <a:r>
              <a:rPr lang="en-US">
                <a:solidFill>
                  <a:schemeClr val="dk1"/>
                </a:solidFill>
              </a:rPr>
              <a:t>repository prefix to pull the student repos. </a:t>
            </a:r>
            <a:endParaRPr/>
          </a:p>
        </p:txBody>
      </p:sp>
      <p:sp>
        <p:nvSpPr>
          <p:cNvPr id="230" name="Google Shape;23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now we have created the </a:t>
            </a:r>
            <a:r>
              <a:rPr lang="en-US"/>
              <a:t>classroom</a:t>
            </a:r>
            <a:r>
              <a:rPr lang="en-US"/>
              <a:t> and the </a:t>
            </a:r>
            <a:r>
              <a:rPr lang="en-US"/>
              <a:t>assignment. simply send the assignment url to the students. you can do this via e-mail to just post it to the assignment in canvas as it will be the same for all the students</a:t>
            </a:r>
            <a:r>
              <a:rPr lang="en-US"/>
              <a:t>. when they </a:t>
            </a:r>
            <a:r>
              <a:rPr lang="en-US"/>
              <a:t>click</a:t>
            </a:r>
            <a:r>
              <a:rPr lang="en-US"/>
              <a:t> on it they will be told to choose there id on the roster then it will create a repo for them </a:t>
            </a:r>
            <a:r>
              <a:rPr lang="en-US"/>
              <a:t>using</a:t>
            </a:r>
            <a:r>
              <a:rPr lang="en-US"/>
              <a:t> the starter code and they can clone the repo to there computers to work on it. the gitCommit() function will record their testing and commit each time they test their program.  </a:t>
            </a:r>
            <a:endParaRPr/>
          </a:p>
        </p:txBody>
      </p:sp>
      <p:sp>
        <p:nvSpPr>
          <p:cNvPr id="237" name="Google Shape;23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Once the students have all downloaded the </a:t>
            </a:r>
            <a:r>
              <a:rPr lang="en-US"/>
              <a:t>assignment</a:t>
            </a:r>
            <a:r>
              <a:rPr lang="en-US"/>
              <a:t> and the due date has been reached and they have pushed </a:t>
            </a:r>
            <a:r>
              <a:rPr lang="en-US"/>
              <a:t>their</a:t>
            </a:r>
            <a:r>
              <a:rPr lang="en-US"/>
              <a:t> </a:t>
            </a:r>
            <a:r>
              <a:rPr lang="en-US"/>
              <a:t>assignments</a:t>
            </a:r>
            <a:r>
              <a:rPr lang="en-US"/>
              <a:t> back to github it is time to run ACES. first go back to the </a:t>
            </a:r>
            <a:r>
              <a:rPr lang="en-US"/>
              <a:t>classroom</a:t>
            </a:r>
            <a:r>
              <a:rPr lang="en-US"/>
              <a:t> and </a:t>
            </a:r>
            <a:r>
              <a:rPr lang="en-US"/>
              <a:t>click</a:t>
            </a:r>
            <a:r>
              <a:rPr lang="en-US"/>
              <a:t> on manage classroom. </a:t>
            </a:r>
            <a:endParaRPr/>
          </a:p>
        </p:txBody>
      </p:sp>
      <p:sp>
        <p:nvSpPr>
          <p:cNvPr id="244" name="Google Shape;24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7e88326a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Then click on Roster </a:t>
            </a:r>
            <a:r>
              <a:rPr lang="en-US"/>
              <a:t>Management</a:t>
            </a:r>
            <a:r>
              <a:rPr lang="en-US"/>
              <a:t>. this will </a:t>
            </a:r>
            <a:r>
              <a:rPr lang="en-US"/>
              <a:t>bring</a:t>
            </a:r>
            <a:r>
              <a:rPr lang="en-US"/>
              <a:t> us to this page. now that your students have all set there ids to the repos and </a:t>
            </a:r>
            <a:r>
              <a:rPr lang="en-US"/>
              <a:t>github</a:t>
            </a:r>
            <a:r>
              <a:rPr lang="en-US"/>
              <a:t> accounts you can </a:t>
            </a:r>
            <a:r>
              <a:rPr lang="en-US"/>
              <a:t>click</a:t>
            </a:r>
            <a:r>
              <a:rPr lang="en-US"/>
              <a:t> on download. this will download the github ids and roster ids for all the students in the class in a csv file. you will need this when </a:t>
            </a:r>
            <a:r>
              <a:rPr lang="en-US"/>
              <a:t>creating</a:t>
            </a:r>
            <a:r>
              <a:rPr lang="en-US"/>
              <a:t> the call in ACES. </a:t>
            </a:r>
            <a:endParaRPr/>
          </a:p>
        </p:txBody>
      </p:sp>
      <p:sp>
        <p:nvSpPr>
          <p:cNvPr id="251" name="Google Shape;251;g57e88326a5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If the student has not started the assignment or added themself to the roster via clicking on there id  in the roster they will not show up in ACES. this is what it looks like in the assignment when the student has not added himself to the roster yet. </a:t>
            </a:r>
            <a:endParaRPr/>
          </a:p>
        </p:txBody>
      </p:sp>
      <p:sp>
        <p:nvSpPr>
          <p:cNvPr id="260" name="Google Shape;26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7cdcaffb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7cdcaff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Now we can start </a:t>
            </a:r>
            <a:r>
              <a:rPr lang="en-US"/>
              <a:t>using ACES. first we open aces and this is the screen we will be presented with. we cant do anything untill we login to gitbub. so we will start by clicking on the github login button.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7e88326a5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7e88326a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will pull up the login window. put in you username and password. this will give you a </a:t>
            </a:r>
            <a:r>
              <a:rPr lang="en-US"/>
              <a:t>success</a:t>
            </a:r>
            <a:r>
              <a:rPr lang="en-US"/>
              <a:t> </a:t>
            </a:r>
            <a:r>
              <a:rPr lang="en-US"/>
              <a:t>message</a:t>
            </a:r>
            <a:r>
              <a:rPr lang="en-US"/>
              <a:t> when you </a:t>
            </a:r>
            <a:r>
              <a:rPr lang="en-US"/>
              <a:t>successfully</a:t>
            </a:r>
            <a:r>
              <a:rPr lang="en-US"/>
              <a:t> login.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 create a </a:t>
            </a:r>
            <a:r>
              <a:rPr lang="en-US"/>
              <a:t>github</a:t>
            </a:r>
            <a:r>
              <a:rPr lang="en-US"/>
              <a:t> classroom we will need an </a:t>
            </a:r>
            <a:r>
              <a:rPr lang="en-US"/>
              <a:t>organization.</a:t>
            </a:r>
            <a:r>
              <a:rPr lang="en-US"/>
              <a:t> To create a organization when </a:t>
            </a:r>
            <a:r>
              <a:rPr lang="en-US"/>
              <a:t>signed</a:t>
            </a:r>
            <a:r>
              <a:rPr lang="en-US"/>
              <a:t> in to GitHub click on the “+” </a:t>
            </a:r>
            <a:r>
              <a:rPr lang="en-US" sz="1200">
                <a:solidFill>
                  <a:srgbClr val="333333"/>
                </a:solidFill>
                <a:highlight>
                  <a:srgbClr val="FFFFFF"/>
                </a:highlight>
              </a:rPr>
              <a:t> icon on the top-right corner and click on </a:t>
            </a:r>
            <a:r>
              <a:rPr b="1" lang="en-US" sz="1200">
                <a:solidFill>
                  <a:srgbClr val="333333"/>
                </a:solidFill>
                <a:highlight>
                  <a:srgbClr val="FFFFFF"/>
                </a:highlight>
              </a:rPr>
              <a:t>New Organization.</a:t>
            </a:r>
            <a:r>
              <a:rPr lang="en-US" sz="1200">
                <a:solidFill>
                  <a:srgbClr val="333333"/>
                </a:solidFill>
                <a:highlight>
                  <a:srgbClr val="FFFFFF"/>
                </a:highlight>
              </a:rPr>
              <a:t>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7e88326a5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7e88326a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will show three new </a:t>
            </a:r>
            <a:r>
              <a:rPr lang="en-US"/>
              <a:t>button</a:t>
            </a:r>
            <a:r>
              <a:rPr lang="en-US"/>
              <a:t> we will </a:t>
            </a:r>
            <a:r>
              <a:rPr lang="en-US"/>
              <a:t>now</a:t>
            </a:r>
            <a:r>
              <a:rPr lang="en-US"/>
              <a:t> </a:t>
            </a:r>
            <a:r>
              <a:rPr lang="en-US"/>
              <a:t>import</a:t>
            </a:r>
            <a:r>
              <a:rPr lang="en-US"/>
              <a:t> our github classroom. into ACES. To do this click on create class.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7e88326a5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7e88326a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will show the create class window. the first thing we will need is the name you want to use in the classroom dropdown. this is used to choose the class you are pulling the info for. this can be anything it is only used in the drop down so you can tell the </a:t>
            </a:r>
            <a:r>
              <a:rPr lang="en-US"/>
              <a:t>difference</a:t>
            </a:r>
            <a:r>
              <a:rPr lang="en-US"/>
              <a:t> between classes you are </a:t>
            </a:r>
            <a:r>
              <a:rPr lang="en-US"/>
              <a:t>grading</a:t>
            </a:r>
            <a:r>
              <a:rPr lang="en-US"/>
              <a:t> </a:t>
            </a:r>
            <a:r>
              <a:rPr lang="en-US"/>
              <a:t>assignments</a:t>
            </a:r>
            <a:r>
              <a:rPr lang="en-US"/>
              <a:t> for. the </a:t>
            </a:r>
            <a:r>
              <a:rPr lang="en-US"/>
              <a:t>second field is the organization that is attached to the classroom. this is used in github to as a part of the repo url. so you will need to match this exactly. the last field is the path to to roster file that we downloaded previously. the browse buttion will allow you to simply select the roster file in file explorer.  when all three feilds are populdated hit create.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7e88326a5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7e88326a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a:t>
            </a:r>
            <a:r>
              <a:rPr lang="en-US"/>
              <a:t>bring</a:t>
            </a:r>
            <a:r>
              <a:rPr lang="en-US"/>
              <a:t> us back to the main window. click on the class dropdown and you will see the name you chose for the class. This info will be saved so that if you close and reopen ACES the class will still be in the dropdown. to remove a class from the drop down simply select the class then click on the delete class </a:t>
            </a:r>
            <a:r>
              <a:rPr lang="en-US"/>
              <a:t>button. you may need to do this if someone did not link there github account then later did.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7e88326a5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7e88326a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Once</a:t>
            </a:r>
            <a:r>
              <a:rPr lang="en-US"/>
              <a:t> you select a class the student roster grid will </a:t>
            </a:r>
            <a:r>
              <a:rPr lang="en-US"/>
              <a:t>automatically</a:t>
            </a:r>
            <a:r>
              <a:rPr lang="en-US"/>
              <a:t> populate on the students with zeros for scores as they will not have been tested yet. now put the </a:t>
            </a:r>
            <a:r>
              <a:rPr lang="en-US"/>
              <a:t>assignment</a:t>
            </a:r>
            <a:r>
              <a:rPr lang="en-US"/>
              <a:t> name in the Assignment Name text box. if you changed the </a:t>
            </a:r>
            <a:r>
              <a:rPr lang="en-US">
                <a:solidFill>
                  <a:schemeClr val="dk1"/>
                </a:solidFill>
              </a:rPr>
              <a:t>assignment repository prefix in assignment creation process you will need to put the assignment repository prefix into this field in ACES instead of the name as it uses this info to pull the repos of the studnes to test them.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7e88326a5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7e88326a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will be an instructor version of the unit test file. this version </a:t>
            </a:r>
            <a:r>
              <a:rPr lang="en-US"/>
              <a:t>does not</a:t>
            </a:r>
            <a:r>
              <a:rPr lang="en-US"/>
              <a:t> require the getCommit() </a:t>
            </a:r>
            <a:r>
              <a:rPr lang="en-US"/>
              <a:t>function</a:t>
            </a:r>
            <a:r>
              <a:rPr lang="en-US"/>
              <a:t> be dose require a code added to the tests. this is added by adding: std::string securityCode = “23456”; to the top of the file under the using commands. </a:t>
            </a:r>
            <a:r>
              <a:rPr lang="en-US"/>
              <a:t>changing</a:t>
            </a:r>
            <a:r>
              <a:rPr lang="en-US"/>
              <a:t> out 23456 with </a:t>
            </a:r>
            <a:r>
              <a:rPr lang="en-US"/>
              <a:t>whatever</a:t>
            </a:r>
            <a:r>
              <a:rPr lang="en-US"/>
              <a:t> code you </a:t>
            </a:r>
            <a:r>
              <a:rPr lang="en-US"/>
              <a:t>wish</a:t>
            </a:r>
            <a:r>
              <a:rPr lang="en-US"/>
              <a:t> to use. use the browse </a:t>
            </a:r>
            <a:r>
              <a:rPr lang="en-US"/>
              <a:t>button</a:t>
            </a:r>
            <a:r>
              <a:rPr lang="en-US"/>
              <a:t> to simply select the file.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7e88326a5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7e88326a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a folder on your computer. ACES will clone all the student repos to your computer into this folder and then run the instructor test on them to </a:t>
            </a:r>
            <a:r>
              <a:rPr lang="en-US"/>
              <a:t>validate their scores and analyze if they were cheating or not. it will then display this info on the student grid. so simply find a folder on you system that you would like to use to clone all the repos into and add it here.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57e88326a5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57e88326a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student info window shows all the info for the user and why the user got the cheating </a:t>
            </a:r>
            <a:r>
              <a:rPr lang="en-US"/>
              <a:t>rating</a:t>
            </a:r>
            <a:r>
              <a:rPr lang="en-US"/>
              <a:t> that they got. with all the flags that aces cought in the code. in this case the </a:t>
            </a:r>
            <a:r>
              <a:rPr lang="en-US"/>
              <a:t>student</a:t>
            </a:r>
            <a:r>
              <a:rPr lang="en-US"/>
              <a:t> only had three commits. this is too few tests for a full program, but they ony passed 4 tests so not much work must have been done. you can also see the highest time </a:t>
            </a:r>
            <a:r>
              <a:rPr lang="en-US"/>
              <a:t>between</a:t>
            </a:r>
            <a:r>
              <a:rPr lang="en-US"/>
              <a:t> commits and the lowest.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7e88326a5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7e88326a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now that the class room is added the students have turned in there </a:t>
            </a:r>
            <a:r>
              <a:rPr lang="en-US"/>
              <a:t>assignments</a:t>
            </a:r>
            <a:r>
              <a:rPr lang="en-US"/>
              <a:t> and all the data has been added to ACES. It is now time to run the tests. simply click on check and it will clone all student repos and run the unit tests on them. it will then </a:t>
            </a:r>
            <a:r>
              <a:rPr lang="en-US"/>
              <a:t>analyze</a:t>
            </a:r>
            <a:r>
              <a:rPr lang="en-US"/>
              <a:t> all the data and flag any suspicious behavior. It will take a few </a:t>
            </a:r>
            <a:r>
              <a:rPr lang="en-US"/>
              <a:t>minutes</a:t>
            </a:r>
            <a:r>
              <a:rPr lang="en-US"/>
              <a:t> to complete.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7e88326a5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7e88326a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now that the class room is added the students have turned in there assignments and all the data has been added to ACES. It is now time to run the tests. simply click on check and it will clone all student repos and run the unit tests on them. it will then analyze all the data and flag any suspicious behavior. It will take a few minutes to complete.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7e88326a5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7e88326a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what it looks like when it is done with the test. it will show the rating of all the students and </a:t>
            </a:r>
            <a:r>
              <a:rPr lang="en-US"/>
              <a:t>their</a:t>
            </a:r>
            <a:r>
              <a:rPr lang="en-US"/>
              <a:t> scores. this test case shows a class of three </a:t>
            </a:r>
            <a:r>
              <a:rPr lang="en-US"/>
              <a:t>students</a:t>
            </a:r>
            <a:r>
              <a:rPr lang="en-US"/>
              <a:t>. the first is not </a:t>
            </a:r>
            <a:r>
              <a:rPr lang="en-US"/>
              <a:t>registered</a:t>
            </a:r>
            <a:r>
              <a:rPr lang="en-US"/>
              <a:t> on github classroom so </a:t>
            </a:r>
            <a:r>
              <a:rPr lang="en-US"/>
              <a:t>doesn't</a:t>
            </a:r>
            <a:r>
              <a:rPr lang="en-US"/>
              <a:t> show up at all. the second is </a:t>
            </a:r>
            <a:r>
              <a:rPr lang="en-US"/>
              <a:t>registered</a:t>
            </a:r>
            <a:r>
              <a:rPr lang="en-US"/>
              <a:t> on the roster but has not cloned the </a:t>
            </a:r>
            <a:r>
              <a:rPr lang="en-US"/>
              <a:t>assignment</a:t>
            </a:r>
            <a:r>
              <a:rPr lang="en-US"/>
              <a:t> yet and show shows have having a zero.  the last has cloned the </a:t>
            </a:r>
            <a:r>
              <a:rPr lang="en-US"/>
              <a:t>assignment</a:t>
            </a:r>
            <a:r>
              <a:rPr lang="en-US"/>
              <a:t> and done some work. he only has a score of 4/44 and 3 tests on his code so he has not </a:t>
            </a:r>
            <a:r>
              <a:rPr lang="en-US"/>
              <a:t>gotten</a:t>
            </a:r>
            <a:r>
              <a:rPr lang="en-US"/>
              <a:t> </a:t>
            </a:r>
            <a:r>
              <a:rPr lang="en-US"/>
              <a:t>very</a:t>
            </a:r>
            <a:r>
              <a:rPr lang="en-US"/>
              <a:t> far though. it shows that he is </a:t>
            </a:r>
            <a:r>
              <a:rPr lang="en-US"/>
              <a:t>using</a:t>
            </a:r>
            <a:r>
              <a:rPr lang="en-US"/>
              <a:t> GCC to compile his code and the </a:t>
            </a:r>
            <a:r>
              <a:rPr lang="en-US"/>
              <a:t>average</a:t>
            </a:r>
            <a:r>
              <a:rPr lang="en-US"/>
              <a:t> time between commits for this 3 commits. this is in hours. it also shows the </a:t>
            </a:r>
            <a:r>
              <a:rPr lang="en-US"/>
              <a:t>standard</a:t>
            </a:r>
            <a:r>
              <a:rPr lang="en-US"/>
              <a:t> </a:t>
            </a:r>
            <a:r>
              <a:rPr lang="en-US"/>
              <a:t>deviation</a:t>
            </a:r>
            <a:r>
              <a:rPr lang="en-US"/>
              <a:t> of his commit time.  the rating shows as green so he has no flags showing that he cheated therfore showing that he did not cheat.. to get a closer look at his info we can double </a:t>
            </a:r>
            <a:r>
              <a:rPr lang="en-US"/>
              <a:t>click</a:t>
            </a:r>
            <a:r>
              <a:rPr lang="en-US"/>
              <a:t> on his row.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Give the </a:t>
            </a:r>
            <a:r>
              <a:rPr lang="en-US">
                <a:solidFill>
                  <a:schemeClr val="dk1"/>
                </a:solidFill>
              </a:rPr>
              <a:t>organization a name and choose your plan type. A free plan will work fine for our purposes.  </a:t>
            </a:r>
            <a:endParaRPr/>
          </a:p>
        </p:txBody>
      </p:sp>
      <p:sp>
        <p:nvSpPr>
          <p:cNvPr id="158" name="Google Shape;15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7fb37a51e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7fb37a51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what it looks like when it is done with the test. it will show the rating of all the students and their scores. this test case shows a class of three students. the first is not registered on github classroom so doesn't show up at all. the second is registered on the roster but has not cloned the assignment yet and show shows have having a zero.  the last has cloned the assignment and done some work. he only has a score of 4/44 and 3 tests on his code so he has not gotten very far though. it shows that he is using GCC to compile his code and the average time between commits for this 3 commits. this is in hours. it also shows the standard deviation of his commit time.  the rating shows as green so he has no flags showing that he cheated therfore showing that he did not cheat.. to get a closer look at his info we can double click on his row.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57fb37a51e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57fb37a51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After </a:t>
            </a:r>
            <a:r>
              <a:rPr lang="en-US"/>
              <a:t>closing</a:t>
            </a:r>
            <a:r>
              <a:rPr lang="en-US"/>
              <a:t> aces and reopening it. The tool will </a:t>
            </a:r>
            <a:r>
              <a:rPr lang="en-US"/>
              <a:t>remember</a:t>
            </a:r>
            <a:r>
              <a:rPr lang="en-US"/>
              <a:t> all the classes you add to it so that you </a:t>
            </a:r>
            <a:r>
              <a:rPr lang="en-US"/>
              <a:t>don't</a:t>
            </a:r>
            <a:r>
              <a:rPr lang="en-US"/>
              <a:t> have to re add them every </a:t>
            </a:r>
            <a:r>
              <a:rPr lang="en-US"/>
              <a:t>assignment</a:t>
            </a:r>
            <a:r>
              <a:rPr lang="en-US"/>
              <a:t>. you just have to add the new assignment info and run the check again. this will finish our </a:t>
            </a:r>
            <a:r>
              <a:rPr lang="en-US"/>
              <a:t>tutorial for how to use ACES. </a:t>
            </a:r>
            <a:r>
              <a:rPr lang="en-US"/>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ACES users a unit test file to grade the students papers. You create a unit test file with all the tests that will test the students code to make sure that it is working and include in that file a function called gitCommit(). the code for this function is included in thie repo for aces. just copy and paste it into your unit test file and run it as apart of the file with the unit tests. gitCommit() can be found in ACES_Cpp\ACES_Cpp\GitInterface.cpp in the aces repo. </a:t>
            </a:r>
            <a:endParaRPr/>
          </a:p>
        </p:txBody>
      </p:sp>
      <p:sp>
        <p:nvSpPr>
          <p:cNvPr id="165" name="Google Shape;1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7e88326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If you want to add your assignment starter code now you can or you can do this later at any time. make sure you have done this before createing the assignment in github classroom.  When creating the starter code for your assignments make sure to add *.opendb to the gitignore file, or Visual Studio will break the auto commit. You can also add other admins to your organization to add other teachers. </a:t>
            </a:r>
            <a:endParaRPr/>
          </a:p>
        </p:txBody>
      </p:sp>
      <p:sp>
        <p:nvSpPr>
          <p:cNvPr id="172" name="Google Shape;172;g57e88326a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Now that the </a:t>
            </a:r>
            <a:r>
              <a:rPr lang="en-US">
                <a:solidFill>
                  <a:schemeClr val="dk1"/>
                </a:solidFill>
              </a:rPr>
              <a:t>organization is created go to GitHub classroom at </a:t>
            </a:r>
            <a:r>
              <a:rPr lang="en-US" u="sng">
                <a:solidFill>
                  <a:schemeClr val="hlink"/>
                </a:solidFill>
                <a:hlinkClick r:id="rId2"/>
              </a:rPr>
              <a:t>https://classroom.github.com/classrooms</a:t>
            </a:r>
            <a:r>
              <a:rPr lang="en-US"/>
              <a:t>. Sign into </a:t>
            </a:r>
            <a:r>
              <a:rPr lang="en-US">
                <a:solidFill>
                  <a:schemeClr val="dk1"/>
                </a:solidFill>
              </a:rPr>
              <a:t>GitHub classroom. </a:t>
            </a:r>
            <a:endParaRPr>
              <a:solidFill>
                <a:schemeClr val="dk1"/>
              </a:solidFill>
            </a:endParaRPr>
          </a:p>
        </p:txBody>
      </p:sp>
      <p:sp>
        <p:nvSpPr>
          <p:cNvPr id="180" name="Google Shape;18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It will ask if you want to allow github to access GitHub classroom. click on Authorize GitHub. </a:t>
            </a:r>
            <a:endParaRPr/>
          </a:p>
        </p:txBody>
      </p:sp>
      <p:sp>
        <p:nvSpPr>
          <p:cNvPr id="188" name="Google Shape;18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Next you will get a list of classrooms. at the top of the webpage you can create a new classroom, click on this now to create or classroom. </a:t>
            </a:r>
            <a:endParaRPr/>
          </a:p>
        </p:txBody>
      </p:sp>
      <p:sp>
        <p:nvSpPr>
          <p:cNvPr id="195" name="Google Shape;1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you will then be asked to link your classroom to an </a:t>
            </a:r>
            <a:r>
              <a:rPr lang="en-US"/>
              <a:t>organization</a:t>
            </a:r>
            <a:r>
              <a:rPr lang="en-US"/>
              <a:t>. link the new classroom to the organization that you created </a:t>
            </a:r>
            <a:r>
              <a:rPr lang="en-US"/>
              <a:t>earlier. </a:t>
            </a:r>
            <a:r>
              <a:rPr lang="en-US"/>
              <a:t> </a:t>
            </a:r>
            <a:endParaRPr/>
          </a:p>
        </p:txBody>
      </p:sp>
      <p:sp>
        <p:nvSpPr>
          <p:cNvPr id="202" name="Google Shape;20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0" name="Google Shape;20;p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11"/>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7" name="Google Shape;77;p11"/>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1" name="Shape 81"/>
        <p:cNvGrpSpPr/>
        <p:nvPr/>
      </p:nvGrpSpPr>
      <p:grpSpPr>
        <a:xfrm>
          <a:off x="0" y="0"/>
          <a:ext cx="0" cy="0"/>
          <a:chOff x="0" y="0"/>
          <a:chExt cx="0" cy="0"/>
        </a:xfrm>
      </p:grpSpPr>
      <p:sp>
        <p:nvSpPr>
          <p:cNvPr id="82" name="Google Shape;82;p1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87" name="Shape 87"/>
        <p:cNvGrpSpPr/>
        <p:nvPr/>
      </p:nvGrpSpPr>
      <p:grpSpPr>
        <a:xfrm>
          <a:off x="0" y="0"/>
          <a:ext cx="0" cy="0"/>
          <a:chOff x="0" y="0"/>
          <a:chExt cx="0" cy="0"/>
        </a:xfrm>
      </p:grpSpPr>
      <p:sp>
        <p:nvSpPr>
          <p:cNvPr id="88" name="Google Shape;88;p13"/>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1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96" name="Shape 96"/>
        <p:cNvGrpSpPr/>
        <p:nvPr/>
      </p:nvGrpSpPr>
      <p:grpSpPr>
        <a:xfrm>
          <a:off x="0" y="0"/>
          <a:ext cx="0" cy="0"/>
          <a:chOff x="0" y="0"/>
          <a:chExt cx="0" cy="0"/>
        </a:xfrm>
      </p:grpSpPr>
      <p:sp>
        <p:nvSpPr>
          <p:cNvPr id="97" name="Google Shape;97;p14"/>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1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1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1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1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1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1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15"/>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15" name="Shape 115"/>
        <p:cNvGrpSpPr/>
        <p:nvPr/>
      </p:nvGrpSpPr>
      <p:grpSpPr>
        <a:xfrm>
          <a:off x="0" y="0"/>
          <a:ext cx="0" cy="0"/>
          <a:chOff x="0" y="0"/>
          <a:chExt cx="0" cy="0"/>
        </a:xfrm>
      </p:grpSpPr>
      <p:sp>
        <p:nvSpPr>
          <p:cNvPr id="116" name="Google Shape;116;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1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19" name="Google Shape;119;p1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1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1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2" name="Google Shape;122;p1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1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1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5" name="Google Shape;125;p1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1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16"/>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3" name="Shape 23"/>
        <p:cNvGrpSpPr/>
        <p:nvPr/>
      </p:nvGrpSpPr>
      <p:grpSpPr>
        <a:xfrm>
          <a:off x="0" y="0"/>
          <a:ext cx="0" cy="0"/>
          <a:chOff x="0" y="0"/>
          <a:chExt cx="0" cy="0"/>
        </a:xfrm>
      </p:grpSpPr>
      <p:sp>
        <p:nvSpPr>
          <p:cNvPr id="24" name="Google Shape;24;p3"/>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6" name="Google Shape;26;p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2" name="Google Shape;32;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8" name="Google Shape;38;p5"/>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6"/>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6"/>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6"/>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9"/>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0" name="Google Shape;70;p10"/>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2.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Anti-Cheating Enforcement System (A.C.E.S)</a:t>
            </a:r>
            <a:br>
              <a:rPr lang="en-US"/>
            </a:br>
            <a:r>
              <a:rPr lang="en-US"/>
              <a:t>GitHub Classroom Tutorial</a:t>
            </a:r>
            <a:endParaRPr/>
          </a:p>
        </p:txBody>
      </p:sp>
      <p:pic>
        <p:nvPicPr>
          <p:cNvPr descr="ROBO-METERMAID MAY BE ON THE WAY TO EDMONTON PARKING LOTS AND DOWNTOWN STREETS " id="148" name="Google Shape;148;p19"/>
          <p:cNvPicPr preferRelativeResize="0"/>
          <p:nvPr/>
        </p:nvPicPr>
        <p:blipFill rotWithShape="1">
          <a:blip r:embed="rId3">
            <a:alphaModFix/>
          </a:blip>
          <a:srcRect b="0" l="0" r="0" t="0"/>
          <a:stretch/>
        </p:blipFill>
        <p:spPr>
          <a:xfrm>
            <a:off x="2638425" y="2486025"/>
            <a:ext cx="6915150" cy="4191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GitHub Classroom- Setup Class</a:t>
            </a:r>
            <a:endParaRPr/>
          </a:p>
        </p:txBody>
      </p:sp>
      <p:pic>
        <p:nvPicPr>
          <p:cNvPr id="212" name="Google Shape;212;p28"/>
          <p:cNvPicPr preferRelativeResize="0"/>
          <p:nvPr/>
        </p:nvPicPr>
        <p:blipFill rotWithShape="1">
          <a:blip r:embed="rId3">
            <a:alphaModFix/>
          </a:blip>
          <a:srcRect b="0" l="0" r="0" t="0"/>
          <a:stretch/>
        </p:blipFill>
        <p:spPr>
          <a:xfrm>
            <a:off x="1579880" y="1847127"/>
            <a:ext cx="9032240" cy="4897291"/>
          </a:xfrm>
          <a:prstGeom prst="rect">
            <a:avLst/>
          </a:prstGeom>
          <a:noFill/>
          <a:ln>
            <a:noFill/>
          </a:ln>
        </p:spPr>
      </p:pic>
      <p:sp>
        <p:nvSpPr>
          <p:cNvPr id="213" name="Google Shape;213;p28"/>
          <p:cNvSpPr txBox="1"/>
          <p:nvPr/>
        </p:nvSpPr>
        <p:spPr>
          <a:xfrm>
            <a:off x="7077075" y="3800475"/>
            <a:ext cx="2181225" cy="1754326"/>
          </a:xfrm>
          <a:prstGeom prst="rect">
            <a:avLst/>
          </a:prstGeom>
          <a:noFill/>
          <a:ln cap="flat" cmpd="sng" w="38100">
            <a:solidFill>
              <a:srgbClr val="800F0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Whichever identifiers you use will be how the students pick themselves off of a list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GitHub Classroom- Setup Class</a:t>
            </a:r>
            <a:endParaRPr/>
          </a:p>
        </p:txBody>
      </p:sp>
      <p:pic>
        <p:nvPicPr>
          <p:cNvPr id="219" name="Google Shape;219;p29"/>
          <p:cNvPicPr preferRelativeResize="0"/>
          <p:nvPr/>
        </p:nvPicPr>
        <p:blipFill rotWithShape="1">
          <a:blip r:embed="rId3">
            <a:alphaModFix/>
          </a:blip>
          <a:srcRect b="0" l="0" r="0" t="0"/>
          <a:stretch/>
        </p:blipFill>
        <p:spPr>
          <a:xfrm>
            <a:off x="294640" y="1728545"/>
            <a:ext cx="11602720" cy="4764330"/>
          </a:xfrm>
          <a:prstGeom prst="rect">
            <a:avLst/>
          </a:prstGeom>
          <a:noFill/>
          <a:ln>
            <a:noFill/>
          </a:ln>
        </p:spPr>
      </p:pic>
      <p:cxnSp>
        <p:nvCxnSpPr>
          <p:cNvPr id="220" name="Google Shape;220;p29"/>
          <p:cNvCxnSpPr/>
          <p:nvPr/>
        </p:nvCxnSpPr>
        <p:spPr>
          <a:xfrm flipH="1" rot="10800000">
            <a:off x="2844800" y="5069840"/>
            <a:ext cx="1330960" cy="792480"/>
          </a:xfrm>
          <a:prstGeom prst="straightConnector1">
            <a:avLst/>
          </a:prstGeom>
          <a:noFill/>
          <a:ln cap="flat" cmpd="sng" w="63500">
            <a:solidFill>
              <a:schemeClr val="accent1"/>
            </a:solidFill>
            <a:prstDash val="solid"/>
            <a:round/>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GitHub Classroom- Setup Class</a:t>
            </a:r>
            <a:endParaRPr/>
          </a:p>
        </p:txBody>
      </p:sp>
      <p:pic>
        <p:nvPicPr>
          <p:cNvPr id="226" name="Google Shape;226;p30"/>
          <p:cNvPicPr preferRelativeResize="0"/>
          <p:nvPr/>
        </p:nvPicPr>
        <p:blipFill rotWithShape="1">
          <a:blip r:embed="rId3">
            <a:alphaModFix/>
          </a:blip>
          <a:srcRect b="0" l="0" r="0" t="0"/>
          <a:stretch/>
        </p:blipFill>
        <p:spPr>
          <a:xfrm>
            <a:off x="381000" y="1876421"/>
            <a:ext cx="11430000" cy="3631754"/>
          </a:xfrm>
          <a:prstGeom prst="rect">
            <a:avLst/>
          </a:prstGeom>
          <a:noFill/>
          <a:ln>
            <a:noFill/>
          </a:ln>
        </p:spPr>
      </p:pic>
      <p:cxnSp>
        <p:nvCxnSpPr>
          <p:cNvPr id="227" name="Google Shape;227;p30"/>
          <p:cNvCxnSpPr/>
          <p:nvPr/>
        </p:nvCxnSpPr>
        <p:spPr>
          <a:xfrm rot="10800000">
            <a:off x="4307840" y="5010335"/>
            <a:ext cx="802640" cy="1219200"/>
          </a:xfrm>
          <a:prstGeom prst="straightConnector1">
            <a:avLst/>
          </a:prstGeom>
          <a:noFill/>
          <a:ln cap="flat" cmpd="sng" w="63500">
            <a:solidFill>
              <a:schemeClr val="accent1"/>
            </a:solidFill>
            <a:prstDash val="solid"/>
            <a:round/>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GitHub Classroom- Setup Class</a:t>
            </a:r>
            <a:endParaRPr/>
          </a:p>
        </p:txBody>
      </p:sp>
      <p:pic>
        <p:nvPicPr>
          <p:cNvPr id="233" name="Google Shape;233;p31"/>
          <p:cNvPicPr preferRelativeResize="0"/>
          <p:nvPr/>
        </p:nvPicPr>
        <p:blipFill rotWithShape="1">
          <a:blip r:embed="rId3">
            <a:alphaModFix/>
          </a:blip>
          <a:srcRect b="0" l="0" r="0" t="0"/>
          <a:stretch/>
        </p:blipFill>
        <p:spPr>
          <a:xfrm>
            <a:off x="1127760" y="1262705"/>
            <a:ext cx="9591040" cy="5230170"/>
          </a:xfrm>
          <a:prstGeom prst="rect">
            <a:avLst/>
          </a:prstGeom>
          <a:noFill/>
          <a:ln>
            <a:noFill/>
          </a:ln>
        </p:spPr>
      </p:pic>
      <p:sp>
        <p:nvSpPr>
          <p:cNvPr id="234" name="Google Shape;234;p31"/>
          <p:cNvSpPr/>
          <p:nvPr/>
        </p:nvSpPr>
        <p:spPr>
          <a:xfrm>
            <a:off x="396240" y="5425440"/>
            <a:ext cx="7203440" cy="1158240"/>
          </a:xfrm>
          <a:prstGeom prst="ellipse">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GitHub Classroom- Setup Class</a:t>
            </a:r>
            <a:endParaRPr/>
          </a:p>
        </p:txBody>
      </p:sp>
      <p:pic>
        <p:nvPicPr>
          <p:cNvPr id="240" name="Google Shape;240;p32"/>
          <p:cNvPicPr preferRelativeResize="0"/>
          <p:nvPr/>
        </p:nvPicPr>
        <p:blipFill rotWithShape="1">
          <a:blip r:embed="rId3">
            <a:alphaModFix/>
          </a:blip>
          <a:srcRect b="0" l="0" r="0" t="0"/>
          <a:stretch/>
        </p:blipFill>
        <p:spPr>
          <a:xfrm>
            <a:off x="0" y="1453061"/>
            <a:ext cx="12192000" cy="5272677"/>
          </a:xfrm>
          <a:prstGeom prst="rect">
            <a:avLst/>
          </a:prstGeom>
          <a:noFill/>
          <a:ln>
            <a:noFill/>
          </a:ln>
        </p:spPr>
      </p:pic>
      <p:sp>
        <p:nvSpPr>
          <p:cNvPr id="241" name="Google Shape;241;p32"/>
          <p:cNvSpPr/>
          <p:nvPr/>
        </p:nvSpPr>
        <p:spPr>
          <a:xfrm>
            <a:off x="406400" y="3556000"/>
            <a:ext cx="3952240" cy="1148080"/>
          </a:xfrm>
          <a:prstGeom prst="ellipse">
            <a:avLst/>
          </a:prstGeom>
          <a:noFill/>
          <a:ln cap="flat" cmpd="sng" w="635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GitHub Classroom- Manage Class</a:t>
            </a:r>
            <a:endParaRPr/>
          </a:p>
        </p:txBody>
      </p:sp>
      <p:pic>
        <p:nvPicPr>
          <p:cNvPr id="247" name="Google Shape;247;p33"/>
          <p:cNvPicPr preferRelativeResize="0"/>
          <p:nvPr/>
        </p:nvPicPr>
        <p:blipFill>
          <a:blip r:embed="rId3">
            <a:alphaModFix/>
          </a:blip>
          <a:stretch>
            <a:fillRect/>
          </a:stretch>
        </p:blipFill>
        <p:spPr>
          <a:xfrm>
            <a:off x="462625" y="1853251"/>
            <a:ext cx="11266749" cy="4510725"/>
          </a:xfrm>
          <a:prstGeom prst="rect">
            <a:avLst/>
          </a:prstGeom>
          <a:noFill/>
          <a:ln>
            <a:noFill/>
          </a:ln>
        </p:spPr>
      </p:pic>
      <p:cxnSp>
        <p:nvCxnSpPr>
          <p:cNvPr id="248" name="Google Shape;248;p33"/>
          <p:cNvCxnSpPr/>
          <p:nvPr/>
        </p:nvCxnSpPr>
        <p:spPr>
          <a:xfrm>
            <a:off x="8568425" y="2573775"/>
            <a:ext cx="1238100" cy="358500"/>
          </a:xfrm>
          <a:prstGeom prst="straightConnector1">
            <a:avLst/>
          </a:prstGeom>
          <a:noFill/>
          <a:ln cap="flat" cmpd="sng" w="76200">
            <a:solidFill>
              <a:srgbClr val="FF0000"/>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GitHub Classroom- Manage Class</a:t>
            </a:r>
            <a:endParaRPr/>
          </a:p>
        </p:txBody>
      </p:sp>
      <p:pic>
        <p:nvPicPr>
          <p:cNvPr id="254" name="Google Shape;254;p34"/>
          <p:cNvPicPr preferRelativeResize="0"/>
          <p:nvPr/>
        </p:nvPicPr>
        <p:blipFill rotWithShape="1">
          <a:blip r:embed="rId3">
            <a:alphaModFix/>
          </a:blip>
          <a:srcRect b="0" l="0" r="0" t="0"/>
          <a:stretch/>
        </p:blipFill>
        <p:spPr>
          <a:xfrm>
            <a:off x="1132840" y="1736189"/>
            <a:ext cx="9926320" cy="4868121"/>
          </a:xfrm>
          <a:prstGeom prst="rect">
            <a:avLst/>
          </a:prstGeom>
          <a:noFill/>
          <a:ln>
            <a:noFill/>
          </a:ln>
        </p:spPr>
      </p:pic>
      <p:sp>
        <p:nvSpPr>
          <p:cNvPr id="255" name="Google Shape;255;p34"/>
          <p:cNvSpPr txBox="1"/>
          <p:nvPr/>
        </p:nvSpPr>
        <p:spPr>
          <a:xfrm>
            <a:off x="1362075" y="5172075"/>
            <a:ext cx="2725500" cy="369300"/>
          </a:xfrm>
          <a:prstGeom prst="rect">
            <a:avLst/>
          </a:prstGeom>
          <a:noFill/>
          <a:ln cap="flat" cmpd="sng" w="38100">
            <a:solidFill>
              <a:srgbClr val="800F0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Manage students here</a:t>
            </a:r>
            <a:endParaRPr/>
          </a:p>
        </p:txBody>
      </p:sp>
      <p:cxnSp>
        <p:nvCxnSpPr>
          <p:cNvPr id="256" name="Google Shape;256;p34"/>
          <p:cNvCxnSpPr/>
          <p:nvPr/>
        </p:nvCxnSpPr>
        <p:spPr>
          <a:xfrm>
            <a:off x="1645275" y="3991000"/>
            <a:ext cx="830700" cy="358500"/>
          </a:xfrm>
          <a:prstGeom prst="straightConnector1">
            <a:avLst/>
          </a:prstGeom>
          <a:noFill/>
          <a:ln cap="flat" cmpd="sng" w="38100">
            <a:solidFill>
              <a:srgbClr val="FF0000"/>
            </a:solidFill>
            <a:prstDash val="solid"/>
            <a:round/>
            <a:headEnd len="med" w="med" type="none"/>
            <a:tailEnd len="med" w="med" type="triangle"/>
          </a:ln>
        </p:spPr>
      </p:cxnSp>
      <p:cxnSp>
        <p:nvCxnSpPr>
          <p:cNvPr id="257" name="Google Shape;257;p34"/>
          <p:cNvCxnSpPr/>
          <p:nvPr/>
        </p:nvCxnSpPr>
        <p:spPr>
          <a:xfrm>
            <a:off x="8281025" y="3133425"/>
            <a:ext cx="830700" cy="3585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GitHub Classroom- Manage Class</a:t>
            </a:r>
            <a:endParaRPr/>
          </a:p>
        </p:txBody>
      </p:sp>
      <p:pic>
        <p:nvPicPr>
          <p:cNvPr id="263" name="Google Shape;263;p35"/>
          <p:cNvPicPr preferRelativeResize="0"/>
          <p:nvPr/>
        </p:nvPicPr>
        <p:blipFill rotWithShape="1">
          <a:blip r:embed="rId3">
            <a:alphaModFix/>
          </a:blip>
          <a:srcRect b="0" l="0" r="0" t="0"/>
          <a:stretch/>
        </p:blipFill>
        <p:spPr>
          <a:xfrm>
            <a:off x="1229360" y="1642892"/>
            <a:ext cx="9733280" cy="495793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ACES - </a:t>
            </a:r>
            <a:r>
              <a:rPr lang="en-US"/>
              <a:t>using</a:t>
            </a:r>
            <a:r>
              <a:rPr lang="en-US"/>
              <a:t> ACES</a:t>
            </a:r>
            <a:endParaRPr/>
          </a:p>
        </p:txBody>
      </p:sp>
      <p:pic>
        <p:nvPicPr>
          <p:cNvPr id="269" name="Google Shape;269;p36"/>
          <p:cNvPicPr preferRelativeResize="0"/>
          <p:nvPr/>
        </p:nvPicPr>
        <p:blipFill>
          <a:blip r:embed="rId3">
            <a:alphaModFix/>
          </a:blip>
          <a:stretch>
            <a:fillRect/>
          </a:stretch>
        </p:blipFill>
        <p:spPr>
          <a:xfrm>
            <a:off x="517050" y="1429613"/>
            <a:ext cx="10477500" cy="4752975"/>
          </a:xfrm>
          <a:prstGeom prst="rect">
            <a:avLst/>
          </a:prstGeom>
          <a:noFill/>
          <a:ln>
            <a:noFill/>
          </a:ln>
        </p:spPr>
      </p:pic>
      <p:cxnSp>
        <p:nvCxnSpPr>
          <p:cNvPr id="270" name="Google Shape;270;p36"/>
          <p:cNvCxnSpPr/>
          <p:nvPr/>
        </p:nvCxnSpPr>
        <p:spPr>
          <a:xfrm>
            <a:off x="9106000" y="1853125"/>
            <a:ext cx="830700" cy="3585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ACES - using ACES</a:t>
            </a:r>
            <a:endParaRPr/>
          </a:p>
        </p:txBody>
      </p:sp>
      <p:cxnSp>
        <p:nvCxnSpPr>
          <p:cNvPr id="276" name="Google Shape;276;p37"/>
          <p:cNvCxnSpPr/>
          <p:nvPr/>
        </p:nvCxnSpPr>
        <p:spPr>
          <a:xfrm>
            <a:off x="9106000" y="1853125"/>
            <a:ext cx="830700" cy="358500"/>
          </a:xfrm>
          <a:prstGeom prst="straightConnector1">
            <a:avLst/>
          </a:prstGeom>
          <a:noFill/>
          <a:ln cap="flat" cmpd="sng" w="38100">
            <a:solidFill>
              <a:srgbClr val="FF0000"/>
            </a:solidFill>
            <a:prstDash val="solid"/>
            <a:round/>
            <a:headEnd len="med" w="med" type="none"/>
            <a:tailEnd len="med" w="med" type="triangle"/>
          </a:ln>
        </p:spPr>
      </p:cxnSp>
      <p:pic>
        <p:nvPicPr>
          <p:cNvPr id="277" name="Google Shape;277;p37"/>
          <p:cNvPicPr preferRelativeResize="0"/>
          <p:nvPr/>
        </p:nvPicPr>
        <p:blipFill>
          <a:blip r:embed="rId3">
            <a:alphaModFix/>
          </a:blip>
          <a:stretch>
            <a:fillRect/>
          </a:stretch>
        </p:blipFill>
        <p:spPr>
          <a:xfrm>
            <a:off x="423300" y="1258228"/>
            <a:ext cx="11520875" cy="5257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GitHub Classroom- Create Organization </a:t>
            </a:r>
            <a:endParaRPr/>
          </a:p>
        </p:txBody>
      </p:sp>
      <p:pic>
        <p:nvPicPr>
          <p:cNvPr id="154" name="Google Shape;154;p20"/>
          <p:cNvPicPr preferRelativeResize="0"/>
          <p:nvPr/>
        </p:nvPicPr>
        <p:blipFill>
          <a:blip r:embed="rId3">
            <a:alphaModFix/>
          </a:blip>
          <a:stretch>
            <a:fillRect/>
          </a:stretch>
        </p:blipFill>
        <p:spPr>
          <a:xfrm>
            <a:off x="646098" y="1853252"/>
            <a:ext cx="11119175" cy="4194200"/>
          </a:xfrm>
          <a:prstGeom prst="rect">
            <a:avLst/>
          </a:prstGeom>
          <a:noFill/>
          <a:ln>
            <a:noFill/>
          </a:ln>
        </p:spPr>
      </p:pic>
      <p:cxnSp>
        <p:nvCxnSpPr>
          <p:cNvPr id="155" name="Google Shape;155;p20"/>
          <p:cNvCxnSpPr/>
          <p:nvPr/>
        </p:nvCxnSpPr>
        <p:spPr>
          <a:xfrm flipH="1">
            <a:off x="10050826" y="3914796"/>
            <a:ext cx="1003200" cy="71100"/>
          </a:xfrm>
          <a:prstGeom prst="straightConnector1">
            <a:avLst/>
          </a:prstGeom>
          <a:noFill/>
          <a:ln cap="flat" cmpd="sng" w="19050">
            <a:solidFill>
              <a:srgbClr val="FF0000"/>
            </a:solidFill>
            <a:prstDash val="solid"/>
            <a:round/>
            <a:headEnd len="sm" w="sm"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pic>
        <p:nvPicPr>
          <p:cNvPr id="282" name="Google Shape;282;p38"/>
          <p:cNvPicPr preferRelativeResize="0"/>
          <p:nvPr/>
        </p:nvPicPr>
        <p:blipFill>
          <a:blip r:embed="rId3">
            <a:alphaModFix/>
          </a:blip>
          <a:stretch>
            <a:fillRect/>
          </a:stretch>
        </p:blipFill>
        <p:spPr>
          <a:xfrm>
            <a:off x="216675" y="1853126"/>
            <a:ext cx="11758651" cy="4673300"/>
          </a:xfrm>
          <a:prstGeom prst="rect">
            <a:avLst/>
          </a:prstGeom>
          <a:noFill/>
          <a:ln>
            <a:noFill/>
          </a:ln>
        </p:spPr>
      </p:pic>
      <p:sp>
        <p:nvSpPr>
          <p:cNvPr id="283" name="Google Shape;283;p38"/>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ACES - using ACES</a:t>
            </a:r>
            <a:endParaRPr/>
          </a:p>
        </p:txBody>
      </p:sp>
      <p:cxnSp>
        <p:nvCxnSpPr>
          <p:cNvPr id="284" name="Google Shape;284;p38"/>
          <p:cNvCxnSpPr/>
          <p:nvPr/>
        </p:nvCxnSpPr>
        <p:spPr>
          <a:xfrm>
            <a:off x="9154900" y="5876700"/>
            <a:ext cx="830700" cy="3585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ACES - using ACES</a:t>
            </a:r>
            <a:endParaRPr/>
          </a:p>
        </p:txBody>
      </p:sp>
      <p:pic>
        <p:nvPicPr>
          <p:cNvPr id="290" name="Google Shape;290;p39"/>
          <p:cNvPicPr preferRelativeResize="0"/>
          <p:nvPr/>
        </p:nvPicPr>
        <p:blipFill>
          <a:blip r:embed="rId3">
            <a:alphaModFix/>
          </a:blip>
          <a:stretch>
            <a:fillRect/>
          </a:stretch>
        </p:blipFill>
        <p:spPr>
          <a:xfrm>
            <a:off x="1243825" y="1853130"/>
            <a:ext cx="6695099" cy="4023575"/>
          </a:xfrm>
          <a:prstGeom prst="rect">
            <a:avLst/>
          </a:prstGeom>
          <a:noFill/>
          <a:ln>
            <a:noFill/>
          </a:ln>
        </p:spPr>
      </p:pic>
      <p:sp>
        <p:nvSpPr>
          <p:cNvPr id="291" name="Google Shape;291;p39"/>
          <p:cNvSpPr txBox="1"/>
          <p:nvPr/>
        </p:nvSpPr>
        <p:spPr>
          <a:xfrm>
            <a:off x="8666175" y="1622100"/>
            <a:ext cx="2687700" cy="4023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Font typeface="Century Gothic"/>
              <a:buAutoNum type="arabicPeriod"/>
            </a:pPr>
            <a:r>
              <a:rPr lang="en-US" sz="1800">
                <a:solidFill>
                  <a:srgbClr val="F3F3F3"/>
                </a:solidFill>
                <a:latin typeface="Century Gothic"/>
                <a:ea typeface="Century Gothic"/>
                <a:cs typeface="Century Gothic"/>
                <a:sym typeface="Century Gothic"/>
              </a:rPr>
              <a:t>name of class you choose.</a:t>
            </a:r>
            <a:endParaRPr sz="1800">
              <a:solidFill>
                <a:srgbClr val="F3F3F3"/>
              </a:solidFill>
              <a:latin typeface="Century Gothic"/>
              <a:ea typeface="Century Gothic"/>
              <a:cs typeface="Century Gothic"/>
              <a:sym typeface="Century Gothic"/>
            </a:endParaRPr>
          </a:p>
          <a:p>
            <a:pPr indent="0" lvl="0" marL="914400" rtl="0" algn="l">
              <a:spcBef>
                <a:spcPts val="0"/>
              </a:spcBef>
              <a:spcAft>
                <a:spcPts val="0"/>
              </a:spcAft>
              <a:buNone/>
            </a:pPr>
            <a:r>
              <a:t/>
            </a:r>
            <a:endParaRPr sz="1800">
              <a:solidFill>
                <a:srgbClr val="F3F3F3"/>
              </a:solidFill>
              <a:latin typeface="Century Gothic"/>
              <a:ea typeface="Century Gothic"/>
              <a:cs typeface="Century Gothic"/>
              <a:sym typeface="Century Gothic"/>
            </a:endParaRPr>
          </a:p>
          <a:p>
            <a:pPr indent="-342900" lvl="0" marL="457200" rtl="0" algn="l">
              <a:spcBef>
                <a:spcPts val="0"/>
              </a:spcBef>
              <a:spcAft>
                <a:spcPts val="0"/>
              </a:spcAft>
              <a:buClr>
                <a:srgbClr val="F3F3F3"/>
              </a:buClr>
              <a:buSzPts val="1800"/>
              <a:buFont typeface="Century Gothic"/>
              <a:buAutoNum type="arabicPeriod"/>
            </a:pPr>
            <a:r>
              <a:rPr lang="en-US" sz="1800">
                <a:solidFill>
                  <a:srgbClr val="F3F3F3"/>
                </a:solidFill>
                <a:latin typeface="Century Gothic"/>
                <a:ea typeface="Century Gothic"/>
                <a:cs typeface="Century Gothic"/>
                <a:sym typeface="Century Gothic"/>
              </a:rPr>
              <a:t>Organization created earlier in the tutorial. </a:t>
            </a:r>
            <a:endParaRPr sz="1800">
              <a:solidFill>
                <a:srgbClr val="F3F3F3"/>
              </a:solidFill>
              <a:latin typeface="Century Gothic"/>
              <a:ea typeface="Century Gothic"/>
              <a:cs typeface="Century Gothic"/>
              <a:sym typeface="Century Gothic"/>
            </a:endParaRPr>
          </a:p>
          <a:p>
            <a:pPr indent="0" lvl="0" marL="914400" rtl="0" algn="l">
              <a:spcBef>
                <a:spcPts val="0"/>
              </a:spcBef>
              <a:spcAft>
                <a:spcPts val="0"/>
              </a:spcAft>
              <a:buNone/>
            </a:pPr>
            <a:r>
              <a:t/>
            </a:r>
            <a:endParaRPr sz="1800">
              <a:solidFill>
                <a:srgbClr val="F3F3F3"/>
              </a:solidFill>
              <a:latin typeface="Century Gothic"/>
              <a:ea typeface="Century Gothic"/>
              <a:cs typeface="Century Gothic"/>
              <a:sym typeface="Century Gothic"/>
            </a:endParaRPr>
          </a:p>
          <a:p>
            <a:pPr indent="-317500" lvl="0" marL="457200" rtl="0" algn="l">
              <a:spcBef>
                <a:spcPts val="0"/>
              </a:spcBef>
              <a:spcAft>
                <a:spcPts val="0"/>
              </a:spcAft>
              <a:buClr>
                <a:srgbClr val="F3F3F3"/>
              </a:buClr>
              <a:buSzPts val="1400"/>
              <a:buFont typeface="Century Gothic"/>
              <a:buAutoNum type="arabicPeriod"/>
            </a:pPr>
            <a:r>
              <a:rPr lang="en-US" sz="1800">
                <a:solidFill>
                  <a:srgbClr val="F3F3F3"/>
                </a:solidFill>
                <a:latin typeface="Century Gothic"/>
                <a:ea typeface="Century Gothic"/>
                <a:cs typeface="Century Gothic"/>
                <a:sym typeface="Century Gothic"/>
              </a:rPr>
              <a:t>path to roster file that was downloaded earlier in this tutorial.</a:t>
            </a:r>
            <a:r>
              <a:rPr lang="en-US">
                <a:solidFill>
                  <a:srgbClr val="F3F3F3"/>
                </a:solidFill>
                <a:latin typeface="Century Gothic"/>
                <a:ea typeface="Century Gothic"/>
                <a:cs typeface="Century Gothic"/>
                <a:sym typeface="Century Gothic"/>
              </a:rPr>
              <a:t>   </a:t>
            </a:r>
            <a:r>
              <a:rPr lang="en-US">
                <a:solidFill>
                  <a:srgbClr val="F3F3F3"/>
                </a:solidFill>
                <a:latin typeface="Century Gothic"/>
                <a:ea typeface="Century Gothic"/>
                <a:cs typeface="Century Gothic"/>
                <a:sym typeface="Century Gothic"/>
              </a:rPr>
              <a:t> </a:t>
            </a:r>
            <a:endParaRPr>
              <a:solidFill>
                <a:srgbClr val="F3F3F3"/>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pic>
        <p:nvPicPr>
          <p:cNvPr id="296" name="Google Shape;296;p40"/>
          <p:cNvPicPr preferRelativeResize="0"/>
          <p:nvPr/>
        </p:nvPicPr>
        <p:blipFill>
          <a:blip r:embed="rId3">
            <a:alphaModFix/>
          </a:blip>
          <a:stretch>
            <a:fillRect/>
          </a:stretch>
        </p:blipFill>
        <p:spPr>
          <a:xfrm>
            <a:off x="216675" y="1853126"/>
            <a:ext cx="11758651" cy="4673300"/>
          </a:xfrm>
          <a:prstGeom prst="rect">
            <a:avLst/>
          </a:prstGeom>
          <a:noFill/>
          <a:ln>
            <a:noFill/>
          </a:ln>
        </p:spPr>
      </p:pic>
      <p:sp>
        <p:nvSpPr>
          <p:cNvPr id="297" name="Google Shape;297;p40"/>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ACES - using ACES</a:t>
            </a:r>
            <a:endParaRPr/>
          </a:p>
        </p:txBody>
      </p:sp>
      <p:cxnSp>
        <p:nvCxnSpPr>
          <p:cNvPr id="298" name="Google Shape;298;p40"/>
          <p:cNvCxnSpPr/>
          <p:nvPr/>
        </p:nvCxnSpPr>
        <p:spPr>
          <a:xfrm>
            <a:off x="9545850" y="2651325"/>
            <a:ext cx="830700" cy="3585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pic>
        <p:nvPicPr>
          <p:cNvPr id="303" name="Google Shape;303;p41"/>
          <p:cNvPicPr preferRelativeResize="0"/>
          <p:nvPr/>
        </p:nvPicPr>
        <p:blipFill>
          <a:blip r:embed="rId3">
            <a:alphaModFix/>
          </a:blip>
          <a:stretch>
            <a:fillRect/>
          </a:stretch>
        </p:blipFill>
        <p:spPr>
          <a:xfrm>
            <a:off x="87250" y="1223750"/>
            <a:ext cx="11961300" cy="4705725"/>
          </a:xfrm>
          <a:prstGeom prst="rect">
            <a:avLst/>
          </a:prstGeom>
          <a:noFill/>
          <a:ln>
            <a:noFill/>
          </a:ln>
        </p:spPr>
      </p:pic>
      <p:sp>
        <p:nvSpPr>
          <p:cNvPr id="304" name="Google Shape;304;p41"/>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ACES - using ACES</a:t>
            </a:r>
            <a:endParaRPr/>
          </a:p>
        </p:txBody>
      </p:sp>
      <p:cxnSp>
        <p:nvCxnSpPr>
          <p:cNvPr id="305" name="Google Shape;305;p41"/>
          <p:cNvCxnSpPr/>
          <p:nvPr/>
        </p:nvCxnSpPr>
        <p:spPr>
          <a:xfrm>
            <a:off x="9594750" y="2472125"/>
            <a:ext cx="830700" cy="3585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pic>
        <p:nvPicPr>
          <p:cNvPr id="310" name="Google Shape;310;p42"/>
          <p:cNvPicPr preferRelativeResize="0"/>
          <p:nvPr/>
        </p:nvPicPr>
        <p:blipFill>
          <a:blip r:embed="rId3">
            <a:alphaModFix/>
          </a:blip>
          <a:stretch>
            <a:fillRect/>
          </a:stretch>
        </p:blipFill>
        <p:spPr>
          <a:xfrm>
            <a:off x="87250" y="1484375"/>
            <a:ext cx="11949026" cy="4770900"/>
          </a:xfrm>
          <a:prstGeom prst="rect">
            <a:avLst/>
          </a:prstGeom>
          <a:noFill/>
          <a:ln>
            <a:noFill/>
          </a:ln>
        </p:spPr>
      </p:pic>
      <p:sp>
        <p:nvSpPr>
          <p:cNvPr id="311" name="Google Shape;311;p42"/>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ACES - using ACES</a:t>
            </a:r>
            <a:endParaRPr/>
          </a:p>
        </p:txBody>
      </p:sp>
      <p:cxnSp>
        <p:nvCxnSpPr>
          <p:cNvPr id="312" name="Google Shape;312;p42"/>
          <p:cNvCxnSpPr/>
          <p:nvPr/>
        </p:nvCxnSpPr>
        <p:spPr>
          <a:xfrm>
            <a:off x="9220100" y="3156300"/>
            <a:ext cx="830700" cy="3585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pic>
        <p:nvPicPr>
          <p:cNvPr id="317" name="Google Shape;317;p43"/>
          <p:cNvPicPr preferRelativeResize="0"/>
          <p:nvPr/>
        </p:nvPicPr>
        <p:blipFill>
          <a:blip r:embed="rId3">
            <a:alphaModFix/>
          </a:blip>
          <a:stretch>
            <a:fillRect/>
          </a:stretch>
        </p:blipFill>
        <p:spPr>
          <a:xfrm>
            <a:off x="103525" y="1435377"/>
            <a:ext cx="11936625" cy="4722175"/>
          </a:xfrm>
          <a:prstGeom prst="rect">
            <a:avLst/>
          </a:prstGeom>
          <a:noFill/>
          <a:ln>
            <a:noFill/>
          </a:ln>
        </p:spPr>
      </p:pic>
      <p:sp>
        <p:nvSpPr>
          <p:cNvPr id="318" name="Google Shape;318;p43"/>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ACES - using ACES</a:t>
            </a:r>
            <a:endParaRPr/>
          </a:p>
        </p:txBody>
      </p:sp>
      <p:cxnSp>
        <p:nvCxnSpPr>
          <p:cNvPr id="319" name="Google Shape;319;p43"/>
          <p:cNvCxnSpPr/>
          <p:nvPr/>
        </p:nvCxnSpPr>
        <p:spPr>
          <a:xfrm>
            <a:off x="8210125" y="4133675"/>
            <a:ext cx="830700" cy="3585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ACES - using ACES</a:t>
            </a:r>
            <a:endParaRPr/>
          </a:p>
        </p:txBody>
      </p:sp>
      <p:pic>
        <p:nvPicPr>
          <p:cNvPr id="325" name="Google Shape;325;p44"/>
          <p:cNvPicPr preferRelativeResize="0"/>
          <p:nvPr/>
        </p:nvPicPr>
        <p:blipFill>
          <a:blip r:embed="rId3">
            <a:alphaModFix/>
          </a:blip>
          <a:stretch>
            <a:fillRect/>
          </a:stretch>
        </p:blipFill>
        <p:spPr>
          <a:xfrm>
            <a:off x="218050" y="1300052"/>
            <a:ext cx="11755875" cy="5329899"/>
          </a:xfrm>
          <a:prstGeom prst="rect">
            <a:avLst/>
          </a:prstGeom>
          <a:noFill/>
          <a:ln>
            <a:noFill/>
          </a:ln>
        </p:spPr>
      </p:pic>
      <p:cxnSp>
        <p:nvCxnSpPr>
          <p:cNvPr id="326" name="Google Shape;326;p44"/>
          <p:cNvCxnSpPr/>
          <p:nvPr/>
        </p:nvCxnSpPr>
        <p:spPr>
          <a:xfrm>
            <a:off x="1629050" y="1300050"/>
            <a:ext cx="830700" cy="3585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5"/>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ACES - using ACES</a:t>
            </a:r>
            <a:endParaRPr/>
          </a:p>
        </p:txBody>
      </p:sp>
      <p:pic>
        <p:nvPicPr>
          <p:cNvPr id="332" name="Google Shape;332;p45"/>
          <p:cNvPicPr preferRelativeResize="0"/>
          <p:nvPr/>
        </p:nvPicPr>
        <p:blipFill>
          <a:blip r:embed="rId3">
            <a:alphaModFix/>
          </a:blip>
          <a:stretch>
            <a:fillRect/>
          </a:stretch>
        </p:blipFill>
        <p:spPr>
          <a:xfrm>
            <a:off x="137500" y="1549377"/>
            <a:ext cx="11916999" cy="4738475"/>
          </a:xfrm>
          <a:prstGeom prst="rect">
            <a:avLst/>
          </a:prstGeom>
          <a:noFill/>
          <a:ln>
            <a:noFill/>
          </a:ln>
        </p:spPr>
      </p:pic>
      <p:cxnSp>
        <p:nvCxnSpPr>
          <p:cNvPr id="333" name="Google Shape;333;p45"/>
          <p:cNvCxnSpPr/>
          <p:nvPr/>
        </p:nvCxnSpPr>
        <p:spPr>
          <a:xfrm>
            <a:off x="10132300" y="5502025"/>
            <a:ext cx="830700" cy="3585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6"/>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ACES - using ACES</a:t>
            </a:r>
            <a:endParaRPr/>
          </a:p>
        </p:txBody>
      </p:sp>
      <p:pic>
        <p:nvPicPr>
          <p:cNvPr id="339" name="Google Shape;339;p46"/>
          <p:cNvPicPr preferRelativeResize="0"/>
          <p:nvPr/>
        </p:nvPicPr>
        <p:blipFill>
          <a:blip r:embed="rId3">
            <a:alphaModFix/>
          </a:blip>
          <a:stretch>
            <a:fillRect/>
          </a:stretch>
        </p:blipFill>
        <p:spPr>
          <a:xfrm>
            <a:off x="137500" y="1549377"/>
            <a:ext cx="11916999" cy="4738475"/>
          </a:xfrm>
          <a:prstGeom prst="rect">
            <a:avLst/>
          </a:prstGeom>
          <a:noFill/>
          <a:ln>
            <a:noFill/>
          </a:ln>
        </p:spPr>
      </p:pic>
      <p:cxnSp>
        <p:nvCxnSpPr>
          <p:cNvPr id="340" name="Google Shape;340;p46"/>
          <p:cNvCxnSpPr/>
          <p:nvPr/>
        </p:nvCxnSpPr>
        <p:spPr>
          <a:xfrm>
            <a:off x="10132300" y="5502025"/>
            <a:ext cx="830700" cy="3585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7"/>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ACES - using ACES</a:t>
            </a:r>
            <a:endParaRPr/>
          </a:p>
        </p:txBody>
      </p:sp>
      <p:pic>
        <p:nvPicPr>
          <p:cNvPr id="346" name="Google Shape;346;p47"/>
          <p:cNvPicPr preferRelativeResize="0"/>
          <p:nvPr/>
        </p:nvPicPr>
        <p:blipFill>
          <a:blip r:embed="rId3">
            <a:alphaModFix/>
          </a:blip>
          <a:stretch>
            <a:fillRect/>
          </a:stretch>
        </p:blipFill>
        <p:spPr>
          <a:xfrm>
            <a:off x="146600" y="1337650"/>
            <a:ext cx="11907825" cy="471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GitHub Classroom- Create Organization</a:t>
            </a:r>
            <a:endParaRPr/>
          </a:p>
        </p:txBody>
      </p:sp>
      <p:pic>
        <p:nvPicPr>
          <p:cNvPr id="161" name="Google Shape;161;p21"/>
          <p:cNvPicPr preferRelativeResize="0"/>
          <p:nvPr/>
        </p:nvPicPr>
        <p:blipFill rotWithShape="1">
          <a:blip r:embed="rId3">
            <a:alphaModFix/>
          </a:blip>
          <a:srcRect b="0" l="0" r="0" t="0"/>
          <a:stretch/>
        </p:blipFill>
        <p:spPr>
          <a:xfrm>
            <a:off x="2657475" y="1853248"/>
            <a:ext cx="9029700" cy="4914241"/>
          </a:xfrm>
          <a:prstGeom prst="rect">
            <a:avLst/>
          </a:prstGeom>
          <a:noFill/>
          <a:ln>
            <a:noFill/>
          </a:ln>
        </p:spPr>
      </p:pic>
      <p:sp>
        <p:nvSpPr>
          <p:cNvPr id="162" name="Google Shape;162;p21"/>
          <p:cNvSpPr txBox="1"/>
          <p:nvPr/>
        </p:nvSpPr>
        <p:spPr>
          <a:xfrm>
            <a:off x="646111" y="2895600"/>
            <a:ext cx="1373189" cy="120032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A free account will work fine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8"/>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ACES - using ACES</a:t>
            </a:r>
            <a:endParaRPr/>
          </a:p>
        </p:txBody>
      </p:sp>
      <p:pic>
        <p:nvPicPr>
          <p:cNvPr id="352" name="Google Shape;352;p48"/>
          <p:cNvPicPr preferRelativeResize="0"/>
          <p:nvPr/>
        </p:nvPicPr>
        <p:blipFill>
          <a:blip r:embed="rId3">
            <a:alphaModFix/>
          </a:blip>
          <a:stretch>
            <a:fillRect/>
          </a:stretch>
        </p:blipFill>
        <p:spPr>
          <a:xfrm>
            <a:off x="146600" y="1337650"/>
            <a:ext cx="11907825" cy="47173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9"/>
          <p:cNvSpPr txBox="1"/>
          <p:nvPr>
            <p:ph type="title"/>
          </p:nvPr>
        </p:nvSpPr>
        <p:spPr>
          <a:xfrm>
            <a:off x="434361" y="485293"/>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ACES - using ACES</a:t>
            </a:r>
            <a:endParaRPr/>
          </a:p>
        </p:txBody>
      </p:sp>
      <p:pic>
        <p:nvPicPr>
          <p:cNvPr id="358" name="Google Shape;358;p49"/>
          <p:cNvPicPr preferRelativeResize="0"/>
          <p:nvPr/>
        </p:nvPicPr>
        <p:blipFill>
          <a:blip r:embed="rId3">
            <a:alphaModFix/>
          </a:blip>
          <a:stretch>
            <a:fillRect/>
          </a:stretch>
        </p:blipFill>
        <p:spPr>
          <a:xfrm>
            <a:off x="146600" y="1337650"/>
            <a:ext cx="11907825" cy="471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GitHub Classroom- Add </a:t>
            </a:r>
            <a:r>
              <a:rPr lang="en-US"/>
              <a:t>Assignments</a:t>
            </a:r>
            <a:endParaRPr/>
          </a:p>
        </p:txBody>
      </p:sp>
      <p:sp>
        <p:nvSpPr>
          <p:cNvPr id="168" name="Google Shape;168;p22"/>
          <p:cNvSpPr txBox="1"/>
          <p:nvPr/>
        </p:nvSpPr>
        <p:spPr>
          <a:xfrm>
            <a:off x="9775437" y="1853248"/>
            <a:ext cx="2240971" cy="3970318"/>
          </a:xfrm>
          <a:prstGeom prst="rect">
            <a:avLst/>
          </a:prstGeom>
          <a:noFill/>
          <a:ln cap="flat" cmpd="sng" w="381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make sure your starter code </a:t>
            </a:r>
            <a:r>
              <a:rPr lang="en-US" sz="1800">
                <a:solidFill>
                  <a:schemeClr val="lt1"/>
                </a:solidFill>
                <a:latin typeface="Century Gothic"/>
                <a:ea typeface="Century Gothic"/>
                <a:cs typeface="Century Gothic"/>
                <a:sym typeface="Century Gothic"/>
              </a:rPr>
              <a:t>includes the unit test file with the gitCommit() function there and running each time the student tests his program. </a:t>
            </a:r>
            <a:r>
              <a:rPr lang="en-US" sz="1800">
                <a:solidFill>
                  <a:schemeClr val="lt1"/>
                </a:solidFill>
                <a:latin typeface="Century Gothic"/>
                <a:ea typeface="Century Gothic"/>
                <a:cs typeface="Century Gothic"/>
                <a:sym typeface="Century Gothic"/>
              </a:rPr>
              <a:t> </a:t>
            </a:r>
            <a:endParaRPr/>
          </a:p>
        </p:txBody>
      </p:sp>
      <p:pic>
        <p:nvPicPr>
          <p:cNvPr id="169" name="Google Shape;169;p22"/>
          <p:cNvPicPr preferRelativeResize="0"/>
          <p:nvPr/>
        </p:nvPicPr>
        <p:blipFill>
          <a:blip r:embed="rId3">
            <a:alphaModFix/>
          </a:blip>
          <a:stretch>
            <a:fillRect/>
          </a:stretch>
        </p:blipFill>
        <p:spPr>
          <a:xfrm>
            <a:off x="740900" y="1679850"/>
            <a:ext cx="8658301" cy="5020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GitHub Classroom- Add Assignments</a:t>
            </a:r>
            <a:endParaRPr/>
          </a:p>
        </p:txBody>
      </p:sp>
      <p:pic>
        <p:nvPicPr>
          <p:cNvPr id="175" name="Google Shape;175;p23"/>
          <p:cNvPicPr preferRelativeResize="0"/>
          <p:nvPr>
            <p:ph idx="1" type="body"/>
          </p:nvPr>
        </p:nvPicPr>
        <p:blipFill rotWithShape="1">
          <a:blip r:embed="rId3">
            <a:alphaModFix/>
          </a:blip>
          <a:srcRect b="0" l="0" r="0" t="0"/>
          <a:stretch/>
        </p:blipFill>
        <p:spPr>
          <a:xfrm>
            <a:off x="427038" y="2508675"/>
            <a:ext cx="8947200" cy="3474300"/>
          </a:xfrm>
          <a:prstGeom prst="rect">
            <a:avLst/>
          </a:prstGeom>
          <a:noFill/>
          <a:ln>
            <a:noFill/>
          </a:ln>
        </p:spPr>
      </p:pic>
      <p:cxnSp>
        <p:nvCxnSpPr>
          <p:cNvPr id="176" name="Google Shape;176;p23"/>
          <p:cNvCxnSpPr/>
          <p:nvPr/>
        </p:nvCxnSpPr>
        <p:spPr>
          <a:xfrm flipH="1" rot="10800000">
            <a:off x="2047875" y="5243382"/>
            <a:ext cx="1114500" cy="1161900"/>
          </a:xfrm>
          <a:prstGeom prst="straightConnector1">
            <a:avLst/>
          </a:prstGeom>
          <a:noFill/>
          <a:ln cap="flat" cmpd="sng" w="63500">
            <a:solidFill>
              <a:schemeClr val="accent1"/>
            </a:solidFill>
            <a:prstDash val="solid"/>
            <a:round/>
            <a:headEnd len="sm" w="sm" type="none"/>
            <a:tailEnd len="med" w="med" type="triangle"/>
          </a:ln>
        </p:spPr>
      </p:cxnSp>
      <p:sp>
        <p:nvSpPr>
          <p:cNvPr id="177" name="Google Shape;177;p23"/>
          <p:cNvSpPr txBox="1"/>
          <p:nvPr/>
        </p:nvSpPr>
        <p:spPr>
          <a:xfrm>
            <a:off x="9775437" y="1853248"/>
            <a:ext cx="2241000" cy="3970200"/>
          </a:xfrm>
          <a:prstGeom prst="rect">
            <a:avLst/>
          </a:prstGeom>
          <a:noFill/>
          <a:ln cap="flat" cmpd="sng" w="381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How you create a new repository depends on if you have an existing one or not. Make at least 1 before moving on.</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Also, make sure to add *.opendb to the gitignore file, or Visual Studio will break the auto commit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GitHub Classroom- Setup Class</a:t>
            </a:r>
            <a:endParaRPr/>
          </a:p>
        </p:txBody>
      </p:sp>
      <p:pic>
        <p:nvPicPr>
          <p:cNvPr id="183" name="Google Shape;183;p24"/>
          <p:cNvPicPr preferRelativeResize="0"/>
          <p:nvPr/>
        </p:nvPicPr>
        <p:blipFill rotWithShape="1">
          <a:blip r:embed="rId3">
            <a:alphaModFix/>
          </a:blip>
          <a:srcRect b="0" l="0" r="0" t="0"/>
          <a:stretch/>
        </p:blipFill>
        <p:spPr>
          <a:xfrm>
            <a:off x="1057275" y="1717948"/>
            <a:ext cx="9763124" cy="4927327"/>
          </a:xfrm>
          <a:prstGeom prst="rect">
            <a:avLst/>
          </a:prstGeom>
          <a:noFill/>
          <a:ln>
            <a:noFill/>
          </a:ln>
        </p:spPr>
      </p:pic>
      <p:sp>
        <p:nvSpPr>
          <p:cNvPr id="184" name="Google Shape;184;p24"/>
          <p:cNvSpPr/>
          <p:nvPr/>
        </p:nvSpPr>
        <p:spPr>
          <a:xfrm>
            <a:off x="7943850" y="2057400"/>
            <a:ext cx="1019175" cy="457200"/>
          </a:xfrm>
          <a:prstGeom prst="ellipse">
            <a:avLst/>
          </a:prstGeom>
          <a:noFill/>
          <a:ln cap="flat" cmpd="sng" w="349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5" name="Google Shape;185;p24"/>
          <p:cNvSpPr/>
          <p:nvPr/>
        </p:nvSpPr>
        <p:spPr>
          <a:xfrm>
            <a:off x="1905000" y="1638300"/>
            <a:ext cx="2028825" cy="457200"/>
          </a:xfrm>
          <a:prstGeom prst="ellipse">
            <a:avLst/>
          </a:prstGeom>
          <a:noFill/>
          <a:ln cap="flat" cmpd="sng" w="5080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GitHub Classroom- Setup Class</a:t>
            </a:r>
            <a:endParaRPr/>
          </a:p>
        </p:txBody>
      </p:sp>
      <p:pic>
        <p:nvPicPr>
          <p:cNvPr id="191" name="Google Shape;191;p25"/>
          <p:cNvPicPr preferRelativeResize="0"/>
          <p:nvPr/>
        </p:nvPicPr>
        <p:blipFill rotWithShape="1">
          <a:blip r:embed="rId3">
            <a:alphaModFix/>
          </a:blip>
          <a:srcRect b="0" l="0" r="0" t="0"/>
          <a:stretch/>
        </p:blipFill>
        <p:spPr>
          <a:xfrm>
            <a:off x="1778000" y="1690688"/>
            <a:ext cx="8952547" cy="4913590"/>
          </a:xfrm>
          <a:prstGeom prst="rect">
            <a:avLst/>
          </a:prstGeom>
          <a:noFill/>
          <a:ln>
            <a:noFill/>
          </a:ln>
        </p:spPr>
      </p:pic>
      <p:cxnSp>
        <p:nvCxnSpPr>
          <p:cNvPr id="192" name="Google Shape;192;p25"/>
          <p:cNvCxnSpPr/>
          <p:nvPr/>
        </p:nvCxnSpPr>
        <p:spPr>
          <a:xfrm>
            <a:off x="2164080" y="4511040"/>
            <a:ext cx="1249680" cy="822960"/>
          </a:xfrm>
          <a:prstGeom prst="straightConnector1">
            <a:avLst/>
          </a:prstGeom>
          <a:noFill/>
          <a:ln cap="flat" cmpd="sng" w="69850">
            <a:solidFill>
              <a:schemeClr val="accent1"/>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GitHub Classroom- Setup Class</a:t>
            </a:r>
            <a:endParaRPr/>
          </a:p>
        </p:txBody>
      </p:sp>
      <p:pic>
        <p:nvPicPr>
          <p:cNvPr id="198" name="Google Shape;198;p26"/>
          <p:cNvPicPr preferRelativeResize="0"/>
          <p:nvPr/>
        </p:nvPicPr>
        <p:blipFill rotWithShape="1">
          <a:blip r:embed="rId3">
            <a:alphaModFix/>
          </a:blip>
          <a:srcRect b="0" l="0" r="0" t="0"/>
          <a:stretch/>
        </p:blipFill>
        <p:spPr>
          <a:xfrm>
            <a:off x="0" y="2295001"/>
            <a:ext cx="12192000" cy="3670078"/>
          </a:xfrm>
          <a:prstGeom prst="rect">
            <a:avLst/>
          </a:prstGeom>
          <a:noFill/>
          <a:ln>
            <a:noFill/>
          </a:ln>
        </p:spPr>
      </p:pic>
      <p:cxnSp>
        <p:nvCxnSpPr>
          <p:cNvPr id="199" name="Google Shape;199;p26"/>
          <p:cNvCxnSpPr/>
          <p:nvPr/>
        </p:nvCxnSpPr>
        <p:spPr>
          <a:xfrm>
            <a:off x="9113520" y="1910080"/>
            <a:ext cx="650240" cy="762000"/>
          </a:xfrm>
          <a:prstGeom prst="straightConnector1">
            <a:avLst/>
          </a:prstGeom>
          <a:noFill/>
          <a:ln cap="flat" cmpd="sng" w="63500">
            <a:solidFill>
              <a:schemeClr val="accent1"/>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GitHub Classroom- Setup Class</a:t>
            </a:r>
            <a:endParaRPr/>
          </a:p>
        </p:txBody>
      </p:sp>
      <p:pic>
        <p:nvPicPr>
          <p:cNvPr id="205" name="Google Shape;205;p27"/>
          <p:cNvPicPr preferRelativeResize="0"/>
          <p:nvPr/>
        </p:nvPicPr>
        <p:blipFill rotWithShape="1">
          <a:blip r:embed="rId3">
            <a:alphaModFix/>
          </a:blip>
          <a:srcRect b="0" l="0" r="0" t="0"/>
          <a:stretch/>
        </p:blipFill>
        <p:spPr>
          <a:xfrm>
            <a:off x="419100" y="2125450"/>
            <a:ext cx="11353800" cy="3626681"/>
          </a:xfrm>
          <a:prstGeom prst="rect">
            <a:avLst/>
          </a:prstGeom>
          <a:noFill/>
          <a:ln>
            <a:noFill/>
          </a:ln>
        </p:spPr>
      </p:pic>
      <p:sp>
        <p:nvSpPr>
          <p:cNvPr id="206" name="Google Shape;206;p27"/>
          <p:cNvSpPr txBox="1"/>
          <p:nvPr/>
        </p:nvSpPr>
        <p:spPr>
          <a:xfrm>
            <a:off x="4591050" y="4038600"/>
            <a:ext cx="5921814" cy="369332"/>
          </a:xfrm>
          <a:prstGeom prst="rect">
            <a:avLst/>
          </a:prstGeom>
          <a:noFill/>
          <a:ln cap="flat" cmpd="sng" w="38100">
            <a:solidFill>
              <a:srgbClr val="800F0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Link to the organization that you created previously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