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8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关于</a:t>
            </a:r>
            <a:r>
              <a:rPr lang="en-US" altLang="zh-CN" sz="2400" b="1" dirty="0" smtClean="0"/>
              <a:t>HTML5 </a:t>
            </a:r>
            <a:r>
              <a:rPr lang="en-US" altLang="zh-CN" sz="2400" b="1" dirty="0" err="1" smtClean="0"/>
              <a:t>WebSocket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41020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HTML5 </a:t>
            </a:r>
            <a:r>
              <a:rPr lang="en-US" altLang="zh-CN" sz="2000" dirty="0" err="1"/>
              <a:t>WebSockets</a:t>
            </a:r>
            <a:r>
              <a:rPr lang="zh-CN" altLang="en-US" sz="2000" dirty="0"/>
              <a:t>规范定义了一个</a:t>
            </a:r>
            <a:r>
              <a:rPr lang="en-US" altLang="zh-CN" sz="2000" dirty="0"/>
              <a:t>API</a:t>
            </a:r>
            <a:r>
              <a:rPr lang="zh-CN" altLang="en-US" sz="2000" dirty="0"/>
              <a:t>，使</a:t>
            </a:r>
            <a:r>
              <a:rPr lang="en-US" altLang="zh-CN" sz="2000" dirty="0"/>
              <a:t>web</a:t>
            </a:r>
            <a:r>
              <a:rPr lang="zh-CN" altLang="en-US" sz="2000" dirty="0"/>
              <a:t>页面能够使用</a:t>
            </a:r>
            <a:r>
              <a:rPr lang="en-US" altLang="zh-CN" sz="2000" dirty="0" err="1"/>
              <a:t>WebSockets</a:t>
            </a:r>
            <a:r>
              <a:rPr lang="zh-CN" altLang="en-US" sz="2000" dirty="0"/>
              <a:t>协议与远程主机进行双向通信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它引入了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接口，并定义了一个全</a:t>
            </a:r>
            <a:r>
              <a:rPr lang="zh-CN" altLang="en-US" sz="2000" dirty="0" smtClean="0"/>
              <a:t>双工</a:t>
            </a:r>
            <a:r>
              <a:rPr lang="en-US" altLang="zh-CN" sz="2000" dirty="0" smtClean="0"/>
              <a:t>(full-duplex)</a:t>
            </a:r>
            <a:r>
              <a:rPr lang="zh-CN" altLang="en-US" sz="2000" dirty="0" smtClean="0"/>
              <a:t>通信</a:t>
            </a:r>
            <a:r>
              <a:rPr lang="zh-CN" altLang="en-US" sz="2000" dirty="0"/>
              <a:t>通道，该通道通过</a:t>
            </a:r>
            <a:r>
              <a:rPr lang="en-US" altLang="zh-CN" sz="2000" dirty="0"/>
              <a:t>Web</a:t>
            </a:r>
            <a:r>
              <a:rPr lang="zh-CN" altLang="en-US" sz="2000" dirty="0"/>
              <a:t>上的一个套接字进行操作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与不可伸缩的</a:t>
            </a:r>
            <a:r>
              <a:rPr lang="zh-CN" altLang="en-US" sz="2000" dirty="0" smtClean="0"/>
              <a:t>轮询</a:t>
            </a:r>
            <a:r>
              <a:rPr lang="en-US" altLang="zh-CN" sz="2000" dirty="0" smtClean="0"/>
              <a:t>(polling)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长</a:t>
            </a:r>
            <a:r>
              <a:rPr lang="zh-CN" altLang="en-US" sz="2000" dirty="0" smtClean="0"/>
              <a:t>轮询</a:t>
            </a:r>
            <a:r>
              <a:rPr lang="en-US" altLang="zh-CN" sz="2000" dirty="0" smtClean="0"/>
              <a:t>(long-polling)</a:t>
            </a:r>
            <a:r>
              <a:rPr lang="zh-CN" altLang="en-US" sz="2000" dirty="0" smtClean="0"/>
              <a:t>解决</a:t>
            </a:r>
            <a:r>
              <a:rPr lang="zh-CN" altLang="en-US" sz="2000" dirty="0"/>
              <a:t>方案相比，</a:t>
            </a:r>
            <a:r>
              <a:rPr lang="en-US" altLang="zh-CN" sz="2000" dirty="0"/>
              <a:t>HTML5 </a:t>
            </a:r>
            <a:r>
              <a:rPr lang="en-US" altLang="zh-CN" sz="2000" dirty="0" err="1"/>
              <a:t>WebSockets</a:t>
            </a:r>
            <a:r>
              <a:rPr lang="zh-CN" altLang="en-US" sz="2000" dirty="0"/>
              <a:t>大大减少了不必要的网络流量和延迟，后者通过维护两个连接来模拟全双工连接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HTML5 </a:t>
            </a:r>
            <a:r>
              <a:rPr lang="en-US" altLang="zh-CN" sz="2000" dirty="0" err="1"/>
              <a:t>WebSockets</a:t>
            </a:r>
            <a:r>
              <a:rPr lang="zh-CN" altLang="en-US" sz="2000" dirty="0"/>
              <a:t>考虑到代理和防火墙等网络风险，使得流媒体可以通过任何连接实现，并且能够通过单个连接支持上游和下游通信，因此基于</a:t>
            </a:r>
            <a:r>
              <a:rPr lang="en-US" altLang="zh-CN" sz="2000" dirty="0"/>
              <a:t>HTML5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的应用程序对服务器的负担更轻，允许现有的机器支持更多的并发连接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/>
              <a:t>WebSocket</a:t>
            </a:r>
            <a:r>
              <a:rPr lang="zh-CN" altLang="en-US" sz="2000" dirty="0"/>
              <a:t>检测代理服务器的存在，并自动设置一个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(tunnel)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通过</a:t>
            </a:r>
            <a:r>
              <a:rPr lang="zh-CN" altLang="en-US" sz="2000" dirty="0" smtClean="0"/>
              <a:t>代理。</a:t>
            </a:r>
            <a:r>
              <a:rPr lang="zh-CN" altLang="en-US" sz="2000" dirty="0"/>
              <a:t>通道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通过向代理服务器发出</a:t>
            </a:r>
            <a:r>
              <a:rPr lang="en-US" altLang="zh-CN" sz="2000" dirty="0"/>
              <a:t>HTTP</a:t>
            </a:r>
            <a:r>
              <a:rPr lang="zh-CN" altLang="en-US" sz="2000" dirty="0"/>
              <a:t>连接语句来建立的，该语句请求代理服务器打开到特定主机和端口的</a:t>
            </a:r>
            <a:r>
              <a:rPr lang="en-US" altLang="zh-CN" sz="2000" dirty="0"/>
              <a:t>TCP/IP</a:t>
            </a:r>
            <a:r>
              <a:rPr lang="zh-CN" altLang="en-US" sz="2000" dirty="0"/>
              <a:t>连接</a:t>
            </a:r>
            <a:r>
              <a:rPr lang="zh-CN" altLang="en-US" sz="2000" dirty="0" smtClean="0"/>
              <a:t>。一旦</a:t>
            </a:r>
            <a:r>
              <a:rPr lang="zh-CN" altLang="en-US" sz="2000" dirty="0"/>
              <a:t>建立</a:t>
            </a:r>
            <a:r>
              <a:rPr lang="zh-CN" altLang="en-US" sz="2000" dirty="0" smtClean="0"/>
              <a:t>了</a:t>
            </a:r>
            <a:r>
              <a:rPr lang="zh-CN" altLang="en-US" sz="2000" dirty="0"/>
              <a:t>通道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通信就可以畅通无阻地通过代理。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830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990600"/>
            <a:ext cx="8382000" cy="5257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Socket.IO </a:t>
            </a:r>
            <a:r>
              <a:rPr lang="en-US" altLang="zh-CN" sz="2000" dirty="0"/>
              <a:t>is composed of two parts:</a:t>
            </a:r>
          </a:p>
          <a:p>
            <a:r>
              <a:rPr lang="en-US" altLang="zh-CN" sz="2000" dirty="0"/>
              <a:t>A server that integrates with (or mounts on) the Node.JS HTTP </a:t>
            </a:r>
            <a:r>
              <a:rPr lang="en-US" altLang="zh-CN" sz="2000" dirty="0" smtClean="0"/>
              <a:t>Server: socket.io</a:t>
            </a:r>
            <a:endParaRPr lang="en-US" altLang="zh-CN" sz="2000" dirty="0"/>
          </a:p>
          <a:p>
            <a:r>
              <a:rPr lang="en-US" altLang="zh-CN" sz="2000" dirty="0"/>
              <a:t>A client library that loads on the browser </a:t>
            </a:r>
            <a:r>
              <a:rPr lang="en-US" altLang="zh-CN" sz="2000" dirty="0" smtClean="0"/>
              <a:t>side: socket.io-client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Emitting </a:t>
            </a:r>
            <a:r>
              <a:rPr lang="en-US" altLang="zh-CN" sz="2000" dirty="0" smtClean="0"/>
              <a:t>events</a:t>
            </a:r>
          </a:p>
          <a:p>
            <a:r>
              <a:rPr lang="en-US" altLang="zh-CN" sz="2000" dirty="0" smtClean="0"/>
              <a:t>Socket.IO</a:t>
            </a:r>
            <a:r>
              <a:rPr lang="zh-CN" altLang="en-US" sz="2000" dirty="0" smtClean="0"/>
              <a:t>允许你发送和接收任何事件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socket.emit</a:t>
            </a:r>
            <a:r>
              <a:rPr lang="en-US" altLang="zh-CN" sz="2000" dirty="0" smtClean="0"/>
              <a:t>(‘event’,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 smtClean="0"/>
              <a:t>socket.on</a:t>
            </a:r>
            <a:r>
              <a:rPr lang="en-US" altLang="zh-CN" sz="2000" dirty="0" smtClean="0"/>
              <a:t>(‘event’,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Broadcasting</a:t>
            </a:r>
          </a:p>
          <a:p>
            <a:r>
              <a:rPr lang="en-US" altLang="zh-CN" sz="2000" dirty="0" smtClean="0"/>
              <a:t>Send an event to everyone: </a:t>
            </a:r>
            <a:r>
              <a:rPr lang="en-US" altLang="zh-CN" sz="2000" dirty="0" err="1" smtClean="0"/>
              <a:t>io.emit</a:t>
            </a:r>
            <a:r>
              <a:rPr lang="en-US" altLang="zh-CN" sz="2000" dirty="0" smtClean="0"/>
              <a:t>(‘event’, data)</a:t>
            </a:r>
          </a:p>
          <a:p>
            <a:r>
              <a:rPr lang="en-US" altLang="zh-CN" sz="2000" dirty="0" smtClean="0"/>
              <a:t>Send a message to everyone except for current socket: </a:t>
            </a:r>
            <a:r>
              <a:rPr lang="en-US" altLang="zh-CN" sz="2000" dirty="0" err="1" smtClean="0"/>
              <a:t>socket.broadcast.emit</a:t>
            </a:r>
            <a:r>
              <a:rPr lang="en-US" altLang="zh-CN" sz="2000" dirty="0" smtClean="0"/>
              <a:t>(‘event’, data)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04800" y="228600"/>
            <a:ext cx="8229600" cy="487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服务器端实现</a:t>
            </a:r>
            <a:r>
              <a:rPr lang="en-US" altLang="zh-CN" sz="2400" b="1" dirty="0" smtClean="0"/>
              <a:t>-Socket.IO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137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为什么需要</a:t>
            </a:r>
            <a:r>
              <a:rPr lang="en-US" altLang="zh-CN" sz="2400" b="1" dirty="0" err="1" smtClean="0"/>
              <a:t>WebSocket</a:t>
            </a:r>
            <a:r>
              <a:rPr lang="zh-CN" altLang="en-US" sz="2400" b="1" dirty="0" smtClean="0"/>
              <a:t>？</a:t>
            </a:r>
            <a:endParaRPr lang="zh-CN" altLang="en-US" sz="24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638800"/>
          </a:xfrm>
        </p:spPr>
        <p:txBody>
          <a:bodyPr>
            <a:norm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协议是单向的，通信只能由客户端发起</a:t>
            </a:r>
            <a:r>
              <a:rPr lang="en-US" altLang="zh-CN" sz="2000" dirty="0" smtClean="0"/>
              <a:t>(request)</a:t>
            </a:r>
            <a:r>
              <a:rPr lang="zh-CN" altLang="en-US" sz="2000" dirty="0" smtClean="0"/>
              <a:t>，服务器端返回响应结果</a:t>
            </a:r>
            <a:r>
              <a:rPr lang="en-US" altLang="zh-CN" sz="2000" dirty="0" smtClean="0"/>
              <a:t>(response)</a:t>
            </a:r>
          </a:p>
          <a:p>
            <a:r>
              <a:rPr lang="zh-CN" altLang="en-US" sz="2000" dirty="0" smtClean="0"/>
              <a:t>半双工协议</a:t>
            </a:r>
            <a:r>
              <a:rPr lang="en-US" altLang="zh-CN" sz="2000" dirty="0" smtClean="0"/>
              <a:t>(Half-duplex)</a:t>
            </a:r>
          </a:p>
          <a:p>
            <a:r>
              <a:rPr lang="zh-CN" altLang="en-US" sz="2000" dirty="0" smtClean="0"/>
              <a:t>无法响应即时</a:t>
            </a:r>
            <a:r>
              <a:rPr lang="en-US" altLang="zh-CN" sz="2000" dirty="0" smtClean="0"/>
              <a:t>(real-time)</a:t>
            </a:r>
            <a:r>
              <a:rPr lang="zh-CN" altLang="en-US" sz="2000" dirty="0" smtClean="0"/>
              <a:t>数据，要想获得更新后的数据只能手动刷新</a:t>
            </a:r>
            <a:endParaRPr lang="en-US" altLang="zh-CN" sz="2000" dirty="0" smtClean="0"/>
          </a:p>
          <a:p>
            <a:r>
              <a:rPr lang="zh-CN" altLang="en-US" sz="2000" dirty="0" smtClean="0"/>
              <a:t>实现</a:t>
            </a:r>
            <a:r>
              <a:rPr lang="en-US" altLang="zh-CN" sz="2000" dirty="0" smtClean="0"/>
              <a:t>real-time web applications</a:t>
            </a:r>
            <a:r>
              <a:rPr lang="zh-CN" altLang="en-US" sz="2000" dirty="0" smtClean="0"/>
              <a:t>的三种途径：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轮询</a:t>
            </a:r>
            <a:r>
              <a:rPr lang="en-US" altLang="zh-CN" sz="2000" dirty="0" smtClean="0"/>
              <a:t>(polling)——</a:t>
            </a:r>
            <a:r>
              <a:rPr lang="zh-CN" altLang="en-US" sz="2000" dirty="0" smtClean="0"/>
              <a:t>浏览器定期发送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请求，并立即接收响应，比如</a:t>
            </a:r>
            <a:r>
              <a:rPr lang="en-US" altLang="zh-CN" sz="2000" dirty="0" smtClean="0"/>
              <a:t>1s</a:t>
            </a:r>
            <a:r>
              <a:rPr lang="zh-CN" altLang="en-US" sz="2000" dirty="0" smtClean="0"/>
              <a:t>发送一次请求 </a:t>
            </a:r>
            <a:r>
              <a:rPr lang="en-US" altLang="zh-CN" sz="2000" i="1" dirty="0" smtClean="0"/>
              <a:t>Bad: </a:t>
            </a:r>
            <a:r>
              <a:rPr lang="zh-CN" altLang="en-US" sz="2000" dirty="0" smtClean="0"/>
              <a:t>实时数据通常不可预测，</a:t>
            </a:r>
            <a:r>
              <a:rPr lang="zh-CN" altLang="en-US" sz="2000" dirty="0"/>
              <a:t>许多</a:t>
            </a:r>
            <a:r>
              <a:rPr lang="zh-CN" altLang="en-US" sz="2000" dirty="0" smtClean="0"/>
              <a:t>不必要的请求不可避免，会产生许多无效报头</a:t>
            </a:r>
            <a:r>
              <a:rPr lang="en-US" altLang="zh-CN" sz="2000" dirty="0" smtClean="0"/>
              <a:t>(Header)</a:t>
            </a:r>
            <a:r>
              <a:rPr lang="zh-CN" altLang="en-US" sz="2000" dirty="0" smtClean="0"/>
              <a:t>，增加网络流量开销。</a:t>
            </a:r>
            <a:endParaRPr lang="en-US" altLang="zh-CN" sz="2000" i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长</a:t>
            </a:r>
            <a:r>
              <a:rPr lang="zh-CN" altLang="en-US" sz="2000" dirty="0" smtClean="0"/>
              <a:t>轮询</a:t>
            </a:r>
            <a:r>
              <a:rPr lang="en-US" altLang="zh-CN" sz="2000" dirty="0" smtClean="0"/>
              <a:t>(long-polling)——</a:t>
            </a:r>
            <a:r>
              <a:rPr lang="zh-CN" altLang="en-US" sz="2000" dirty="0" smtClean="0"/>
              <a:t>浏览器向服务器发送请求，服务器将请求打开一段时间，如果在此期间收到通知，则向客户端发送包含信息的响应；若没有，则发送响应终止请求。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流媒体</a:t>
            </a:r>
            <a:r>
              <a:rPr lang="en-US" altLang="zh-CN" sz="2000" dirty="0" smtClean="0"/>
              <a:t>(streaming)——</a:t>
            </a:r>
            <a:r>
              <a:rPr lang="zh-CN" altLang="en-US" sz="2000" dirty="0"/>
              <a:t>浏览器发送一个完整的请求，但是服务器发送并维护一个打开的响应，该响应将不断更新并无限期地保持打开状态</a:t>
            </a:r>
            <a:r>
              <a:rPr lang="en-US" altLang="zh-CN" sz="2000" dirty="0"/>
              <a:t>(</a:t>
            </a:r>
            <a:r>
              <a:rPr lang="zh-CN" altLang="en-US" sz="2000" dirty="0"/>
              <a:t>或一段固定的时间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然而，由于流仍然封装在</a:t>
            </a:r>
            <a:r>
              <a:rPr lang="en-US" altLang="zh-CN" sz="2000" dirty="0"/>
              <a:t>HTTP</a:t>
            </a:r>
            <a:r>
              <a:rPr lang="zh-CN" altLang="en-US" sz="2000" dirty="0"/>
              <a:t>中，因此介入的防火墙和代理服务器可能选择缓冲响应，从而增加消息传递的延迟。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7591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838200"/>
            <a:ext cx="83820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为了模拟半双工</a:t>
            </a:r>
            <a:r>
              <a:rPr lang="en-US" altLang="zh-CN" sz="2000" dirty="0"/>
              <a:t>HTTP</a:t>
            </a:r>
            <a:r>
              <a:rPr lang="zh-CN" altLang="en-US" sz="2000" dirty="0"/>
              <a:t>上的全双工通信，目前的许多解决方案使用两个连接</a:t>
            </a:r>
            <a:r>
              <a:rPr lang="en-US" altLang="zh-CN" sz="2000" dirty="0"/>
              <a:t>:</a:t>
            </a:r>
            <a:r>
              <a:rPr lang="zh-CN" altLang="en-US" sz="2000" dirty="0"/>
              <a:t>一个用于下游，一个用于上游。</a:t>
            </a:r>
          </a:p>
          <a:p>
            <a:r>
              <a:rPr lang="zh-CN" altLang="en-US" sz="2000" dirty="0" smtClean="0"/>
              <a:t>这</a:t>
            </a:r>
            <a:r>
              <a:rPr lang="zh-CN" altLang="en-US" sz="2000" dirty="0"/>
              <a:t>两个连接的维护和协调在资源消耗方面带来了很大的开销，并增加了很多复杂性。</a:t>
            </a:r>
          </a:p>
          <a:p>
            <a:r>
              <a:rPr lang="zh-CN" altLang="en-US" sz="2000" dirty="0" smtClean="0"/>
              <a:t>简单</a:t>
            </a:r>
            <a:r>
              <a:rPr lang="zh-CN" altLang="en-US" sz="2000" dirty="0"/>
              <a:t>地说，</a:t>
            </a:r>
            <a:r>
              <a:rPr lang="en-US" altLang="zh-CN" sz="2000" dirty="0"/>
              <a:t>HTTP</a:t>
            </a:r>
            <a:r>
              <a:rPr lang="zh-CN" altLang="en-US" sz="2000" dirty="0"/>
              <a:t>不是为实时、全双工通信而设计</a:t>
            </a:r>
            <a:r>
              <a:rPr lang="zh-CN" altLang="en-US" sz="2000" dirty="0" smtClean="0"/>
              <a:t>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75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04800" y="228600"/>
            <a:ext cx="8229600" cy="487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/>
              <a:t>WebSocket</a:t>
            </a:r>
            <a:r>
              <a:rPr lang="zh-CN" altLang="en-US" sz="2400" b="1" dirty="0" smtClean="0"/>
              <a:t>的优势</a:t>
            </a:r>
            <a:endParaRPr lang="zh-CN" altLang="en-US" sz="24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04800" y="472281"/>
            <a:ext cx="83820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/>
          </a:p>
          <a:p>
            <a:r>
              <a:rPr lang="zh-CN" altLang="en-US" sz="2000" dirty="0"/>
              <a:t>建立在 </a:t>
            </a:r>
            <a:r>
              <a:rPr lang="en-US" altLang="zh-CN" sz="2000" dirty="0"/>
              <a:t>TCP </a:t>
            </a:r>
            <a:r>
              <a:rPr lang="zh-CN" altLang="en-US" sz="2000" dirty="0"/>
              <a:t>协议之上，服务器端的实现比较容易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与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协议有着良好的兼容性。默认端口也是</a:t>
            </a:r>
            <a:r>
              <a:rPr lang="en-US" altLang="zh-CN" sz="2000" dirty="0"/>
              <a:t>80</a:t>
            </a:r>
            <a:r>
              <a:rPr lang="zh-CN" altLang="en-US" sz="2000" dirty="0"/>
              <a:t>和</a:t>
            </a:r>
            <a:r>
              <a:rPr lang="en-US" altLang="zh-CN" sz="2000" dirty="0"/>
              <a:t>443</a:t>
            </a:r>
            <a:r>
              <a:rPr lang="zh-CN" altLang="en-US" sz="2000" dirty="0"/>
              <a:t>，并且握手阶段采用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协议，因此握手时不容易屏蔽，能通过各种 </a:t>
            </a:r>
            <a:r>
              <a:rPr lang="en-US" altLang="zh-CN" sz="2000" dirty="0"/>
              <a:t>HTTP </a:t>
            </a:r>
            <a:r>
              <a:rPr lang="zh-CN" altLang="en-US" sz="2000" dirty="0"/>
              <a:t>代理服务器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一旦建立，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数据帧就可以在客户端和服务器之间以全双工模式来回发送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文本</a:t>
            </a:r>
            <a:r>
              <a:rPr lang="zh-CN" altLang="en-US" sz="2000" dirty="0"/>
              <a:t>帧和二进制帧都可以同时向任何一个</a:t>
            </a:r>
            <a:r>
              <a:rPr lang="zh-CN" altLang="en-US" sz="2000" dirty="0" smtClean="0"/>
              <a:t>方向</a:t>
            </a:r>
            <a:r>
              <a:rPr lang="zh-CN" altLang="en-US" sz="2000" dirty="0"/>
              <a:t>全双工</a:t>
            </a:r>
            <a:r>
              <a:rPr lang="zh-CN" altLang="en-US" sz="2000" dirty="0" smtClean="0"/>
              <a:t>发送。</a:t>
            </a:r>
            <a:endParaRPr lang="en-US" altLang="zh-CN" sz="2000" dirty="0" smtClean="0"/>
          </a:p>
          <a:p>
            <a:r>
              <a:rPr lang="zh-CN" altLang="en-US" sz="2000" dirty="0"/>
              <a:t>数据最少只包含两个字节</a:t>
            </a:r>
            <a:r>
              <a:rPr lang="zh-CN" altLang="en-US" sz="2000" dirty="0" smtClean="0"/>
              <a:t>。在</a:t>
            </a:r>
            <a:r>
              <a:rPr lang="zh-CN" altLang="en-US" sz="2000" dirty="0"/>
              <a:t>文本帧的情况下，每个帧以</a:t>
            </a:r>
            <a:r>
              <a:rPr lang="en-US" altLang="zh-CN" sz="2000" dirty="0"/>
              <a:t>0x00</a:t>
            </a:r>
            <a:r>
              <a:rPr lang="zh-CN" altLang="en-US" sz="2000" dirty="0"/>
              <a:t>字节开始，以</a:t>
            </a:r>
            <a:r>
              <a:rPr lang="en-US" altLang="zh-CN" sz="2000" dirty="0"/>
              <a:t>0xFF</a:t>
            </a:r>
            <a:r>
              <a:rPr lang="zh-CN" altLang="en-US" sz="2000" dirty="0"/>
              <a:t>字节结束，并在这两者之间包含</a:t>
            </a:r>
            <a:r>
              <a:rPr lang="en-US" altLang="zh-CN" sz="2000" dirty="0"/>
              <a:t>UTF-8</a:t>
            </a:r>
            <a:r>
              <a:rPr lang="zh-CN" altLang="en-US" sz="2000" dirty="0" smtClean="0"/>
              <a:t>数据。数据格式轻量，性能开销小。</a:t>
            </a:r>
            <a:endParaRPr lang="en-US" altLang="zh-CN" sz="2000" dirty="0" smtClean="0"/>
          </a:p>
          <a:p>
            <a:r>
              <a:rPr lang="zh-CN" altLang="en-US" sz="2000" dirty="0"/>
              <a:t>没有同源限制，客户端可以与任意服务器通信。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48200"/>
            <a:ext cx="3314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9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04800" y="228600"/>
            <a:ext cx="8229600" cy="487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/>
              <a:t>HTTP vs. </a:t>
            </a:r>
            <a:r>
              <a:rPr lang="en-US" altLang="zh-CN" sz="2400" b="1" dirty="0" err="1" smtClean="0"/>
              <a:t>WebSocket</a:t>
            </a:r>
            <a:endParaRPr lang="zh-CN" altLang="en-US" sz="24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40895" y="715962"/>
            <a:ext cx="2097505" cy="609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HTTP request header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5514975" cy="292417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743575" y="815181"/>
            <a:ext cx="2097505" cy="609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HTTP </a:t>
            </a:r>
            <a:r>
              <a:rPr lang="en-US" altLang="zh-CN" sz="2000" dirty="0" smtClean="0"/>
              <a:t>response header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23219"/>
            <a:ext cx="3467100" cy="116205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228600" y="4800600"/>
            <a:ext cx="5867400" cy="609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800" dirty="0"/>
              <a:t>HTTP request and response header </a:t>
            </a:r>
            <a:r>
              <a:rPr lang="en-US" altLang="zh-CN" sz="1800" dirty="0" smtClean="0"/>
              <a:t>information: 871bytes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838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04800" y="457200"/>
            <a:ext cx="8382000" cy="5943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/>
          </a:p>
          <a:p>
            <a:r>
              <a:rPr lang="zh-CN" altLang="en-US" sz="2000" dirty="0" smtClean="0"/>
              <a:t>用例</a:t>
            </a:r>
            <a:r>
              <a:rPr lang="en-US" altLang="zh-CN" sz="2000" dirty="0"/>
              <a:t>A: 1000</a:t>
            </a:r>
            <a:r>
              <a:rPr lang="zh-CN" altLang="en-US" sz="2000" dirty="0"/>
              <a:t>个客户机每秒轮询一次</a:t>
            </a:r>
            <a:r>
              <a:rPr lang="en-US" altLang="zh-CN" sz="2000" dirty="0"/>
              <a:t>:</a:t>
            </a:r>
            <a:r>
              <a:rPr lang="zh-CN" altLang="en-US" sz="2000" dirty="0"/>
              <a:t>网络吞吐量</a:t>
            </a:r>
            <a:r>
              <a:rPr lang="en-US" altLang="zh-CN" sz="2000" dirty="0"/>
              <a:t>(871 x 1000) = 871,000</a:t>
            </a:r>
            <a:r>
              <a:rPr lang="zh-CN" altLang="en-US" sz="2000" dirty="0"/>
              <a:t>字节</a:t>
            </a:r>
            <a:r>
              <a:rPr lang="en-US" altLang="zh-CN" sz="2000" dirty="0"/>
              <a:t>= 6,968,000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秒</a:t>
            </a:r>
            <a:r>
              <a:rPr lang="en-US" altLang="zh-CN" sz="2000" dirty="0"/>
              <a:t>(6.6 Mbps)</a:t>
            </a:r>
          </a:p>
          <a:p>
            <a:r>
              <a:rPr lang="zh-CN" altLang="en-US" sz="2000" dirty="0" smtClean="0"/>
              <a:t>用例</a:t>
            </a:r>
            <a:r>
              <a:rPr lang="en-US" altLang="zh-CN" sz="2000" dirty="0"/>
              <a:t>B: 10,000</a:t>
            </a:r>
            <a:r>
              <a:rPr lang="zh-CN" altLang="en-US" sz="2000" dirty="0"/>
              <a:t>个客户机每秒轮询</a:t>
            </a:r>
            <a:r>
              <a:rPr lang="en-US" altLang="zh-CN" sz="2000" dirty="0"/>
              <a:t>:</a:t>
            </a:r>
            <a:r>
              <a:rPr lang="zh-CN" altLang="en-US" sz="2000" dirty="0"/>
              <a:t>网络吞吐量</a:t>
            </a:r>
            <a:r>
              <a:rPr lang="en-US" altLang="zh-CN" sz="2000" dirty="0"/>
              <a:t>(871 x 10,000) = 8,710,000</a:t>
            </a:r>
            <a:r>
              <a:rPr lang="zh-CN" altLang="en-US" sz="2000" dirty="0"/>
              <a:t>字节</a:t>
            </a:r>
            <a:r>
              <a:rPr lang="en-US" altLang="zh-CN" sz="2000" dirty="0"/>
              <a:t>= 69,680,000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秒</a:t>
            </a:r>
            <a:r>
              <a:rPr lang="en-US" altLang="zh-CN" sz="2000" dirty="0"/>
              <a:t>(66 Mbps)</a:t>
            </a:r>
          </a:p>
          <a:p>
            <a:r>
              <a:rPr lang="zh-CN" altLang="en-US" sz="2000" dirty="0" smtClean="0"/>
              <a:t>用例</a:t>
            </a:r>
            <a:r>
              <a:rPr lang="en-US" altLang="zh-CN" sz="2000" dirty="0"/>
              <a:t>C: 100,000</a:t>
            </a:r>
            <a:r>
              <a:rPr lang="zh-CN" altLang="en-US" sz="2000" dirty="0"/>
              <a:t>个客户机每</a:t>
            </a:r>
            <a:r>
              <a:rPr lang="en-US" altLang="zh-CN" sz="2000" dirty="0"/>
              <a:t>1</a:t>
            </a:r>
            <a:r>
              <a:rPr lang="zh-CN" altLang="en-US" sz="2000" dirty="0"/>
              <a:t>秒轮询一次</a:t>
            </a:r>
            <a:r>
              <a:rPr lang="en-US" altLang="zh-CN" sz="2000" dirty="0"/>
              <a:t>:</a:t>
            </a:r>
            <a:r>
              <a:rPr lang="zh-CN" altLang="en-US" sz="2000" dirty="0"/>
              <a:t>网络吞吐量</a:t>
            </a:r>
            <a:r>
              <a:rPr lang="en-US" altLang="zh-CN" sz="2000" dirty="0"/>
              <a:t>(871 x 100,000) = 87,100,000</a:t>
            </a:r>
            <a:r>
              <a:rPr lang="zh-CN" altLang="en-US" sz="2000" dirty="0"/>
              <a:t>字节</a:t>
            </a:r>
            <a:r>
              <a:rPr lang="en-US" altLang="zh-CN" sz="2000" dirty="0"/>
              <a:t>= 696,800,000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秒</a:t>
            </a:r>
            <a:r>
              <a:rPr lang="en-US" altLang="zh-CN" sz="2000" dirty="0"/>
              <a:t>(665 Mbps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用例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A: 1,000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个客户机每秒接收一条消息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网络吞吐量为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 x 1,000) = 2,000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字节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16,000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位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秒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(0.015 Mbps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用例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B: 10,000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个客户机每秒接收一条消息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网络吞吐量为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 x 10,000) = 20,000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字节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160,000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位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秒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(0.153 Mbps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用例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C: 100,000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客户机每秒接收一条消息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网络吞吐量为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 x 100,000) = 200,000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字节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1,600,000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位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秒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(1.526 Mbps)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4800" y="8021"/>
            <a:ext cx="2097505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HTTP </a:t>
            </a:r>
            <a:r>
              <a:rPr lang="en-US" altLang="zh-CN" sz="2000" dirty="0" smtClean="0"/>
              <a:t>Polling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4800" y="3048000"/>
            <a:ext cx="2097505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005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ebsocket.org/img/poll-ws-comp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49456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14400" y="53340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1600" dirty="0"/>
              <a:t>Comparison of the unnecessary network throughput overhead between the polling and the </a:t>
            </a:r>
            <a:r>
              <a:rPr lang="en-US" altLang="zh-CN" sz="1600" dirty="0" err="1"/>
              <a:t>WebSocket</a:t>
            </a:r>
            <a:r>
              <a:rPr lang="en-US" altLang="zh-CN" sz="1600" dirty="0"/>
              <a:t> applications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067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ebsocket.org/img/latency-compari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781800" cy="48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24000" y="5715000"/>
            <a:ext cx="746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/>
              <a:t>Latency comparison between the polling and </a:t>
            </a:r>
            <a:r>
              <a:rPr lang="en-US" altLang="zh-CN" sz="1600" dirty="0" err="1"/>
              <a:t>WebSocket</a:t>
            </a:r>
            <a:r>
              <a:rPr lang="en-US" altLang="zh-CN" sz="1600" dirty="0"/>
              <a:t> applications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76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04800" y="122238"/>
            <a:ext cx="8229600" cy="487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客户端使用</a:t>
            </a:r>
            <a:r>
              <a:rPr lang="en-US" altLang="zh-CN" sz="2400" b="1" dirty="0" err="1" smtClean="0"/>
              <a:t>WebSocket</a:t>
            </a:r>
            <a:endParaRPr lang="zh-CN" altLang="en-US" sz="2400" b="1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04800" y="609600"/>
            <a:ext cx="8382000" cy="6248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Websocket</a:t>
            </a:r>
            <a:r>
              <a:rPr lang="zh-CN" altLang="en-US" sz="2000" dirty="0" smtClean="0"/>
              <a:t>构造函数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WebSocket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 smtClean="0"/>
              <a:t>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binaryTypes</a:t>
            </a:r>
            <a:r>
              <a:rPr lang="en-US" altLang="zh-CN" sz="2000" dirty="0" smtClean="0"/>
              <a:t>: ”blob” and “</a:t>
            </a:r>
            <a:r>
              <a:rPr lang="en-US" altLang="zh-CN" sz="2000" dirty="0" err="1" smtClean="0"/>
              <a:t>arraybuffer</a:t>
            </a:r>
            <a:r>
              <a:rPr lang="en-US" altLang="zh-CN" sz="2000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bufferedAmount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表示还有多少个二进制数据没法送出去。可以用来判断发送是否结束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onclose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指定连接关闭后的回调函数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onerror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指定报错时的回调函数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onmessage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指定收到服务器数据后的回调函数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onopen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指定连接成功后的回调函数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readyState</a:t>
            </a:r>
            <a:r>
              <a:rPr lang="en-US" altLang="zh-CN" sz="2000" dirty="0" smtClean="0"/>
              <a:t>: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CONNECTING: 0</a:t>
            </a:r>
            <a:r>
              <a:rPr lang="zh-CN" altLang="en-US" sz="2000" dirty="0" smtClean="0"/>
              <a:t>，表示正在连接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OPEN: 1</a:t>
            </a:r>
            <a:r>
              <a:rPr lang="zh-CN" altLang="en-US" sz="2000" dirty="0" smtClean="0"/>
              <a:t>，表示连接成功，可以通信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CLOSING: 2</a:t>
            </a:r>
            <a:r>
              <a:rPr lang="zh-CN" altLang="en-US" sz="2000" dirty="0" smtClean="0"/>
              <a:t>，表示连接正在关闭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CLOSED: 3</a:t>
            </a:r>
            <a:r>
              <a:rPr lang="zh-CN" altLang="en-US" sz="2000" dirty="0" smtClean="0"/>
              <a:t>，表示连接已关闭，或打开连接失败</a:t>
            </a:r>
            <a:endParaRPr lang="en-US" altLang="zh-CN" sz="2000" dirty="0" smtClean="0"/>
          </a:p>
          <a:p>
            <a:r>
              <a:rPr lang="en-US" altLang="zh-CN" sz="2000" dirty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close(): </a:t>
            </a:r>
            <a:r>
              <a:rPr lang="zh-CN" altLang="en-US" sz="2000" dirty="0"/>
              <a:t>关闭连接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send(): socket</a:t>
            </a:r>
            <a:r>
              <a:rPr lang="zh-CN" altLang="en-US" sz="2000" dirty="0"/>
              <a:t>实例向服务器发送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r>
              <a:rPr lang="en-US" altLang="zh-CN" sz="2000" dirty="0" smtClean="0"/>
              <a:t>Events: close, error, message, open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452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1115</Words>
  <Application>Microsoft Office PowerPoint</Application>
  <PresentationFormat>全屏显示(4:3)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Wingdings</vt:lpstr>
      <vt:lpstr>Office Theme</vt:lpstr>
      <vt:lpstr>关于HTML5 WebSocket</vt:lpstr>
      <vt:lpstr>为什么需要WebSocket？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关于HTML5 WebSocket</dc:title>
  <dc:creator>Zhichao Xia(Leon)</dc:creator>
  <cp:lastModifiedBy>LeonPontifex</cp:lastModifiedBy>
  <cp:revision>17</cp:revision>
  <dcterms:created xsi:type="dcterms:W3CDTF">2006-08-16T00:00:00Z</dcterms:created>
  <dcterms:modified xsi:type="dcterms:W3CDTF">2019-03-07T16:39:30Z</dcterms:modified>
</cp:coreProperties>
</file>