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1" r:id="rId2"/>
    <p:sldId id="286" r:id="rId3"/>
    <p:sldId id="302" r:id="rId4"/>
    <p:sldId id="287" r:id="rId5"/>
    <p:sldId id="282" r:id="rId6"/>
    <p:sldId id="288" r:id="rId7"/>
    <p:sldId id="273" r:id="rId8"/>
    <p:sldId id="272" r:id="rId9"/>
    <p:sldId id="296" r:id="rId10"/>
    <p:sldId id="297" r:id="rId11"/>
    <p:sldId id="298" r:id="rId12"/>
    <p:sldId id="299" r:id="rId13"/>
    <p:sldId id="300" r:id="rId14"/>
    <p:sldId id="30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7310A-A090-4DF8-B9CE-7B842EEBA0F2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F17B7-EC3E-46E2-8C95-75960446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64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726" tIns="44863" rIns="89726" bIns="44863" anchor="b"/>
          <a:lstStyle>
            <a:lvl1pPr defTabSz="898525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defTabSz="898525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defTabSz="898525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defTabSz="898525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defTabSz="898525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13ACA36D-F9C7-4D8E-AAC1-02FC2248A254}" type="slidenum">
              <a:rPr lang="en-US" sz="1100">
                <a:solidFill>
                  <a:schemeClr val="tx1"/>
                </a:solidFill>
              </a:rPr>
              <a:pPr algn="r" eaLnBrk="1" hangingPunct="1"/>
              <a:t>1</a:t>
            </a:fld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343400"/>
            <a:ext cx="54895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6" tIns="44863" rIns="89726" bIns="44863"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263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491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7800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5288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907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6235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21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8155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06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BC24-7551-4F7D-8750-F68F00E7422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56E3-7D01-4730-A49C-C61C23C0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BC24-7551-4F7D-8750-F68F00E7422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56E3-7D01-4730-A49C-C61C23C0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BC24-7551-4F7D-8750-F68F00E7422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56E3-7D01-4730-A49C-C61C23C0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5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BC24-7551-4F7D-8750-F68F00E7422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56E3-7D01-4730-A49C-C61C23C0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1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BC24-7551-4F7D-8750-F68F00E7422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56E3-7D01-4730-A49C-C61C23C0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1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BC24-7551-4F7D-8750-F68F00E7422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56E3-7D01-4730-A49C-C61C23C0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0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BC24-7551-4F7D-8750-F68F00E7422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56E3-7D01-4730-A49C-C61C23C0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9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BC24-7551-4F7D-8750-F68F00E7422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56E3-7D01-4730-A49C-C61C23C0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2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BC24-7551-4F7D-8750-F68F00E7422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56E3-7D01-4730-A49C-C61C23C0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6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BC24-7551-4F7D-8750-F68F00E7422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56E3-7D01-4730-A49C-C61C23C0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8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BC24-7551-4F7D-8750-F68F00E7422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56E3-7D01-4730-A49C-C61C23C0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3BC24-7551-4F7D-8750-F68F00E7422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756E3-7D01-4730-A49C-C61C23C0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1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58C6643-FC1E-4B52-9417-5BAF7B610D67}" type="slidenum">
              <a:rPr lang="en-US" sz="1400">
                <a:solidFill>
                  <a:schemeClr val="tx1"/>
                </a:solidFill>
              </a:rPr>
              <a:pPr algn="r" eaLnBrk="1" hangingPunct="1"/>
              <a:t>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671900" y="2175203"/>
            <a:ext cx="51482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b="1" dirty="0">
                <a:solidFill>
                  <a:schemeClr val="accent2"/>
                </a:solidFill>
              </a:rPr>
              <a:t>IMAGE PROCESSING</a:t>
            </a:r>
          </a:p>
        </p:txBody>
      </p:sp>
      <p:sp>
        <p:nvSpPr>
          <p:cNvPr id="2052" name="Rectangle 13"/>
          <p:cNvSpPr>
            <a:spLocks noChangeArrowheads="1"/>
          </p:cNvSpPr>
          <p:nvPr/>
        </p:nvSpPr>
        <p:spPr bwMode="auto">
          <a:xfrm>
            <a:off x="0" y="1123950"/>
            <a:ext cx="9144000" cy="90011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AU" sz="2000">
              <a:solidFill>
                <a:srgbClr val="CC0000"/>
              </a:solidFill>
            </a:endParaRP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4041775"/>
            <a:ext cx="9144000" cy="90011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AU" sz="2000">
              <a:solidFill>
                <a:srgbClr val="CC0000"/>
              </a:solidFill>
            </a:endParaRPr>
          </a:p>
        </p:txBody>
      </p:sp>
      <p:sp>
        <p:nvSpPr>
          <p:cNvPr id="2054" name="Text Box 18"/>
          <p:cNvSpPr txBox="1">
            <a:spLocks noChangeArrowheads="1"/>
          </p:cNvSpPr>
          <p:nvPr/>
        </p:nvSpPr>
        <p:spPr bwMode="auto">
          <a:xfrm>
            <a:off x="3959225" y="3105150"/>
            <a:ext cx="5029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 dirty="0">
                <a:solidFill>
                  <a:srgbClr val="0000CC"/>
                </a:solidFill>
              </a:rPr>
              <a:t>Chapter 2: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b="1" i="1" dirty="0">
                <a:solidFill>
                  <a:srgbClr val="0000CC"/>
                </a:solidFill>
              </a:rPr>
              <a:t>Fundamentals</a:t>
            </a:r>
            <a:endParaRPr lang="en-US" sz="2000" i="1" dirty="0">
              <a:solidFill>
                <a:srgbClr val="0000CC"/>
              </a:solidFill>
            </a:endParaRPr>
          </a:p>
        </p:txBody>
      </p:sp>
      <p:sp>
        <p:nvSpPr>
          <p:cNvPr id="2056" name="Text Box 21"/>
          <p:cNvSpPr txBox="1">
            <a:spLocks noChangeArrowheads="1"/>
          </p:cNvSpPr>
          <p:nvPr/>
        </p:nvSpPr>
        <p:spPr bwMode="auto">
          <a:xfrm>
            <a:off x="323850" y="5610225"/>
            <a:ext cx="4176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dirty="0" smtClean="0">
                <a:solidFill>
                  <a:schemeClr val="accent2"/>
                </a:solidFill>
                <a:latin typeface="Arial Narrow" pitchFamily="34" charset="0"/>
              </a:rPr>
              <a:t>Ngo Ba Viet, MSc</a:t>
            </a:r>
            <a:endParaRPr lang="en-US" sz="2800" b="1" dirty="0">
              <a:solidFill>
                <a:schemeClr val="accent2"/>
              </a:solidFill>
              <a:latin typeface="Arial Narrow" pitchFamily="34" charset="0"/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6125"/>
            <a:ext cx="3167063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35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2" y="31795"/>
            <a:ext cx="97155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079612" y="44624"/>
            <a:ext cx="8064388" cy="86177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600" b="1" dirty="0">
                <a:solidFill>
                  <a:srgbClr val="FF0000"/>
                </a:solidFill>
              </a:rPr>
              <a:t>HCMC University of Technology and Education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</a:rPr>
              <a:t>Faculty of Electrical &amp; Electronic Engineering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8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PHÂN TÍCH THÀNH PHẦN TRONG ẢNH MÀU</a:t>
            </a:r>
          </a:p>
        </p:txBody>
      </p:sp>
      <p:sp>
        <p:nvSpPr>
          <p:cNvPr id="3" name="Rectangle 2"/>
          <p:cNvSpPr/>
          <p:nvPr/>
        </p:nvSpPr>
        <p:spPr>
          <a:xfrm>
            <a:off x="422564" y="1524000"/>
            <a:ext cx="2576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MÔ HÌNH RGB</a:t>
            </a:r>
            <a:endParaRPr lang="en-US" sz="2400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67400" y="2187135"/>
            <a:ext cx="3076575" cy="4522787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228600" y="1909373"/>
            <a:ext cx="5410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RGB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imread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('color.png');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a(:,:,1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= a(:,:,2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xám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a(:,:,3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xám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8591308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PHÂN TÍCH THÀNH PHẦN TRONG ẢNH MÀU</a:t>
            </a:r>
          </a:p>
        </p:txBody>
      </p:sp>
      <p:sp>
        <p:nvSpPr>
          <p:cNvPr id="3" name="Rectangle 2"/>
          <p:cNvSpPr/>
          <p:nvPr/>
        </p:nvSpPr>
        <p:spPr>
          <a:xfrm>
            <a:off x="422564" y="1524000"/>
            <a:ext cx="2525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MÔ HÌNH 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HSV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228600" y="1909373"/>
            <a:ext cx="8686800" cy="1140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vi-V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Không </a:t>
            </a:r>
            <a:r>
              <a:rPr lang="vi-VN" sz="2400" dirty="0">
                <a:solidFill>
                  <a:srgbClr val="000000"/>
                </a:solidFill>
                <a:cs typeface="Arial" panose="020B0604020202020204" pitchFamily="34" charset="0"/>
              </a:rPr>
              <a:t>gian màu H (Hue, màu sắc), S (Saturation, bão hòa), V (Value) không dùng các màu cơ </a:t>
            </a:r>
            <a:r>
              <a:rPr lang="vi-V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bản</a:t>
            </a: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926" y="3276600"/>
            <a:ext cx="33813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276599"/>
            <a:ext cx="28956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3250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PHÂN TÍCH THÀNH PHẦN TRONG ẢNH MÀU</a:t>
            </a:r>
          </a:p>
        </p:txBody>
      </p:sp>
      <p:sp>
        <p:nvSpPr>
          <p:cNvPr id="3" name="Rectangle 2"/>
          <p:cNvSpPr/>
          <p:nvPr/>
        </p:nvSpPr>
        <p:spPr>
          <a:xfrm>
            <a:off x="422564" y="1371600"/>
            <a:ext cx="2525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MÔ HÌNH 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HSV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228600" y="17526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HSV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491" y="3200400"/>
            <a:ext cx="2389909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2895600"/>
            <a:ext cx="624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RGB=reshape(ones(64,1)*reshape(jet(64),1,192),[64,64,3]);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HSV=rgb2hsv(RGB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RGB sang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HSV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H=HSV(:,:,1);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S=HSV(:,:,2);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V=HSV(:,:,3);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subplot(2,2,1),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imshow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(H)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subplot(2,2,2),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imshow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subplot(2,2,3),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imshow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(V)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subplot(2,2,4),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imshow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(RGB)</a:t>
            </a:r>
          </a:p>
        </p:txBody>
      </p:sp>
    </p:spTree>
    <p:extLst>
      <p:ext uri="{BB962C8B-B14F-4D97-AF65-F5344CB8AC3E}">
        <p14:creationId xmlns:p14="http://schemas.microsoft.com/office/powerpoint/2010/main" val="4656517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BÀI TẬP</a:t>
            </a:r>
          </a:p>
        </p:txBody>
      </p:sp>
      <p:sp>
        <p:nvSpPr>
          <p:cNvPr id="3" name="Rectangle 2"/>
          <p:cNvSpPr/>
          <p:nvPr/>
        </p:nvSpPr>
        <p:spPr>
          <a:xfrm>
            <a:off x="117764" y="981154"/>
            <a:ext cx="8873836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Thực hiện nhận biết màu sắc của đối tượng được cho trong tập dữ </a:t>
            </a:r>
            <a:r>
              <a:rPr lang="vi-V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2659082"/>
            <a:ext cx="861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u="sng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i="1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u="sng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400" i="1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RGB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HSV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sắc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ngưỡng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ngưỡng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07717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BÀI TẬP</a:t>
            </a:r>
          </a:p>
        </p:txBody>
      </p:sp>
      <p:sp>
        <p:nvSpPr>
          <p:cNvPr id="3" name="Rectangle 2"/>
          <p:cNvSpPr/>
          <p:nvPr/>
        </p:nvSpPr>
        <p:spPr>
          <a:xfrm>
            <a:off x="117764" y="990600"/>
            <a:ext cx="8873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627287"/>
            <a:ext cx="8763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close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imread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'color.png'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(a);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 = a(:,:,1);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G = a(:,:,2);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 = a(:,:,3);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m,n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= size(R);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1:m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j = 1:n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((R(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i,j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&gt; 180)&amp;&amp;(G(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i,j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&lt; 20)&amp;&amp;(B(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i,j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&lt; 20))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%red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b(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i,j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= 1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;%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đối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tượng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màu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đỏ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sẽ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thành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màu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trắng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b(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i,j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= 0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;%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đối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tượng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khác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sẽ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màu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đen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figure,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(b);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676400"/>
            <a:ext cx="2407932" cy="2396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256" y="1676400"/>
            <a:ext cx="2119819" cy="23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386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NỘI DUNG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952500" y="1752600"/>
            <a:ext cx="7239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de-DE" sz="2800" dirty="0"/>
              <a:t>1. Đọc và hiển thị </a:t>
            </a:r>
            <a:r>
              <a:rPr lang="de-DE" sz="2800" dirty="0" smtClean="0"/>
              <a:t>ảnh</a:t>
            </a:r>
            <a:endParaRPr lang="en-US" sz="2800" dirty="0"/>
          </a:p>
          <a:p>
            <a:pPr algn="just">
              <a:lnSpc>
                <a:spcPct val="150000"/>
              </a:lnSpc>
            </a:pPr>
            <a:r>
              <a:rPr lang="de-DE" sz="2800" dirty="0"/>
              <a:t>2. Chuyển đổi ảnh màu sang ảnh xám</a:t>
            </a:r>
            <a:endParaRPr lang="en-US" sz="2800" dirty="0"/>
          </a:p>
          <a:p>
            <a:pPr algn="just">
              <a:lnSpc>
                <a:spcPct val="150000"/>
              </a:lnSpc>
            </a:pPr>
            <a:r>
              <a:rPr lang="de-DE" sz="2800" dirty="0"/>
              <a:t>3. Định dạng và lưu </a:t>
            </a:r>
            <a:r>
              <a:rPr lang="de-DE" sz="2800" dirty="0" smtClean="0"/>
              <a:t>ảnh</a:t>
            </a:r>
          </a:p>
          <a:p>
            <a:pPr algn="just">
              <a:lnSpc>
                <a:spcPct val="150000"/>
              </a:lnSpc>
            </a:pPr>
            <a:r>
              <a:rPr lang="de-DE" sz="2800" dirty="0" smtClean="0"/>
              <a:t>4. Phân tích thành phần trong ảnh màu</a:t>
            </a:r>
          </a:p>
          <a:p>
            <a:pPr algn="just">
              <a:lnSpc>
                <a:spcPct val="150000"/>
              </a:lnSpc>
            </a:pPr>
            <a:r>
              <a:rPr lang="de-DE" sz="2800" dirty="0" smtClean="0"/>
              <a:t>5. Bài tập và hướng dẫn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499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ĐỌC VÀ HIỂN THỊ ẢNH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04800" y="1463219"/>
            <a:ext cx="85344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/>
              <a:t>Matlab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b="1" i="1" dirty="0" err="1"/>
              <a:t>imread</a:t>
            </a:r>
            <a:r>
              <a:rPr lang="en-US" sz="2400" b="1" i="1" dirty="0"/>
              <a:t>(‘filename’, ‘format’)</a:t>
            </a:r>
            <a:r>
              <a:rPr lang="en-US" sz="2400" dirty="0"/>
              <a:t>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.</a:t>
            </a:r>
            <a:endParaRPr lang="en-US" sz="2400" dirty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A = </a:t>
            </a:r>
            <a:r>
              <a:rPr lang="en-US" sz="2400" dirty="0" err="1" smtClean="0">
                <a:solidFill>
                  <a:srgbClr val="FF0000"/>
                </a:solidFill>
              </a:rPr>
              <a:t>imread</a:t>
            </a:r>
            <a:r>
              <a:rPr lang="en-US" sz="2400" dirty="0">
                <a:solidFill>
                  <a:srgbClr val="FF0000"/>
                </a:solidFill>
              </a:rPr>
              <a:t>('rice.png');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B = </a:t>
            </a:r>
            <a:r>
              <a:rPr lang="en-US" sz="2400" dirty="0" err="1" smtClean="0">
                <a:solidFill>
                  <a:srgbClr val="FF0000"/>
                </a:solidFill>
              </a:rPr>
              <a:t>imread</a:t>
            </a:r>
            <a:r>
              <a:rPr lang="en-US" sz="2400" dirty="0">
                <a:solidFill>
                  <a:srgbClr val="FF0000"/>
                </a:solidFill>
              </a:rPr>
              <a:t>('</a:t>
            </a:r>
            <a:r>
              <a:rPr lang="en-US" sz="2400" dirty="0" err="1">
                <a:solidFill>
                  <a:srgbClr val="FF0000"/>
                </a:solidFill>
              </a:rPr>
              <a:t>cameraman.tif</a:t>
            </a:r>
            <a:r>
              <a:rPr lang="en-US" sz="2400" dirty="0">
                <a:solidFill>
                  <a:srgbClr val="FF0000"/>
                </a:solidFill>
              </a:rPr>
              <a:t>');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C = </a:t>
            </a:r>
            <a:r>
              <a:rPr lang="en-US" sz="2400" dirty="0" err="1" smtClean="0">
                <a:solidFill>
                  <a:srgbClr val="FF0000"/>
                </a:solidFill>
              </a:rPr>
              <a:t>imread</a:t>
            </a:r>
            <a:r>
              <a:rPr lang="en-US" sz="2400" dirty="0">
                <a:solidFill>
                  <a:srgbClr val="FF0000"/>
                </a:solidFill>
              </a:rPr>
              <a:t>('</a:t>
            </a:r>
            <a:r>
              <a:rPr lang="en-US" sz="2400" dirty="0" err="1">
                <a:solidFill>
                  <a:srgbClr val="FF0000"/>
                </a:solidFill>
              </a:rPr>
              <a:t>trees.tif</a:t>
            </a:r>
            <a:r>
              <a:rPr lang="en-US" sz="2400" dirty="0">
                <a:solidFill>
                  <a:srgbClr val="FF0000"/>
                </a:solidFill>
              </a:rPr>
              <a:t>');</a:t>
            </a:r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hiển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 </a:t>
            </a:r>
            <a:r>
              <a:rPr lang="en-US" sz="2400" b="1" i="1" dirty="0" err="1" smtClean="0"/>
              <a:t>imshow</a:t>
            </a:r>
            <a:r>
              <a:rPr lang="en-US" sz="2400" b="1" i="1" dirty="0" smtClean="0"/>
              <a:t>(a)</a:t>
            </a:r>
            <a:endParaRPr lang="en-US" sz="2400" b="1" i="1" dirty="0"/>
          </a:p>
          <a:p>
            <a:pPr eaLnBrk="1" hangingPunct="1">
              <a:spcBef>
                <a:spcPct val="50000"/>
              </a:spcBef>
            </a:pPr>
            <a:r>
              <a:rPr lang="en-US" sz="2400" dirty="0" err="1" smtClean="0">
                <a:solidFill>
                  <a:srgbClr val="FF0000"/>
                </a:solidFill>
              </a:rPr>
              <a:t>imshow</a:t>
            </a:r>
            <a:r>
              <a:rPr lang="en-US" sz="2400" dirty="0" smtClean="0">
                <a:solidFill>
                  <a:srgbClr val="FF0000"/>
                </a:solidFill>
              </a:rPr>
              <a:t>(A);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err="1" smtClean="0">
                <a:solidFill>
                  <a:srgbClr val="FF0000"/>
                </a:solidFill>
              </a:rPr>
              <a:t>imshow</a:t>
            </a:r>
            <a:r>
              <a:rPr lang="en-US" sz="2400" dirty="0" smtClean="0">
                <a:solidFill>
                  <a:srgbClr val="FF0000"/>
                </a:solidFill>
              </a:rPr>
              <a:t>(B);</a:t>
            </a:r>
            <a:endParaRPr lang="en-US" sz="2400" i="1" dirty="0"/>
          </a:p>
          <a:p>
            <a:pPr eaLnBrk="1" hangingPunct="1">
              <a:spcBef>
                <a:spcPct val="50000"/>
              </a:spcBef>
            </a:pPr>
            <a:r>
              <a:rPr lang="en-US" sz="2400" dirty="0" err="1" smtClean="0">
                <a:solidFill>
                  <a:srgbClr val="FF0000"/>
                </a:solidFill>
              </a:rPr>
              <a:t>imshow</a:t>
            </a:r>
            <a:r>
              <a:rPr lang="en-US" sz="2400" dirty="0" smtClean="0">
                <a:solidFill>
                  <a:srgbClr val="FF0000"/>
                </a:solidFill>
              </a:rPr>
              <a:t>(C);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2276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ĐỌC VÀ HIỂN THỊ ẢNH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04800" y="1463219"/>
            <a:ext cx="8534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hiển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cửa</a:t>
            </a:r>
            <a:r>
              <a:rPr lang="en-US" sz="2400" dirty="0" smtClean="0"/>
              <a:t> </a:t>
            </a:r>
            <a:r>
              <a:rPr lang="en-US" sz="2400" dirty="0" err="1" smtClean="0"/>
              <a:t>sổ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:</a:t>
            </a:r>
            <a:endParaRPr lang="en-US" sz="2400" b="1" i="1" dirty="0"/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figure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subplot(1,3,1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FF0000"/>
                </a:solidFill>
              </a:rPr>
              <a:t>imshow</a:t>
            </a:r>
            <a:r>
              <a:rPr lang="en-US" sz="2400" dirty="0">
                <a:solidFill>
                  <a:srgbClr val="FF0000"/>
                </a:solidFill>
              </a:rPr>
              <a:t>(A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subplot(1,3,2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FF0000"/>
                </a:solidFill>
              </a:rPr>
              <a:t>imshow</a:t>
            </a:r>
            <a:r>
              <a:rPr lang="en-US" sz="2400" dirty="0">
                <a:solidFill>
                  <a:srgbClr val="FF0000"/>
                </a:solidFill>
              </a:rPr>
              <a:t>(B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subplot(1,3,3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FF0000"/>
                </a:solidFill>
              </a:rPr>
              <a:t>imshow</a:t>
            </a:r>
            <a:r>
              <a:rPr lang="en-US" sz="2400" dirty="0">
                <a:solidFill>
                  <a:srgbClr val="FF0000"/>
                </a:solidFill>
              </a:rPr>
              <a:t>(C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t="33099" r="8913" b="28154"/>
          <a:stretch>
            <a:fillRect/>
          </a:stretch>
        </p:blipFill>
        <p:spPr bwMode="auto">
          <a:xfrm>
            <a:off x="3099179" y="2819400"/>
            <a:ext cx="5587621" cy="2781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26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ĐỌC VÀ HIỂN THỊ ẢNH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04800" y="1219200"/>
            <a:ext cx="85344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hiển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:</a:t>
            </a:r>
            <a:endParaRPr lang="en-US" sz="2400" b="1" i="1" dirty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size(A);</a:t>
            </a:r>
            <a:r>
              <a:rPr lang="en-US" sz="2400" i="1" dirty="0" smtClean="0"/>
              <a:t>%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/>
              <a:t>kich</a:t>
            </a:r>
            <a:r>
              <a:rPr lang="en-US" sz="2400" i="1" dirty="0"/>
              <a:t> </a:t>
            </a:r>
            <a:r>
              <a:rPr lang="en-US" sz="2400" i="1" dirty="0" err="1"/>
              <a:t>thước</a:t>
            </a:r>
            <a:r>
              <a:rPr lang="en-US" sz="2400" i="1" dirty="0"/>
              <a:t> </a:t>
            </a:r>
            <a:r>
              <a:rPr lang="en-US" sz="2400" i="1" dirty="0" err="1" smtClean="0"/>
              <a:t>ảnh</a:t>
            </a:r>
            <a:r>
              <a:rPr lang="en-US" sz="2400" i="1" dirty="0" smtClean="0"/>
              <a:t> A</a:t>
            </a:r>
            <a:endParaRPr lang="en-US" sz="2400" i="1" dirty="0"/>
          </a:p>
          <a:p>
            <a:pPr eaLnBrk="1" hangingPunct="1">
              <a:spcBef>
                <a:spcPct val="50000"/>
              </a:spcBef>
            </a:pPr>
            <a:r>
              <a:rPr lang="en-US" sz="2400" dirty="0" err="1">
                <a:solidFill>
                  <a:srgbClr val="FF0000"/>
                </a:solidFill>
              </a:rPr>
              <a:t>whos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i="1" dirty="0" smtClean="0"/>
              <a:t>; </a:t>
            </a:r>
            <a:r>
              <a:rPr lang="en-US" sz="2400" i="1" dirty="0"/>
              <a:t>% </a:t>
            </a:r>
            <a:r>
              <a:rPr lang="en-US" sz="2400" i="1" dirty="0" err="1"/>
              <a:t>thông</a:t>
            </a:r>
            <a:r>
              <a:rPr lang="en-US" sz="2400" i="1" dirty="0"/>
              <a:t> </a:t>
            </a:r>
            <a:r>
              <a:rPr lang="en-US" sz="2400" i="1" dirty="0" err="1"/>
              <a:t>số</a:t>
            </a:r>
            <a:r>
              <a:rPr lang="en-US" sz="2400" i="1" dirty="0"/>
              <a:t> </a:t>
            </a:r>
            <a:r>
              <a:rPr lang="en-US" sz="2400" i="1" dirty="0" err="1" smtClean="0"/>
              <a:t>ảnh</a:t>
            </a:r>
            <a:r>
              <a:rPr lang="en-US" sz="2400" i="1" dirty="0" smtClean="0"/>
              <a:t> A</a:t>
            </a:r>
            <a:endParaRPr lang="en-US" sz="2400" i="1" dirty="0"/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info = </a:t>
            </a:r>
            <a:r>
              <a:rPr lang="en-US" sz="2400" dirty="0" err="1" smtClean="0">
                <a:solidFill>
                  <a:srgbClr val="FF0000"/>
                </a:solidFill>
              </a:rPr>
              <a:t>imfinfo</a:t>
            </a:r>
            <a:r>
              <a:rPr lang="en-US" sz="2400" dirty="0" smtClean="0">
                <a:solidFill>
                  <a:srgbClr val="FF0000"/>
                </a:solidFill>
              </a:rPr>
              <a:t>(A); </a:t>
            </a:r>
            <a:r>
              <a:rPr lang="en-US" sz="2400" i="1" dirty="0"/>
              <a:t>% </a:t>
            </a:r>
            <a:r>
              <a:rPr lang="en-US" sz="2400" i="1" dirty="0" err="1"/>
              <a:t>thông</a:t>
            </a:r>
            <a:r>
              <a:rPr lang="en-US" sz="2400" i="1" dirty="0"/>
              <a:t> </a:t>
            </a:r>
            <a:r>
              <a:rPr lang="en-US" sz="2400" i="1" dirty="0" err="1"/>
              <a:t>số</a:t>
            </a:r>
            <a:r>
              <a:rPr lang="en-US" sz="2400" i="1" dirty="0"/>
              <a:t> </a:t>
            </a:r>
            <a:r>
              <a:rPr lang="en-US" sz="2400" i="1" dirty="0" err="1"/>
              <a:t>ảnh</a:t>
            </a:r>
            <a:r>
              <a:rPr lang="en-US" sz="2400" i="1" dirty="0"/>
              <a:t> A</a:t>
            </a:r>
            <a:endParaRPr lang="en-US" sz="2400" i="1" dirty="0" smtClean="0"/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/>
              <a:t> </a:t>
            </a:r>
            <a:r>
              <a:rPr lang="en-US" sz="2400" b="1" i="1" dirty="0" err="1"/>
              <a:t>imwrite</a:t>
            </a:r>
            <a:r>
              <a:rPr lang="en-US" sz="2400" b="1" i="1" dirty="0"/>
              <a:t>(</a:t>
            </a:r>
            <a:r>
              <a:rPr lang="en-US" sz="2400" b="1" i="1" dirty="0" err="1"/>
              <a:t>A,filename</a:t>
            </a:r>
            <a:r>
              <a:rPr lang="en-US" sz="2400" b="1" i="1" dirty="0" smtClean="0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err="1" smtClean="0">
                <a:solidFill>
                  <a:srgbClr val="FF0000"/>
                </a:solidFill>
              </a:rPr>
              <a:t>imwrite</a:t>
            </a:r>
            <a:r>
              <a:rPr lang="en-US" sz="2400" dirty="0" smtClean="0">
                <a:solidFill>
                  <a:srgbClr val="FF0000"/>
                </a:solidFill>
              </a:rPr>
              <a:t>(A,‘C:\Desktop\</a:t>
            </a:r>
            <a:r>
              <a:rPr lang="en-US" sz="2400" dirty="0" err="1">
                <a:solidFill>
                  <a:srgbClr val="FF0000"/>
                </a:solidFill>
              </a:rPr>
              <a:t>A</a:t>
            </a:r>
            <a:r>
              <a:rPr lang="en-US" sz="2400" dirty="0" err="1" smtClean="0">
                <a:solidFill>
                  <a:srgbClr val="FF0000"/>
                </a:solidFill>
              </a:rPr>
              <a:t>_gray.tif</a:t>
            </a:r>
            <a:r>
              <a:rPr lang="en-US" sz="2400" dirty="0" smtClean="0">
                <a:solidFill>
                  <a:srgbClr val="FF0000"/>
                </a:solidFill>
              </a:rPr>
              <a:t>'); </a:t>
            </a:r>
            <a:r>
              <a:rPr lang="en-US" sz="2400" i="1" dirty="0"/>
              <a:t>% </a:t>
            </a:r>
            <a:r>
              <a:rPr lang="en-US" sz="2400" i="1" dirty="0" err="1" smtClean="0"/>
              <a:t>lưu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ảnh</a:t>
            </a:r>
            <a:r>
              <a:rPr lang="en-US" sz="2400" i="1" dirty="0" smtClean="0"/>
              <a:t> A </a:t>
            </a:r>
            <a:r>
              <a:rPr lang="en-US" sz="2400" i="1" dirty="0" err="1" smtClean="0"/>
              <a:t>dạng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tif</a:t>
            </a:r>
            <a:endParaRPr lang="en-US" sz="24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 err="1" smtClean="0">
                <a:solidFill>
                  <a:srgbClr val="FF0000"/>
                </a:solidFill>
              </a:rPr>
              <a:t>imwrite</a:t>
            </a:r>
            <a:r>
              <a:rPr lang="en-US" sz="2400" dirty="0" smtClean="0">
                <a:solidFill>
                  <a:srgbClr val="FF0000"/>
                </a:solidFill>
              </a:rPr>
              <a:t>(A,'</a:t>
            </a:r>
            <a:r>
              <a:rPr lang="en-US" sz="2400" dirty="0">
                <a:solidFill>
                  <a:srgbClr val="FF0000"/>
                </a:solidFill>
              </a:rPr>
              <a:t>C:\</a:t>
            </a:r>
            <a:r>
              <a:rPr lang="en-US" sz="2400" dirty="0" smtClean="0">
                <a:solidFill>
                  <a:srgbClr val="FF0000"/>
                </a:solidFill>
              </a:rPr>
              <a:t>Desktop\A_gray.png');</a:t>
            </a:r>
            <a:r>
              <a:rPr lang="en-US" sz="2400" i="1" dirty="0"/>
              <a:t> % </a:t>
            </a:r>
            <a:r>
              <a:rPr lang="en-US" sz="2400" i="1" dirty="0" err="1"/>
              <a:t>lưu</a:t>
            </a:r>
            <a:r>
              <a:rPr lang="en-US" sz="2400" i="1" dirty="0"/>
              <a:t> </a:t>
            </a:r>
            <a:r>
              <a:rPr lang="en-US" sz="2400" i="1" dirty="0" err="1"/>
              <a:t>ảnh</a:t>
            </a:r>
            <a:r>
              <a:rPr lang="en-US" sz="2400" i="1" dirty="0"/>
              <a:t> A </a:t>
            </a:r>
            <a:r>
              <a:rPr lang="en-US" sz="2400" i="1" dirty="0" err="1"/>
              <a:t>dạng</a:t>
            </a:r>
            <a:r>
              <a:rPr lang="en-US" sz="2400" i="1" dirty="0"/>
              <a:t> </a:t>
            </a:r>
            <a:r>
              <a:rPr lang="en-US" sz="2400" i="1" dirty="0" err="1" smtClean="0"/>
              <a:t>png</a:t>
            </a:r>
            <a:endParaRPr lang="en-US" sz="24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 err="1" smtClean="0">
                <a:solidFill>
                  <a:srgbClr val="FF0000"/>
                </a:solidFill>
              </a:rPr>
              <a:t>imwrite</a:t>
            </a:r>
            <a:r>
              <a:rPr lang="en-US" sz="2400" dirty="0" smtClean="0">
                <a:solidFill>
                  <a:srgbClr val="FF0000"/>
                </a:solidFill>
              </a:rPr>
              <a:t>(A,'</a:t>
            </a:r>
            <a:r>
              <a:rPr lang="en-US" sz="2400" dirty="0">
                <a:solidFill>
                  <a:srgbClr val="FF0000"/>
                </a:solidFill>
              </a:rPr>
              <a:t>C:\</a:t>
            </a:r>
            <a:r>
              <a:rPr lang="en-US" sz="2400" dirty="0" smtClean="0">
                <a:solidFill>
                  <a:srgbClr val="FF0000"/>
                </a:solidFill>
              </a:rPr>
              <a:t>Desktop\A_gray.jpg')</a:t>
            </a:r>
            <a:r>
              <a:rPr lang="en-US" sz="2400" i="1" dirty="0" smtClean="0"/>
              <a:t>;% </a:t>
            </a:r>
            <a:r>
              <a:rPr lang="en-US" sz="2400" i="1" dirty="0" err="1"/>
              <a:t>lưu</a:t>
            </a:r>
            <a:r>
              <a:rPr lang="en-US" sz="2400" i="1" dirty="0"/>
              <a:t> </a:t>
            </a:r>
            <a:r>
              <a:rPr lang="en-US" sz="2400" i="1" dirty="0" err="1"/>
              <a:t>ảnh</a:t>
            </a:r>
            <a:r>
              <a:rPr lang="en-US" sz="2400" i="1" dirty="0"/>
              <a:t> A </a:t>
            </a:r>
            <a:r>
              <a:rPr lang="en-US" sz="2400" i="1" dirty="0" err="1"/>
              <a:t>dạng</a:t>
            </a:r>
            <a:r>
              <a:rPr lang="en-US" sz="2400" i="1" dirty="0"/>
              <a:t> </a:t>
            </a:r>
            <a:r>
              <a:rPr lang="en-US" sz="2400" i="1" dirty="0" smtClean="0"/>
              <a:t>jpg</a:t>
            </a:r>
            <a:endParaRPr lang="en-US" sz="24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46178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ĐỌC VÀ HIỂN THỊ ẢNH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152400" y="1219200"/>
            <a:ext cx="8915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thước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:</a:t>
            </a:r>
            <a:endParaRPr lang="en-US" sz="2400" b="1" i="1" dirty="0"/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B = </a:t>
            </a:r>
            <a:r>
              <a:rPr lang="en-US" sz="2400" dirty="0" err="1">
                <a:solidFill>
                  <a:srgbClr val="FF0000"/>
                </a:solidFill>
              </a:rPr>
              <a:t>imresize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A,scale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B = </a:t>
            </a:r>
            <a:r>
              <a:rPr lang="en-US" sz="2400" dirty="0" err="1">
                <a:solidFill>
                  <a:srgbClr val="FF0000"/>
                </a:solidFill>
              </a:rPr>
              <a:t>imresize</a:t>
            </a:r>
            <a:r>
              <a:rPr lang="en-US" sz="2400" dirty="0">
                <a:solidFill>
                  <a:srgbClr val="FF0000"/>
                </a:solidFill>
              </a:rPr>
              <a:t>(A,[</a:t>
            </a:r>
            <a:r>
              <a:rPr lang="en-US" sz="2400" dirty="0" err="1">
                <a:solidFill>
                  <a:srgbClr val="FF0000"/>
                </a:solidFill>
              </a:rPr>
              <a:t>numrows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numcols</a:t>
            </a:r>
            <a:r>
              <a:rPr lang="en-US" sz="2400" dirty="0" smtClean="0">
                <a:solidFill>
                  <a:srgbClr val="FF0000"/>
                </a:solidFill>
              </a:rPr>
              <a:t>])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u="sng" dirty="0" err="1" smtClean="0"/>
              <a:t>Ví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dụ</a:t>
            </a:r>
            <a:r>
              <a:rPr lang="en-US" sz="2400" u="sng" dirty="0" smtClean="0"/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A=</a:t>
            </a:r>
            <a:r>
              <a:rPr lang="en-US" sz="2400" dirty="0" err="1" smtClean="0">
                <a:solidFill>
                  <a:srgbClr val="FF0000"/>
                </a:solidFill>
              </a:rPr>
              <a:t>imread</a:t>
            </a:r>
            <a:r>
              <a:rPr lang="en-US" sz="2400" dirty="0">
                <a:solidFill>
                  <a:srgbClr val="FF0000"/>
                </a:solidFill>
              </a:rPr>
              <a:t>('peppers.png');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A_256=</a:t>
            </a:r>
            <a:r>
              <a:rPr lang="en-US" sz="2400" dirty="0" err="1" smtClean="0">
                <a:solidFill>
                  <a:srgbClr val="FF0000"/>
                </a:solidFill>
              </a:rPr>
              <a:t>imresize</a:t>
            </a:r>
            <a:r>
              <a:rPr lang="en-US" sz="2400" dirty="0" smtClean="0">
                <a:solidFill>
                  <a:srgbClr val="FF0000"/>
                </a:solidFill>
              </a:rPr>
              <a:t>(A,0.5); </a:t>
            </a:r>
            <a:r>
              <a:rPr lang="en-US" sz="2400" i="1" dirty="0"/>
              <a:t>% </a:t>
            </a:r>
            <a:r>
              <a:rPr lang="en-US" sz="2400" i="1" dirty="0" err="1" smtClean="0"/>
              <a:t>thay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đổi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kích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thước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ảnh</a:t>
            </a:r>
            <a:r>
              <a:rPr lang="en-US" sz="2400" i="1" dirty="0" smtClean="0"/>
              <a:t> A </a:t>
            </a:r>
            <a:r>
              <a:rPr lang="en-US" sz="2400" i="1" dirty="0" err="1" smtClean="0"/>
              <a:t>với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tỷ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lệ</a:t>
            </a:r>
            <a:r>
              <a:rPr lang="en-US" sz="2400" i="1" dirty="0" smtClean="0"/>
              <a:t> 0.5</a:t>
            </a:r>
            <a:endParaRPr lang="en-US" sz="24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A_128=</a:t>
            </a:r>
            <a:r>
              <a:rPr lang="en-US" sz="2400" dirty="0" err="1" smtClean="0">
                <a:solidFill>
                  <a:srgbClr val="FF0000"/>
                </a:solidFill>
              </a:rPr>
              <a:t>imresize</a:t>
            </a:r>
            <a:r>
              <a:rPr lang="en-US" sz="2400" dirty="0" smtClean="0">
                <a:solidFill>
                  <a:srgbClr val="FF0000"/>
                </a:solidFill>
              </a:rPr>
              <a:t>(A,[</a:t>
            </a:r>
            <a:r>
              <a:rPr lang="en-US" sz="2400" dirty="0">
                <a:solidFill>
                  <a:srgbClr val="FF0000"/>
                </a:solidFill>
              </a:rPr>
              <a:t>128 128</a:t>
            </a:r>
            <a:r>
              <a:rPr lang="en-US" sz="2400" dirty="0" smtClean="0">
                <a:solidFill>
                  <a:srgbClr val="FF0000"/>
                </a:solidFill>
              </a:rPr>
              <a:t>]); </a:t>
            </a:r>
            <a:r>
              <a:rPr lang="en-US" sz="2400" i="1" dirty="0"/>
              <a:t>% </a:t>
            </a:r>
            <a:r>
              <a:rPr lang="en-US" sz="2400" i="1" dirty="0" err="1"/>
              <a:t>thay</a:t>
            </a:r>
            <a:r>
              <a:rPr lang="en-US" sz="2400" i="1" dirty="0"/>
              <a:t> </a:t>
            </a:r>
            <a:r>
              <a:rPr lang="en-US" sz="2400" i="1" dirty="0" err="1"/>
              <a:t>đổi</a:t>
            </a:r>
            <a:r>
              <a:rPr lang="en-US" sz="2400" i="1" dirty="0"/>
              <a:t> </a:t>
            </a:r>
            <a:r>
              <a:rPr lang="en-US" sz="2400" i="1" dirty="0" err="1"/>
              <a:t>kích</a:t>
            </a:r>
            <a:r>
              <a:rPr lang="en-US" sz="2400" i="1" dirty="0"/>
              <a:t> </a:t>
            </a:r>
            <a:r>
              <a:rPr lang="en-US" sz="2400" i="1" dirty="0" err="1"/>
              <a:t>thước</a:t>
            </a:r>
            <a:r>
              <a:rPr lang="en-US" sz="2400" i="1" dirty="0"/>
              <a:t> </a:t>
            </a:r>
            <a:r>
              <a:rPr lang="en-US" sz="2400" i="1" dirty="0" err="1"/>
              <a:t>ảnh</a:t>
            </a:r>
            <a:r>
              <a:rPr lang="en-US" sz="2400" i="1" dirty="0"/>
              <a:t> A </a:t>
            </a:r>
            <a:r>
              <a:rPr lang="en-US" sz="2400" i="1" dirty="0" err="1"/>
              <a:t>với</a:t>
            </a:r>
            <a:r>
              <a:rPr lang="en-US" sz="2400" i="1" dirty="0"/>
              <a:t> </a:t>
            </a:r>
            <a:r>
              <a:rPr lang="en-US" sz="2400" i="1" dirty="0" err="1" smtClean="0"/>
              <a:t>kích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thước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mới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là</a:t>
            </a:r>
            <a:r>
              <a:rPr lang="en-US" sz="2400" i="1" dirty="0" smtClean="0"/>
              <a:t> 128x128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990600"/>
            <a:ext cx="4572000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imread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cameraman.tif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');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f128=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imresize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(f, [128 128]);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f64=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imresize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(f, [64 64]);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f32=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imresize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(f, [32 32]);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subplot(2,2,1)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imshow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(f)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xlabel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('(a)')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subplot(2,2,2)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imshow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(f128,'InitialMagnification','fit')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xlabel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('(b)')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subplot(2,2,3)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imshow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(f64,'InitialMagnification','fit')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xlabel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('(c)')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subplot(2,2,4)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imshow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(f32,'InitialMagnification','fit')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xlabel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('(d)')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013917"/>
              </p:ext>
            </p:extLst>
          </p:nvPr>
        </p:nvGraphicFramePr>
        <p:xfrm>
          <a:off x="4617028" y="6155067"/>
          <a:ext cx="4267199" cy="586994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426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Ảnh</a:t>
                      </a:r>
                      <a:r>
                        <a:rPr lang="en-US" sz="1800" b="1" i="1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i="1" baseline="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với</a:t>
                      </a:r>
                      <a:r>
                        <a:rPr lang="en-US" sz="1800" b="1" i="1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i="1" baseline="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các</a:t>
                      </a:r>
                      <a:r>
                        <a:rPr lang="en-US" sz="1800" b="1" i="1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i="1" baseline="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kích</a:t>
                      </a:r>
                      <a:r>
                        <a:rPr lang="en-US" sz="1800" b="1" i="1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i="1" baseline="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thước</a:t>
                      </a:r>
                      <a:r>
                        <a:rPr lang="en-US" sz="1800" b="1" i="1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i="1" baseline="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khác</a:t>
                      </a:r>
                      <a:r>
                        <a:rPr lang="en-US" sz="1800" b="1" i="1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i="1" baseline="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nhau</a:t>
                      </a:r>
                      <a:r>
                        <a:rPr lang="en-US" sz="1800" i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: </a:t>
                      </a:r>
                      <a:r>
                        <a:rPr lang="en-US" sz="18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(a) 256x256; (b) 128x128; (c) 64x64; (d) 32x32</a:t>
                      </a:r>
                      <a:endParaRPr lang="en-US" sz="1600" dirty="0">
                        <a:effectLst/>
                        <a:latin typeface="Palatino Linotype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0" t="7341" r="62447" b="52905"/>
          <a:stretch>
            <a:fillRect/>
          </a:stretch>
        </p:blipFill>
        <p:spPr bwMode="auto">
          <a:xfrm>
            <a:off x="4819651" y="1367940"/>
            <a:ext cx="18097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8" t="7341" r="17340" b="52905"/>
          <a:stretch>
            <a:fillRect/>
          </a:stretch>
        </p:blipFill>
        <p:spPr bwMode="auto">
          <a:xfrm>
            <a:off x="6648451" y="1367940"/>
            <a:ext cx="18097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7" t="55612" r="61143" b="5582"/>
          <a:stretch>
            <a:fillRect/>
          </a:stretch>
        </p:blipFill>
        <p:spPr bwMode="auto">
          <a:xfrm>
            <a:off x="4836215" y="3806340"/>
            <a:ext cx="1793186" cy="231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19" t="55612" r="17223" b="5582"/>
          <a:stretch>
            <a:fillRect/>
          </a:stretch>
        </p:blipFill>
        <p:spPr bwMode="auto">
          <a:xfrm>
            <a:off x="6658376" y="3808649"/>
            <a:ext cx="1793186" cy="231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ĐỌC VÀ HIỂN THỊ ẢNH</a:t>
            </a:r>
          </a:p>
        </p:txBody>
      </p:sp>
    </p:spTree>
    <p:extLst>
      <p:ext uri="{BB962C8B-B14F-4D97-AF65-F5344CB8AC3E}">
        <p14:creationId xmlns:p14="http://schemas.microsoft.com/office/powerpoint/2010/main" val="19568815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084" y="986135"/>
            <a:ext cx="8808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RGB sang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gray,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binary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index: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166" y="1600200"/>
            <a:ext cx="340843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f=</a:t>
            </a:r>
            <a:r>
              <a:rPr lang="en-US" sz="2000" dirty="0" err="1"/>
              <a:t>imread</a:t>
            </a:r>
            <a:r>
              <a:rPr lang="en-US" sz="2000" dirty="0"/>
              <a:t>('peppers.png');</a:t>
            </a:r>
          </a:p>
          <a:p>
            <a:r>
              <a:rPr lang="en-US" sz="2000" dirty="0" err="1"/>
              <a:t>fg</a:t>
            </a:r>
            <a:r>
              <a:rPr lang="en-US" sz="2000" dirty="0"/>
              <a:t>=rgb2gray(f);</a:t>
            </a:r>
          </a:p>
          <a:p>
            <a:r>
              <a:rPr lang="de-DE" sz="2000" dirty="0"/>
              <a:t>fi=rgb2ind(f,256);</a:t>
            </a:r>
            <a:endParaRPr lang="en-US" sz="2000" dirty="0"/>
          </a:p>
          <a:p>
            <a:r>
              <a:rPr lang="de-DE" sz="2000" dirty="0"/>
              <a:t>fb=im2bw(f);</a:t>
            </a:r>
            <a:endParaRPr lang="en-US" sz="2000" dirty="0"/>
          </a:p>
          <a:p>
            <a:r>
              <a:rPr lang="en-US" sz="2000" dirty="0"/>
              <a:t>subplot(2,2,1)</a:t>
            </a:r>
          </a:p>
          <a:p>
            <a:r>
              <a:rPr lang="en-US" sz="2000" dirty="0" err="1"/>
              <a:t>imshow</a:t>
            </a:r>
            <a:r>
              <a:rPr lang="en-US" sz="2000" dirty="0"/>
              <a:t>(f)</a:t>
            </a:r>
          </a:p>
          <a:p>
            <a:r>
              <a:rPr lang="en-US" sz="2000" dirty="0" err="1"/>
              <a:t>xlabel</a:t>
            </a:r>
            <a:r>
              <a:rPr lang="en-US" sz="2000" dirty="0"/>
              <a:t>('(a)')</a:t>
            </a:r>
          </a:p>
          <a:p>
            <a:r>
              <a:rPr lang="en-US" sz="2000" dirty="0"/>
              <a:t>subplot(2,2,2)</a:t>
            </a:r>
          </a:p>
          <a:p>
            <a:r>
              <a:rPr lang="en-US" sz="2000" dirty="0" err="1"/>
              <a:t>imshow</a:t>
            </a:r>
            <a:r>
              <a:rPr lang="en-US" sz="2000" dirty="0"/>
              <a:t>(</a:t>
            </a:r>
            <a:r>
              <a:rPr lang="en-US" sz="2000" dirty="0" err="1"/>
              <a:t>fg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xlabel</a:t>
            </a:r>
            <a:r>
              <a:rPr lang="en-US" sz="2000" dirty="0"/>
              <a:t>('(b)')</a:t>
            </a:r>
          </a:p>
          <a:p>
            <a:r>
              <a:rPr lang="en-US" sz="2000" dirty="0"/>
              <a:t>subplot(2,2,3)</a:t>
            </a:r>
          </a:p>
          <a:p>
            <a:r>
              <a:rPr lang="en-US" sz="2000" dirty="0" err="1"/>
              <a:t>imshow</a:t>
            </a:r>
            <a:r>
              <a:rPr lang="en-US" sz="2000" dirty="0"/>
              <a:t>(fi)</a:t>
            </a:r>
          </a:p>
          <a:p>
            <a:r>
              <a:rPr lang="en-US" sz="2000" dirty="0" err="1"/>
              <a:t>xlabel</a:t>
            </a:r>
            <a:r>
              <a:rPr lang="en-US" sz="2000" dirty="0"/>
              <a:t>('(c)')</a:t>
            </a:r>
          </a:p>
          <a:p>
            <a:r>
              <a:rPr lang="en-US" sz="2000" dirty="0"/>
              <a:t>subplot(2,2,4)</a:t>
            </a:r>
          </a:p>
          <a:p>
            <a:r>
              <a:rPr lang="en-US" sz="2000" dirty="0" err="1"/>
              <a:t>imshow</a:t>
            </a:r>
            <a:r>
              <a:rPr lang="en-US" sz="2000" dirty="0"/>
              <a:t>(</a:t>
            </a:r>
            <a:r>
              <a:rPr lang="en-US" sz="2000" dirty="0" err="1"/>
              <a:t>fb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xlabel</a:t>
            </a:r>
            <a:r>
              <a:rPr lang="en-US" sz="2000" dirty="0"/>
              <a:t>('(d)')</a:t>
            </a:r>
          </a:p>
        </p:txBody>
      </p:sp>
      <p:pic>
        <p:nvPicPr>
          <p:cNvPr id="9" name="Picture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5" b="1924"/>
          <a:stretch/>
        </p:blipFill>
        <p:spPr bwMode="auto">
          <a:xfrm>
            <a:off x="3276600" y="1676400"/>
            <a:ext cx="4810918" cy="34323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15518" y="5308937"/>
            <a:ext cx="50188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RGB;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gray;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(c)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index;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(d)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Binary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ĐỌC VÀ HIỂN THỊ ẢNH</a:t>
            </a:r>
          </a:p>
        </p:txBody>
      </p:sp>
    </p:spTree>
    <p:extLst>
      <p:ext uri="{BB962C8B-B14F-4D97-AF65-F5344CB8AC3E}">
        <p14:creationId xmlns:p14="http://schemas.microsoft.com/office/powerpoint/2010/main" val="3548073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PHÂN TÍCH THÀNH PHẦN TRONG ẢNH MÀU</a:t>
            </a:r>
          </a:p>
        </p:txBody>
      </p:sp>
      <p:sp>
        <p:nvSpPr>
          <p:cNvPr id="3" name="Rectangle 2"/>
          <p:cNvSpPr/>
          <p:nvPr/>
        </p:nvSpPr>
        <p:spPr>
          <a:xfrm>
            <a:off x="422564" y="1524000"/>
            <a:ext cx="20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MÔ HÌNH RGB</a:t>
            </a:r>
            <a:endParaRPr lang="en-US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47"/>
          <a:stretch/>
        </p:blipFill>
        <p:spPr>
          <a:xfrm>
            <a:off x="457200" y="2055813"/>
            <a:ext cx="2162175" cy="1982788"/>
          </a:xfrm>
          <a:prstGeom prst="rect">
            <a:avLst/>
          </a:prstGeom>
          <a:noFill/>
        </p:spPr>
      </p:pic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190500" y="4353482"/>
            <a:ext cx="8763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 sz="2400" dirty="0" smtClean="0"/>
              <a:t>- </a:t>
            </a:r>
            <a:r>
              <a:rPr lang="en-US" altLang="en-US" sz="2400" dirty="0" err="1" smtClean="0"/>
              <a:t>Mô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hình</a:t>
            </a:r>
            <a:r>
              <a:rPr lang="en-US" altLang="en-US" sz="2400" dirty="0"/>
              <a:t> RGB </a:t>
            </a:r>
            <a:r>
              <a:rPr lang="en-US" altLang="en-US" sz="2400" dirty="0" err="1"/>
              <a:t>biểu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diễn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màu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</a:t>
            </a:r>
            <a:r>
              <a:rPr lang="vi-VN" altLang="en-US" sz="2400" dirty="0"/>
              <a:t>ư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vi-VN" altLang="en-US" sz="2400" dirty="0"/>
              <a:t>đ</a:t>
            </a:r>
            <a:r>
              <a:rPr lang="en-US" altLang="en-US" sz="2400" dirty="0" err="1"/>
              <a:t>iểm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hộp</a:t>
            </a:r>
            <a:r>
              <a:rPr lang="en-US" altLang="en-US" sz="2400" dirty="0"/>
              <a:t> </a:t>
            </a:r>
            <a:r>
              <a:rPr lang="vi-VN" altLang="en-US" sz="2400" dirty="0"/>
              <a:t>đơ</a:t>
            </a:r>
            <a:r>
              <a:rPr lang="en-US" altLang="en-US" sz="2400" dirty="0"/>
              <a:t>n </a:t>
            </a:r>
            <a:r>
              <a:rPr lang="en-US" altLang="en-US" sz="2400" dirty="0" err="1"/>
              <a:t>vị</a:t>
            </a:r>
            <a:r>
              <a:rPr lang="en-US" altLang="en-US" sz="2400" dirty="0"/>
              <a:t>  RGB, </a:t>
            </a:r>
            <a:r>
              <a:rPr lang="en-US" altLang="en-US" sz="2400" dirty="0" err="1"/>
              <a:t>màu</a:t>
            </a:r>
            <a:r>
              <a:rPr lang="en-US" altLang="en-US" sz="2400" dirty="0"/>
              <a:t> </a:t>
            </a:r>
            <a:r>
              <a:rPr lang="vi-VN" altLang="en-US" sz="2400" dirty="0"/>
              <a:t>đ</a:t>
            </a:r>
            <a:r>
              <a:rPr lang="en-US" altLang="en-US" sz="2400" dirty="0" err="1"/>
              <a:t>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tọa</a:t>
            </a:r>
            <a:r>
              <a:rPr lang="en-US" altLang="en-US" sz="2400" dirty="0"/>
              <a:t> </a:t>
            </a:r>
            <a:r>
              <a:rPr lang="vi-VN" altLang="en-US" sz="2400" dirty="0"/>
              <a:t>độ</a:t>
            </a:r>
            <a:r>
              <a:rPr lang="en-US" altLang="en-US" sz="2400" dirty="0"/>
              <a:t> (0 0 0)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màu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trắng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(1 1 1)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- </a:t>
            </a:r>
            <a:r>
              <a:rPr lang="en-US" altLang="en-US" sz="2400" dirty="0" err="1" smtClean="0"/>
              <a:t>Nếu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dùng</a:t>
            </a:r>
            <a:r>
              <a:rPr lang="en-US" altLang="en-US" sz="2400" dirty="0"/>
              <a:t> 8 bit </a:t>
            </a:r>
            <a:r>
              <a:rPr lang="vi-VN" altLang="en-US" sz="2400" dirty="0"/>
              <a:t>để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diễn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màu</a:t>
            </a:r>
            <a:r>
              <a:rPr lang="en-US" altLang="en-US" sz="2400" dirty="0"/>
              <a:t> c</a:t>
            </a:r>
            <a:r>
              <a:rPr lang="vi-VN" altLang="en-US" sz="2400" dirty="0"/>
              <a:t>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bàn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thì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màu</a:t>
            </a:r>
            <a:r>
              <a:rPr lang="en-US" altLang="en-US" sz="2400" dirty="0"/>
              <a:t> </a:t>
            </a:r>
            <a:r>
              <a:rPr lang="vi-VN" altLang="en-US" sz="2400" dirty="0"/>
              <a:t>đ</a:t>
            </a:r>
            <a:r>
              <a:rPr lang="en-US" altLang="en-US" sz="2400" dirty="0" err="1"/>
              <a:t>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(0 0 0)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màu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trắng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(255 255 255)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751013"/>
            <a:ext cx="5248275" cy="243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667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977</Words>
  <Application>Microsoft Office PowerPoint</Application>
  <PresentationFormat>On-screen Show (4:3)</PresentationFormat>
  <Paragraphs>150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Narrow</vt:lpstr>
      <vt:lpstr>Calibri</vt:lpstr>
      <vt:lpstr>Courier New</vt:lpstr>
      <vt:lpstr>Palatino Linotype</vt:lpstr>
      <vt:lpstr>Times New Roman</vt:lpstr>
      <vt:lpstr>Wingdings</vt:lpstr>
      <vt:lpstr>Office Theme</vt:lpstr>
      <vt:lpstr>PowerPoint Presentation</vt:lpstr>
      <vt:lpstr>NỘI DUNG</vt:lpstr>
      <vt:lpstr>ĐỌC VÀ HIỂN THỊ ẢNH</vt:lpstr>
      <vt:lpstr>ĐỌC VÀ HIỂN THỊ ẢNH</vt:lpstr>
      <vt:lpstr>ĐỌC VÀ HIỂN THỊ ẢNH</vt:lpstr>
      <vt:lpstr>ĐỌC VÀ HIỂN THỊ ẢNH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ĐỌC ẢNH</dc:title>
  <dc:creator>Windows User</dc:creator>
  <cp:lastModifiedBy>VIET NGO</cp:lastModifiedBy>
  <cp:revision>28</cp:revision>
  <dcterms:created xsi:type="dcterms:W3CDTF">2019-03-04T03:53:30Z</dcterms:created>
  <dcterms:modified xsi:type="dcterms:W3CDTF">2019-09-05T08:11:20Z</dcterms:modified>
</cp:coreProperties>
</file>