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448" r:id="rId5"/>
    <p:sldId id="259" r:id="rId6"/>
    <p:sldId id="2451" r:id="rId7"/>
    <p:sldId id="2458" r:id="rId8"/>
    <p:sldId id="2459" r:id="rId9"/>
    <p:sldId id="2432" r:id="rId10"/>
    <p:sldId id="2460" r:id="rId11"/>
    <p:sldId id="2461" r:id="rId12"/>
    <p:sldId id="2462" r:id="rId13"/>
    <p:sldId id="2463" r:id="rId14"/>
    <p:sldId id="2464" r:id="rId15"/>
    <p:sldId id="2450" r:id="rId16"/>
    <p:sldId id="2436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A92963-46C9-4D7F-94D4-6D8B84D8B476}" type="datetime1">
              <a:rPr lang="pt-BR" smtClean="0"/>
              <a:t>20/07/2022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6EE7-DE70-404B-BA35-609A1B771FE1}" type="datetime1">
              <a:rPr lang="pt-BR" smtClean="0"/>
              <a:pPr/>
              <a:t>20/07/2022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91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79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802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006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837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pt-BR" spc="300" noProof="0"/>
              <a:t>ANÁLISE ANUAL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pt-BR" noProof="0"/>
              <a:t>Clique para editar os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Espaço Reservado para Conteú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BR" sz="1600" noProof="0">
                <a:cs typeface="Biome Light" panose="020B0303030204020804" pitchFamily="34" charset="0"/>
              </a:rPr>
              <a:t>Clique para editar o estilo do texto mestre.</a:t>
            </a:r>
          </a:p>
          <a:p>
            <a:pPr marL="0" indent="0" rtl="0">
              <a:buNone/>
            </a:pPr>
            <a:endParaRPr lang="pt-BR" noProof="0"/>
          </a:p>
        </p:txBody>
      </p:sp>
      <p:sp>
        <p:nvSpPr>
          <p:cNvPr id="17" name="Espaço Reservado para o Número do Slid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pt-BR" sz="4000" spc="300" noProof="0"/>
              <a:t>Clique para editar o estilo de título Mestre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1" name="Espaço Reservado para Texto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2" name="Espaço Reservado para Texto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Imagem Online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35" name="Espaço Reservado para Imagem Online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36" name="Espaço Reservado para Imagem Online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pt-BR" noProof="0"/>
              <a:t>CLIQUE PARA EDITAR OS ESTILOS DE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Espaço Reservado para Conteú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BR" sz="1600" noProof="0">
                <a:cs typeface="Biome Light" panose="020B0303030204020804" pitchFamily="34" charset="0"/>
              </a:rPr>
              <a:t>Clique para editar o estilo do texto mestre.</a:t>
            </a:r>
          </a:p>
          <a:p>
            <a:pPr marL="0" indent="0" rtl="0">
              <a:buNone/>
            </a:pPr>
            <a:endParaRPr lang="pt-BR" noProof="0"/>
          </a:p>
        </p:txBody>
      </p:sp>
      <p:sp>
        <p:nvSpPr>
          <p:cNvPr id="17" name="Espaço Reservado para o Número do Slid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pt-BR" noProof="0"/>
              <a:t>TÍTULO DO SLIDE AQUI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9" name="Espaço Reservado para o Número do Slide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Imagem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Imagem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t-BR" sz="4800" noProof="0"/>
              <a:t>Clique para editar o estilo de título Mestre</a:t>
            </a:r>
          </a:p>
        </p:txBody>
      </p:sp>
      <p:sp>
        <p:nvSpPr>
          <p:cNvPr id="19" name="Espaço Reservado para Imagem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BR" spc="3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4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BR" spc="3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4" name="Espaço Reservado para Conteúdo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4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20" name="Espaço Reservado para o Número do Slide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t-BR" sz="4800" noProof="0"/>
              <a:t>Clique para editar o estilo de título Mestre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 dirty="0"/>
              <a:t>CLIQUE PARA EDITAR OS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Texto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/>
              <a:t>CLIQUE PARA EDITAR OS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0" name="Espaço Reservado para Texto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/>
              <a:t>CLIQUE PARA EDITAR OS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1" name="Espaço reservado para o número do slide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rangedatamining.com/screenshots/" TargetMode="External"/><Relationship Id="rId5" Type="http://schemas.openxmlformats.org/officeDocument/2006/relationships/hyperlink" Target="https://en.wikipedia.org/wiki/Orange_(software)" TargetMode="Externa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oftware_release_life_cycle" TargetMode="External"/><Relationship Id="rId13" Type="http://schemas.openxmlformats.org/officeDocument/2006/relationships/hyperlink" Target="https://en.wikipedia.org/wiki/Cython" TargetMode="External"/><Relationship Id="rId18" Type="http://schemas.openxmlformats.org/officeDocument/2006/relationships/hyperlink" Target="https://en.wikipedia.org/wiki/Software_categories#Categorization_approaches" TargetMode="External"/><Relationship Id="rId26" Type="http://schemas.openxmlformats.org/officeDocument/2006/relationships/hyperlink" Target="https://en.wikipedia.org/wiki/Orange_(software)#cite_note-4" TargetMode="External"/><Relationship Id="rId3" Type="http://schemas.openxmlformats.org/officeDocument/2006/relationships/image" Target="../media/image4.png"/><Relationship Id="rId21" Type="http://schemas.openxmlformats.org/officeDocument/2006/relationships/hyperlink" Target="https://en.wikipedia.org/wiki/Data_visualization" TargetMode="External"/><Relationship Id="rId7" Type="http://schemas.openxmlformats.org/officeDocument/2006/relationships/hyperlink" Target="https://en.wikipedia.org/wiki/Orange_(software)#cite_note-1" TargetMode="External"/><Relationship Id="rId12" Type="http://schemas.openxmlformats.org/officeDocument/2006/relationships/hyperlink" Target="https://en.wikipedia.org/wiki/Python_(programming_language)" TargetMode="External"/><Relationship Id="rId17" Type="http://schemas.openxmlformats.org/officeDocument/2006/relationships/hyperlink" Target="https://en.wikipedia.org/wiki/Cross-platform" TargetMode="External"/><Relationship Id="rId25" Type="http://schemas.openxmlformats.org/officeDocument/2006/relationships/hyperlink" Target="https://en.wikipedia.org/wiki/Orange_(software)#cite_note-3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en.wikipedia.org/wiki/Operating_system" TargetMode="External"/><Relationship Id="rId20" Type="http://schemas.openxmlformats.org/officeDocument/2006/relationships/hyperlink" Target="https://en.wikipedia.org/wiki/Data_mining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University_of_Ljubljana" TargetMode="External"/><Relationship Id="rId11" Type="http://schemas.openxmlformats.org/officeDocument/2006/relationships/hyperlink" Target="https://github.com/biolab/orange3" TargetMode="External"/><Relationship Id="rId24" Type="http://schemas.openxmlformats.org/officeDocument/2006/relationships/hyperlink" Target="https://en.wikipedia.org/wiki/GPL" TargetMode="External"/><Relationship Id="rId5" Type="http://schemas.openxmlformats.org/officeDocument/2006/relationships/hyperlink" Target="https://en.wikipedia.org/wiki/Programmer" TargetMode="External"/><Relationship Id="rId15" Type="http://schemas.openxmlformats.org/officeDocument/2006/relationships/hyperlink" Target="https://en.wikipedia.org/wiki/C_(programming_language)" TargetMode="External"/><Relationship Id="rId23" Type="http://schemas.openxmlformats.org/officeDocument/2006/relationships/hyperlink" Target="https://en.wikipedia.org/wiki/Software_license" TargetMode="External"/><Relationship Id="rId10" Type="http://schemas.openxmlformats.org/officeDocument/2006/relationships/hyperlink" Target="https://en.wikipedia.org/wiki/Repository_(version_control)" TargetMode="External"/><Relationship Id="rId19" Type="http://schemas.openxmlformats.org/officeDocument/2006/relationships/hyperlink" Target="https://en.wikipedia.org/wiki/Machine_learning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en.wikipedia.org/wiki/Orange_(software)#cite_note-wikidata-d3b7739c7b8c6f544c9783ea72410ea28d063342-v3-2" TargetMode="External"/><Relationship Id="rId14" Type="http://schemas.openxmlformats.org/officeDocument/2006/relationships/hyperlink" Target="https://en.wikipedia.org/wiki/C%2B%2B" TargetMode="External"/><Relationship Id="rId22" Type="http://schemas.openxmlformats.org/officeDocument/2006/relationships/hyperlink" Target="https://en.wikipedia.org/wiki/Data_analysis" TargetMode="External"/><Relationship Id="rId27" Type="http://schemas.openxmlformats.org/officeDocument/2006/relationships/hyperlink" Target="https://orangedatamining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imagem abstrata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6000" dirty="0">
                <a:latin typeface="Aldhabi" panose="01000000000000000000" pitchFamily="2" charset="-78"/>
                <a:cs typeface="Aldhabi" panose="01000000000000000000" pitchFamily="2" charset="-78"/>
              </a:rPr>
              <a:t>SISTEMAS DE APOIO À DECISÃO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1" y="5715179"/>
            <a:ext cx="5167313" cy="518795"/>
          </a:xfrm>
        </p:spPr>
        <p:txBody>
          <a:bodyPr rtlCol="0"/>
          <a:lstStyle/>
          <a:p>
            <a:pPr rtl="0"/>
            <a:r>
              <a:rPr lang="pt-BR" dirty="0"/>
              <a:t>07.07.22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b="1" i="0" dirty="0">
                <a:effectLst/>
                <a:latin typeface="Arial" panose="020B0604020202020204" pitchFamily="34" charset="0"/>
              </a:rPr>
              <a:t>Energy </a:t>
            </a:r>
            <a:r>
              <a:rPr lang="pt-BR" b="1" i="0" dirty="0" err="1">
                <a:effectLst/>
                <a:latin typeface="Arial" panose="020B0604020202020204" pitchFamily="34" charset="0"/>
              </a:rPr>
              <a:t>efficiency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9912B4-50B0-40E1-4A10-7A8761849DAE}"/>
              </a:ext>
            </a:extLst>
          </p:cNvPr>
          <p:cNvSpPr txBox="1"/>
          <p:nvPr/>
        </p:nvSpPr>
        <p:spPr>
          <a:xfrm>
            <a:off x="4555350" y="6049308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latin typeface="Aldhabi" panose="020B0604020202020204" pitchFamily="2" charset="-78"/>
                <a:cs typeface="Aldhabi" panose="020B0604020202020204" pitchFamily="2" charset="-78"/>
              </a:rPr>
              <a:t>Hiago Roque Silva de Medeiros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BFC06E7-F41A-FC5C-CC80-468D5003E799}"/>
              </a:ext>
            </a:extLst>
          </p:cNvPr>
          <p:cNvSpPr txBox="1"/>
          <p:nvPr/>
        </p:nvSpPr>
        <p:spPr>
          <a:xfrm>
            <a:off x="4608094" y="90305"/>
            <a:ext cx="325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Dados Obtidos – Área do Telhado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A7243F6-ECED-0C06-395B-1C4F78C0231A}"/>
              </a:ext>
            </a:extLst>
          </p:cNvPr>
          <p:cNvSpPr txBox="1"/>
          <p:nvPr/>
        </p:nvSpPr>
        <p:spPr>
          <a:xfrm rot="5400000">
            <a:off x="414711" y="1744473"/>
            <a:ext cx="197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Training Set </a:t>
            </a:r>
            <a:r>
              <a:rPr lang="pt-BR" sz="1600" dirty="0" err="1"/>
              <a:t>Size</a:t>
            </a:r>
            <a:r>
              <a:rPr lang="pt-BR" sz="1600" dirty="0"/>
              <a:t>: 50%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42C13C-083B-E2C2-53F7-29F8C2B746E8}"/>
              </a:ext>
            </a:extLst>
          </p:cNvPr>
          <p:cNvSpPr txBox="1"/>
          <p:nvPr/>
        </p:nvSpPr>
        <p:spPr>
          <a:xfrm rot="5400000">
            <a:off x="414711" y="4774970"/>
            <a:ext cx="197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Training Set </a:t>
            </a:r>
            <a:r>
              <a:rPr lang="pt-BR" sz="1600" dirty="0" err="1"/>
              <a:t>Size</a:t>
            </a:r>
            <a:r>
              <a:rPr lang="pt-BR" sz="1600" dirty="0"/>
              <a:t>: 60%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014B63-358A-9FC7-5BCD-72EDE8232930}"/>
              </a:ext>
            </a:extLst>
          </p:cNvPr>
          <p:cNvSpPr txBox="1"/>
          <p:nvPr/>
        </p:nvSpPr>
        <p:spPr>
          <a:xfrm rot="5400000">
            <a:off x="9969935" y="1744474"/>
            <a:ext cx="197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Training Set </a:t>
            </a:r>
            <a:r>
              <a:rPr lang="pt-BR" sz="1600" dirty="0" err="1"/>
              <a:t>Size</a:t>
            </a:r>
            <a:r>
              <a:rPr lang="pt-BR" sz="1600" dirty="0"/>
              <a:t>: 90%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E83206-DEBF-E8FC-E450-3F712763C13A}"/>
              </a:ext>
            </a:extLst>
          </p:cNvPr>
          <p:cNvSpPr txBox="1"/>
          <p:nvPr/>
        </p:nvSpPr>
        <p:spPr>
          <a:xfrm rot="5400000">
            <a:off x="9969935" y="4774971"/>
            <a:ext cx="197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Training Set </a:t>
            </a:r>
            <a:r>
              <a:rPr lang="pt-BR" sz="1600" dirty="0" err="1"/>
              <a:t>Size</a:t>
            </a:r>
            <a:r>
              <a:rPr lang="pt-BR" sz="1600" dirty="0"/>
              <a:t>: 95%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10A4B4-A607-F5CD-1144-6AFA2E119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624" y="3688330"/>
            <a:ext cx="3429479" cy="244826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00334E9-8BAC-F28D-EE97-305FC6D97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624" y="726791"/>
            <a:ext cx="3448531" cy="24673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672B7A2-8641-30FB-A481-142C84495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712" y="3715350"/>
            <a:ext cx="3429479" cy="245779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6DC0AB7-72E5-B4AE-435C-5F8FB19A5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712" y="736318"/>
            <a:ext cx="3448531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9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30004" y="387926"/>
            <a:ext cx="3985261" cy="464871"/>
          </a:xfrm>
        </p:spPr>
        <p:txBody>
          <a:bodyPr rtlCol="0"/>
          <a:lstStyle/>
          <a:p>
            <a:pPr rtl="0"/>
            <a:r>
              <a:rPr lang="pt-BR" dirty="0"/>
              <a:t>Considerações Finais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703" y="1233055"/>
            <a:ext cx="6333861" cy="5235248"/>
          </a:xfrm>
        </p:spPr>
        <p:txBody>
          <a:bodyPr rtlCol="0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dirty="0"/>
              <a:t>Os alvos foram escolhidos devido sua correlação ser superior a 0,700.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/>
              <a:t>Os algoritmos que mais se destacaram envolvem a criação de decisões aleatórias.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/>
              <a:t> Os alvos ‘</a:t>
            </a:r>
            <a:r>
              <a:rPr lang="pt-BR" dirty="0" err="1"/>
              <a:t>Roof</a:t>
            </a:r>
            <a:r>
              <a:rPr lang="pt-BR" dirty="0"/>
              <a:t> Area’ e ‘Overall </a:t>
            </a:r>
            <a:r>
              <a:rPr lang="pt-BR" dirty="0" err="1"/>
              <a:t>Height</a:t>
            </a:r>
            <a:r>
              <a:rPr lang="pt-BR" dirty="0"/>
              <a:t>’ possuem os valores mais precisos devido seus valores de tabela serem muito semelhantes ou iguais.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/>
              <a:t>Novamente o algoritmo com maior destaque para aquecimento e resfriamento foi o ‘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Florest</a:t>
            </a:r>
            <a:r>
              <a:rPr lang="pt-BR" dirty="0"/>
              <a:t>’ que dessa vez, por meio de novos testes, os valores de resfriamento superaram o aquecimento em precisão.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dirty="0"/>
              <a:t>Os algoritmos ‘</a:t>
            </a:r>
            <a:r>
              <a:rPr lang="pt-BR" dirty="0" err="1"/>
              <a:t>Tree</a:t>
            </a:r>
            <a:r>
              <a:rPr lang="pt-BR" dirty="0"/>
              <a:t>’ e ‘KNM’ se mostraram mais eficientes para valores semelhantes.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11</a:t>
            </a:fld>
            <a:endParaRPr lang="pt-BR"/>
          </a:p>
        </p:txBody>
      </p:sp>
      <p:pic>
        <p:nvPicPr>
          <p:cNvPr id="11" name="Espaço Reservado para Imagem 7" descr="detalhe de um código de computador">
            <a:extLst>
              <a:ext uri="{FF2B5EF4-FFF2-40B4-BE49-F238E27FC236}">
                <a16:creationId xmlns:a16="http://schemas.microsoft.com/office/drawing/2014/main" id="{82E1797C-9101-D026-DCA8-819B52E04E4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630" r="23630"/>
          <a:stretch/>
        </p:blipFill>
        <p:spPr>
          <a:xfrm>
            <a:off x="-124402" y="-38592"/>
            <a:ext cx="5486400" cy="6935183"/>
          </a:xfrm>
        </p:spPr>
      </p:pic>
    </p:spTree>
    <p:extLst>
      <p:ext uri="{BB962C8B-B14F-4D97-AF65-F5344CB8AC3E}">
        <p14:creationId xmlns:p14="http://schemas.microsoft.com/office/powerpoint/2010/main" val="417156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detalhe de um código de computador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921828"/>
            <a:ext cx="4114800" cy="42148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REFERÊNCIAS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7843" y="2511828"/>
            <a:ext cx="9756314" cy="2651443"/>
          </a:xfrm>
        </p:spPr>
        <p:txBody>
          <a:bodyPr rtlCol="0"/>
          <a:lstStyle/>
          <a:p>
            <a:pPr rtl="0"/>
            <a:r>
              <a:rPr lang="pt-B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https://en.wikipedia.org/wiki/Orange_(software)</a:t>
            </a:r>
            <a:endParaRPr lang="pt-BR" dirty="0"/>
          </a:p>
          <a:p>
            <a:pPr rtl="0"/>
            <a:r>
              <a:rPr lang="pt-BR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https://orangedatamining.com/screenshots/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Espaço Reservado para Imagem 7" descr="imagem abstrata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6998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pt-BR" sz="4000" spc="300"/>
              <a:t>OBRIGADO</a:t>
            </a:r>
          </a:p>
        </p:txBody>
      </p:sp>
      <p:pic>
        <p:nvPicPr>
          <p:cNvPr id="28" name="Espaço Reservado para Imagem Online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0239" y="2857052"/>
            <a:ext cx="731520" cy="731520"/>
          </a:xfr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3217" y="3657019"/>
            <a:ext cx="3785563" cy="731520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dirty="0"/>
              <a:t>medeiroshiago70@gmail.com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025" y="315411"/>
            <a:ext cx="5897218" cy="884238"/>
          </a:xfrm>
        </p:spPr>
        <p:txBody>
          <a:bodyPr rtlCol="0"/>
          <a:lstStyle/>
          <a:p>
            <a:pPr algn="ctr" rtl="0"/>
            <a:r>
              <a:rPr lang="pt-BR" dirty="0"/>
              <a:t>UCI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  <p:pic>
        <p:nvPicPr>
          <p:cNvPr id="5" name="Espaço Reservado para Imagem 4" descr="tabela com várias pessoas trabalhando em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30003" y="1302326"/>
            <a:ext cx="3985261" cy="464871"/>
          </a:xfrm>
        </p:spPr>
        <p:txBody>
          <a:bodyPr rtlCol="0"/>
          <a:lstStyle/>
          <a:p>
            <a:pPr rtl="0"/>
            <a:r>
              <a:rPr lang="pt-BR" dirty="0"/>
              <a:t>Base de dados: Energy </a:t>
            </a:r>
            <a:r>
              <a:rPr lang="pt-BR" dirty="0" err="1"/>
              <a:t>Efficiency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510" y="2314173"/>
            <a:ext cx="4646246" cy="2218585"/>
          </a:xfrm>
        </p:spPr>
        <p:txBody>
          <a:bodyPr rtlCol="0">
            <a:normAutofit fontScale="77500" lnSpcReduction="20000"/>
          </a:bodyPr>
          <a:lstStyle/>
          <a:p>
            <a:pPr marL="0" indent="0" algn="just" rtl="0">
              <a:buNone/>
            </a:pP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“ We perform energy analysis using 12 different building shapes simulated in </a:t>
            </a:r>
            <a:r>
              <a:rPr lang="en-US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Ecotect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The buildings differ with respect to the glazing area, the glazing area distribution, and the orientation, amongst other parameters. We simulate various settings as functions of the afore-mentioned characteristics to obtain 768 building shapes. The dataset comprises 768 samples and 8 features, aiming to predict two real valued responses. It can also be used as a multi-class classification problem if the response is rounded to the nearest integer. “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2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F5D883-45A7-F30E-9401-1873B03DE1D0}"/>
              </a:ext>
            </a:extLst>
          </p:cNvPr>
          <p:cNvSpPr txBox="1"/>
          <p:nvPr/>
        </p:nvSpPr>
        <p:spPr>
          <a:xfrm>
            <a:off x="6499510" y="4774934"/>
            <a:ext cx="4646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Esta base dados utiliza de 12 simulações de construções através de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Ecotect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(Uma ferramenta de modelagem 3D) e essas construções variam de acordo com os atributos Da base de dados. Ela tem como finalidade achar dois valores reais, aquecimento e resfriamento do local. </a:t>
            </a:r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detalhe de um código de computador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1682" y="264532"/>
            <a:ext cx="3090176" cy="365125"/>
          </a:xfrm>
        </p:spPr>
        <p:txBody>
          <a:bodyPr rtlCol="0"/>
          <a:lstStyle/>
          <a:p>
            <a:pPr rtl="0"/>
            <a:r>
              <a:rPr lang="pt-BR" dirty="0" err="1"/>
              <a:t>iNformações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3</a:t>
            </a:fld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6D54722-4F69-6B7F-6749-05CC71249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3038"/>
              </p:ext>
            </p:extLst>
          </p:nvPr>
        </p:nvGraphicFramePr>
        <p:xfrm>
          <a:off x="6096000" y="894189"/>
          <a:ext cx="5901540" cy="2458515"/>
        </p:xfrm>
        <a:graphic>
          <a:graphicData uri="http://schemas.openxmlformats.org/drawingml/2006/table">
            <a:tbl>
              <a:tblPr/>
              <a:tblGrid>
                <a:gridCol w="983590">
                  <a:extLst>
                    <a:ext uri="{9D8B030D-6E8A-4147-A177-3AD203B41FA5}">
                      <a16:colId xmlns:a16="http://schemas.microsoft.com/office/drawing/2014/main" val="2994878671"/>
                    </a:ext>
                  </a:extLst>
                </a:gridCol>
                <a:gridCol w="983590">
                  <a:extLst>
                    <a:ext uri="{9D8B030D-6E8A-4147-A177-3AD203B41FA5}">
                      <a16:colId xmlns:a16="http://schemas.microsoft.com/office/drawing/2014/main" val="3780152541"/>
                    </a:ext>
                  </a:extLst>
                </a:gridCol>
                <a:gridCol w="983590">
                  <a:extLst>
                    <a:ext uri="{9D8B030D-6E8A-4147-A177-3AD203B41FA5}">
                      <a16:colId xmlns:a16="http://schemas.microsoft.com/office/drawing/2014/main" val="3017269936"/>
                    </a:ext>
                  </a:extLst>
                </a:gridCol>
                <a:gridCol w="983590">
                  <a:extLst>
                    <a:ext uri="{9D8B030D-6E8A-4147-A177-3AD203B41FA5}">
                      <a16:colId xmlns:a16="http://schemas.microsoft.com/office/drawing/2014/main" val="1863256960"/>
                    </a:ext>
                  </a:extLst>
                </a:gridCol>
                <a:gridCol w="983590">
                  <a:extLst>
                    <a:ext uri="{9D8B030D-6E8A-4147-A177-3AD203B41FA5}">
                      <a16:colId xmlns:a16="http://schemas.microsoft.com/office/drawing/2014/main" val="345643566"/>
                    </a:ext>
                  </a:extLst>
                </a:gridCol>
                <a:gridCol w="983590">
                  <a:extLst>
                    <a:ext uri="{9D8B030D-6E8A-4147-A177-3AD203B41FA5}">
                      <a16:colId xmlns:a16="http://schemas.microsoft.com/office/drawing/2014/main" val="3999095938"/>
                    </a:ext>
                  </a:extLst>
                </a:gridCol>
              </a:tblGrid>
              <a:tr h="819505"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Data Set Characteristics:  </a:t>
                      </a:r>
                      <a:endParaRPr lang="pt-B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Multivariate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 err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r>
                        <a:rPr lang="pt-BR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1000" b="1" dirty="0" err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of</a:t>
                      </a:r>
                      <a:r>
                        <a:rPr lang="pt-BR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1000" b="1" dirty="0" err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Instances</a:t>
                      </a:r>
                      <a:r>
                        <a:rPr lang="pt-BR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endParaRPr lang="pt-BR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768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Area:</a:t>
                      </a:r>
                      <a:endParaRPr lang="pt-B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Computer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909581"/>
                  </a:ext>
                </a:extLst>
              </a:tr>
              <a:tr h="819505"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Attribute Characteristics:</a:t>
                      </a:r>
                      <a:endParaRPr lang="pt-B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Integer, Real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Attributes:</a:t>
                      </a:r>
                      <a:endParaRPr lang="pt-B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Date Donated</a:t>
                      </a:r>
                      <a:endParaRPr lang="pt-B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2012-11-30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887308"/>
                  </a:ext>
                </a:extLst>
              </a:tr>
              <a:tr h="819505"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Associated Tasks:</a:t>
                      </a:r>
                      <a:endParaRPr lang="pt-B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Classification</a:t>
                      </a:r>
                      <a:r>
                        <a:rPr lang="pt-BR" sz="10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pt-BR" sz="1000" dirty="0" err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Regression</a:t>
                      </a:r>
                      <a:endParaRPr lang="pt-BR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Missing Values?</a:t>
                      </a:r>
                      <a:endParaRPr lang="pt-B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Web Hits:</a:t>
                      </a:r>
                      <a:endParaRPr lang="pt-BR" sz="10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416738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011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923162D-E368-A5CA-636E-D6FB703A9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3370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7043F3-7088-F568-66DE-903A50DE98DC}"/>
              </a:ext>
            </a:extLst>
          </p:cNvPr>
          <p:cNvSpPr txBox="1"/>
          <p:nvPr/>
        </p:nvSpPr>
        <p:spPr>
          <a:xfrm>
            <a:off x="6795100" y="3617236"/>
            <a:ext cx="32419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Relative Compactness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Surface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Wall Area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Roof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Overall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Orientation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Glazing Area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Glazing Area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Distribution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Heating Load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Cooling Load</a:t>
            </a:r>
            <a:endParaRPr lang="pt-BR" dirty="0"/>
          </a:p>
        </p:txBody>
      </p:sp>
      <p:sp>
        <p:nvSpPr>
          <p:cNvPr id="10" name="Espaço Reservado para Texto 1">
            <a:extLst>
              <a:ext uri="{FF2B5EF4-FFF2-40B4-BE49-F238E27FC236}">
                <a16:creationId xmlns:a16="http://schemas.microsoft.com/office/drawing/2014/main" id="{FBC641BB-BF5A-5A46-763F-F00126E2E451}"/>
              </a:ext>
            </a:extLst>
          </p:cNvPr>
          <p:cNvSpPr txBox="1">
            <a:spLocks/>
          </p:cNvSpPr>
          <p:nvPr/>
        </p:nvSpPr>
        <p:spPr>
          <a:xfrm>
            <a:off x="6132919" y="3688356"/>
            <a:ext cx="443948" cy="306820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</a:t>
            </a:r>
          </a:p>
          <a:p>
            <a:r>
              <a:rPr lang="pt-BR" dirty="0"/>
              <a:t>T</a:t>
            </a:r>
          </a:p>
          <a:p>
            <a:r>
              <a:rPr lang="pt-BR" dirty="0"/>
              <a:t>R</a:t>
            </a:r>
          </a:p>
          <a:p>
            <a:r>
              <a:rPr lang="pt-BR" dirty="0"/>
              <a:t>I</a:t>
            </a:r>
          </a:p>
          <a:p>
            <a:r>
              <a:rPr lang="pt-BR" dirty="0"/>
              <a:t>B</a:t>
            </a:r>
          </a:p>
          <a:p>
            <a:r>
              <a:rPr lang="pt-BR" dirty="0"/>
              <a:t>U</a:t>
            </a:r>
          </a:p>
          <a:p>
            <a:r>
              <a:rPr lang="pt-BR" dirty="0"/>
              <a:t>T</a:t>
            </a:r>
          </a:p>
          <a:p>
            <a:r>
              <a:rPr lang="pt-BR" dirty="0"/>
              <a:t>O</a:t>
            </a:r>
          </a:p>
          <a:p>
            <a:r>
              <a:rPr lang="pt-B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066551"/>
            <a:ext cx="5897218" cy="884238"/>
          </a:xfrm>
        </p:spPr>
        <p:txBody>
          <a:bodyPr rtlCol="0"/>
          <a:lstStyle/>
          <a:p>
            <a:pPr rtl="0"/>
            <a:r>
              <a:rPr lang="pt-BR" dirty="0"/>
              <a:t>FERRAMENTA: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266433"/>
            <a:ext cx="5669280" cy="2440291"/>
          </a:xfr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000" b="0" i="0" u="none" strike="noStrike" kern="1200" cap="none" spc="30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ORANGE DATA MINING</a:t>
            </a:r>
          </a:p>
          <a:p>
            <a:pPr marL="0" indent="0" algn="just" rtl="0">
              <a:buNone/>
            </a:pPr>
            <a:r>
              <a:rPr lang="pt-BR" b="1" dirty="0"/>
              <a:t>Orange é um kit de ferramentas de visualização de dados, aprendizado de máquina e mineração de dados de código aberto. Ele apresenta um front-</a:t>
            </a:r>
            <a:r>
              <a:rPr lang="pt-BR" b="1" dirty="0" err="1"/>
              <a:t>end</a:t>
            </a:r>
            <a:r>
              <a:rPr lang="pt-BR" b="1" dirty="0"/>
              <a:t> de programação visual para análise exploratória de dados qualitativos rápida e visualização interativa de dados.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4</a:t>
            </a:fld>
            <a:endParaRPr lang="pt-BR"/>
          </a:p>
        </p:txBody>
      </p:sp>
      <p:pic>
        <p:nvPicPr>
          <p:cNvPr id="2054" name="Picture 6" descr="Orange Data Mining">
            <a:extLst>
              <a:ext uri="{FF2B5EF4-FFF2-40B4-BE49-F238E27FC236}">
                <a16:creationId xmlns:a16="http://schemas.microsoft.com/office/drawing/2014/main" id="{B78F22F3-0E21-17F4-F86D-E2CCE98BA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8" y="2241426"/>
            <a:ext cx="3690421" cy="24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">
            <a:extLst>
              <a:ext uri="{FF2B5EF4-FFF2-40B4-BE49-F238E27FC236}">
                <a16:creationId xmlns:a16="http://schemas.microsoft.com/office/drawing/2014/main" id="{87A97710-D6D0-3571-36D1-522ADE1EF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39" y="1188789"/>
            <a:ext cx="4602480" cy="2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0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78931"/>
            <a:ext cx="5897218" cy="884238"/>
          </a:xfrm>
        </p:spPr>
        <p:txBody>
          <a:bodyPr rtlCol="0"/>
          <a:lstStyle/>
          <a:p>
            <a:pPr rtl="0"/>
            <a:r>
              <a:rPr lang="pt-BR" dirty="0"/>
              <a:t>FERRAMENTA: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5</a:t>
            </a:fld>
            <a:endParaRPr lang="pt-BR"/>
          </a:p>
        </p:txBody>
      </p:sp>
      <p:pic>
        <p:nvPicPr>
          <p:cNvPr id="2054" name="Picture 6" descr="Orange Data Mining">
            <a:extLst>
              <a:ext uri="{FF2B5EF4-FFF2-40B4-BE49-F238E27FC236}">
                <a16:creationId xmlns:a16="http://schemas.microsoft.com/office/drawing/2014/main" id="{B78F22F3-0E21-17F4-F86D-E2CCE98BA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8" y="2241426"/>
            <a:ext cx="3690421" cy="24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">
            <a:extLst>
              <a:ext uri="{FF2B5EF4-FFF2-40B4-BE49-F238E27FC236}">
                <a16:creationId xmlns:a16="http://schemas.microsoft.com/office/drawing/2014/main" id="{87A97710-D6D0-3571-36D1-522ADE1EF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39" y="1188789"/>
            <a:ext cx="4602480" cy="2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BF9E334-8C0F-8054-07AB-FFBD62EB8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824991"/>
              </p:ext>
            </p:extLst>
          </p:nvPr>
        </p:nvGraphicFramePr>
        <p:xfrm>
          <a:off x="6096000" y="1363169"/>
          <a:ext cx="5576236" cy="4389120"/>
        </p:xfrm>
        <a:graphic>
          <a:graphicData uri="http://schemas.openxmlformats.org/drawingml/2006/table">
            <a:tbl>
              <a:tblPr/>
              <a:tblGrid>
                <a:gridCol w="2788118">
                  <a:extLst>
                    <a:ext uri="{9D8B030D-6E8A-4147-A177-3AD203B41FA5}">
                      <a16:colId xmlns:a16="http://schemas.microsoft.com/office/drawing/2014/main" val="2247289209"/>
                    </a:ext>
                  </a:extLst>
                </a:gridCol>
                <a:gridCol w="2788118">
                  <a:extLst>
                    <a:ext uri="{9D8B030D-6E8A-4147-A177-3AD203B41FA5}">
                      <a16:colId xmlns:a16="http://schemas.microsoft.com/office/drawing/2014/main" val="2277744148"/>
                    </a:ext>
                  </a:extLst>
                </a:gridCol>
              </a:tblGrid>
              <a:tr h="331708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1" u="sng" strike="noStrike">
                          <a:solidFill>
                            <a:schemeClr val="tx1"/>
                          </a:solidFill>
                          <a:effectLst/>
                          <a:hlinkClick r:id="rId5" tooltip="Programme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Developer(s)</a:t>
                      </a:r>
                      <a:endParaRPr lang="pt-BR" sz="1800" b="1" u="sng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 dirty="0" err="1">
                          <a:solidFill>
                            <a:srgbClr val="0645AD"/>
                          </a:solidFill>
                          <a:effectLst/>
                          <a:hlinkClick r:id="rId6" tooltip="University of Ljubljana"/>
                        </a:rPr>
                        <a:t>University</a:t>
                      </a:r>
                      <a:r>
                        <a:rPr lang="pt-BR" sz="1800" u="none" strike="noStrike" dirty="0">
                          <a:solidFill>
                            <a:srgbClr val="0645AD"/>
                          </a:solidFill>
                          <a:effectLst/>
                          <a:hlinkClick r:id="rId6" tooltip="University of Ljubljana"/>
                        </a:rPr>
                        <a:t> </a:t>
                      </a:r>
                      <a:r>
                        <a:rPr lang="pt-BR" sz="1800" u="none" strike="noStrike" dirty="0" err="1">
                          <a:solidFill>
                            <a:srgbClr val="0645AD"/>
                          </a:solidFill>
                          <a:effectLst/>
                          <a:hlinkClick r:id="rId6" tooltip="University of Ljubljana"/>
                        </a:rPr>
                        <a:t>of</a:t>
                      </a:r>
                      <a:r>
                        <a:rPr lang="pt-BR" sz="1800" u="none" strike="noStrike" dirty="0">
                          <a:solidFill>
                            <a:srgbClr val="0645AD"/>
                          </a:solidFill>
                          <a:effectLst/>
                          <a:hlinkClick r:id="rId6" tooltip="University of Ljubljana"/>
                        </a:rPr>
                        <a:t> Ljubljana</a:t>
                      </a:r>
                      <a:endParaRPr lang="pt-BR" sz="18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739678"/>
                  </a:ext>
                </a:extLst>
              </a:tr>
              <a:tr h="331708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1" u="sng" dirty="0" err="1">
                          <a:solidFill>
                            <a:schemeClr val="tx1"/>
                          </a:solidFill>
                          <a:effectLst/>
                        </a:rPr>
                        <a:t>Initial</a:t>
                      </a:r>
                      <a:r>
                        <a:rPr lang="pt-BR" sz="1800" b="1" u="sng" dirty="0">
                          <a:solidFill>
                            <a:schemeClr val="tx1"/>
                          </a:solidFill>
                          <a:effectLst/>
                        </a:rPr>
                        <a:t> release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 October 1996; 25 years ago</a:t>
                      </a:r>
                      <a:r>
                        <a:rPr lang="en-US" sz="1800" b="0" i="0" u="none" strike="noStrike" baseline="30000" dirty="0">
                          <a:solidFill>
                            <a:srgbClr val="0645AD"/>
                          </a:solidFill>
                          <a:effectLst/>
                          <a:hlinkClick r:id="rId7"/>
                        </a:rPr>
                        <a:t>[1]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51145"/>
                  </a:ext>
                </a:extLst>
              </a:tr>
              <a:tr h="580488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1" u="sng" strike="noStrike">
                          <a:solidFill>
                            <a:schemeClr val="tx1"/>
                          </a:solidFill>
                          <a:effectLst/>
                          <a:hlinkClick r:id="rId8" tooltip="Software release life cyc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Stable release</a:t>
                      </a:r>
                      <a:endParaRPr lang="pt-BR" sz="1800" b="1" u="sng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3.29.2</a:t>
                      </a:r>
                      <a:r>
                        <a:rPr lang="en-US" sz="1800" b="0" i="0" u="none" strike="noStrike" baseline="30000" dirty="0">
                          <a:solidFill>
                            <a:srgbClr val="0645AD"/>
                          </a:solidFill>
                          <a:effectLst/>
                          <a:hlinkClick r:id="rId9"/>
                        </a:rPr>
                        <a:t>[2]</a:t>
                      </a:r>
                      <a:r>
                        <a:rPr lang="en-US" sz="1800" dirty="0">
                          <a:effectLst/>
                        </a:rPr>
                        <a:t> / 8 June 2021; 12 months ago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855418"/>
                  </a:ext>
                </a:extLst>
              </a:tr>
              <a:tr h="331708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1" u="sng" strike="noStrike" dirty="0" err="1">
                          <a:solidFill>
                            <a:schemeClr val="tx1"/>
                          </a:solidFill>
                          <a:effectLst/>
                          <a:hlinkClick r:id="rId10" tooltip="Repository (version control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Repository</a:t>
                      </a:r>
                      <a:endParaRPr lang="pt-BR" sz="1800" b="1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>
                          <a:solidFill>
                            <a:srgbClr val="3366BB"/>
                          </a:solidFill>
                          <a:effectLst/>
                          <a:hlinkClick r:id="rId11"/>
                        </a:rPr>
                        <a:t>Orange Repository</a:t>
                      </a:r>
                      <a:endParaRPr lang="pt-BR" sz="18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861286"/>
                  </a:ext>
                </a:extLst>
              </a:tr>
              <a:tr h="331708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1" u="sng" dirty="0" err="1">
                          <a:solidFill>
                            <a:schemeClr val="tx1"/>
                          </a:solidFill>
                          <a:effectLst/>
                        </a:rPr>
                        <a:t>Written</a:t>
                      </a:r>
                      <a:r>
                        <a:rPr lang="pt-BR" sz="1800" b="1" u="sng" dirty="0">
                          <a:solidFill>
                            <a:schemeClr val="tx1"/>
                          </a:solidFill>
                          <a:effectLst/>
                        </a:rPr>
                        <a:t> in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>
                          <a:solidFill>
                            <a:srgbClr val="0645AD"/>
                          </a:solidFill>
                          <a:effectLst/>
                          <a:hlinkClick r:id="rId12" tooltip="Python (programming language)"/>
                        </a:rPr>
                        <a:t>Python</a:t>
                      </a:r>
                      <a:r>
                        <a:rPr lang="pt-BR" sz="1800">
                          <a:effectLst/>
                        </a:rPr>
                        <a:t>, </a:t>
                      </a:r>
                      <a:r>
                        <a:rPr lang="pt-BR" sz="1800" u="none" strike="noStrike">
                          <a:solidFill>
                            <a:srgbClr val="0645AD"/>
                          </a:solidFill>
                          <a:effectLst/>
                          <a:hlinkClick r:id="rId13" tooltip="Cython"/>
                        </a:rPr>
                        <a:t>Cython</a:t>
                      </a:r>
                      <a:r>
                        <a:rPr lang="pt-BR" sz="1800">
                          <a:effectLst/>
                        </a:rPr>
                        <a:t>, </a:t>
                      </a:r>
                      <a:r>
                        <a:rPr lang="pt-BR" sz="1800" u="none" strike="noStrike">
                          <a:solidFill>
                            <a:srgbClr val="0645AD"/>
                          </a:solidFill>
                          <a:effectLst/>
                          <a:hlinkClick r:id="rId14" tooltip="C++"/>
                        </a:rPr>
                        <a:t>C++</a:t>
                      </a:r>
                      <a:r>
                        <a:rPr lang="pt-BR" sz="1800">
                          <a:effectLst/>
                        </a:rPr>
                        <a:t>, </a:t>
                      </a:r>
                      <a:r>
                        <a:rPr lang="pt-BR" sz="1800" u="none" strike="noStrike">
                          <a:solidFill>
                            <a:srgbClr val="0645AD"/>
                          </a:solidFill>
                          <a:effectLst/>
                          <a:hlinkClick r:id="rId15" tooltip="C (programming language)"/>
                        </a:rPr>
                        <a:t>C</a:t>
                      </a:r>
                      <a:endParaRPr lang="pt-BR" sz="18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82266"/>
                  </a:ext>
                </a:extLst>
              </a:tr>
              <a:tr h="331708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1" u="sng" strike="noStrike">
                          <a:solidFill>
                            <a:schemeClr val="tx1"/>
                          </a:solidFill>
                          <a:effectLst/>
                          <a:hlinkClick r:id="rId16" tooltip="Operating system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Operating system</a:t>
                      </a:r>
                      <a:endParaRPr lang="pt-BR" sz="1800" b="1" u="sng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none" strike="noStrike">
                          <a:solidFill>
                            <a:srgbClr val="0645AD"/>
                          </a:solidFill>
                          <a:effectLst/>
                          <a:hlinkClick r:id="rId17" tooltip="Cross-platform"/>
                        </a:rPr>
                        <a:t>Cross-platform</a:t>
                      </a:r>
                      <a:endParaRPr lang="pt-BR" sz="18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1694"/>
                  </a:ext>
                </a:extLst>
              </a:tr>
              <a:tr h="829269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1" u="sng" strike="noStrike">
                          <a:solidFill>
                            <a:schemeClr val="tx1"/>
                          </a:solidFill>
                          <a:effectLst/>
                          <a:hlinkClick r:id="rId18" tooltip="Software categorie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Type</a:t>
                      </a:r>
                      <a:endParaRPr lang="pt-BR" sz="1800" b="1" u="sng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645AD"/>
                          </a:solidFill>
                          <a:effectLst/>
                          <a:hlinkClick r:id="rId19" tooltip="Machine learning"/>
                        </a:rPr>
                        <a:t>Machine learning</a:t>
                      </a:r>
                      <a:r>
                        <a:rPr lang="en-US" sz="1800">
                          <a:effectLst/>
                        </a:rPr>
                        <a:t>, </a:t>
                      </a:r>
                      <a:r>
                        <a:rPr lang="en-US" sz="1800" u="none" strike="noStrike">
                          <a:solidFill>
                            <a:srgbClr val="0645AD"/>
                          </a:solidFill>
                          <a:effectLst/>
                          <a:hlinkClick r:id="rId20" tooltip="Data mining"/>
                        </a:rPr>
                        <a:t>Data mining</a:t>
                      </a:r>
                      <a:r>
                        <a:rPr lang="en-US" sz="1800">
                          <a:effectLst/>
                        </a:rPr>
                        <a:t>, </a:t>
                      </a:r>
                      <a:r>
                        <a:rPr lang="en-US" sz="1800" u="none" strike="noStrike">
                          <a:solidFill>
                            <a:srgbClr val="0645AD"/>
                          </a:solidFill>
                          <a:effectLst/>
                          <a:hlinkClick r:id="rId21" tooltip="Data visualization"/>
                        </a:rPr>
                        <a:t>Data visualization</a:t>
                      </a:r>
                      <a:r>
                        <a:rPr lang="en-US" sz="1800">
                          <a:effectLst/>
                        </a:rPr>
                        <a:t>, </a:t>
                      </a:r>
                      <a:r>
                        <a:rPr lang="en-US" sz="1800" u="none" strike="noStrike">
                          <a:solidFill>
                            <a:srgbClr val="0645AD"/>
                          </a:solidFill>
                          <a:effectLst/>
                          <a:hlinkClick r:id="rId22" tooltip="Data analysis"/>
                        </a:rPr>
                        <a:t>Data analysis</a:t>
                      </a:r>
                      <a:endParaRPr lang="en-US" sz="18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801948"/>
                  </a:ext>
                </a:extLst>
              </a:tr>
              <a:tr h="331708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1" u="sng" strike="noStrike">
                          <a:solidFill>
                            <a:schemeClr val="tx1"/>
                          </a:solidFill>
                          <a:effectLst/>
                          <a:hlinkClick r:id="rId23" tooltip="Software licens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License</a:t>
                      </a:r>
                      <a:endParaRPr lang="pt-BR" sz="1800" b="1" u="sng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solidFill>
                            <a:srgbClr val="0645AD"/>
                          </a:solidFill>
                          <a:effectLst/>
                          <a:hlinkClick r:id="rId24" tooltip="GPL"/>
                        </a:rPr>
                        <a:t>GPLv3 or later</a:t>
                      </a:r>
                      <a:r>
                        <a:rPr lang="en-US" sz="18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25"/>
                        </a:rPr>
                        <a:t>[3]</a:t>
                      </a:r>
                      <a:r>
                        <a:rPr lang="en-US" sz="18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26"/>
                        </a:rPr>
                        <a:t>[4]</a:t>
                      </a:r>
                      <a:endParaRPr lang="en-US" sz="18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41041"/>
                  </a:ext>
                </a:extLst>
              </a:tr>
              <a:tr h="331708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1" u="sng" dirty="0">
                          <a:solidFill>
                            <a:schemeClr val="tx1"/>
                          </a:solidFill>
                          <a:effectLst/>
                        </a:rPr>
                        <a:t>Website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u="sng" dirty="0">
                          <a:solidFill>
                            <a:srgbClr val="3366BB"/>
                          </a:solidFill>
                          <a:effectLst/>
                          <a:hlinkClick r:id="rId27"/>
                        </a:rPr>
                        <a:t>orangedatamining.com</a:t>
                      </a:r>
                      <a:endParaRPr lang="pt-BR" sz="18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25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38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45663" cy="823913"/>
          </a:xfrm>
        </p:spPr>
        <p:txBody>
          <a:bodyPr rtlCol="0"/>
          <a:lstStyle/>
          <a:p>
            <a:pPr rtl="0"/>
            <a:r>
              <a:rPr lang="pt-BR" sz="1600" dirty="0"/>
              <a:t>SCREENSHOTS</a:t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6</a:t>
            </a:fld>
            <a:endParaRPr lang="pt-B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79A80B0-97A1-D23B-7524-E9EFEACDD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04" y="637309"/>
            <a:ext cx="661606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F8F582-C615-6683-9DA2-077176CE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228" y="435552"/>
            <a:ext cx="7955743" cy="598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894D157-FA8B-A65A-C271-35D130D3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05" y="643467"/>
            <a:ext cx="3568389" cy="25432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A7657F46-2A7C-D66F-FFEC-8AFB07D8C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82" y="643467"/>
            <a:ext cx="3618807" cy="254321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8C2FB2F3-F033-A256-8B2B-750A33B1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424" y="3671316"/>
            <a:ext cx="3571950" cy="25458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405C0A-6776-099D-F5D1-A62EF2926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874" y="3671316"/>
            <a:ext cx="3509824" cy="255346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BFC06E7-F41A-FC5C-CC80-468D5003E799}"/>
              </a:ext>
            </a:extLst>
          </p:cNvPr>
          <p:cNvSpPr txBox="1"/>
          <p:nvPr/>
        </p:nvSpPr>
        <p:spPr>
          <a:xfrm>
            <a:off x="4608094" y="90305"/>
            <a:ext cx="2954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Dados Obtidos – Aquecimento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A7243F6-ECED-0C06-395B-1C4F78C0231A}"/>
              </a:ext>
            </a:extLst>
          </p:cNvPr>
          <p:cNvSpPr txBox="1"/>
          <p:nvPr/>
        </p:nvSpPr>
        <p:spPr>
          <a:xfrm rot="5400000">
            <a:off x="414711" y="1744473"/>
            <a:ext cx="197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Training Set </a:t>
            </a:r>
            <a:r>
              <a:rPr lang="pt-BR" sz="1600" dirty="0" err="1"/>
              <a:t>Size</a:t>
            </a:r>
            <a:r>
              <a:rPr lang="pt-BR" sz="1600" dirty="0"/>
              <a:t>: 70%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42C13C-083B-E2C2-53F7-29F8C2B746E8}"/>
              </a:ext>
            </a:extLst>
          </p:cNvPr>
          <p:cNvSpPr txBox="1"/>
          <p:nvPr/>
        </p:nvSpPr>
        <p:spPr>
          <a:xfrm rot="5400000">
            <a:off x="414711" y="4774970"/>
            <a:ext cx="197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Training Set </a:t>
            </a:r>
            <a:r>
              <a:rPr lang="pt-BR" sz="1600" dirty="0" err="1"/>
              <a:t>Size</a:t>
            </a:r>
            <a:r>
              <a:rPr lang="pt-BR" sz="1600" dirty="0"/>
              <a:t>: 75%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014B63-358A-9FC7-5BCD-72EDE8232930}"/>
              </a:ext>
            </a:extLst>
          </p:cNvPr>
          <p:cNvSpPr txBox="1"/>
          <p:nvPr/>
        </p:nvSpPr>
        <p:spPr>
          <a:xfrm rot="5400000">
            <a:off x="9969935" y="1744474"/>
            <a:ext cx="197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Training Set </a:t>
            </a:r>
            <a:r>
              <a:rPr lang="pt-BR" sz="1600" dirty="0" err="1"/>
              <a:t>Size</a:t>
            </a:r>
            <a:r>
              <a:rPr lang="pt-BR" sz="1600" dirty="0"/>
              <a:t>: 80%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E83206-DEBF-E8FC-E450-3F712763C13A}"/>
              </a:ext>
            </a:extLst>
          </p:cNvPr>
          <p:cNvSpPr txBox="1"/>
          <p:nvPr/>
        </p:nvSpPr>
        <p:spPr>
          <a:xfrm rot="5400000">
            <a:off x="9969935" y="4774971"/>
            <a:ext cx="197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Training Set </a:t>
            </a:r>
            <a:r>
              <a:rPr lang="pt-BR" sz="1600" dirty="0" err="1"/>
              <a:t>Size</a:t>
            </a:r>
            <a:r>
              <a:rPr lang="pt-BR" sz="1600" dirty="0"/>
              <a:t>: 90%</a:t>
            </a:r>
          </a:p>
        </p:txBody>
      </p:sp>
    </p:spTree>
    <p:extLst>
      <p:ext uri="{BB962C8B-B14F-4D97-AF65-F5344CB8AC3E}">
        <p14:creationId xmlns:p14="http://schemas.microsoft.com/office/powerpoint/2010/main" val="297172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BFC06E7-F41A-FC5C-CC80-468D5003E799}"/>
              </a:ext>
            </a:extLst>
          </p:cNvPr>
          <p:cNvSpPr txBox="1"/>
          <p:nvPr/>
        </p:nvSpPr>
        <p:spPr>
          <a:xfrm>
            <a:off x="4608094" y="90305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Dados Obtidos – Resfriamento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A7243F6-ECED-0C06-395B-1C4F78C0231A}"/>
              </a:ext>
            </a:extLst>
          </p:cNvPr>
          <p:cNvSpPr txBox="1"/>
          <p:nvPr/>
        </p:nvSpPr>
        <p:spPr>
          <a:xfrm rot="5400000">
            <a:off x="414711" y="1744473"/>
            <a:ext cx="197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Training Set </a:t>
            </a:r>
            <a:r>
              <a:rPr lang="pt-BR" sz="1600" dirty="0" err="1"/>
              <a:t>Size</a:t>
            </a:r>
            <a:r>
              <a:rPr lang="pt-BR" sz="1600" dirty="0"/>
              <a:t>: 70%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42C13C-083B-E2C2-53F7-29F8C2B746E8}"/>
              </a:ext>
            </a:extLst>
          </p:cNvPr>
          <p:cNvSpPr txBox="1"/>
          <p:nvPr/>
        </p:nvSpPr>
        <p:spPr>
          <a:xfrm rot="5400000">
            <a:off x="414711" y="4774970"/>
            <a:ext cx="197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Training Set </a:t>
            </a:r>
            <a:r>
              <a:rPr lang="pt-BR" sz="1600" dirty="0" err="1"/>
              <a:t>Size</a:t>
            </a:r>
            <a:r>
              <a:rPr lang="pt-BR" sz="1600" dirty="0"/>
              <a:t>: 75%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014B63-358A-9FC7-5BCD-72EDE8232930}"/>
              </a:ext>
            </a:extLst>
          </p:cNvPr>
          <p:cNvSpPr txBox="1"/>
          <p:nvPr/>
        </p:nvSpPr>
        <p:spPr>
          <a:xfrm rot="5400000">
            <a:off x="9969935" y="1744474"/>
            <a:ext cx="197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Training Set </a:t>
            </a:r>
            <a:r>
              <a:rPr lang="pt-BR" sz="1600" dirty="0" err="1"/>
              <a:t>Size</a:t>
            </a:r>
            <a:r>
              <a:rPr lang="pt-BR" sz="1600" dirty="0"/>
              <a:t>: 80%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E83206-DEBF-E8FC-E450-3F712763C13A}"/>
              </a:ext>
            </a:extLst>
          </p:cNvPr>
          <p:cNvSpPr txBox="1"/>
          <p:nvPr/>
        </p:nvSpPr>
        <p:spPr>
          <a:xfrm rot="5400000">
            <a:off x="9969935" y="4774971"/>
            <a:ext cx="197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Training Set </a:t>
            </a:r>
            <a:r>
              <a:rPr lang="pt-BR" sz="1600" dirty="0" err="1"/>
              <a:t>Size</a:t>
            </a:r>
            <a:r>
              <a:rPr lang="pt-BR" sz="1600" dirty="0"/>
              <a:t>: 95%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E32E59-B18A-E6A4-24EC-ACAD6D564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23" y="642882"/>
            <a:ext cx="3419952" cy="241968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DECE64C-F405-149F-E504-1C17B24A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712" y="3753456"/>
            <a:ext cx="3391373" cy="23815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30AC7F-E695-615A-754F-8AC911D5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573" y="694380"/>
            <a:ext cx="3410426" cy="24387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2F3BCEA-4F02-78A7-6213-9CD88F978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915" y="3660051"/>
            <a:ext cx="3391373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6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BFC06E7-F41A-FC5C-CC80-468D5003E799}"/>
              </a:ext>
            </a:extLst>
          </p:cNvPr>
          <p:cNvSpPr txBox="1"/>
          <p:nvPr/>
        </p:nvSpPr>
        <p:spPr>
          <a:xfrm>
            <a:off x="4608094" y="90305"/>
            <a:ext cx="2853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Dados Obtidos – Altura Geral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A7243F6-ECED-0C06-395B-1C4F78C0231A}"/>
              </a:ext>
            </a:extLst>
          </p:cNvPr>
          <p:cNvSpPr txBox="1"/>
          <p:nvPr/>
        </p:nvSpPr>
        <p:spPr>
          <a:xfrm rot="5400000">
            <a:off x="414711" y="1744473"/>
            <a:ext cx="197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Training Set </a:t>
            </a:r>
            <a:r>
              <a:rPr lang="pt-BR" sz="1600" dirty="0" err="1"/>
              <a:t>Size</a:t>
            </a:r>
            <a:r>
              <a:rPr lang="pt-BR" sz="1600" dirty="0"/>
              <a:t>: 70%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42C13C-083B-E2C2-53F7-29F8C2B746E8}"/>
              </a:ext>
            </a:extLst>
          </p:cNvPr>
          <p:cNvSpPr txBox="1"/>
          <p:nvPr/>
        </p:nvSpPr>
        <p:spPr>
          <a:xfrm rot="5400000">
            <a:off x="414711" y="4774970"/>
            <a:ext cx="197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Training Set </a:t>
            </a:r>
            <a:r>
              <a:rPr lang="pt-BR" sz="1600" dirty="0" err="1"/>
              <a:t>Size</a:t>
            </a:r>
            <a:r>
              <a:rPr lang="pt-BR" sz="1600" dirty="0"/>
              <a:t>: 80%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014B63-358A-9FC7-5BCD-72EDE8232930}"/>
              </a:ext>
            </a:extLst>
          </p:cNvPr>
          <p:cNvSpPr txBox="1"/>
          <p:nvPr/>
        </p:nvSpPr>
        <p:spPr>
          <a:xfrm rot="5400000">
            <a:off x="9969935" y="1744474"/>
            <a:ext cx="197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Training Set </a:t>
            </a:r>
            <a:r>
              <a:rPr lang="pt-BR" sz="1600" dirty="0" err="1"/>
              <a:t>Size</a:t>
            </a:r>
            <a:r>
              <a:rPr lang="pt-BR" sz="1600" dirty="0"/>
              <a:t>: 90%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E83206-DEBF-E8FC-E450-3F712763C13A}"/>
              </a:ext>
            </a:extLst>
          </p:cNvPr>
          <p:cNvSpPr txBox="1"/>
          <p:nvPr/>
        </p:nvSpPr>
        <p:spPr>
          <a:xfrm rot="5400000">
            <a:off x="9969935" y="4774971"/>
            <a:ext cx="197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Training Set </a:t>
            </a:r>
            <a:r>
              <a:rPr lang="pt-BR" sz="1600" dirty="0" err="1"/>
              <a:t>Size</a:t>
            </a:r>
            <a:r>
              <a:rPr lang="pt-BR" sz="1600" dirty="0"/>
              <a:t>: 95%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660CB2-91A5-B686-0490-F4BDDE49E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12" y="755371"/>
            <a:ext cx="3419952" cy="24101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E96E38D-8FC1-F8AE-2FFF-C46CA885B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712" y="3685278"/>
            <a:ext cx="3429479" cy="242921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C1E02BF-733A-CEAC-2EAF-75E940994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098" y="762067"/>
            <a:ext cx="3439005" cy="245779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BDD8291-BBDA-DE84-8CE4-EADD941DF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809" y="3666225"/>
            <a:ext cx="3429479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90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66_TF55661986_Win32" id="{BB58C8DE-9511-4B43-8697-806BDB465BDD}" vid="{64A371BB-1EDC-4313-8E20-9F2D9934D4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tecnologia</Template>
  <TotalTime>242</TotalTime>
  <Words>627</Words>
  <Application>Microsoft Office PowerPoint</Application>
  <PresentationFormat>Widescreen</PresentationFormat>
  <Paragraphs>117</Paragraphs>
  <Slides>13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Aldhabi</vt:lpstr>
      <vt:lpstr>Arial</vt:lpstr>
      <vt:lpstr>Calibri</vt:lpstr>
      <vt:lpstr>Calibri Light</vt:lpstr>
      <vt:lpstr>Wingdings</vt:lpstr>
      <vt:lpstr>Tema do Office</vt:lpstr>
      <vt:lpstr>SISTEMAS DE APOIO À DECISÃO</vt:lpstr>
      <vt:lpstr>UCI Machine Learning</vt:lpstr>
      <vt:lpstr>Apresentação do PowerPoint</vt:lpstr>
      <vt:lpstr>FERRAMENTA:</vt:lpstr>
      <vt:lpstr>FERRAMENTA:</vt:lpstr>
      <vt:lpstr>SCREENSHOTS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APOIO À DECISÃO</dc:title>
  <dc:creator>Hiago Roque</dc:creator>
  <cp:lastModifiedBy>Hiago Roque</cp:lastModifiedBy>
  <cp:revision>3</cp:revision>
  <dcterms:created xsi:type="dcterms:W3CDTF">2022-07-06T11:28:03Z</dcterms:created>
  <dcterms:modified xsi:type="dcterms:W3CDTF">2022-07-20T13:44:12Z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