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8000663" cy="251999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90" d="100"/>
          <a:sy n="90" d="100"/>
        </p:scale>
        <p:origin x="-1422" y="-46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050" y="4124164"/>
            <a:ext cx="15300564" cy="8773325"/>
          </a:xfrm>
        </p:spPr>
        <p:txBody>
          <a:bodyPr anchor="b"/>
          <a:lstStyle>
            <a:lvl1pPr algn="ctr">
              <a:defRPr sz="11812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13235822"/>
            <a:ext cx="13500497" cy="6084159"/>
          </a:xfrm>
        </p:spPr>
        <p:txBody>
          <a:bodyPr/>
          <a:lstStyle>
            <a:lvl1pPr marL="0" indent="0" algn="ctr">
              <a:buNone/>
              <a:defRPr sz="4725"/>
            </a:lvl1pPr>
            <a:lvl2pPr marL="900044" indent="0" algn="ctr">
              <a:buNone/>
              <a:defRPr sz="3937"/>
            </a:lvl2pPr>
            <a:lvl3pPr marL="1800088" indent="0" algn="ctr">
              <a:buNone/>
              <a:defRPr sz="3543"/>
            </a:lvl3pPr>
            <a:lvl4pPr marL="2700132" indent="0" algn="ctr">
              <a:buNone/>
              <a:defRPr sz="3150"/>
            </a:lvl4pPr>
            <a:lvl5pPr marL="3600176" indent="0" algn="ctr">
              <a:buNone/>
              <a:defRPr sz="3150"/>
            </a:lvl5pPr>
            <a:lvl6pPr marL="4500220" indent="0" algn="ctr">
              <a:buNone/>
              <a:defRPr sz="3150"/>
            </a:lvl6pPr>
            <a:lvl7pPr marL="5400264" indent="0" algn="ctr">
              <a:buNone/>
              <a:defRPr sz="3150"/>
            </a:lvl7pPr>
            <a:lvl8pPr marL="6300307" indent="0" algn="ctr">
              <a:buNone/>
              <a:defRPr sz="3150"/>
            </a:lvl8pPr>
            <a:lvl9pPr marL="7200351" indent="0" algn="ctr">
              <a:buNone/>
              <a:defRPr sz="315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646C8-B342-4696-86D3-09175EC1ABFE}" type="datetimeFigureOut">
              <a:rPr lang="pt-BR" smtClean="0"/>
              <a:t>13/06/2017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73DDF-914C-4550-94D5-F58EB8C153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8030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646C8-B342-4696-86D3-09175EC1ABFE}" type="datetimeFigureOut">
              <a:rPr lang="pt-BR" smtClean="0"/>
              <a:t>13/06/2017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73DDF-914C-4550-94D5-F58EB8C153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5574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5" y="1341665"/>
            <a:ext cx="3881393" cy="21355814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6" y="1341665"/>
            <a:ext cx="11419171" cy="21355814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646C8-B342-4696-86D3-09175EC1ABFE}" type="datetimeFigureOut">
              <a:rPr lang="pt-BR" smtClean="0"/>
              <a:t>13/06/2017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73DDF-914C-4550-94D5-F58EB8C153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2786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646C8-B342-4696-86D3-09175EC1ABFE}" type="datetimeFigureOut">
              <a:rPr lang="pt-BR" smtClean="0"/>
              <a:t>13/06/2017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73DDF-914C-4550-94D5-F58EB8C153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2000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1" y="6282501"/>
            <a:ext cx="15525572" cy="10482488"/>
          </a:xfrm>
        </p:spPr>
        <p:txBody>
          <a:bodyPr anchor="b"/>
          <a:lstStyle>
            <a:lvl1pPr>
              <a:defRPr sz="11812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1" y="16864157"/>
            <a:ext cx="15525572" cy="5512493"/>
          </a:xfrm>
        </p:spPr>
        <p:txBody>
          <a:bodyPr/>
          <a:lstStyle>
            <a:lvl1pPr marL="0" indent="0">
              <a:buNone/>
              <a:defRPr sz="4725">
                <a:solidFill>
                  <a:schemeClr val="tx1"/>
                </a:solidFill>
              </a:defRPr>
            </a:lvl1pPr>
            <a:lvl2pPr marL="900044" indent="0">
              <a:buNone/>
              <a:defRPr sz="3937">
                <a:solidFill>
                  <a:schemeClr val="tx1">
                    <a:tint val="75000"/>
                  </a:schemeClr>
                </a:solidFill>
              </a:defRPr>
            </a:lvl2pPr>
            <a:lvl3pPr marL="1800088" indent="0">
              <a:buNone/>
              <a:defRPr sz="3543">
                <a:solidFill>
                  <a:schemeClr val="tx1">
                    <a:tint val="75000"/>
                  </a:schemeClr>
                </a:solidFill>
              </a:defRPr>
            </a:lvl3pPr>
            <a:lvl4pPr marL="2700132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4pPr>
            <a:lvl5pPr marL="3600176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5pPr>
            <a:lvl6pPr marL="4500220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6pPr>
            <a:lvl7pPr marL="5400264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7pPr>
            <a:lvl8pPr marL="6300307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8pPr>
            <a:lvl9pPr marL="7200351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646C8-B342-4696-86D3-09175EC1ABFE}" type="datetimeFigureOut">
              <a:rPr lang="pt-BR" smtClean="0"/>
              <a:t>13/06/2017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73DDF-914C-4550-94D5-F58EB8C153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0279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6708326"/>
            <a:ext cx="7650282" cy="15989153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6708326"/>
            <a:ext cx="7650282" cy="15989153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646C8-B342-4696-86D3-09175EC1ABFE}" type="datetimeFigureOut">
              <a:rPr lang="pt-BR" smtClean="0"/>
              <a:t>13/06/2017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73DDF-914C-4550-94D5-F58EB8C153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4793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341671"/>
            <a:ext cx="15525572" cy="487083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2" y="6177496"/>
            <a:ext cx="7615123" cy="3027495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2" y="9204991"/>
            <a:ext cx="7615123" cy="13539155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7" y="6177496"/>
            <a:ext cx="7652626" cy="3027495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7" y="9204991"/>
            <a:ext cx="7652626" cy="13539155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646C8-B342-4696-86D3-09175EC1ABFE}" type="datetimeFigureOut">
              <a:rPr lang="pt-BR" smtClean="0"/>
              <a:t>13/06/2017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73DDF-914C-4550-94D5-F58EB8C153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6139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646C8-B342-4696-86D3-09175EC1ABFE}" type="datetimeFigureOut">
              <a:rPr lang="pt-BR" smtClean="0"/>
              <a:t>13/06/2017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73DDF-914C-4550-94D5-F58EB8C153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8965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646C8-B342-4696-86D3-09175EC1ABFE}" type="datetimeFigureOut">
              <a:rPr lang="pt-BR" smtClean="0"/>
              <a:t>13/06/2017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73DDF-914C-4550-94D5-F58EB8C153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442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679998"/>
            <a:ext cx="5805682" cy="5879994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3628335"/>
            <a:ext cx="9112836" cy="17908316"/>
          </a:xfrm>
        </p:spPr>
        <p:txBody>
          <a:bodyPr/>
          <a:lstStyle>
            <a:lvl1pPr>
              <a:defRPr sz="6300"/>
            </a:lvl1pPr>
            <a:lvl2pPr>
              <a:defRPr sz="5512"/>
            </a:lvl2pPr>
            <a:lvl3pPr>
              <a:defRPr sz="4725"/>
            </a:lvl3pPr>
            <a:lvl4pPr>
              <a:defRPr sz="3937"/>
            </a:lvl4pPr>
            <a:lvl5pPr>
              <a:defRPr sz="3937"/>
            </a:lvl5pPr>
            <a:lvl6pPr>
              <a:defRPr sz="3937"/>
            </a:lvl6pPr>
            <a:lvl7pPr>
              <a:defRPr sz="3937"/>
            </a:lvl7pPr>
            <a:lvl8pPr>
              <a:defRPr sz="3937"/>
            </a:lvl8pPr>
            <a:lvl9pPr>
              <a:defRPr sz="3937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7559993"/>
            <a:ext cx="5805682" cy="14005821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646C8-B342-4696-86D3-09175EC1ABFE}" type="datetimeFigureOut">
              <a:rPr lang="pt-BR" smtClean="0"/>
              <a:t>13/06/2017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73DDF-914C-4550-94D5-F58EB8C153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6389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679998"/>
            <a:ext cx="5805682" cy="5879994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3628335"/>
            <a:ext cx="9112836" cy="17908316"/>
          </a:xfrm>
        </p:spPr>
        <p:txBody>
          <a:bodyPr anchor="t"/>
          <a:lstStyle>
            <a:lvl1pPr marL="0" indent="0">
              <a:buNone/>
              <a:defRPr sz="6300"/>
            </a:lvl1pPr>
            <a:lvl2pPr marL="900044" indent="0">
              <a:buNone/>
              <a:defRPr sz="5512"/>
            </a:lvl2pPr>
            <a:lvl3pPr marL="1800088" indent="0">
              <a:buNone/>
              <a:defRPr sz="4725"/>
            </a:lvl3pPr>
            <a:lvl4pPr marL="2700132" indent="0">
              <a:buNone/>
              <a:defRPr sz="3937"/>
            </a:lvl4pPr>
            <a:lvl5pPr marL="3600176" indent="0">
              <a:buNone/>
              <a:defRPr sz="3937"/>
            </a:lvl5pPr>
            <a:lvl6pPr marL="4500220" indent="0">
              <a:buNone/>
              <a:defRPr sz="3937"/>
            </a:lvl6pPr>
            <a:lvl7pPr marL="5400264" indent="0">
              <a:buNone/>
              <a:defRPr sz="3937"/>
            </a:lvl7pPr>
            <a:lvl8pPr marL="6300307" indent="0">
              <a:buNone/>
              <a:defRPr sz="3937"/>
            </a:lvl8pPr>
            <a:lvl9pPr marL="7200351" indent="0">
              <a:buNone/>
              <a:defRPr sz="3937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7559993"/>
            <a:ext cx="5805682" cy="14005821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646C8-B342-4696-86D3-09175EC1ABFE}" type="datetimeFigureOut">
              <a:rPr lang="pt-BR" smtClean="0"/>
              <a:t>13/06/2017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73DDF-914C-4550-94D5-F58EB8C153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0279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1341671"/>
            <a:ext cx="15525572" cy="4870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6708326"/>
            <a:ext cx="15525572" cy="15989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23356649"/>
            <a:ext cx="4050149" cy="13416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646C8-B342-4696-86D3-09175EC1ABFE}" type="datetimeFigureOut">
              <a:rPr lang="pt-BR" smtClean="0"/>
              <a:t>13/06/2017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23356649"/>
            <a:ext cx="6075224" cy="13416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23356649"/>
            <a:ext cx="4050149" cy="13416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73DDF-914C-4550-94D5-F58EB8C153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2607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800088" rtl="0" eaLnBrk="1" latinLnBrk="0" hangingPunct="1">
        <a:lnSpc>
          <a:spcPct val="90000"/>
        </a:lnSpc>
        <a:spcBef>
          <a:spcPct val="0"/>
        </a:spcBef>
        <a:buNone/>
        <a:defRPr sz="86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0022" indent="-450022" algn="l" defTabSz="1800088" rtl="0" eaLnBrk="1" latinLnBrk="0" hangingPunct="1">
        <a:lnSpc>
          <a:spcPct val="90000"/>
        </a:lnSpc>
        <a:spcBef>
          <a:spcPts val="1969"/>
        </a:spcBef>
        <a:buFont typeface="Arial" panose="020B0604020202020204" pitchFamily="34" charset="0"/>
        <a:buChar char="•"/>
        <a:defRPr sz="5512" kern="1200">
          <a:solidFill>
            <a:schemeClr val="tx1"/>
          </a:solidFill>
          <a:latin typeface="+mn-lt"/>
          <a:ea typeface="+mn-ea"/>
          <a:cs typeface="+mn-cs"/>
        </a:defRPr>
      </a:lvl1pPr>
      <a:lvl2pPr marL="1350066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2pPr>
      <a:lvl3pPr marL="2250110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937" kern="1200">
          <a:solidFill>
            <a:schemeClr val="tx1"/>
          </a:solidFill>
          <a:latin typeface="+mn-lt"/>
          <a:ea typeface="+mn-ea"/>
          <a:cs typeface="+mn-cs"/>
        </a:defRPr>
      </a:lvl3pPr>
      <a:lvl4pPr marL="3150154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4050198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950242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850285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750329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650373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1pPr>
      <a:lvl2pPr marL="90004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2pPr>
      <a:lvl3pPr marL="1800088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3pPr>
      <a:lvl4pPr marL="2700132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3600176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50022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40026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300307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200351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8108903" y="348595"/>
            <a:ext cx="1620000" cy="720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500" dirty="0"/>
              <a:t>INSIRA A FREQUENCIA</a:t>
            </a:r>
          </a:p>
        </p:txBody>
      </p:sp>
      <p:cxnSp>
        <p:nvCxnSpPr>
          <p:cNvPr id="6" name="Conector de Seta Reta 5"/>
          <p:cNvCxnSpPr>
            <a:stCxn id="4" idx="2"/>
            <a:endCxn id="8" idx="0"/>
          </p:cNvCxnSpPr>
          <p:nvPr/>
        </p:nvCxnSpPr>
        <p:spPr>
          <a:xfrm>
            <a:off x="8918903" y="1068595"/>
            <a:ext cx="0" cy="540000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7"/>
          <p:cNvSpPr/>
          <p:nvPr/>
        </p:nvSpPr>
        <p:spPr>
          <a:xfrm>
            <a:off x="8108903" y="1627187"/>
            <a:ext cx="1620000" cy="720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500" dirty="0"/>
              <a:t>DIGA QUANTAS MALHAS TERÁ O CIRCUITO</a:t>
            </a:r>
          </a:p>
        </p:txBody>
      </p:sp>
      <p:cxnSp>
        <p:nvCxnSpPr>
          <p:cNvPr id="7" name="Conector de Seta Reta 6"/>
          <p:cNvCxnSpPr/>
          <p:nvPr/>
        </p:nvCxnSpPr>
        <p:spPr>
          <a:xfrm>
            <a:off x="8918903" y="2347187"/>
            <a:ext cx="0" cy="540000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Losango 1"/>
          <p:cNvSpPr/>
          <p:nvPr/>
        </p:nvSpPr>
        <p:spPr>
          <a:xfrm>
            <a:off x="8108903" y="5425779"/>
            <a:ext cx="1620000" cy="720000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100" dirty="0" smtClean="0"/>
          </a:p>
          <a:p>
            <a:pPr algn="ctr"/>
            <a:r>
              <a:rPr lang="pt-BR" sz="1100" dirty="0" smtClean="0"/>
              <a:t>TÊM</a:t>
            </a:r>
            <a:endParaRPr lang="pt-BR" sz="1100" dirty="0"/>
          </a:p>
          <a:p>
            <a:pPr algn="ctr"/>
            <a:r>
              <a:rPr lang="pt-BR" sz="1100" dirty="0" smtClean="0"/>
              <a:t>RESISTOR</a:t>
            </a:r>
          </a:p>
          <a:p>
            <a:pPr algn="ctr"/>
            <a:r>
              <a:rPr lang="pt-BR" sz="1100" dirty="0"/>
              <a:t>?</a:t>
            </a:r>
            <a:endParaRPr lang="pt-BR" sz="1100" dirty="0"/>
          </a:p>
          <a:p>
            <a:pPr algn="ctr"/>
            <a:endParaRPr lang="pt-BR" sz="1100" dirty="0"/>
          </a:p>
        </p:txBody>
      </p:sp>
      <p:sp>
        <p:nvSpPr>
          <p:cNvPr id="15" name="Retângulo 14"/>
          <p:cNvSpPr/>
          <p:nvPr/>
        </p:nvSpPr>
        <p:spPr>
          <a:xfrm>
            <a:off x="8108903" y="4165779"/>
            <a:ext cx="1620000" cy="720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500" dirty="0"/>
              <a:t>DIGA QUANTAS FONTES TERA O CIRCUITO</a:t>
            </a:r>
          </a:p>
        </p:txBody>
      </p:sp>
      <p:cxnSp>
        <p:nvCxnSpPr>
          <p:cNvPr id="16" name="Conector de Seta Reta 15"/>
          <p:cNvCxnSpPr/>
          <p:nvPr/>
        </p:nvCxnSpPr>
        <p:spPr>
          <a:xfrm>
            <a:off x="8918903" y="3629033"/>
            <a:ext cx="0" cy="540000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Angulado 8"/>
          <p:cNvCxnSpPr>
            <a:stCxn id="2" idx="3"/>
            <a:endCxn id="34" idx="0"/>
          </p:cNvCxnSpPr>
          <p:nvPr/>
        </p:nvCxnSpPr>
        <p:spPr>
          <a:xfrm>
            <a:off x="9728903" y="5785779"/>
            <a:ext cx="960528" cy="36000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/>
          <p:cNvSpPr txBox="1"/>
          <p:nvPr/>
        </p:nvSpPr>
        <p:spPr>
          <a:xfrm>
            <a:off x="9989663" y="5472419"/>
            <a:ext cx="881973" cy="626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SIM</a:t>
            </a:r>
          </a:p>
        </p:txBody>
      </p:sp>
      <p:sp>
        <p:nvSpPr>
          <p:cNvPr id="29" name="CaixaDeTexto 28"/>
          <p:cNvSpPr txBox="1"/>
          <p:nvPr/>
        </p:nvSpPr>
        <p:spPr>
          <a:xfrm>
            <a:off x="7248935" y="5458979"/>
            <a:ext cx="1019638" cy="626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NAO</a:t>
            </a:r>
          </a:p>
        </p:txBody>
      </p:sp>
      <p:sp>
        <p:nvSpPr>
          <p:cNvPr id="34" name="Retângulo 33"/>
          <p:cNvSpPr/>
          <p:nvPr/>
        </p:nvSpPr>
        <p:spPr>
          <a:xfrm>
            <a:off x="9879431" y="6145779"/>
            <a:ext cx="1620000" cy="720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500" dirty="0"/>
              <a:t>DIGA </a:t>
            </a:r>
            <a:r>
              <a:rPr lang="pt-BR" sz="1500" dirty="0" smtClean="0"/>
              <a:t>O </a:t>
            </a:r>
            <a:r>
              <a:rPr lang="pt-BR" sz="1500" dirty="0"/>
              <a:t>VALOR</a:t>
            </a:r>
          </a:p>
        </p:txBody>
      </p:sp>
      <p:sp>
        <p:nvSpPr>
          <p:cNvPr id="39" name="Retângulo 38"/>
          <p:cNvSpPr/>
          <p:nvPr/>
        </p:nvSpPr>
        <p:spPr>
          <a:xfrm>
            <a:off x="9877631" y="7420251"/>
            <a:ext cx="1620000" cy="720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500" dirty="0"/>
              <a:t>ESTA ENTRE </a:t>
            </a:r>
            <a:r>
              <a:rPr lang="pt-BR" sz="1500" dirty="0" smtClean="0"/>
              <a:t>MALHAS </a:t>
            </a:r>
            <a:endParaRPr lang="pt-BR" sz="1500" dirty="0"/>
          </a:p>
          <a:p>
            <a:pPr algn="ctr"/>
            <a:r>
              <a:rPr lang="pt-BR" sz="1500" dirty="0"/>
              <a:t>S / N </a:t>
            </a:r>
          </a:p>
        </p:txBody>
      </p:sp>
      <p:cxnSp>
        <p:nvCxnSpPr>
          <p:cNvPr id="47" name="Conector Angulado 46"/>
          <p:cNvCxnSpPr/>
          <p:nvPr/>
        </p:nvCxnSpPr>
        <p:spPr>
          <a:xfrm rot="5400000">
            <a:off x="6015082" y="6853844"/>
            <a:ext cx="3159978" cy="1009568"/>
          </a:xfrm>
          <a:prstGeom prst="bentConnector3">
            <a:avLst>
              <a:gd name="adj1" fmla="val 20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de Seta Reta 47"/>
          <p:cNvCxnSpPr/>
          <p:nvPr/>
        </p:nvCxnSpPr>
        <p:spPr>
          <a:xfrm>
            <a:off x="8918903" y="4885779"/>
            <a:ext cx="0" cy="540000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tângulo 37"/>
          <p:cNvSpPr/>
          <p:nvPr/>
        </p:nvSpPr>
        <p:spPr>
          <a:xfrm>
            <a:off x="8206969" y="20648258"/>
            <a:ext cx="1620000" cy="720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500" dirty="0" smtClean="0"/>
              <a:t>IMPRIMA OS RESULTADOS</a:t>
            </a:r>
            <a:endParaRPr lang="pt-BR" sz="1500" dirty="0"/>
          </a:p>
        </p:txBody>
      </p:sp>
      <p:sp>
        <p:nvSpPr>
          <p:cNvPr id="36" name="Retângulo 35"/>
          <p:cNvSpPr/>
          <p:nvPr/>
        </p:nvSpPr>
        <p:spPr>
          <a:xfrm>
            <a:off x="8121120" y="2909033"/>
            <a:ext cx="1620000" cy="720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500" dirty="0" smtClean="0"/>
              <a:t>FONTE DE TENSÃO OU DE CORRENTE</a:t>
            </a:r>
            <a:endParaRPr lang="pt-BR" sz="1500" dirty="0"/>
          </a:p>
        </p:txBody>
      </p:sp>
      <p:cxnSp>
        <p:nvCxnSpPr>
          <p:cNvPr id="37" name="Conector de Seta Reta 62"/>
          <p:cNvCxnSpPr/>
          <p:nvPr/>
        </p:nvCxnSpPr>
        <p:spPr>
          <a:xfrm>
            <a:off x="10689431" y="6865779"/>
            <a:ext cx="0" cy="540000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Losango 41"/>
          <p:cNvSpPr/>
          <p:nvPr/>
        </p:nvSpPr>
        <p:spPr>
          <a:xfrm>
            <a:off x="8063013" y="8559417"/>
            <a:ext cx="1620000" cy="720000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100" dirty="0"/>
          </a:p>
          <a:p>
            <a:pPr algn="ctr"/>
            <a:r>
              <a:rPr lang="pt-BR" sz="1100" dirty="0" smtClean="0"/>
              <a:t>+ RESISTOR</a:t>
            </a:r>
          </a:p>
          <a:p>
            <a:pPr algn="ctr"/>
            <a:r>
              <a:rPr lang="pt-BR" sz="1100" dirty="0" smtClean="0"/>
              <a:t>?</a:t>
            </a:r>
            <a:endParaRPr lang="pt-BR" sz="1100" dirty="0"/>
          </a:p>
          <a:p>
            <a:pPr algn="ctr"/>
            <a:endParaRPr lang="pt-BR" sz="1100" dirty="0"/>
          </a:p>
        </p:txBody>
      </p:sp>
      <p:cxnSp>
        <p:nvCxnSpPr>
          <p:cNvPr id="44" name="Conector Angulado 46"/>
          <p:cNvCxnSpPr>
            <a:stCxn id="42" idx="3"/>
            <a:endCxn id="34" idx="3"/>
          </p:cNvCxnSpPr>
          <p:nvPr/>
        </p:nvCxnSpPr>
        <p:spPr>
          <a:xfrm flipV="1">
            <a:off x="9683013" y="6505779"/>
            <a:ext cx="1816418" cy="2413638"/>
          </a:xfrm>
          <a:prstGeom prst="bentConnector3">
            <a:avLst>
              <a:gd name="adj1" fmla="val 11258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aixaDeTexto 51"/>
          <p:cNvSpPr txBox="1"/>
          <p:nvPr/>
        </p:nvSpPr>
        <p:spPr>
          <a:xfrm>
            <a:off x="9791349" y="8625390"/>
            <a:ext cx="881973" cy="626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SIM</a:t>
            </a:r>
          </a:p>
        </p:txBody>
      </p:sp>
      <p:sp>
        <p:nvSpPr>
          <p:cNvPr id="72" name="CaixaDeTexto 71"/>
          <p:cNvSpPr txBox="1"/>
          <p:nvPr/>
        </p:nvSpPr>
        <p:spPr>
          <a:xfrm>
            <a:off x="7187331" y="8566112"/>
            <a:ext cx="1019638" cy="626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NAO</a:t>
            </a:r>
          </a:p>
        </p:txBody>
      </p:sp>
      <p:cxnSp>
        <p:nvCxnSpPr>
          <p:cNvPr id="91" name="Conector Angulado 46"/>
          <p:cNvCxnSpPr>
            <a:endCxn id="150" idx="0"/>
          </p:cNvCxnSpPr>
          <p:nvPr/>
        </p:nvCxnSpPr>
        <p:spPr>
          <a:xfrm>
            <a:off x="7090288" y="9966944"/>
            <a:ext cx="1832158" cy="55539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ector angulado 96"/>
          <p:cNvCxnSpPr/>
          <p:nvPr/>
        </p:nvCxnSpPr>
        <p:spPr>
          <a:xfrm rot="5400000" flipH="1" flipV="1">
            <a:off x="7052751" y="8954285"/>
            <a:ext cx="1045332" cy="970260"/>
          </a:xfrm>
          <a:prstGeom prst="bentConnector3">
            <a:avLst>
              <a:gd name="adj1" fmla="val 9984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ector Angulado 46"/>
          <p:cNvCxnSpPr>
            <a:stCxn id="39" idx="1"/>
          </p:cNvCxnSpPr>
          <p:nvPr/>
        </p:nvCxnSpPr>
        <p:spPr>
          <a:xfrm rot="10800000" flipV="1">
            <a:off x="8861157" y="7780250"/>
            <a:ext cx="1016474" cy="798049"/>
          </a:xfrm>
          <a:prstGeom prst="bentConnector3">
            <a:avLst>
              <a:gd name="adj1" fmla="val 9916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Losango 149"/>
          <p:cNvSpPr/>
          <p:nvPr/>
        </p:nvSpPr>
        <p:spPr>
          <a:xfrm>
            <a:off x="8112446" y="10522335"/>
            <a:ext cx="1620000" cy="720000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50" dirty="0" smtClean="0"/>
          </a:p>
          <a:p>
            <a:pPr algn="ctr"/>
            <a:r>
              <a:rPr lang="pt-BR" sz="1050" dirty="0" smtClean="0"/>
              <a:t>TÊM</a:t>
            </a:r>
          </a:p>
          <a:p>
            <a:pPr algn="ctr"/>
            <a:r>
              <a:rPr lang="pt-BR" sz="1050" dirty="0" smtClean="0"/>
              <a:t>CAPACITOR</a:t>
            </a:r>
          </a:p>
          <a:p>
            <a:pPr algn="ctr"/>
            <a:r>
              <a:rPr lang="pt-BR" sz="1050" dirty="0"/>
              <a:t>?</a:t>
            </a:r>
          </a:p>
          <a:p>
            <a:pPr algn="ctr"/>
            <a:endParaRPr lang="pt-BR" sz="1100" dirty="0"/>
          </a:p>
        </p:txBody>
      </p:sp>
      <p:cxnSp>
        <p:nvCxnSpPr>
          <p:cNvPr id="151" name="Conector Angulado 8"/>
          <p:cNvCxnSpPr>
            <a:stCxn id="150" idx="3"/>
            <a:endCxn id="154" idx="0"/>
          </p:cNvCxnSpPr>
          <p:nvPr/>
        </p:nvCxnSpPr>
        <p:spPr>
          <a:xfrm>
            <a:off x="9732446" y="10882335"/>
            <a:ext cx="960528" cy="36000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CaixaDeTexto 151"/>
          <p:cNvSpPr txBox="1"/>
          <p:nvPr/>
        </p:nvSpPr>
        <p:spPr>
          <a:xfrm>
            <a:off x="9993206" y="10568975"/>
            <a:ext cx="881973" cy="626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SIM</a:t>
            </a:r>
          </a:p>
        </p:txBody>
      </p:sp>
      <p:sp>
        <p:nvSpPr>
          <p:cNvPr id="153" name="CaixaDeTexto 152"/>
          <p:cNvSpPr txBox="1"/>
          <p:nvPr/>
        </p:nvSpPr>
        <p:spPr>
          <a:xfrm>
            <a:off x="7252478" y="10555535"/>
            <a:ext cx="1019638" cy="626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NAO</a:t>
            </a:r>
          </a:p>
        </p:txBody>
      </p:sp>
      <p:sp>
        <p:nvSpPr>
          <p:cNvPr id="154" name="Retângulo 153"/>
          <p:cNvSpPr/>
          <p:nvPr/>
        </p:nvSpPr>
        <p:spPr>
          <a:xfrm>
            <a:off x="9882974" y="11242335"/>
            <a:ext cx="1620000" cy="720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500" dirty="0"/>
              <a:t>DIGA </a:t>
            </a:r>
            <a:r>
              <a:rPr lang="pt-BR" sz="1500" dirty="0" smtClean="0"/>
              <a:t>O </a:t>
            </a:r>
            <a:r>
              <a:rPr lang="pt-BR" sz="1500" dirty="0"/>
              <a:t>VALOR</a:t>
            </a:r>
          </a:p>
        </p:txBody>
      </p:sp>
      <p:sp>
        <p:nvSpPr>
          <p:cNvPr id="155" name="Retângulo 154"/>
          <p:cNvSpPr/>
          <p:nvPr/>
        </p:nvSpPr>
        <p:spPr>
          <a:xfrm>
            <a:off x="9881174" y="12516807"/>
            <a:ext cx="1620000" cy="720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500" dirty="0"/>
              <a:t>ESTA ENTRE MALHAS </a:t>
            </a:r>
          </a:p>
          <a:p>
            <a:pPr algn="ctr"/>
            <a:r>
              <a:rPr lang="pt-BR" sz="1500" dirty="0"/>
              <a:t>S / N </a:t>
            </a:r>
          </a:p>
        </p:txBody>
      </p:sp>
      <p:cxnSp>
        <p:nvCxnSpPr>
          <p:cNvPr id="156" name="Conector Angulado 46"/>
          <p:cNvCxnSpPr/>
          <p:nvPr/>
        </p:nvCxnSpPr>
        <p:spPr>
          <a:xfrm rot="5400000">
            <a:off x="6018625" y="11950400"/>
            <a:ext cx="3159978" cy="1009568"/>
          </a:xfrm>
          <a:prstGeom prst="bentConnector3">
            <a:avLst>
              <a:gd name="adj1" fmla="val 20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ector de Seta Reta 62"/>
          <p:cNvCxnSpPr/>
          <p:nvPr/>
        </p:nvCxnSpPr>
        <p:spPr>
          <a:xfrm>
            <a:off x="10692974" y="11962335"/>
            <a:ext cx="0" cy="540000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Losango 157"/>
          <p:cNvSpPr/>
          <p:nvPr/>
        </p:nvSpPr>
        <p:spPr>
          <a:xfrm>
            <a:off x="8066556" y="13655973"/>
            <a:ext cx="1620000" cy="720000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100" dirty="0"/>
          </a:p>
          <a:p>
            <a:pPr algn="ctr"/>
            <a:r>
              <a:rPr lang="pt-BR" sz="1100" dirty="0" smtClean="0"/>
              <a:t>+</a:t>
            </a:r>
            <a:r>
              <a:rPr lang="pt-BR" sz="1050" dirty="0" smtClean="0"/>
              <a:t> CAPACITOR</a:t>
            </a:r>
            <a:r>
              <a:rPr lang="pt-BR" sz="1100" dirty="0" smtClean="0"/>
              <a:t>?</a:t>
            </a:r>
            <a:endParaRPr lang="pt-BR" sz="1100" dirty="0"/>
          </a:p>
          <a:p>
            <a:pPr algn="ctr"/>
            <a:endParaRPr lang="pt-BR" sz="1100" dirty="0"/>
          </a:p>
        </p:txBody>
      </p:sp>
      <p:cxnSp>
        <p:nvCxnSpPr>
          <p:cNvPr id="159" name="Conector Angulado 46"/>
          <p:cNvCxnSpPr>
            <a:stCxn id="158" idx="3"/>
            <a:endCxn id="154" idx="3"/>
          </p:cNvCxnSpPr>
          <p:nvPr/>
        </p:nvCxnSpPr>
        <p:spPr>
          <a:xfrm flipV="1">
            <a:off x="9686556" y="11602335"/>
            <a:ext cx="1816418" cy="2413638"/>
          </a:xfrm>
          <a:prstGeom prst="bentConnector3">
            <a:avLst>
              <a:gd name="adj1" fmla="val 11258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CaixaDeTexto 159"/>
          <p:cNvSpPr txBox="1"/>
          <p:nvPr/>
        </p:nvSpPr>
        <p:spPr>
          <a:xfrm>
            <a:off x="9794892" y="13721946"/>
            <a:ext cx="881973" cy="626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SIM</a:t>
            </a:r>
          </a:p>
        </p:txBody>
      </p:sp>
      <p:sp>
        <p:nvSpPr>
          <p:cNvPr id="161" name="CaixaDeTexto 160"/>
          <p:cNvSpPr txBox="1"/>
          <p:nvPr/>
        </p:nvSpPr>
        <p:spPr>
          <a:xfrm>
            <a:off x="7190874" y="13662668"/>
            <a:ext cx="1019638" cy="626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NAO</a:t>
            </a:r>
          </a:p>
        </p:txBody>
      </p:sp>
      <p:cxnSp>
        <p:nvCxnSpPr>
          <p:cNvPr id="162" name="Conector Angulado 46"/>
          <p:cNvCxnSpPr>
            <a:endCxn id="165" idx="0"/>
          </p:cNvCxnSpPr>
          <p:nvPr/>
        </p:nvCxnSpPr>
        <p:spPr>
          <a:xfrm>
            <a:off x="7093831" y="15063500"/>
            <a:ext cx="1828614" cy="50932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ector angulado 162"/>
          <p:cNvCxnSpPr/>
          <p:nvPr/>
        </p:nvCxnSpPr>
        <p:spPr>
          <a:xfrm rot="5400000" flipH="1" flipV="1">
            <a:off x="7056294" y="14050841"/>
            <a:ext cx="1045332" cy="970260"/>
          </a:xfrm>
          <a:prstGeom prst="bentConnector3">
            <a:avLst>
              <a:gd name="adj1" fmla="val 9984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onector Angulado 46"/>
          <p:cNvCxnSpPr>
            <a:stCxn id="155" idx="1"/>
          </p:cNvCxnSpPr>
          <p:nvPr/>
        </p:nvCxnSpPr>
        <p:spPr>
          <a:xfrm rot="10800000" flipV="1">
            <a:off x="8864700" y="12876806"/>
            <a:ext cx="1016474" cy="798049"/>
          </a:xfrm>
          <a:prstGeom prst="bentConnector3">
            <a:avLst>
              <a:gd name="adj1" fmla="val 9916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Losango 164"/>
          <p:cNvSpPr/>
          <p:nvPr/>
        </p:nvSpPr>
        <p:spPr>
          <a:xfrm>
            <a:off x="8112445" y="15572829"/>
            <a:ext cx="1620000" cy="720000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100" dirty="0"/>
          </a:p>
          <a:p>
            <a:pPr algn="ctr"/>
            <a:r>
              <a:rPr lang="pt-BR" sz="1100" dirty="0" smtClean="0"/>
              <a:t>TÊM</a:t>
            </a:r>
          </a:p>
          <a:p>
            <a:pPr algn="ctr"/>
            <a:r>
              <a:rPr lang="pt-BR" sz="1100" dirty="0" smtClean="0"/>
              <a:t>INDUTOR</a:t>
            </a:r>
          </a:p>
          <a:p>
            <a:pPr algn="ctr"/>
            <a:r>
              <a:rPr lang="pt-BR" sz="1100" dirty="0" smtClean="0"/>
              <a:t>?</a:t>
            </a:r>
            <a:endParaRPr lang="pt-BR" sz="1100" dirty="0"/>
          </a:p>
          <a:p>
            <a:pPr algn="ctr"/>
            <a:endParaRPr lang="pt-BR" sz="1100" dirty="0"/>
          </a:p>
        </p:txBody>
      </p:sp>
      <p:cxnSp>
        <p:nvCxnSpPr>
          <p:cNvPr id="166" name="Conector Angulado 8"/>
          <p:cNvCxnSpPr>
            <a:stCxn id="165" idx="3"/>
            <a:endCxn id="169" idx="0"/>
          </p:cNvCxnSpPr>
          <p:nvPr/>
        </p:nvCxnSpPr>
        <p:spPr>
          <a:xfrm>
            <a:off x="9732445" y="15932829"/>
            <a:ext cx="960528" cy="36000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CaixaDeTexto 166"/>
          <p:cNvSpPr txBox="1"/>
          <p:nvPr/>
        </p:nvSpPr>
        <p:spPr>
          <a:xfrm>
            <a:off x="9993205" y="15619469"/>
            <a:ext cx="881973" cy="626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SIM</a:t>
            </a:r>
          </a:p>
        </p:txBody>
      </p:sp>
      <p:sp>
        <p:nvSpPr>
          <p:cNvPr id="168" name="CaixaDeTexto 167"/>
          <p:cNvSpPr txBox="1"/>
          <p:nvPr/>
        </p:nvSpPr>
        <p:spPr>
          <a:xfrm>
            <a:off x="7252477" y="15606029"/>
            <a:ext cx="1019638" cy="626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NAO</a:t>
            </a:r>
          </a:p>
        </p:txBody>
      </p:sp>
      <p:sp>
        <p:nvSpPr>
          <p:cNvPr id="169" name="Retângulo 168"/>
          <p:cNvSpPr/>
          <p:nvPr/>
        </p:nvSpPr>
        <p:spPr>
          <a:xfrm>
            <a:off x="9882973" y="16292829"/>
            <a:ext cx="1620000" cy="720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500" dirty="0"/>
              <a:t>DIGA </a:t>
            </a:r>
            <a:r>
              <a:rPr lang="pt-BR" sz="1500" dirty="0" smtClean="0"/>
              <a:t>O </a:t>
            </a:r>
            <a:r>
              <a:rPr lang="pt-BR" sz="1500" dirty="0"/>
              <a:t>VALOR</a:t>
            </a:r>
          </a:p>
        </p:txBody>
      </p:sp>
      <p:sp>
        <p:nvSpPr>
          <p:cNvPr id="170" name="Retângulo 169"/>
          <p:cNvSpPr/>
          <p:nvPr/>
        </p:nvSpPr>
        <p:spPr>
          <a:xfrm>
            <a:off x="9881173" y="17567301"/>
            <a:ext cx="1620000" cy="720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500" dirty="0"/>
              <a:t>ESTA ENTRE MALHAS </a:t>
            </a:r>
          </a:p>
          <a:p>
            <a:pPr algn="ctr"/>
            <a:r>
              <a:rPr lang="pt-BR" sz="1500" dirty="0"/>
              <a:t>S / N </a:t>
            </a:r>
          </a:p>
        </p:txBody>
      </p:sp>
      <p:cxnSp>
        <p:nvCxnSpPr>
          <p:cNvPr id="171" name="Conector Angulado 46"/>
          <p:cNvCxnSpPr/>
          <p:nvPr/>
        </p:nvCxnSpPr>
        <p:spPr>
          <a:xfrm rot="5400000">
            <a:off x="6018624" y="17000894"/>
            <a:ext cx="3159978" cy="1009568"/>
          </a:xfrm>
          <a:prstGeom prst="bentConnector3">
            <a:avLst>
              <a:gd name="adj1" fmla="val 20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Conector de Seta Reta 62"/>
          <p:cNvCxnSpPr/>
          <p:nvPr/>
        </p:nvCxnSpPr>
        <p:spPr>
          <a:xfrm>
            <a:off x="10692973" y="17012829"/>
            <a:ext cx="0" cy="540000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Losango 172"/>
          <p:cNvSpPr/>
          <p:nvPr/>
        </p:nvSpPr>
        <p:spPr>
          <a:xfrm>
            <a:off x="8066555" y="18706467"/>
            <a:ext cx="1620000" cy="720000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100" dirty="0"/>
          </a:p>
          <a:p>
            <a:pPr algn="ctr"/>
            <a:r>
              <a:rPr lang="pt-BR" sz="1100" dirty="0" smtClean="0"/>
              <a:t>+ INDUTOR</a:t>
            </a:r>
          </a:p>
          <a:p>
            <a:pPr algn="ctr"/>
            <a:r>
              <a:rPr lang="pt-BR" sz="1100" dirty="0" smtClean="0"/>
              <a:t>?</a:t>
            </a:r>
            <a:endParaRPr lang="pt-BR" sz="1100" dirty="0"/>
          </a:p>
          <a:p>
            <a:pPr algn="ctr"/>
            <a:endParaRPr lang="pt-BR" sz="1100" dirty="0"/>
          </a:p>
        </p:txBody>
      </p:sp>
      <p:cxnSp>
        <p:nvCxnSpPr>
          <p:cNvPr id="174" name="Conector Angulado 46"/>
          <p:cNvCxnSpPr>
            <a:stCxn id="173" idx="3"/>
            <a:endCxn id="169" idx="3"/>
          </p:cNvCxnSpPr>
          <p:nvPr/>
        </p:nvCxnSpPr>
        <p:spPr>
          <a:xfrm flipV="1">
            <a:off x="9686555" y="16652829"/>
            <a:ext cx="1816418" cy="2413638"/>
          </a:xfrm>
          <a:prstGeom prst="bentConnector3">
            <a:avLst>
              <a:gd name="adj1" fmla="val 11258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CaixaDeTexto 174"/>
          <p:cNvSpPr txBox="1"/>
          <p:nvPr/>
        </p:nvSpPr>
        <p:spPr>
          <a:xfrm>
            <a:off x="9794891" y="18772440"/>
            <a:ext cx="881973" cy="626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SIM</a:t>
            </a:r>
          </a:p>
        </p:txBody>
      </p:sp>
      <p:sp>
        <p:nvSpPr>
          <p:cNvPr id="176" name="CaixaDeTexto 175"/>
          <p:cNvSpPr txBox="1"/>
          <p:nvPr/>
        </p:nvSpPr>
        <p:spPr>
          <a:xfrm>
            <a:off x="7190873" y="18713162"/>
            <a:ext cx="1019638" cy="626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NAO</a:t>
            </a:r>
          </a:p>
        </p:txBody>
      </p:sp>
      <p:cxnSp>
        <p:nvCxnSpPr>
          <p:cNvPr id="177" name="Conector Angulado 46"/>
          <p:cNvCxnSpPr/>
          <p:nvPr/>
        </p:nvCxnSpPr>
        <p:spPr>
          <a:xfrm>
            <a:off x="7093830" y="20113994"/>
            <a:ext cx="1870916" cy="508873"/>
          </a:xfrm>
          <a:prstGeom prst="bentConnector3">
            <a:avLst>
              <a:gd name="adj1" fmla="val 10001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ector angulado 177"/>
          <p:cNvCxnSpPr/>
          <p:nvPr/>
        </p:nvCxnSpPr>
        <p:spPr>
          <a:xfrm rot="5400000" flipH="1" flipV="1">
            <a:off x="7056293" y="19101335"/>
            <a:ext cx="1045332" cy="970260"/>
          </a:xfrm>
          <a:prstGeom prst="bentConnector3">
            <a:avLst>
              <a:gd name="adj1" fmla="val 9984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Conector Angulado 46"/>
          <p:cNvCxnSpPr>
            <a:stCxn id="170" idx="1"/>
          </p:cNvCxnSpPr>
          <p:nvPr/>
        </p:nvCxnSpPr>
        <p:spPr>
          <a:xfrm rot="10800000" flipV="1">
            <a:off x="8864699" y="17927300"/>
            <a:ext cx="1016474" cy="798049"/>
          </a:xfrm>
          <a:prstGeom prst="bentConnector3">
            <a:avLst>
              <a:gd name="adj1" fmla="val 9916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623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220</TotalTime>
  <Words>81</Words>
  <Application>Microsoft Office PowerPoint</Application>
  <PresentationFormat>Personalizar</PresentationFormat>
  <Paragraphs>46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Diego Palmeiras</dc:creator>
  <cp:lastModifiedBy>Aluno</cp:lastModifiedBy>
  <cp:revision>16</cp:revision>
  <dcterms:created xsi:type="dcterms:W3CDTF">2017-06-10T00:50:56Z</dcterms:created>
  <dcterms:modified xsi:type="dcterms:W3CDTF">2017-06-13T22:55:04Z</dcterms:modified>
</cp:coreProperties>
</file>