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9" r:id="rId3"/>
    <p:sldId id="257" r:id="rId4"/>
    <p:sldId id="297" r:id="rId5"/>
    <p:sldId id="298" r:id="rId6"/>
    <p:sldId id="299" r:id="rId7"/>
    <p:sldId id="300" r:id="rId8"/>
    <p:sldId id="301" r:id="rId9"/>
    <p:sldId id="310" r:id="rId10"/>
    <p:sldId id="304" r:id="rId11"/>
    <p:sldId id="305" r:id="rId12"/>
    <p:sldId id="309" r:id="rId13"/>
    <p:sldId id="311" r:id="rId14"/>
    <p:sldId id="306" r:id="rId15"/>
    <p:sldId id="308" r:id="rId16"/>
    <p:sldId id="312" r:id="rId17"/>
    <p:sldId id="313" r:id="rId18"/>
    <p:sldId id="314" r:id="rId19"/>
    <p:sldId id="315" r:id="rId20"/>
    <p:sldId id="316" r:id="rId21"/>
    <p:sldId id="317" r:id="rId22"/>
    <p:sldId id="318" r:id="rId23"/>
    <p:sldId id="319" r:id="rId24"/>
    <p:sldId id="320" r:id="rId25"/>
    <p:sldId id="321" r:id="rId26"/>
    <p:sldId id="262" r:id="rId27"/>
    <p:sldId id="261" r:id="rId28"/>
    <p:sldId id="322" r:id="rId29"/>
    <p:sldId id="323" r:id="rId30"/>
    <p:sldId id="326" r:id="rId31"/>
    <p:sldId id="324" r:id="rId32"/>
    <p:sldId id="325" r:id="rId33"/>
    <p:sldId id="328" r:id="rId34"/>
    <p:sldId id="32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oboto Slab" panose="020B0604020202020204" charset="0"/>
      <p:regular r:id="rId41"/>
      <p:bold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459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b="1">
                <a:ln w="13462">
                  <a:solidFill>
                    <a:schemeClr val="bg1"/>
                  </a:solidFill>
                  <a:prstDash val="solid"/>
                </a:ln>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vi-VN" sz="4800" b="1">
                <a:ln w="13462">
                  <a:solidFill>
                    <a:schemeClr val="bg1"/>
                  </a:solidFill>
                  <a:prstDash val="solid"/>
                </a:ln>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86232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​Mạng lưới Bitcoin là mạng lưới phân tán không cần bên thứ ba đóng vai trò trung gian xử lý giao dịch.​ Hệ thống blockchain được thiết kế theo cách không yêu cầu sự tin cậy và bảo đảm bởi độ tin cậy có được thông qua các </a:t>
            </a:r>
            <a:r>
              <a:rPr lang="vi-VN" sz="1800" b="0" i="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Bitcoin của bạn gọi là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a:t>
            </a:r>
            <a:r>
              <a:rPr lang="vi-VN" sz="1800" b="0" i="0">
                <a:solidFill>
                  <a:srgbClr val="222222"/>
                </a:solidFill>
                <a:effectLst/>
                <a:latin typeface="Source Sans Pro" panose="020B0503030403020204" pitchFamily="34" charset="0"/>
                <a:ea typeface="Source Sans Pro" panose="020B0503030403020204" pitchFamily="34" charset="0"/>
              </a:rPr>
              <a:t>.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 </a:t>
            </a:r>
            <a:r>
              <a:rPr lang="vi-VN" sz="1800" b="0" i="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a:solidFill>
                  <a:srgbClr val="FF0000"/>
                </a:solidFill>
                <a:effectLst/>
                <a:latin typeface="Source Sans Pro" panose="020B0503030403020204" pitchFamily="34" charset="0"/>
                <a:ea typeface="Source Sans Pro" panose="020B0503030403020204" pitchFamily="34" charset="0"/>
              </a:rPr>
              <a:t>khóa riêng tư </a:t>
            </a:r>
            <a:r>
              <a:rPr lang="vi-VN" sz="1800" b="0" i="0">
                <a:solidFill>
                  <a:srgbClr val="222222"/>
                </a:solidFill>
                <a:effectLst/>
                <a:latin typeface="Source Sans Pro" panose="020B0503030403020204" pitchFamily="34" charset="0"/>
                <a:ea typeface="Source Sans Pro" panose="020B0503030403020204" pitchFamily="34" charset="0"/>
              </a:rPr>
              <a:t>(private key) và </a:t>
            </a:r>
            <a:r>
              <a:rPr lang="vi-VN" sz="1800" b="0" i="0">
                <a:solidFill>
                  <a:srgbClr val="FF0000"/>
                </a:solidFill>
                <a:effectLst/>
                <a:latin typeface="Source Sans Pro" panose="020B0503030403020204" pitchFamily="34" charset="0"/>
                <a:ea typeface="Source Sans Pro" panose="020B0503030403020204" pitchFamily="34" charset="0"/>
              </a:rPr>
              <a:t>khóa công khai </a:t>
            </a:r>
            <a:r>
              <a:rPr lang="vi-VN" sz="1800" b="0" i="0">
                <a:solidFill>
                  <a:srgbClr val="222222"/>
                </a:solidFill>
                <a:effectLst/>
                <a:latin typeface="Source Sans Pro" panose="020B0503030403020204" pitchFamily="34" charset="0"/>
                <a:ea typeface="Source Sans Pro" panose="020B0503030403020204" pitchFamily="34" charset="0"/>
              </a:rPr>
              <a:t>(public key).</a:t>
            </a:r>
            <a:endParaRPr lang="vi-VN" sz="180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031325"/>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a:p>
            <a:pPr algn="just"/>
            <a:endParaRPr lang="vi-VN" sz="1800" b="0" i="0">
              <a:solidFill>
                <a:srgbClr val="222222"/>
              </a:solidFill>
              <a:effectLst/>
              <a:latin typeface="Source Sans Pro" panose="020B0503030403020204" pitchFamily="34" charset="0"/>
              <a:ea typeface="Source Sans Pro" panose="020B0503030403020204" pitchFamily="34" charset="0"/>
            </a:endParaRPr>
          </a:p>
          <a:p>
            <a:pPr algn="just"/>
            <a:r>
              <a:rPr lang="vi-VN" sz="1800" b="0" i="0">
                <a:solidFill>
                  <a:srgbClr val="222222"/>
                </a:solidFill>
                <a:effectLst/>
                <a:latin typeface="Source Sans Pro" panose="020B0503030403020204" pitchFamily="34" charset="0"/>
                <a:ea typeface="Source Sans Pro" panose="020B0503030403020204" pitchFamily="34" charset="0"/>
              </a:rPr>
              <a:t>Mỗi nút có thể nhóm các giao dịch với nhau thành một khối và gửi nó vào mạng lưới như một hàm ý cho các khối tiếp theo được gắn vào sau đó.</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spTree>
    <p:extLst>
      <p:ext uri="{BB962C8B-B14F-4D97-AF65-F5344CB8AC3E}">
        <p14:creationId xmlns:p14="http://schemas.microsoft.com/office/powerpoint/2010/main" val="152850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r>
              <a:rPr lang="vi-VN" sz="180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r>
              <a:rPr lang="vi-VN" sz="180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r>
              <a:rPr lang="vi-VN" sz="180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algn="just"/>
            <a:r>
              <a:rPr lang="vi-VN" sz="1800" b="0" i="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algn="just"/>
            <a:r>
              <a:rPr lang="vi-VN" sz="1800" b="0" i="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pPr>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Tree>
    <p:extLst>
      <p:ext uri="{BB962C8B-B14F-4D97-AF65-F5344CB8AC3E}">
        <p14:creationId xmlns:p14="http://schemas.microsoft.com/office/powerpoint/2010/main" val="268209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80052"/>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a:p>
            <a:pPr marL="76200" indent="0">
              <a:buFont typeface="Source Sans Pro"/>
              <a:buNone/>
            </a:pPr>
            <a:endParaRPr lang="en-US" sz="1800"/>
          </a:p>
        </p:txBody>
      </p:sp>
    </p:spTree>
    <p:extLst>
      <p:ext uri="{BB962C8B-B14F-4D97-AF65-F5344CB8AC3E}">
        <p14:creationId xmlns:p14="http://schemas.microsoft.com/office/powerpoint/2010/main" val="16150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842731912"/>
              </p:ext>
            </p:extLst>
          </p:nvPr>
        </p:nvGraphicFramePr>
        <p:xfrm>
          <a:off x="786150" y="3139807"/>
          <a:ext cx="7825088" cy="125984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Bitcoin Vietnam News</a:t>
                      </a:r>
                    </a:p>
                  </a:txBody>
                  <a:tcPr/>
                </a:tc>
                <a:tc>
                  <a:txBody>
                    <a:bodyPr/>
                    <a:lstStyle/>
                    <a:p>
                      <a:r>
                        <a:rPr lang="vi-VN" sz="1400" b="0" i="0" u="none" strike="noStrike" cap="none">
                          <a:solidFill>
                            <a:srgbClr val="000000"/>
                          </a:solidFill>
                          <a:effectLst/>
                          <a:latin typeface="Arial"/>
                          <a:ea typeface="Arial"/>
                          <a:cs typeface="Arial"/>
                          <a:sym typeface="Arial"/>
                        </a:rPr>
                        <a:t>f3ad777234a24bfacbd8123d6ea0a1961e8539b74b5fa8f2f371ea2cf7b21215</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cryptoviet.com</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cbab80bf094869581bb45557b64a8db0b8bab8c8817b5facd0c975d9a5a47805</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419350"/>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1200329"/>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 vào.</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pic>
        <p:nvPicPr>
          <p:cNvPr id="5" name="Picture 4" descr="5. Công nghệ Blockchain hoạt động như thế nào">
            <a:extLst>
              <a:ext uri="{FF2B5EF4-FFF2-40B4-BE49-F238E27FC236}">
                <a16:creationId xmlns:a16="http://schemas.microsoft.com/office/drawing/2014/main" id="{1B2D3BBE-CAFB-4968-BA9C-5B56B7EDF2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31574" y="1338091"/>
            <a:ext cx="6080852" cy="3068657"/>
          </a:xfrm>
          <a:prstGeom prst="rect">
            <a:avLst/>
          </a:prstGeom>
          <a:noFill/>
          <a:ln>
            <a:noFill/>
          </a:ln>
        </p:spPr>
      </p:pic>
    </p:spTree>
    <p:extLst>
      <p:ext uri="{BB962C8B-B14F-4D97-AF65-F5344CB8AC3E}">
        <p14:creationId xmlns:p14="http://schemas.microsoft.com/office/powerpoint/2010/main" val="400766223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3262</Words>
  <Application>Microsoft Office PowerPoint</Application>
  <PresentationFormat>On-screen Show (16:9)</PresentationFormat>
  <Paragraphs>171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Slab</vt:lpstr>
      <vt:lpstr>Source Sans Pro</vt:lpstr>
      <vt:lpstr>Calibri</vt:lpstr>
      <vt:lpstr>Arial</vt:lpstr>
      <vt:lpstr>Raleway</vt:lpstr>
      <vt:lpstr>Cordelia template</vt:lpstr>
      <vt:lpstr>Ứng dụng của blockchain trong thương mại điện tử - ví điện tử (Nhóm C.A.T)</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Anh Nguyễn Lan - QLNN1</cp:lastModifiedBy>
  <cp:revision>22</cp:revision>
  <dcterms:modified xsi:type="dcterms:W3CDTF">2021-04-25T04:04:41Z</dcterms:modified>
</cp:coreProperties>
</file>