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7"/>
  </p:notesMasterIdLst>
  <p:sldIdLst>
    <p:sldId id="256" r:id="rId2"/>
    <p:sldId id="259" r:id="rId3"/>
    <p:sldId id="257" r:id="rId4"/>
    <p:sldId id="297" r:id="rId5"/>
    <p:sldId id="298" r:id="rId6"/>
    <p:sldId id="299" r:id="rId7"/>
    <p:sldId id="300" r:id="rId8"/>
    <p:sldId id="301" r:id="rId9"/>
    <p:sldId id="304" r:id="rId10"/>
    <p:sldId id="305" r:id="rId11"/>
    <p:sldId id="309" r:id="rId12"/>
    <p:sldId id="311" r:id="rId13"/>
    <p:sldId id="306" r:id="rId14"/>
    <p:sldId id="308" r:id="rId15"/>
    <p:sldId id="312" r:id="rId16"/>
    <p:sldId id="330" r:id="rId17"/>
    <p:sldId id="313" r:id="rId18"/>
    <p:sldId id="314" r:id="rId19"/>
    <p:sldId id="315" r:id="rId20"/>
    <p:sldId id="316" r:id="rId21"/>
    <p:sldId id="317" r:id="rId22"/>
    <p:sldId id="318" r:id="rId23"/>
    <p:sldId id="319" r:id="rId24"/>
    <p:sldId id="320" r:id="rId25"/>
    <p:sldId id="321" r:id="rId26"/>
    <p:sldId id="262" r:id="rId27"/>
    <p:sldId id="261" r:id="rId28"/>
    <p:sldId id="322" r:id="rId29"/>
    <p:sldId id="323" r:id="rId30"/>
    <p:sldId id="326" r:id="rId31"/>
    <p:sldId id="324" r:id="rId32"/>
    <p:sldId id="325" r:id="rId33"/>
    <p:sldId id="328" r:id="rId34"/>
    <p:sldId id="327" r:id="rId35"/>
    <p:sldId id="329"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Roboto Slab" panose="020B0604020202020204" charset="0"/>
      <p:regular r:id="rId42"/>
      <p:bold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54D7A-AE13-43FF-BFD3-740FCBB6670A}"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7BD03B5D-8DC4-4DE9-B32D-785FB7FC8ADD}">
      <dgm:prSet phldrT="[Text]"/>
      <dgm:spPr/>
      <dgm:t>
        <a:bodyPr/>
        <a:lstStyle/>
        <a:p>
          <a:endParaRPr lang="vi-VN"/>
        </a:p>
      </dgm:t>
    </dgm:pt>
    <dgm:pt modelId="{42431FBC-54BA-4ECA-B2BF-75E3A01F3329}" type="sibTrans" cxnId="{24B02E63-4A1D-429F-B03E-62E483F1495D}">
      <dgm:prSet/>
      <dgm:spPr/>
      <dgm:t>
        <a:bodyPr/>
        <a:lstStyle/>
        <a:p>
          <a:endParaRPr lang="vi-VN"/>
        </a:p>
      </dgm:t>
    </dgm:pt>
    <dgm:pt modelId="{A5689249-D612-4213-81CB-9998BA3E89D7}" type="parTrans" cxnId="{24B02E63-4A1D-429F-B03E-62E483F1495D}">
      <dgm:prSet/>
      <dgm:spPr/>
      <dgm:t>
        <a:bodyPr/>
        <a:lstStyle/>
        <a:p>
          <a:endParaRPr lang="vi-VN"/>
        </a:p>
      </dgm:t>
    </dgm:pt>
    <dgm:pt modelId="{BC66B88B-106C-4E62-814A-5767A7298D36}" type="pres">
      <dgm:prSet presAssocID="{ECE54D7A-AE13-43FF-BFD3-740FCBB6670A}" presName="Name0" presStyleCnt="0">
        <dgm:presLayoutVars>
          <dgm:chMax/>
          <dgm:chPref/>
          <dgm:dir/>
        </dgm:presLayoutVars>
      </dgm:prSet>
      <dgm:spPr/>
    </dgm:pt>
    <dgm:pt modelId="{3D073BEC-6F60-4F7D-9D48-8E28BCEA937B}" type="pres">
      <dgm:prSet presAssocID="{7BD03B5D-8DC4-4DE9-B32D-785FB7FC8ADD}" presName="composite" presStyleCnt="0">
        <dgm:presLayoutVars>
          <dgm:chMax val="1"/>
          <dgm:chPref val="1"/>
        </dgm:presLayoutVars>
      </dgm:prSet>
      <dgm:spPr/>
    </dgm:pt>
    <dgm:pt modelId="{C7C1D566-C809-491D-B30E-FADDE18881B5}" type="pres">
      <dgm:prSet presAssocID="{7BD03B5D-8DC4-4DE9-B32D-785FB7FC8ADD}" presName="Accent" presStyleLbl="trAlignAcc1" presStyleIdx="0" presStyleCnt="1" custScaleX="97667" custScaleY="92293" custLinFactNeighborY="-4220">
        <dgm:presLayoutVars>
          <dgm:chMax val="0"/>
          <dgm:chPref val="0"/>
        </dgm:presLayoutVars>
      </dgm:prSet>
      <dgm:spPr>
        <a:solidFill>
          <a:schemeClr val="accent1">
            <a:lumMod val="20000"/>
            <a:lumOff val="80000"/>
            <a:alpha val="40000"/>
          </a:schemeClr>
        </a:solidFill>
      </dgm:spPr>
    </dgm:pt>
    <dgm:pt modelId="{73E53409-0FD3-42E2-9DF8-0EF91943D167}" type="pres">
      <dgm:prSet presAssocID="{7BD03B5D-8DC4-4DE9-B32D-785FB7FC8ADD}" presName="Image" presStyleLbl="alignImgPlace1" presStyleIdx="0" presStyleCnt="1" custLinFactNeighborX="479" custLinFactNeighborY="220">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Blockchain Technology | Shell Global">
            <a:extLst>
              <a:ext uri="{FF2B5EF4-FFF2-40B4-BE49-F238E27FC236}">
                <a16:creationId xmlns:a16="http://schemas.microsoft.com/office/drawing/2014/main" id="{16FDB3B4-4AF5-488A-98BE-FF413E800317}"/>
              </a:ext>
            </a:extLst>
          </dgm14:cNvPr>
        </a:ext>
      </dgm:extLst>
    </dgm:pt>
    <dgm:pt modelId="{E6E8ECB6-5634-478C-AD6A-402FDB0AFD42}" type="pres">
      <dgm:prSet presAssocID="{7BD03B5D-8DC4-4DE9-B32D-785FB7FC8ADD}" presName="ChildComposite" presStyleCnt="0"/>
      <dgm:spPr/>
    </dgm:pt>
    <dgm:pt modelId="{F3E45859-2FC1-41A1-8F6E-DCB2B3715F60}" type="pres">
      <dgm:prSet presAssocID="{7BD03B5D-8DC4-4DE9-B32D-785FB7FC8ADD}" presName="Child" presStyleLbl="node1" presStyleIdx="0" presStyleCnt="0">
        <dgm:presLayoutVars>
          <dgm:chMax val="0"/>
          <dgm:chPref val="0"/>
          <dgm:bulletEnabled val="1"/>
        </dgm:presLayoutVars>
      </dgm:prSet>
      <dgm:spPr/>
    </dgm:pt>
    <dgm:pt modelId="{F91F6FB7-A4BF-44E1-B546-23382BCA1676}" type="pres">
      <dgm:prSet presAssocID="{7BD03B5D-8DC4-4DE9-B32D-785FB7FC8ADD}" presName="Parent" presStyleLbl="revTx" presStyleIdx="0" presStyleCnt="1">
        <dgm:presLayoutVars>
          <dgm:chMax val="1"/>
          <dgm:chPref val="0"/>
          <dgm:bulletEnabled val="1"/>
        </dgm:presLayoutVars>
      </dgm:prSet>
      <dgm:spPr/>
    </dgm:pt>
  </dgm:ptLst>
  <dgm:cxnLst>
    <dgm:cxn modelId="{FDE95F15-E91C-453D-B39D-69216C4F9CC4}" type="presOf" srcId="{ECE54D7A-AE13-43FF-BFD3-740FCBB6670A}" destId="{BC66B88B-106C-4E62-814A-5767A7298D36}" srcOrd="0" destOrd="0" presId="urn:microsoft.com/office/officeart/2008/layout/CaptionedPictures"/>
    <dgm:cxn modelId="{24B02E63-4A1D-429F-B03E-62E483F1495D}" srcId="{ECE54D7A-AE13-43FF-BFD3-740FCBB6670A}" destId="{7BD03B5D-8DC4-4DE9-B32D-785FB7FC8ADD}" srcOrd="0" destOrd="0" parTransId="{A5689249-D612-4213-81CB-9998BA3E89D7}" sibTransId="{42431FBC-54BA-4ECA-B2BF-75E3A01F3329}"/>
    <dgm:cxn modelId="{E2D23192-86D5-45FE-B85C-19420FA7EF09}" type="presOf" srcId="{7BD03B5D-8DC4-4DE9-B32D-785FB7FC8ADD}" destId="{F91F6FB7-A4BF-44E1-B546-23382BCA1676}" srcOrd="0" destOrd="0" presId="urn:microsoft.com/office/officeart/2008/layout/CaptionedPictures"/>
    <dgm:cxn modelId="{2997DACB-DAE7-4510-859D-2955BE68D4AA}" type="presParOf" srcId="{BC66B88B-106C-4E62-814A-5767A7298D36}" destId="{3D073BEC-6F60-4F7D-9D48-8E28BCEA937B}" srcOrd="0" destOrd="0" presId="urn:microsoft.com/office/officeart/2008/layout/CaptionedPictures"/>
    <dgm:cxn modelId="{B74DB173-B19A-4970-B9C5-4BDF5A8116B0}" type="presParOf" srcId="{3D073BEC-6F60-4F7D-9D48-8E28BCEA937B}" destId="{C7C1D566-C809-491D-B30E-FADDE18881B5}" srcOrd="0" destOrd="0" presId="urn:microsoft.com/office/officeart/2008/layout/CaptionedPictures"/>
    <dgm:cxn modelId="{16A610CC-B127-4C32-9480-9E906F1892CB}" type="presParOf" srcId="{3D073BEC-6F60-4F7D-9D48-8E28BCEA937B}" destId="{73E53409-0FD3-42E2-9DF8-0EF91943D167}" srcOrd="1" destOrd="0" presId="urn:microsoft.com/office/officeart/2008/layout/CaptionedPictures"/>
    <dgm:cxn modelId="{220B208D-0A65-4F72-90AC-09B0C3D26810}" type="presParOf" srcId="{3D073BEC-6F60-4F7D-9D48-8E28BCEA937B}" destId="{E6E8ECB6-5634-478C-AD6A-402FDB0AFD42}" srcOrd="2" destOrd="0" presId="urn:microsoft.com/office/officeart/2008/layout/CaptionedPictures"/>
    <dgm:cxn modelId="{D3B4E014-EE62-4D05-A743-1F087FFA893F}" type="presParOf" srcId="{E6E8ECB6-5634-478C-AD6A-402FDB0AFD42}" destId="{F3E45859-2FC1-41A1-8F6E-DCB2B3715F60}" srcOrd="0" destOrd="0" presId="urn:microsoft.com/office/officeart/2008/layout/CaptionedPictures"/>
    <dgm:cxn modelId="{B067DB0D-B56F-4E5A-B741-92E38F11156C}" type="presParOf" srcId="{E6E8ECB6-5634-478C-AD6A-402FDB0AFD42}" destId="{F91F6FB7-A4BF-44E1-B546-23382BCA1676}"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97D48-2EE5-499E-B338-B4C730DB3328}"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5C912FC0-BB1C-4F1F-877A-8E047601AC0A}">
      <dgm:prSet phldrT="[Text]" custT="1"/>
      <dgm:spPr/>
      <dgm:t>
        <a:bodyPr/>
        <a:lstStyle/>
        <a:p>
          <a:pPr algn="ctr"/>
          <a:r>
            <a:rPr lang="vi-VN" sz="1400"/>
            <a:t>Danh tính Satoshi Nakamoto vẫn còn là một bí ẩn!</a:t>
          </a:r>
        </a:p>
      </dgm:t>
    </dgm:pt>
    <dgm:pt modelId="{39A02440-79C5-442E-B254-F5346A70C8D2}" type="parTrans" cxnId="{BAC2388B-2784-416C-BE38-A17CE80B2BE9}">
      <dgm:prSet/>
      <dgm:spPr/>
      <dgm:t>
        <a:bodyPr/>
        <a:lstStyle/>
        <a:p>
          <a:endParaRPr lang="vi-VN"/>
        </a:p>
      </dgm:t>
    </dgm:pt>
    <dgm:pt modelId="{4E155D26-5DA4-4C31-A0C3-2E5F57EBD408}" type="sibTrans" cxnId="{BAC2388B-2784-416C-BE38-A17CE80B2BE9}">
      <dgm:prSet/>
      <dgm:spPr/>
      <dgm:t>
        <a:bodyPr/>
        <a:lstStyle/>
        <a:p>
          <a:endParaRPr lang="vi-VN"/>
        </a:p>
      </dgm:t>
    </dgm:pt>
    <dgm:pt modelId="{DF679831-AD53-47C4-8320-A1FF7F18A410}" type="pres">
      <dgm:prSet presAssocID="{59597D48-2EE5-499E-B338-B4C730DB3328}" presName="Name0" presStyleCnt="0">
        <dgm:presLayoutVars>
          <dgm:chMax/>
          <dgm:chPref/>
          <dgm:dir/>
        </dgm:presLayoutVars>
      </dgm:prSet>
      <dgm:spPr/>
    </dgm:pt>
    <dgm:pt modelId="{4A5BEA51-6136-42BC-9F6F-FAD30BF943D1}" type="pres">
      <dgm:prSet presAssocID="{5C912FC0-BB1C-4F1F-877A-8E047601AC0A}" presName="composite" presStyleCnt="0">
        <dgm:presLayoutVars>
          <dgm:chMax val="1"/>
          <dgm:chPref val="1"/>
        </dgm:presLayoutVars>
      </dgm:prSet>
      <dgm:spPr/>
    </dgm:pt>
    <dgm:pt modelId="{41FBDD5C-3622-4F02-8FD9-582553128E31}" type="pres">
      <dgm:prSet presAssocID="{5C912FC0-BB1C-4F1F-877A-8E047601AC0A}" presName="Accent" presStyleLbl="trAlignAcc1" presStyleIdx="0" presStyleCnt="1">
        <dgm:presLayoutVars>
          <dgm:chMax val="0"/>
          <dgm:chPref val="0"/>
        </dgm:presLayoutVars>
      </dgm:prSet>
      <dgm:spPr/>
    </dgm:pt>
    <dgm:pt modelId="{17959083-A705-4607-B50D-4B3E811FD444}" type="pres">
      <dgm:prSet presAssocID="{5C912FC0-BB1C-4F1F-877A-8E047601AC0A}"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Nhờ Bitcoin, Satoshi Nakamoto sẽ là &quot;Người giàu nhất thế giới&quot; trong tương  lai - Coin68">
            <a:extLst>
              <a:ext uri="{FF2B5EF4-FFF2-40B4-BE49-F238E27FC236}">
                <a16:creationId xmlns:a16="http://schemas.microsoft.com/office/drawing/2014/main" id="{99C0F859-0D35-4C0C-A04E-4F0B3F144813}"/>
              </a:ext>
            </a:extLst>
          </dgm14:cNvPr>
        </a:ext>
      </dgm:extLst>
    </dgm:pt>
    <dgm:pt modelId="{D150A3BB-1DD9-4879-BF40-8AF63E8F8D8D}" type="pres">
      <dgm:prSet presAssocID="{5C912FC0-BB1C-4F1F-877A-8E047601AC0A}" presName="ChildComposite" presStyleCnt="0"/>
      <dgm:spPr/>
    </dgm:pt>
    <dgm:pt modelId="{A61ECC36-1421-4471-9DD8-6CA80535358E}" type="pres">
      <dgm:prSet presAssocID="{5C912FC0-BB1C-4F1F-877A-8E047601AC0A}" presName="Child" presStyleLbl="node1" presStyleIdx="0" presStyleCnt="0">
        <dgm:presLayoutVars>
          <dgm:chMax val="0"/>
          <dgm:chPref val="0"/>
          <dgm:bulletEnabled val="1"/>
        </dgm:presLayoutVars>
      </dgm:prSet>
      <dgm:spPr/>
    </dgm:pt>
    <dgm:pt modelId="{6DF15F37-E035-492C-864E-E77850C6FDAC}" type="pres">
      <dgm:prSet presAssocID="{5C912FC0-BB1C-4F1F-877A-8E047601AC0A}" presName="Parent" presStyleLbl="revTx" presStyleIdx="0" presStyleCnt="1" custScaleY="121463" custLinFactNeighborY="6064">
        <dgm:presLayoutVars>
          <dgm:chMax val="1"/>
          <dgm:chPref val="0"/>
          <dgm:bulletEnabled val="1"/>
        </dgm:presLayoutVars>
      </dgm:prSet>
      <dgm:spPr/>
    </dgm:pt>
  </dgm:ptLst>
  <dgm:cxnLst>
    <dgm:cxn modelId="{8F4D2E31-75BD-4E15-BE35-E0AB342D3847}" type="presOf" srcId="{59597D48-2EE5-499E-B338-B4C730DB3328}" destId="{DF679831-AD53-47C4-8320-A1FF7F18A410}" srcOrd="0" destOrd="0" presId="urn:microsoft.com/office/officeart/2008/layout/CaptionedPictures"/>
    <dgm:cxn modelId="{891E187F-A565-410F-BE5B-C40EC6BD6AB4}" type="presOf" srcId="{5C912FC0-BB1C-4F1F-877A-8E047601AC0A}" destId="{6DF15F37-E035-492C-864E-E77850C6FDAC}" srcOrd="0" destOrd="0" presId="urn:microsoft.com/office/officeart/2008/layout/CaptionedPictures"/>
    <dgm:cxn modelId="{BAC2388B-2784-416C-BE38-A17CE80B2BE9}" srcId="{59597D48-2EE5-499E-B338-B4C730DB3328}" destId="{5C912FC0-BB1C-4F1F-877A-8E047601AC0A}" srcOrd="0" destOrd="0" parTransId="{39A02440-79C5-442E-B254-F5346A70C8D2}" sibTransId="{4E155D26-5DA4-4C31-A0C3-2E5F57EBD408}"/>
    <dgm:cxn modelId="{75D9A120-5F64-4B1A-B559-823CD6029CCC}" type="presParOf" srcId="{DF679831-AD53-47C4-8320-A1FF7F18A410}" destId="{4A5BEA51-6136-42BC-9F6F-FAD30BF943D1}" srcOrd="0" destOrd="0" presId="urn:microsoft.com/office/officeart/2008/layout/CaptionedPictures"/>
    <dgm:cxn modelId="{096CDE2F-B77F-4046-A15E-66EDEEEF7B9A}" type="presParOf" srcId="{4A5BEA51-6136-42BC-9F6F-FAD30BF943D1}" destId="{41FBDD5C-3622-4F02-8FD9-582553128E31}" srcOrd="0" destOrd="0" presId="urn:microsoft.com/office/officeart/2008/layout/CaptionedPictures"/>
    <dgm:cxn modelId="{3E4D8B4B-D51E-4E26-ADF2-501E4DC32951}" type="presParOf" srcId="{4A5BEA51-6136-42BC-9F6F-FAD30BF943D1}" destId="{17959083-A705-4607-B50D-4B3E811FD444}" srcOrd="1" destOrd="0" presId="urn:microsoft.com/office/officeart/2008/layout/CaptionedPictures"/>
    <dgm:cxn modelId="{BC152111-F15B-4726-92AC-AE91E6A64192}" type="presParOf" srcId="{4A5BEA51-6136-42BC-9F6F-FAD30BF943D1}" destId="{D150A3BB-1DD9-4879-BF40-8AF63E8F8D8D}" srcOrd="2" destOrd="0" presId="urn:microsoft.com/office/officeart/2008/layout/CaptionedPictures"/>
    <dgm:cxn modelId="{D5A95FAC-0965-4218-9AE8-82063B0B7A01}" type="presParOf" srcId="{D150A3BB-1DD9-4879-BF40-8AF63E8F8D8D}" destId="{A61ECC36-1421-4471-9DD8-6CA80535358E}" srcOrd="0" destOrd="0" presId="urn:microsoft.com/office/officeart/2008/layout/CaptionedPictures"/>
    <dgm:cxn modelId="{7C70D57C-9072-4FEC-BD3A-E6185E2BB7E0}" type="presParOf" srcId="{D150A3BB-1DD9-4879-BF40-8AF63E8F8D8D}" destId="{6DF15F37-E035-492C-864E-E77850C6FDAC}" srcOrd="1" destOrd="0" presId="urn:microsoft.com/office/officeart/2008/layout/CaptionedPicture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1D566-C809-491D-B30E-FADDE18881B5}">
      <dsp:nvSpPr>
        <dsp:cNvPr id="0" name=""/>
        <dsp:cNvSpPr/>
      </dsp:nvSpPr>
      <dsp:spPr>
        <a:xfrm>
          <a:off x="454481" y="0"/>
          <a:ext cx="2494836" cy="2773601"/>
        </a:xfrm>
        <a:prstGeom prst="rect">
          <a:avLst/>
        </a:prstGeom>
        <a:solidFill>
          <a:schemeClr val="accent1">
            <a:lumMod val="20000"/>
            <a:lumOff val="80000"/>
            <a:alpha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E53409-0FD3-42E2-9DF8-0EF91943D167}">
      <dsp:nvSpPr>
        <dsp:cNvPr id="0" name=""/>
        <dsp:cNvSpPr/>
      </dsp:nvSpPr>
      <dsp:spPr>
        <a:xfrm>
          <a:off x="563417" y="124505"/>
          <a:ext cx="2298987" cy="195338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1F6FB7-A4BF-44E1-B546-23382BCA1676}">
      <dsp:nvSpPr>
        <dsp:cNvPr id="0" name=""/>
        <dsp:cNvSpPr/>
      </dsp:nvSpPr>
      <dsp:spPr>
        <a:xfrm>
          <a:off x="552405" y="2073596"/>
          <a:ext cx="2298987" cy="81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552405" y="2073596"/>
        <a:ext cx="2298987" cy="811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DD5C-3622-4F02-8FD9-582553128E31}">
      <dsp:nvSpPr>
        <dsp:cNvPr id="0" name=""/>
        <dsp:cNvSpPr/>
      </dsp:nvSpPr>
      <dsp:spPr>
        <a:xfrm>
          <a:off x="134450" y="1087"/>
          <a:ext cx="1890405" cy="22240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959083-A705-4607-B50D-4B3E811FD444}">
      <dsp:nvSpPr>
        <dsp:cNvPr id="0" name=""/>
        <dsp:cNvSpPr/>
      </dsp:nvSpPr>
      <dsp:spPr>
        <a:xfrm>
          <a:off x="228970" y="90047"/>
          <a:ext cx="1701365" cy="144560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F15F37-E035-492C-864E-E77850C6FDAC}">
      <dsp:nvSpPr>
        <dsp:cNvPr id="0" name=""/>
        <dsp:cNvSpPr/>
      </dsp:nvSpPr>
      <dsp:spPr>
        <a:xfrm>
          <a:off x="228970" y="1496817"/>
          <a:ext cx="1701365" cy="72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kern="1200"/>
            <a:t>Danh tính Satoshi Nakamoto vẫn còn là một bí ẩn!</a:t>
          </a:r>
        </a:p>
      </dsp:txBody>
      <dsp:txXfrm>
        <a:off x="228970" y="1496817"/>
        <a:ext cx="1701365" cy="729363"/>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01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32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73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47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437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051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912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7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91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72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30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731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41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12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1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850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51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242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14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495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945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35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54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25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83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5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53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93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926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009837" y="995925"/>
            <a:ext cx="7124326" cy="28655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Ứng dụng của blockchain trong thương mại điện tử - ví điện tử (Nhóm </a:t>
            </a:r>
            <a:r>
              <a:rPr lang="vi-VN" sz="4800">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vi-VN" sz="480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5CE90B6-2577-4807-9551-055C4F51B067}"/>
              </a:ext>
            </a:extLst>
          </p:cNvPr>
          <p:cNvSpPr txBox="1"/>
          <p:nvPr/>
        </p:nvSpPr>
        <p:spPr>
          <a:xfrm>
            <a:off x="1009837" y="3861484"/>
            <a:ext cx="6525700" cy="369332"/>
          </a:xfrm>
          <a:prstGeom prst="rect">
            <a:avLst/>
          </a:prstGeom>
          <a:noFill/>
        </p:spPr>
        <p:txBody>
          <a:bodyPr wrap="square">
            <a:spAutoFit/>
          </a:bodyPr>
          <a:lstStyle/>
          <a:p>
            <a:pPr marL="0" lvl="0" indent="0">
              <a:buClr>
                <a:schemeClr val="dk1"/>
              </a:buClr>
              <a:buSzPts val="1100"/>
            </a:pPr>
            <a:r>
              <a:rPr lang="vi-VN" sz="1800">
                <a:latin typeface="Roboto Slab" panose="020B0604020202020204" charset="0"/>
                <a:ea typeface="Roboto Slab" panose="020B0604020202020204" charset="0"/>
                <a:cs typeface="Calibri" panose="020F0502020204030204" pitchFamily="34" charset="0"/>
              </a:rPr>
              <a:t>Tăng Chí </a:t>
            </a:r>
            <a:r>
              <a:rPr lang="vi-VN" sz="1800" b="1">
                <a:ln w="13462">
                  <a:solidFill>
                    <a:schemeClr val="bg1"/>
                  </a:solidFill>
                  <a:prstDash val="solid"/>
                </a:ln>
                <a:solidFill>
                  <a:srgbClr val="FF000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C</a:t>
            </a:r>
            <a:r>
              <a:rPr lang="vi-VN" sz="1800">
                <a:latin typeface="Roboto Slab" panose="020B0604020202020204" charset="0"/>
                <a:ea typeface="Roboto Slab" panose="020B0604020202020204" charset="0"/>
                <a:cs typeface="Calibri" panose="020F0502020204030204" pitchFamily="34" charset="0"/>
              </a:rPr>
              <a:t>hung • Nguyễn Tuấn </a:t>
            </a:r>
            <a:r>
              <a:rPr lang="vi-VN" sz="1800" b="1">
                <a:ln w="13462">
                  <a:solidFill>
                    <a:schemeClr val="bg1"/>
                  </a:solidFill>
                  <a:prstDash val="solid"/>
                </a:ln>
                <a:solidFill>
                  <a:srgbClr val="00B05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A</a:t>
            </a:r>
            <a:r>
              <a:rPr lang="vi-VN" sz="1800">
                <a:latin typeface="Roboto Slab" panose="020B0604020202020204" charset="0"/>
                <a:ea typeface="Roboto Slab" panose="020B0604020202020204" charset="0"/>
                <a:cs typeface="Calibri" panose="020F0502020204030204" pitchFamily="34" charset="0"/>
              </a:rPr>
              <a:t>nh • Nguyễn Văn </a:t>
            </a:r>
            <a:r>
              <a:rPr lang="vi-VN" sz="1800" b="1">
                <a:ln w="13462">
                  <a:solidFill>
                    <a:schemeClr val="bg1"/>
                  </a:solidFill>
                  <a:prstDash val="solid"/>
                </a:ln>
                <a:solidFill>
                  <a:srgbClr val="0070C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T</a:t>
            </a:r>
            <a:r>
              <a:rPr lang="vi-VN" sz="1800">
                <a:latin typeface="Roboto Slab" panose="020B0604020202020204" charset="0"/>
                <a:ea typeface="Roboto Slab" panose="020B0604020202020204" charset="0"/>
                <a:cs typeface="Calibri" panose="020F0502020204030204" pitchFamily="34" charset="0"/>
              </a:rPr>
              <a:t>hành</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9</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1200329"/>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Các giao dịch sau khi được gửi lên trên mạng lưới blockchain sẽ được nhóm vào các khối và các giao dịch trong cùng 1 khối (block) được coi là đã xảy ra cùng thời điểm. Các giao dịch chưa được thực hiện trong 1 khối được coi là chưa được xác nhận.</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2</a:t>
            </a:r>
            <a:r>
              <a:rPr lang="vi-VN" sz="1800" b="0" i="0">
                <a:solidFill>
                  <a:srgbClr val="222222"/>
                </a:solidFill>
                <a:effectLst/>
                <a:latin typeface="Source Sans Pro" panose="020B0503030403020204" pitchFamily="34" charset="0"/>
                <a:ea typeface="Source Sans Pro" panose="020B0503030403020204" pitchFamily="34" charset="0"/>
              </a:rPr>
              <a:t>. Nguyên lý tạo khối</a:t>
            </a:r>
          </a:p>
        </p:txBody>
      </p:sp>
      <p:pic>
        <p:nvPicPr>
          <p:cNvPr id="7" name="Picture 6" descr="5. Công nghệ Blockchain hoạt động như thế nào">
            <a:extLst>
              <a:ext uri="{FF2B5EF4-FFF2-40B4-BE49-F238E27FC236}">
                <a16:creationId xmlns:a16="http://schemas.microsoft.com/office/drawing/2014/main" id="{7779B79D-4D20-4B37-AB7C-A10449CFB3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5908" y="2571750"/>
            <a:ext cx="4836175" cy="2280784"/>
          </a:xfrm>
          <a:prstGeom prst="rect">
            <a:avLst/>
          </a:prstGeom>
          <a:noFill/>
          <a:ln>
            <a:noFill/>
          </a:ln>
        </p:spPr>
      </p:pic>
    </p:spTree>
    <p:extLst>
      <p:ext uri="{BB962C8B-B14F-4D97-AF65-F5344CB8AC3E}">
        <p14:creationId xmlns:p14="http://schemas.microsoft.com/office/powerpoint/2010/main" val="152850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10</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571700" cy="2585323"/>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Cơ chế đồng thuận phân tán đồng đẳng (hay còn gọi là cơ chế đồng thuận phân quyền) (Distributed)</a:t>
            </a:r>
          </a:p>
          <a:p>
            <a:r>
              <a:rPr lang="vi-VN" sz="1800">
                <a:latin typeface="Source Sans Pro" panose="020B0503030403020204" pitchFamily="34" charset="0"/>
                <a:ea typeface="Source Sans Pro" panose="020B0503030403020204" pitchFamily="34" charset="0"/>
              </a:rPr>
              <a:t>Mỗi Blockchain sẽ thêm các block vào chain theo những cách khác nhau, tất cả đều sử dụng cơ chế đồng thuận phân tán đồng đẳng. </a:t>
            </a:r>
          </a:p>
          <a:p>
            <a:r>
              <a:rPr lang="vi-VN" sz="1800">
                <a:latin typeface="Source Sans Pro" panose="020B0503030403020204" pitchFamily="34" charset="0"/>
                <a:ea typeface="Source Sans Pro" panose="020B0503030403020204" pitchFamily="34" charset="0"/>
              </a:rPr>
              <a:t>Có nhiều cơ chế đồng thuận phân tán đồng đẳng như: Proof of Work, Proof of Stake, Delegated Proof-of-Stake, Proof of Authority, Proof-of-Weight, Byzantine Fault Tolerance..</a:t>
            </a:r>
          </a:p>
          <a:p>
            <a:r>
              <a:rPr lang="vi-VN" sz="1800">
                <a:latin typeface="Source Sans Pro" panose="020B0503030403020204" pitchFamily="34" charset="0"/>
                <a:ea typeface="Source Sans Pro" panose="020B0503030403020204" pitchFamily="34" charset="0"/>
              </a:rPr>
              <a:t>Nổi bật nhất hiện nay là cơ chế đồng thuận được sử dụng bởi Bitcoin – Proof of work (Bằng chứng công việc). </a:t>
            </a:r>
          </a:p>
        </p:txBody>
      </p:sp>
    </p:spTree>
    <p:extLst>
      <p:ext uri="{BB962C8B-B14F-4D97-AF65-F5344CB8AC3E}">
        <p14:creationId xmlns:p14="http://schemas.microsoft.com/office/powerpoint/2010/main" val="2301327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anim calcmode="lin" valueType="num">
                                      <p:cBhvr>
                                        <p:cTn id="12" dur="750" fill="hold"/>
                                        <p:tgtEl>
                                          <p:spTgt spid="9"/>
                                        </p:tgtEl>
                                        <p:attrNameLst>
                                          <p:attrName>ppt_x</p:attrName>
                                        </p:attrNameLst>
                                      </p:cBhvr>
                                      <p:tavLst>
                                        <p:tav tm="0">
                                          <p:val>
                                            <p:strVal val="#ppt_x"/>
                                          </p:val>
                                        </p:tav>
                                        <p:tav tm="100000">
                                          <p:val>
                                            <p:strVal val="#ppt_x"/>
                                          </p:val>
                                        </p:tav>
                                      </p:tavLst>
                                    </p:anim>
                                    <p:anim calcmode="lin" valueType="num">
                                      <p:cBhvr>
                                        <p:cTn id="13"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grpId="1" nodeType="clickEffect">
                                  <p:stCondLst>
                                    <p:cond delay="0"/>
                                  </p:stCondLst>
                                  <p:childTnLst>
                                    <p:animEffect transition="out" filter="fade">
                                      <p:cBhvr>
                                        <p:cTn id="17" dur="500"/>
                                        <p:tgtEl>
                                          <p:spTgt spid="9"/>
                                        </p:tgtEl>
                                      </p:cBhvr>
                                    </p:animEffect>
                                    <p:anim calcmode="lin" valueType="num">
                                      <p:cBhvr>
                                        <p:cTn id="18" dur="500"/>
                                        <p:tgtEl>
                                          <p:spTgt spid="9"/>
                                        </p:tgtEl>
                                        <p:attrNameLst>
                                          <p:attrName>ppt_x</p:attrName>
                                        </p:attrNameLst>
                                      </p:cBhvr>
                                      <p:tavLst>
                                        <p:tav tm="0">
                                          <p:val>
                                            <p:strVal val="ppt_x"/>
                                          </p:val>
                                        </p:tav>
                                        <p:tav tm="100000">
                                          <p:val>
                                            <p:strVal val="ppt_x"/>
                                          </p:val>
                                        </p:tav>
                                      </p:tavLst>
                                    </p:anim>
                                    <p:anim calcmode="lin" valueType="num">
                                      <p:cBhvr>
                                        <p:cTn id="19" dur="500"/>
                                        <p:tgtEl>
                                          <p:spTgt spid="9"/>
                                        </p:tgtEl>
                                        <p:attrNameLst>
                                          <p:attrName>ppt_y</p:attrName>
                                        </p:attrNameLst>
                                      </p:cBhvr>
                                      <p:tavLst>
                                        <p:tav tm="0">
                                          <p:val>
                                            <p:strVal val="ppt_y"/>
                                          </p:val>
                                        </p:tav>
                                        <p:tav tm="100000">
                                          <p:val>
                                            <p:strVal val="ppt_y+.1"/>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11</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773956" cy="3416320"/>
          </a:xfrm>
          <a:prstGeom prst="rect">
            <a:avLst/>
          </a:prstGeom>
          <a:noFill/>
        </p:spPr>
        <p:txBody>
          <a:bodyPr wrap="square">
            <a:spAutoFit/>
          </a:bodyPr>
          <a:lstStyle/>
          <a:p>
            <a:pPr algn="just"/>
            <a:r>
              <a:rPr lang="en-US" sz="1800">
                <a:latin typeface="Source Sans Pro" panose="020B0503030403020204" pitchFamily="34" charset="0"/>
                <a:ea typeface="Source Sans Pro" panose="020B0503030403020204" pitchFamily="34" charset="0"/>
              </a:rPr>
              <a:t>– Proof of work (Bằng chứng công việc):</a:t>
            </a:r>
          </a:p>
          <a:p>
            <a:pPr algn="just"/>
            <a:r>
              <a:rPr lang="vi-VN" sz="1800">
                <a:latin typeface="Source Sans Pro" panose="020B0503030403020204" pitchFamily="34" charset="0"/>
                <a:ea typeface="Source Sans Pro" panose="020B0503030403020204" pitchFamily="34" charset="0"/>
              </a:rPr>
              <a:t>	Đây là cơ chế đồng thuận phổ biến nhất, được dùng trong Bitcoin, Ethereum, Litecoin, Dogecoin và hầu hết các loại tiền mã hoá. Đây là cơ chế đồng thuận tiêu tốn khá nhiều điện năng.</a:t>
            </a:r>
            <a:endParaRPr lang="en-US" sz="1800">
              <a:latin typeface="Source Sans Pro" panose="020B0503030403020204" pitchFamily="34" charset="0"/>
              <a:ea typeface="Source Sans Pro" panose="020B0503030403020204" pitchFamily="34" charset="0"/>
            </a:endParaRPr>
          </a:p>
          <a:p>
            <a:pPr algn="just"/>
            <a:r>
              <a:rPr lang="en-US" sz="1800">
                <a:latin typeface="Source Sans Pro" panose="020B0503030403020204" pitchFamily="34" charset="0"/>
                <a:ea typeface="Source Sans Pro" panose="020B0503030403020204" pitchFamily="34" charset="0"/>
              </a:rPr>
              <a:t> 	Quy tắc đầu tiên của PoW là trung bình phải mất 10 phút để 1 block mới được thêm vào chain.</a:t>
            </a:r>
          </a:p>
          <a:p>
            <a:pPr algn="just"/>
            <a:r>
              <a:rPr lang="en-US" sz="1800">
                <a:latin typeface="Source Sans Pro" panose="020B0503030403020204" pitchFamily="34" charset="0"/>
                <a:ea typeface="Source Sans Pro" panose="020B0503030403020204" pitchFamily="34" charset="0"/>
              </a:rPr>
              <a:t>	Quá trình này được gọi là “mining”, mỗi node cố gắng thêm 1 khối vào chuỗi bằng cách sử dụng sức mạnh tính toán của máy tính để giải các bài toán. Quy tắc bắt buộc 1 khối chỉ được thêm vào chuỗi chỉ khi tìm được lời giải cho các bài toán trên.</a:t>
            </a:r>
          </a:p>
          <a:p>
            <a:pPr algn="just"/>
            <a:r>
              <a:rPr lang="en-US" sz="1800">
                <a:latin typeface="Source Sans Pro" panose="020B0503030403020204" pitchFamily="34" charset="0"/>
                <a:ea typeface="Source Sans Pro" panose="020B0503030403020204" pitchFamily="34" charset="0"/>
              </a:rPr>
              <a:t>	Thợ đào (miner) sẽ được thưởng 1 lượng tiền thưởng cộng với chi phí của tất cả giao dịch có trong khối khi thêm thành công một khối vào chuỗi.</a:t>
            </a:r>
          </a:p>
        </p:txBody>
      </p:sp>
    </p:spTree>
    <p:extLst>
      <p:ext uri="{BB962C8B-B14F-4D97-AF65-F5344CB8AC3E}">
        <p14:creationId xmlns:p14="http://schemas.microsoft.com/office/powerpoint/2010/main" val="2096279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9"/>
                                        </p:tgtEl>
                                      </p:cBhvr>
                                    </p:animEffect>
                                    <p:anim calcmode="lin" valueType="num">
                                      <p:cBhvr>
                                        <p:cTn id="14" dur="500"/>
                                        <p:tgtEl>
                                          <p:spTgt spid="9"/>
                                        </p:tgtEl>
                                        <p:attrNameLst>
                                          <p:attrName>ppt_x</p:attrName>
                                        </p:attrNameLst>
                                      </p:cBhvr>
                                      <p:tavLst>
                                        <p:tav tm="0">
                                          <p:val>
                                            <p:strVal val="ppt_x"/>
                                          </p:val>
                                        </p:tav>
                                        <p:tav tm="100000">
                                          <p:val>
                                            <p:strVal val="ppt_x"/>
                                          </p:val>
                                        </p:tav>
                                      </p:tavLst>
                                    </p:anim>
                                    <p:anim calcmode="lin" valueType="num">
                                      <p:cBhvr>
                                        <p:cTn id="15" dur="500"/>
                                        <p:tgtEl>
                                          <p:spTgt spid="9"/>
                                        </p:tgtEl>
                                        <p:attrNameLst>
                                          <p:attrName>ppt_y</p:attrName>
                                        </p:attrNameLst>
                                      </p:cBhvr>
                                      <p:tavLst>
                                        <p:tav tm="0">
                                          <p:val>
                                            <p:strVal val="ppt_y"/>
                                          </p:val>
                                        </p:tav>
                                        <p:tav tm="100000">
                                          <p:val>
                                            <p:strVal val="ppt_y+.1"/>
                                          </p:val>
                                        </p:tav>
                                      </p:tavLst>
                                    </p:anim>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12</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3693319"/>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Để được thêm vào blockchain, mỗi khối phải chứa một đoạn mã đóng vai trò như một đáp án cho một vấn đề toán học phức tạp được tạo ra bằng hàm mã hóa băm không thể đảo ngược.</a:t>
            </a:r>
          </a:p>
          <a:p>
            <a:pPr algn="just"/>
            <a:r>
              <a:rPr lang="vi-VN" sz="1800" b="0" i="0">
                <a:solidFill>
                  <a:srgbClr val="222222"/>
                </a:solidFill>
                <a:effectLst/>
                <a:latin typeface="Source Sans Pro" panose="020B0503030403020204" pitchFamily="34" charset="0"/>
                <a:ea typeface="Source Sans Pro" panose="020B0503030403020204" pitchFamily="34" charset="0"/>
              </a:rPr>
              <a:t>Cách duy nhất để giải quyết vấn đề toán học như vậy là đoán các số ngẫu nhiên, những số khi mà kết hợp với nội dung khối trước tạo ra một kết quả đã được hệ thống định nghĩa. Điều này nhiều khi có thể mất khoảng một năm cho một máy tính điển hình với một cấu hình cơ bản có thể đoán đúng các con số đáp án của vấn đề toán học này.</a:t>
            </a:r>
          </a:p>
          <a:p>
            <a:pPr algn="just"/>
            <a:r>
              <a:rPr lang="vi-VN" sz="1800" b="0" i="0">
                <a:solidFill>
                  <a:srgbClr val="222222"/>
                </a:solidFill>
                <a:effectLst/>
                <a:latin typeface="Source Sans Pro" panose="020B0503030403020204" pitchFamily="34" charset="0"/>
                <a:ea typeface="Source Sans Pro" panose="020B0503030403020204" pitchFamily="34" charset="0"/>
              </a:rPr>
              <a:t>Mạng lưới quy định mỗi khối được tạo ra sau một quãng thời gian là 10 phút một lần, bởi vì trong mạng lưới luôn có một số lượng lớn các máy tính đều tập trung vào việc đoán ra dãy số này. Nút nào giải quyết được vấn đề toán học như vậy sẽ được quyền gắn khối tiếp theo lên trên chuỗi và gửi nó tới toàn bộ mạng lưới.</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84934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6"/>
                                        </p:tgtEl>
                                      </p:cBhvr>
                                    </p:animEffect>
                                    <p:anim calcmode="lin" valueType="num">
                                      <p:cBhvr>
                                        <p:cTn id="14" dur="500"/>
                                        <p:tgtEl>
                                          <p:spTgt spid="6"/>
                                        </p:tgtEl>
                                        <p:attrNameLst>
                                          <p:attrName>ppt_x</p:attrName>
                                        </p:attrNameLst>
                                      </p:cBhvr>
                                      <p:tavLst>
                                        <p:tav tm="0">
                                          <p:val>
                                            <p:strVal val="ppt_x"/>
                                          </p:val>
                                        </p:tav>
                                        <p:tav tm="100000">
                                          <p:val>
                                            <p:strVal val="ppt_x"/>
                                          </p:val>
                                        </p:tav>
                                      </p:tavLst>
                                    </p:anim>
                                    <p:anim calcmode="lin" valueType="num">
                                      <p:cBhvr>
                                        <p:cTn id="15" dur="500"/>
                                        <p:tgtEl>
                                          <p:spTgt spid="6"/>
                                        </p:tgtEl>
                                        <p:attrNameLst>
                                          <p:attrName>ppt_y</p:attrName>
                                        </p:attrNameLst>
                                      </p:cBhvr>
                                      <p:tavLst>
                                        <p:tav tm="0">
                                          <p:val>
                                            <p:strVal val="ppt_y"/>
                                          </p:val>
                                        </p:tav>
                                        <p:tav tm="100000">
                                          <p:val>
                                            <p:strVal val="ppt_y+.1"/>
                                          </p:val>
                                        </p:tav>
                                      </p:tavLst>
                                    </p:anim>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13</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p>
        </p:txBody>
      </p:sp>
      <p:pic>
        <p:nvPicPr>
          <p:cNvPr id="5122" name="Picture 2" descr="Blockchain là gì? Các ứng dụng liên quan đến Blockchain">
            <a:extLst>
              <a:ext uri="{FF2B5EF4-FFF2-40B4-BE49-F238E27FC236}">
                <a16:creationId xmlns:a16="http://schemas.microsoft.com/office/drawing/2014/main" id="{1263D0D5-1B0F-4886-946F-678A26D31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3894"/>
            <a:ext cx="9144000" cy="32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53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7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14</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r>
              <a:rPr lang="vi-VN" sz="1800" b="1">
                <a:solidFill>
                  <a:srgbClr val="222222"/>
                </a:solidFill>
                <a:latin typeface="Source Sans Pro" panose="020B0503030403020204" pitchFamily="34" charset="0"/>
                <a:ea typeface="Source Sans Pro" panose="020B0503030403020204" pitchFamily="34" charset="0"/>
              </a:rPr>
              <a:t>1. </a:t>
            </a:r>
            <a:r>
              <a:rPr lang="vi-VN" sz="1800" b="1">
                <a:solidFill>
                  <a:srgbClr val="222222"/>
                </a:solidFill>
                <a:effectLst/>
                <a:latin typeface="Source Sans Pro" panose="020B0503030403020204" pitchFamily="34" charset="0"/>
                <a:ea typeface="Source Sans Pro" panose="020B0503030403020204" pitchFamily="34" charset="0"/>
              </a:rPr>
              <a:t>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457200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1854953"/>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2252629"/>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36446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14</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1. Tính minh bạch và không thể phá vỡ:</a:t>
            </a:r>
            <a:r>
              <a:rPr lang="vi-VN" sz="1800" b="0">
                <a:solidFill>
                  <a:srgbClr val="222222"/>
                </a:solidFill>
                <a:effectLst/>
                <a:latin typeface="Source Sans Pro" panose="020B0503030403020204" pitchFamily="34" charset="0"/>
                <a:ea typeface="Source Sans Pro" panose="020B0503030403020204" pitchFamily="34" charset="0"/>
              </a:rPr>
              <a:t> </a:t>
            </a:r>
            <a:r>
              <a:rPr lang="vi-VN" sz="1800" b="0" i="0">
                <a:solidFill>
                  <a:srgbClr val="222222"/>
                </a:solidFill>
                <a:effectLst/>
                <a:latin typeface="Source Sans Pro" panose="020B0503030403020204" pitchFamily="34" charset="0"/>
                <a:ea typeface="Source Sans Pro" panose="020B0503030403020204" pitchFamily="34" charset="0"/>
              </a:rPr>
              <a:t>có thể nói đây là một trong những đặc điểm nổi bật nhất. Tất cả mỗi thông tin được lưu trữ, truyền tải và xử lý trong hệ thống blockchain, đều được thể hiện một cách minh bạch, rõ ràng nhất và không thể thay đổi, không thể giả mạo, không thể phá vỡ. Do đó, nếu bạn muốn truy xuất những thông tin về giao dịch của mình hay của người khác ( bao gồm ngày, giờ, chi tiết về giao dịch….) thì bạn sẽ không bao giờ phải lo ngại về sự thiếu chính xác của dữ liệu.</a:t>
            </a: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3396269"/>
            <a:ext cx="457200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298846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15</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208004"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r>
              <a:rPr lang="vi-VN" sz="1800" b="0" i="0">
                <a:solidFill>
                  <a:srgbClr val="222222"/>
                </a:solidFill>
                <a:effectLst/>
                <a:latin typeface="Source Sans Pro" panose="020B0503030403020204" pitchFamily="34" charset="0"/>
                <a:ea typeface="Source Sans Pro" panose="020B0503030403020204" pitchFamily="34" charset="0"/>
              </a:rPr>
              <a:t> trọng tâm trong việc bảo vệ sự riêng tư của blockchain chính là khả năng ẩn danh người dùng. Đặc tính này, sẽ giúp bạn có thể giao dịch một cách an toàn, bảo mật mà không cần phải lo ngại về người khác biết được danh tính của mình. Cùng với sự minh bạch, không thể phá vỡ hay thay đổi dữ liệu và đặc tính ẩn danh, giúp blockchain tạo ra một niềm tin rất lớn đối với người dùng, giúp bạn cảm thấy an tâm hơn khi tham gia vào Blockchain.</a:t>
            </a: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27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16</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7" y="1826609"/>
            <a:ext cx="6813933"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 </a:t>
            </a:r>
            <a:r>
              <a:rPr lang="vi-VN" sz="1800" b="0" i="0">
                <a:solidFill>
                  <a:srgbClr val="222222"/>
                </a:solidFill>
                <a:effectLst/>
                <a:latin typeface="Source Sans Pro" panose="020B0503030403020204" pitchFamily="34" charset="0"/>
                <a:ea typeface="Source Sans Pro" panose="020B0503030403020204" pitchFamily="34" charset="0"/>
              </a:rPr>
              <a:t>nếu giao dịch truyền thống, theo kiểu cần có bên thứ 3 để xác thực, tạo sự tin cậy và minh bạch, thì bạn sẽ phải chịu thêm một phần chi phí nhất định cho bên thứ 3 này. Tuy nhiên, khi bạn ứng dụng blockchain vào giao dịch của mình, với hợp đồng thông minh (smart contract) bạn và đối tác của bạn sẽ là người trực tiếp thực hiện giao dịch và hệ thống trên blockchain sẽ là người xác nhận cho bạn, mà không cần tốn thêm chi phí, thậm chí là còn tiết kiệm được cả về thời gian giao dịch.</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5266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17</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1826609"/>
            <a:ext cx="714444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2195941"/>
            <a:ext cx="6208004" cy="1477328"/>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 </a:t>
            </a:r>
            <a:r>
              <a:rPr lang="vi-VN" sz="1800">
                <a:solidFill>
                  <a:srgbClr val="222222"/>
                </a:solidFill>
                <a:effectLst/>
                <a:latin typeface="Source Sans Pro" panose="020B0503030403020204" pitchFamily="34" charset="0"/>
                <a:ea typeface="Source Sans Pro" panose="020B0503030403020204" pitchFamily="34" charset="0"/>
              </a:rPr>
              <a:t>công nghệ blockchain có thể ứng dụng rộng rãi trong mọi mặt đời sống hiện nay. Ví dụ như ứng dụng blockchain trong nông nghiệp thực phẩm, trong quản lý giáo dục, bầu cử kỹ thuật số…. và nổi bậc nhất vẫn là công nghệ blockchain được ứng dụng trong giao dịch tài chính.</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68174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1.</a:t>
            </a:r>
            <a:endParaRPr sz="6000">
              <a:solidFill>
                <a:schemeClr val="accent4"/>
              </a:solidFill>
            </a:endParaRPr>
          </a:p>
          <a:p>
            <a:pPr marL="0" lvl="0" indent="0" algn="l" rtl="0">
              <a:spcBef>
                <a:spcPts val="0"/>
              </a:spcBef>
              <a:spcAft>
                <a:spcPts val="0"/>
              </a:spcAft>
              <a:buNone/>
            </a:pPr>
            <a:r>
              <a:rPr lang="vi-VN"/>
              <a:t>Blockchain là gì? </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750" fill="hold"/>
                                        <p:tgtEl>
                                          <p:spTgt spid="97"/>
                                        </p:tgtEl>
                                        <p:attrNameLst>
                                          <p:attrName>ppt_w</p:attrName>
                                        </p:attrNameLst>
                                      </p:cBhvr>
                                      <p:tavLst>
                                        <p:tav tm="0">
                                          <p:val>
                                            <p:fltVal val="0"/>
                                          </p:val>
                                        </p:tav>
                                        <p:tav tm="100000">
                                          <p:val>
                                            <p:strVal val="#ppt_w"/>
                                          </p:val>
                                        </p:tav>
                                      </p:tavLst>
                                    </p:anim>
                                    <p:anim calcmode="lin" valueType="num">
                                      <p:cBhvr>
                                        <p:cTn id="8" dur="750" fill="hold"/>
                                        <p:tgtEl>
                                          <p:spTgt spid="97"/>
                                        </p:tgtEl>
                                        <p:attrNameLst>
                                          <p:attrName>ppt_h</p:attrName>
                                        </p:attrNameLst>
                                      </p:cBhvr>
                                      <p:tavLst>
                                        <p:tav tm="0">
                                          <p:val>
                                            <p:fltVal val="0"/>
                                          </p:val>
                                        </p:tav>
                                        <p:tav tm="100000">
                                          <p:val>
                                            <p:strVal val="#ppt_h"/>
                                          </p:val>
                                        </p:tav>
                                      </p:tavLst>
                                    </p:anim>
                                    <p:animEffect transition="in" filter="fade">
                                      <p:cBhvr>
                                        <p:cTn id="9" dur="7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Ứng dụng</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18</a:t>
            </a:r>
            <a:endParaRPr/>
          </a:p>
        </p:txBody>
      </p:sp>
      <p:sp>
        <p:nvSpPr>
          <p:cNvPr id="10" name="TextBox 9">
            <a:extLst>
              <a:ext uri="{FF2B5EF4-FFF2-40B4-BE49-F238E27FC236}">
                <a16:creationId xmlns:a16="http://schemas.microsoft.com/office/drawing/2014/main" id="{78198F9D-83F5-448F-A8D1-2D875409EF04}"/>
              </a:ext>
            </a:extLst>
          </p:cNvPr>
          <p:cNvSpPr txBox="1"/>
          <p:nvPr/>
        </p:nvSpPr>
        <p:spPr>
          <a:xfrm>
            <a:off x="919907" y="1176163"/>
            <a:ext cx="4599543" cy="1856598"/>
          </a:xfrm>
          <a:prstGeom prst="rect">
            <a:avLst/>
          </a:prstGeom>
          <a:noFill/>
        </p:spPr>
        <p:txBody>
          <a:bodyPr wrap="square">
            <a:spAutoFit/>
          </a:bodyPr>
          <a:lstStyle/>
          <a:p>
            <a:pPr algn="just">
              <a:lnSpc>
                <a:spcPct val="107000"/>
              </a:lnSpc>
              <a:spcAft>
                <a:spcPts val="800"/>
              </a:spcAft>
            </a:pPr>
            <a:r>
              <a:rPr lang="vi-VN" sz="1800">
                <a:effectLst/>
                <a:latin typeface="Source Sans Pro" panose="020B0503030403020204" pitchFamily="34" charset="0"/>
                <a:ea typeface="Source Sans Pro" panose="020B0503030403020204" pitchFamily="34" charset="0"/>
                <a:cs typeface="Times New Roman" panose="02020603050405020304" pitchFamily="18" charset="0"/>
              </a:rPr>
              <a:t>Blockchain được ứng dụng vào rất nhiều lĩnh vực như: Tiền điện tử, chuỗi cung ứng, hợp đồng thông minh, các dịch vụ tài chính, video games, chăm sóc sức khỏe, tên domain... và gần đây là được ứng dụng vào thương mại điện tử.</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826540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wipe(left)">
                                      <p:cBhvr>
                                        <p:cTn id="10"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958467"/>
            <a:ext cx="5832600" cy="29145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a:solidFill>
                  <a:schemeClr val="accent4"/>
                </a:solidFill>
              </a:rPr>
              <a:t>2</a:t>
            </a:r>
            <a:r>
              <a:rPr lang="en" sz="6000">
                <a:solidFill>
                  <a:schemeClr val="accent4"/>
                </a:solidFill>
              </a:rPr>
              <a:t>.</a:t>
            </a:r>
            <a:endParaRPr sz="6000">
              <a:solidFill>
                <a:schemeClr val="accent4"/>
              </a:solidFill>
            </a:endParaRPr>
          </a:p>
          <a:p>
            <a:pPr marL="0" lvl="0" indent="0" algn="l" rtl="0">
              <a:spcBef>
                <a:spcPts val="0"/>
              </a:spcBef>
              <a:spcAft>
                <a:spcPts val="0"/>
              </a:spcAft>
              <a:buNone/>
            </a:pPr>
            <a:r>
              <a:rPr lang="vi-VN"/>
              <a:t>Ví điện tử ứng dụng blockchain – Ví blockchain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19</a:t>
            </a:r>
            <a:endParaRPr/>
          </a:p>
        </p:txBody>
      </p:sp>
    </p:spTree>
    <p:extLst>
      <p:ext uri="{BB962C8B-B14F-4D97-AF65-F5344CB8AC3E}">
        <p14:creationId xmlns:p14="http://schemas.microsoft.com/office/powerpoint/2010/main" val="26820912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750" fill="hold"/>
                                        <p:tgtEl>
                                          <p:spTgt spid="97"/>
                                        </p:tgtEl>
                                        <p:attrNameLst>
                                          <p:attrName>ppt_w</p:attrName>
                                        </p:attrNameLst>
                                      </p:cBhvr>
                                      <p:tavLst>
                                        <p:tav tm="0">
                                          <p:val>
                                            <p:fltVal val="0"/>
                                          </p:val>
                                        </p:tav>
                                        <p:tav tm="100000">
                                          <p:val>
                                            <p:strVal val="#ppt_w"/>
                                          </p:val>
                                        </p:tav>
                                      </p:tavLst>
                                    </p:anim>
                                    <p:anim calcmode="lin" valueType="num">
                                      <p:cBhvr>
                                        <p:cTn id="8" dur="750" fill="hold"/>
                                        <p:tgtEl>
                                          <p:spTgt spid="97"/>
                                        </p:tgtEl>
                                        <p:attrNameLst>
                                          <p:attrName>ppt_h</p:attrName>
                                        </p:attrNameLst>
                                      </p:cBhvr>
                                      <p:tavLst>
                                        <p:tav tm="0">
                                          <p:val>
                                            <p:fltVal val="0"/>
                                          </p:val>
                                        </p:tav>
                                        <p:tav tm="100000">
                                          <p:val>
                                            <p:strVal val="#ppt_h"/>
                                          </p:val>
                                        </p:tav>
                                      </p:tavLst>
                                    </p:anim>
                                    <p:animEffect transition="in" filter="fade">
                                      <p:cBhvr>
                                        <p:cTn id="9" dur="7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là gì?</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20</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6" y="1010720"/>
            <a:ext cx="4572000" cy="3416320"/>
          </a:xfrm>
          <a:prstGeom prst="rect">
            <a:avLst/>
          </a:prstGeom>
          <a:noFill/>
        </p:spPr>
        <p:txBody>
          <a:bodyPr wrap="square">
            <a:spAutoFit/>
          </a:bodyPr>
          <a:lstStyle/>
          <a:p>
            <a:pPr algn="just"/>
            <a:r>
              <a:rPr lang="vi-VN" sz="1800">
                <a:latin typeface="Source Sans Pro" panose="020B0503030403020204" pitchFamily="34" charset="0"/>
                <a:ea typeface="Source Sans Pro" panose="020B0503030403020204" pitchFamily="34" charset="0"/>
              </a:rPr>
              <a:t>Ví blockchain là một ví tiền điện tử cho phép người dùng quản lý các loại tiền điện tử khác nhau — ví dụ: Bitcoin hoặc Ethereum. Ví blockchain giúp ai đó trao đổi tiền một cách dễ dàng. Các giao dịch được bảo mật vì chúng được ký bằng mật mã. Ví có thể truy cập từ các thiết bị web, bao gồm cả thiết bị di động và quyền riêng tư và danh tính của người dùng được duy trì. Vì vậy, ví blockchain cung cấp tất cả các tính năng cần thiết cho việc chuyển và trao đổi tiền giữa các bên khác nhau một cách an toàn và bảo mật.</a:t>
            </a:r>
          </a:p>
        </p:txBody>
      </p:sp>
      <p:pic>
        <p:nvPicPr>
          <p:cNvPr id="6146" name="Picture 2" descr="What is a Blockchain Wallet?">
            <a:extLst>
              <a:ext uri="{FF2B5EF4-FFF2-40B4-BE49-F238E27FC236}">
                <a16:creationId xmlns:a16="http://schemas.microsoft.com/office/drawing/2014/main" id="{D8F4A47D-D09E-4C28-A032-7C01ADAC24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51" r="42164" b="20098"/>
          <a:stretch/>
        </p:blipFill>
        <p:spPr bwMode="auto">
          <a:xfrm>
            <a:off x="6252850" y="1375158"/>
            <a:ext cx="1388125" cy="184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98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750"/>
                                        <p:tgtEl>
                                          <p:spTgt spid="16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3" fill="hold" nodeType="after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1+#ppt_w/2"/>
                                          </p:val>
                                        </p:tav>
                                        <p:tav tm="100000">
                                          <p:val>
                                            <p:strVal val="#ppt_x"/>
                                          </p:val>
                                        </p:tav>
                                      </p:tavLst>
                                    </p:anim>
                                    <p:anim calcmode="lin" valueType="num">
                                      <p:cBhvr additive="base">
                                        <p:cTn id="18" dur="500" fill="hold"/>
                                        <p:tgtEl>
                                          <p:spTgt spid="61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21</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Public key (khóa công khai) và private keys (khóa bí mật)</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2152962"/>
          </a:xfrm>
          <a:prstGeom prst="rect">
            <a:avLst/>
          </a:prstGeom>
          <a:noFill/>
        </p:spPr>
        <p:txBody>
          <a:bodyPr wrap="square">
            <a:spAutoFit/>
          </a:bodyPr>
          <a:lstStyle/>
          <a:p>
            <a:pPr>
              <a:lnSpc>
                <a:spcPct val="107000"/>
              </a:lnSpc>
              <a:spcAft>
                <a:spcPts val="800"/>
              </a:spcAft>
            </a:pPr>
            <a:r>
              <a:rPr lang="vi-VN"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Đối với đồng tiền kĩ thuật số, public key (khóa công khai) sẽ hoạt động như địa chỉ. Bạn có thể chia sẻ khóa công khai này với những người khác để nhận thanh toán. Private keys (khóa bí mật) được sử dụng để ký các giao dịch, để không ai có thể chi tiêu đồng tiền ngoài chủ sở hữu của chúng. Người dùng sẽ phải giữ bí mật Private keys (khóa bí mật) của họ! Chúng ta cũng gửi khóa công khai cùng với giao dịch và nó có thể sử dụng để xác minh rằng chữ ký hợp lệ và dữ liệu không bị giả mạo.</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4127354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750"/>
                                        <p:tgtEl>
                                          <p:spTgt spid="16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0"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22</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Các đặc điểm của ví blockchain:</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3452420"/>
          </a:xfrm>
          <a:prstGeom prst="rect">
            <a:avLst/>
          </a:prstGeom>
          <a:noFill/>
        </p:spPr>
        <p:txBody>
          <a:bodyPr wrap="square">
            <a:spAutoFit/>
          </a:bodyPr>
          <a:lstStyle/>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Dễ sử dụng</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ví blockchain cũng giống như các loại ví điện tử khác, người dùng có thể thực hiện các giao dịch chuyển - nhận tiền điện tử cũng như các dịch vụ thanh toán khác.</a:t>
            </a:r>
          </a:p>
          <a:p>
            <a:pPr>
              <a:lnSpc>
                <a:spcPct val="107000"/>
              </a:lnSpc>
              <a:spcAft>
                <a:spcPts val="800"/>
              </a:spcAft>
            </a:pPr>
            <a:r>
              <a:rPr lang="en-US" sz="1800" b="1"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Bảo mật cao</a:t>
            </a:r>
            <a:r>
              <a:rPr lang="en-US" sz="1800"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 mức độ bảo mật của ví blockchain tùy thuộc vào thuật toán bảo mật được áp dụng trong ví cũng như private key của bạn.</a:t>
            </a:r>
            <a:endPar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Cho phép giao dịch tức thì</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trên các khu vực địa lý. Không rào cản, không qua trung gian.</a:t>
            </a: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Phí giao dịch thấp </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do không qua trung gian.</a:t>
            </a:r>
          </a:p>
          <a:p>
            <a:pPr>
              <a:lnSpc>
                <a:spcPct val="107000"/>
              </a:lnSpc>
              <a:spcAft>
                <a:spcPts val="800"/>
              </a:spcAft>
            </a:pPr>
            <a:r>
              <a:rPr lang="en-US" sz="1800" b="1">
                <a:effectLst/>
                <a:latin typeface="Source Sans Pro" panose="020B0503030403020204" pitchFamily="34" charset="0"/>
                <a:ea typeface="Source Sans Pro" panose="020B0503030403020204" pitchFamily="34" charset="0"/>
                <a:cs typeface="Times New Roman" panose="02020603050405020304" pitchFamily="18" charset="0"/>
              </a:rPr>
              <a:t>Cho phép giao dịch giữa các loại tiền điện tử khác nhau</a:t>
            </a: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chuyển đổi đơn giản, thuận tiện.</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746798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anim calcmode="lin" valueType="num">
                                      <p:cBhvr>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anim calcmode="lin" valueType="num">
                                      <p:cBhvr>
                                        <p:cTn id="2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anim calcmode="lin" valueType="num">
                                      <p:cBhvr>
                                        <p:cTn id="2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500"/>
                                        <p:tgtEl>
                                          <p:spTgt spid="7">
                                            <p:txEl>
                                              <p:pRg st="3" end="3"/>
                                            </p:txEl>
                                          </p:spTgt>
                                        </p:tgtEl>
                                      </p:cBhvr>
                                    </p:animEffect>
                                    <p:anim calcmode="lin" valueType="num">
                                      <p:cBhvr>
                                        <p:cTn id="3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anim calcmode="lin" valueType="num">
                                      <p:cBhvr>
                                        <p:cTn id="3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Các loại ví blockchain</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23</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Dựa trên Private key, ta có 2 loại ví blockchain:</a:t>
            </a:r>
          </a:p>
        </p:txBody>
      </p:sp>
      <p:pic>
        <p:nvPicPr>
          <p:cNvPr id="7170" name="Picture 2" descr="Types of Blockchain Wallets">
            <a:extLst>
              <a:ext uri="{FF2B5EF4-FFF2-40B4-BE49-F238E27FC236}">
                <a16:creationId xmlns:a16="http://schemas.microsoft.com/office/drawing/2014/main" id="{8967CCDE-966A-4E97-A51E-446C34711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75" y="1391069"/>
            <a:ext cx="75914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77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750"/>
                                        <p:tgtEl>
                                          <p:spTgt spid="16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6" presetClass="entr" presetSubtype="16" fill="hold" nodeType="after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circle(in)">
                                      <p:cBhvr>
                                        <p:cTn id="17" dur="125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357029" y="958665"/>
            <a:ext cx="4779600" cy="185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6000" b="1"/>
              <a:t>3. </a:t>
            </a:r>
            <a:r>
              <a:rPr lang="en" sz="6000" b="1"/>
              <a:t>Demo ví blockchain</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24</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p:cTn id="7" dur="750" fill="hold"/>
                                        <p:tgtEl>
                                          <p:spTgt spid="118"/>
                                        </p:tgtEl>
                                        <p:attrNameLst>
                                          <p:attrName>ppt_w</p:attrName>
                                        </p:attrNameLst>
                                      </p:cBhvr>
                                      <p:tavLst>
                                        <p:tav tm="0">
                                          <p:val>
                                            <p:fltVal val="0"/>
                                          </p:val>
                                        </p:tav>
                                        <p:tav tm="100000">
                                          <p:val>
                                            <p:strVal val="#ppt_w"/>
                                          </p:val>
                                        </p:tav>
                                      </p:tavLst>
                                    </p:anim>
                                    <p:anim calcmode="lin" valueType="num">
                                      <p:cBhvr>
                                        <p:cTn id="8" dur="750" fill="hold"/>
                                        <p:tgtEl>
                                          <p:spTgt spid="118"/>
                                        </p:tgtEl>
                                        <p:attrNameLst>
                                          <p:attrName>ppt_h</p:attrName>
                                        </p:attrNameLst>
                                      </p:cBhvr>
                                      <p:tavLst>
                                        <p:tav tm="0">
                                          <p:val>
                                            <p:fltVal val="0"/>
                                          </p:val>
                                        </p:tav>
                                        <p:tav tm="100000">
                                          <p:val>
                                            <p:strVal val="#ppt_h"/>
                                          </p:val>
                                        </p:tav>
                                      </p:tavLst>
                                    </p:anim>
                                    <p:animEffect transition="in" filter="fade">
                                      <p:cBhvr>
                                        <p:cTn id="9"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 chức năng của ví blockchain</a:t>
            </a:r>
            <a:endParaRPr/>
          </a:p>
        </p:txBody>
      </p:sp>
      <p:sp>
        <p:nvSpPr>
          <p:cNvPr id="111" name="Google Shape;111;p17"/>
          <p:cNvSpPr txBox="1">
            <a:spLocks noGrp="1"/>
          </p:cNvSpPr>
          <p:nvPr>
            <p:ph type="body" idx="1"/>
          </p:nvPr>
        </p:nvSpPr>
        <p:spPr>
          <a:xfrm>
            <a:off x="786150" y="1261700"/>
            <a:ext cx="7571700" cy="260522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Tạo tài khoản người dùng</a:t>
            </a:r>
          </a:p>
          <a:p>
            <a:pPr marL="457200" lvl="0" indent="-381000" algn="l" rtl="0">
              <a:spcBef>
                <a:spcPts val="600"/>
              </a:spcBef>
              <a:spcAft>
                <a:spcPts val="0"/>
              </a:spcAft>
              <a:buSzPts val="2400"/>
              <a:buChar char="◎"/>
            </a:pPr>
            <a:r>
              <a:rPr lang="en-US"/>
              <a:t>Tạo ví blockchain</a:t>
            </a:r>
          </a:p>
          <a:p>
            <a:pPr marL="457200" lvl="0" indent="-381000" algn="l" rtl="0">
              <a:spcBef>
                <a:spcPts val="600"/>
              </a:spcBef>
              <a:spcAft>
                <a:spcPts val="0"/>
              </a:spcAft>
              <a:buSzPts val="2400"/>
              <a:buChar char="◎"/>
            </a:pPr>
            <a:r>
              <a:rPr lang="en-US"/>
              <a:t>Kiểm tra thông tin ví và thông tin người dùng</a:t>
            </a:r>
          </a:p>
          <a:p>
            <a:pPr marL="457200" lvl="0" indent="-381000" algn="l" rtl="0">
              <a:spcBef>
                <a:spcPts val="600"/>
              </a:spcBef>
              <a:spcAft>
                <a:spcPts val="0"/>
              </a:spcAft>
              <a:buSzPts val="2400"/>
              <a:buChar char="◎"/>
            </a:pPr>
            <a:r>
              <a:rPr lang="en-US"/>
              <a:t>Nạp tiền vào ví, kiểm tra số dư tài khoản</a:t>
            </a:r>
          </a:p>
          <a:p>
            <a:pPr marL="457200" lvl="0" indent="-381000" algn="l" rtl="0">
              <a:spcBef>
                <a:spcPts val="600"/>
              </a:spcBef>
              <a:spcAft>
                <a:spcPts val="0"/>
              </a:spcAft>
              <a:buSzPts val="2400"/>
              <a:buChar char="◎"/>
            </a:pPr>
            <a:r>
              <a:rPr lang="en-US"/>
              <a:t>Tạo giao dịch mới, chuyển tiền giữa các tài khoản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25</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750"/>
                                        <p:tgtEl>
                                          <p:spTgt spid="110"/>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 calcmode="lin" valueType="num">
                                      <p:cBhvr additive="base">
                                        <p:cTn id="11" dur="250" fill="hold"/>
                                        <p:tgtEl>
                                          <p:spTgt spid="111">
                                            <p:txEl>
                                              <p:pRg st="0" end="0"/>
                                            </p:tx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111">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11">
                                            <p:txEl>
                                              <p:pRg st="1" end="1"/>
                                            </p:txEl>
                                          </p:spTgt>
                                        </p:tgtEl>
                                        <p:attrNameLst>
                                          <p:attrName>style.visibility</p:attrName>
                                        </p:attrNameLst>
                                      </p:cBhvr>
                                      <p:to>
                                        <p:strVal val="visible"/>
                                      </p:to>
                                    </p:set>
                                    <p:anim calcmode="lin" valueType="num">
                                      <p:cBhvr additive="base">
                                        <p:cTn id="16" dur="250" fill="hold"/>
                                        <p:tgtEl>
                                          <p:spTgt spid="111">
                                            <p:txEl>
                                              <p:pRg st="1" end="1"/>
                                            </p:txEl>
                                          </p:spTgt>
                                        </p:tgtEl>
                                        <p:attrNameLst>
                                          <p:attrName>ppt_x</p:attrName>
                                        </p:attrNameLst>
                                      </p:cBhvr>
                                      <p:tavLst>
                                        <p:tav tm="0">
                                          <p:val>
                                            <p:strVal val="0-#ppt_w/2"/>
                                          </p:val>
                                        </p:tav>
                                        <p:tav tm="100000">
                                          <p:val>
                                            <p:strVal val="#ppt_x"/>
                                          </p:val>
                                        </p:tav>
                                      </p:tavLst>
                                    </p:anim>
                                    <p:anim calcmode="lin" valueType="num">
                                      <p:cBhvr additive="base">
                                        <p:cTn id="17" dur="250" fill="hold"/>
                                        <p:tgtEl>
                                          <p:spTgt spid="111">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 presetClass="entr" presetSubtype="8" fill="hold" grpId="0" nodeType="afterEffect">
                                  <p:stCondLst>
                                    <p:cond delay="0"/>
                                  </p:stCondLst>
                                  <p:childTnLst>
                                    <p:set>
                                      <p:cBhvr>
                                        <p:cTn id="20" dur="1" fill="hold">
                                          <p:stCondLst>
                                            <p:cond delay="0"/>
                                          </p:stCondLst>
                                        </p:cTn>
                                        <p:tgtEl>
                                          <p:spTgt spid="111">
                                            <p:txEl>
                                              <p:pRg st="2" end="2"/>
                                            </p:txEl>
                                          </p:spTgt>
                                        </p:tgtEl>
                                        <p:attrNameLst>
                                          <p:attrName>style.visibility</p:attrName>
                                        </p:attrNameLst>
                                      </p:cBhvr>
                                      <p:to>
                                        <p:strVal val="visible"/>
                                      </p:to>
                                    </p:set>
                                    <p:anim calcmode="lin" valueType="num">
                                      <p:cBhvr additive="base">
                                        <p:cTn id="21" dur="250" fill="hold"/>
                                        <p:tgtEl>
                                          <p:spTgt spid="111">
                                            <p:txEl>
                                              <p:pRg st="2" end="2"/>
                                            </p:txEl>
                                          </p:spTgt>
                                        </p:tgtEl>
                                        <p:attrNameLst>
                                          <p:attrName>ppt_x</p:attrName>
                                        </p:attrNameLst>
                                      </p:cBhvr>
                                      <p:tavLst>
                                        <p:tav tm="0">
                                          <p:val>
                                            <p:strVal val="0-#ppt_w/2"/>
                                          </p:val>
                                        </p:tav>
                                        <p:tav tm="100000">
                                          <p:val>
                                            <p:strVal val="#ppt_x"/>
                                          </p:val>
                                        </p:tav>
                                      </p:tavLst>
                                    </p:anim>
                                    <p:anim calcmode="lin" valueType="num">
                                      <p:cBhvr additive="base">
                                        <p:cTn id="22" dur="250" fill="hold"/>
                                        <p:tgtEl>
                                          <p:spTgt spid="111">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111">
                                            <p:txEl>
                                              <p:pRg st="3" end="3"/>
                                            </p:txEl>
                                          </p:spTgt>
                                        </p:tgtEl>
                                        <p:attrNameLst>
                                          <p:attrName>style.visibility</p:attrName>
                                        </p:attrNameLst>
                                      </p:cBhvr>
                                      <p:to>
                                        <p:strVal val="visible"/>
                                      </p:to>
                                    </p:set>
                                    <p:anim calcmode="lin" valueType="num">
                                      <p:cBhvr additive="base">
                                        <p:cTn id="26" dur="250" fill="hold"/>
                                        <p:tgtEl>
                                          <p:spTgt spid="111">
                                            <p:txEl>
                                              <p:pRg st="3" end="3"/>
                                            </p:txEl>
                                          </p:spTgt>
                                        </p:tgtEl>
                                        <p:attrNameLst>
                                          <p:attrName>ppt_x</p:attrName>
                                        </p:attrNameLst>
                                      </p:cBhvr>
                                      <p:tavLst>
                                        <p:tav tm="0">
                                          <p:val>
                                            <p:strVal val="0-#ppt_w/2"/>
                                          </p:val>
                                        </p:tav>
                                        <p:tav tm="100000">
                                          <p:val>
                                            <p:strVal val="#ppt_x"/>
                                          </p:val>
                                        </p:tav>
                                      </p:tavLst>
                                    </p:anim>
                                    <p:anim calcmode="lin" valueType="num">
                                      <p:cBhvr additive="base">
                                        <p:cTn id="27" dur="250" fill="hold"/>
                                        <p:tgtEl>
                                          <p:spTgt spid="111">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1750"/>
                            </p:stCondLst>
                            <p:childTnLst>
                              <p:par>
                                <p:cTn id="29" presetID="2" presetClass="entr" presetSubtype="8" fill="hold" grpId="0" nodeType="afterEffect">
                                  <p:stCondLst>
                                    <p:cond delay="0"/>
                                  </p:stCondLst>
                                  <p:childTnLst>
                                    <p:set>
                                      <p:cBhvr>
                                        <p:cTn id="30" dur="1" fill="hold">
                                          <p:stCondLst>
                                            <p:cond delay="0"/>
                                          </p:stCondLst>
                                        </p:cTn>
                                        <p:tgtEl>
                                          <p:spTgt spid="111">
                                            <p:txEl>
                                              <p:pRg st="4" end="4"/>
                                            </p:txEl>
                                          </p:spTgt>
                                        </p:tgtEl>
                                        <p:attrNameLst>
                                          <p:attrName>style.visibility</p:attrName>
                                        </p:attrNameLst>
                                      </p:cBhvr>
                                      <p:to>
                                        <p:strVal val="visible"/>
                                      </p:to>
                                    </p:set>
                                    <p:anim calcmode="lin" valueType="num">
                                      <p:cBhvr additive="base">
                                        <p:cTn id="31" dur="250" fill="hold"/>
                                        <p:tgtEl>
                                          <p:spTgt spid="111">
                                            <p:txEl>
                                              <p:pRg st="4" end="4"/>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1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Tạo đối tượng Block:</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26</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1800"/>
              <a:t>- Block chứa mã hash của nó, mã hash của khối trước nó, nonce, timestamp và thông tin giao dịch.</a:t>
            </a:r>
          </a:p>
          <a:p>
            <a:pPr marL="76200" indent="0">
              <a:buFont typeface="Source Sans Pro"/>
              <a:buNone/>
            </a:pPr>
            <a:r>
              <a:rPr lang="en-US" sz="1800"/>
              <a:t>Hash = Digital signature (Chữ ký số)</a:t>
            </a:r>
          </a:p>
          <a:p>
            <a:pPr marL="76200" indent="0">
              <a:buFont typeface="Source Sans Pro"/>
              <a:buNone/>
            </a:pPr>
            <a:r>
              <a:rPr lang="en-US" sz="1800"/>
              <a:t>Cách để tạo ra Chữ ký số: Có rất nhiều thuật toán để tạo ra chữ ký số, trong số đó là mã hóa SHA256 và mã hóa ECDSA. </a:t>
            </a:r>
          </a:p>
        </p:txBody>
      </p:sp>
    </p:spTree>
    <p:extLst>
      <p:ext uri="{BB962C8B-B14F-4D97-AF65-F5344CB8AC3E}">
        <p14:creationId xmlns:p14="http://schemas.microsoft.com/office/powerpoint/2010/main" val="161505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750"/>
                                        <p:tgtEl>
                                          <p:spTgt spid="110"/>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Effect transition="in" filter="wipe(left)">
                                      <p:cBhvr>
                                        <p:cTn id="11" dur="500"/>
                                        <p:tgtEl>
                                          <p:spTgt spid="111">
                                            <p:txEl>
                                              <p:pRg st="0" end="0"/>
                                            </p:txEl>
                                          </p:spTgt>
                                        </p:tgtEl>
                                      </p:cBhvr>
                                    </p:animEffect>
                                  </p:childTnLst>
                                </p:cTn>
                              </p:par>
                            </p:childTnLst>
                          </p:cTn>
                        </p:par>
                        <p:par>
                          <p:cTn id="12" fill="hold">
                            <p:stCondLst>
                              <p:cond delay="12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anim calcmode="lin" valueType="num">
                                      <p:cBhvr>
                                        <p:cTn id="16" dur="750" fill="hold"/>
                                        <p:tgtEl>
                                          <p:spTgt spid="5"/>
                                        </p:tgtEl>
                                        <p:attrNameLst>
                                          <p:attrName>ppt_x</p:attrName>
                                        </p:attrNameLst>
                                      </p:cBhvr>
                                      <p:tavLst>
                                        <p:tav tm="0">
                                          <p:val>
                                            <p:strVal val="#ppt_x"/>
                                          </p:val>
                                        </p:tav>
                                        <p:tav tm="100000">
                                          <p:val>
                                            <p:strVal val="#ppt_x"/>
                                          </p:val>
                                        </p:tav>
                                      </p:tavLst>
                                    </p:anim>
                                    <p:anim calcmode="lin" valueType="num">
                                      <p:cBhvr>
                                        <p:cTn id="17"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ECDSA: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27</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ECDSA là viết tắt của Elliptic Curve Digital Signature Algorithm, tạm gọi là thuật toán chữ kí số đường cong Elliptic. Đây là 1 thuật toán nổi tiếng trong mật mã học, thường được sử dụng trong các nền tảng blockchain, ví dụ như Bitcoin, Ethereum ...</a:t>
            </a:r>
          </a:p>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Thuật toán này được sử dụng để tạo chữ kí số (digital signature) cho dữ liệu (ví dụ 1 tệp tin) giúp ta có thể xác minh tính xác thực của dữ liệu mà không ảnh hưởng đến độ bảo mật của nó. Có thể so sánh chữ kí số với chữ kí ngoài đời thực về tác dụng của nó, có 1 chút khác biệt là ngoài đời ta có thể giả mạo chữ kí của người khác mà không bị phát hiện nhưng ECDSA signature thì ta không thể giả mạo.</a:t>
            </a:r>
          </a:p>
        </p:txBody>
      </p:sp>
    </p:spTree>
    <p:extLst>
      <p:ext uri="{BB962C8B-B14F-4D97-AF65-F5344CB8AC3E}">
        <p14:creationId xmlns:p14="http://schemas.microsoft.com/office/powerpoint/2010/main" val="1042963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Định nghĩa</a:t>
            </a:r>
          </a:p>
        </p:txBody>
      </p:sp>
      <p:sp>
        <p:nvSpPr>
          <p:cNvPr id="76" name="Google Shape;76;p13"/>
          <p:cNvSpPr txBox="1"/>
          <p:nvPr/>
        </p:nvSpPr>
        <p:spPr>
          <a:xfrm>
            <a:off x="786149" y="1164833"/>
            <a:ext cx="4479914"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Blockchain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(chuỗi khối), tên ban đầu là block chain là một cơ sở dữ liệu phân cấp lưu trữ thông tin trong các khối thông tin được liên kết với nhau bằng mã hóa và mở rộng theo thời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gian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Mỗi khối thông tin đều chứa thông tin về thời gian khởi tạo và được liên kết tới khối trước đó, kèm một mã thời gian và dữ liệu giao dịch. Blockchain được thiết kế để chống lại việc thay đổi của dữ liệu: Một khi dữ liệu đã được mạng lưới chấp nhận thì sẽ không có cách nào thay đổi được nó.</a:t>
            </a:r>
            <a:endParaRPr sz="1800">
              <a:solidFill>
                <a:srgbClr val="263238"/>
              </a:solidFill>
              <a:latin typeface="Source Sans Pro" panose="020B0503030403020204" pitchFamily="34" charset="0"/>
              <a:ea typeface="Source Sans Pro" panose="020B0503030403020204" pitchFamily="34" charset="0"/>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a:t>
            </a:r>
            <a:endParaRPr/>
          </a:p>
        </p:txBody>
      </p:sp>
      <p:graphicFrame>
        <p:nvGraphicFramePr>
          <p:cNvPr id="8" name="Diagram 7">
            <a:extLst>
              <a:ext uri="{FF2B5EF4-FFF2-40B4-BE49-F238E27FC236}">
                <a16:creationId xmlns:a16="http://schemas.microsoft.com/office/drawing/2014/main" id="{813C2319-38E0-4315-BEC0-275F1D5FF15B}"/>
              </a:ext>
            </a:extLst>
          </p:cNvPr>
          <p:cNvGraphicFramePr/>
          <p:nvPr>
            <p:extLst>
              <p:ext uri="{D42A27DB-BD31-4B8C-83A1-F6EECF244321}">
                <p14:modId xmlns:p14="http://schemas.microsoft.com/office/powerpoint/2010/main" val="3584376693"/>
              </p:ext>
            </p:extLst>
          </p:nvPr>
        </p:nvGraphicFramePr>
        <p:xfrm>
          <a:off x="5398264" y="1497499"/>
          <a:ext cx="3403799" cy="300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750"/>
                                        <p:tgtEl>
                                          <p:spTgt spid="76"/>
                                        </p:tgtEl>
                                      </p:cBhvr>
                                    </p:animEffect>
                                    <p:anim calcmode="lin" valueType="num">
                                      <p:cBhvr>
                                        <p:cTn id="12" dur="750" fill="hold"/>
                                        <p:tgtEl>
                                          <p:spTgt spid="76"/>
                                        </p:tgtEl>
                                        <p:attrNameLst>
                                          <p:attrName>ppt_x</p:attrName>
                                        </p:attrNameLst>
                                      </p:cBhvr>
                                      <p:tavLst>
                                        <p:tav tm="0">
                                          <p:val>
                                            <p:strVal val="#ppt_x"/>
                                          </p:val>
                                        </p:tav>
                                        <p:tav tm="100000">
                                          <p:val>
                                            <p:strVal val="#ppt_x"/>
                                          </p:val>
                                        </p:tav>
                                      </p:tavLst>
                                    </p:anim>
                                    <p:anim calcmode="lin" valueType="num">
                                      <p:cBhvr>
                                        <p:cTn id="13" dur="750" fill="hold"/>
                                        <p:tgtEl>
                                          <p:spTgt spid="7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Graphic spid="8"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28</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 (Secure Hash Algorithm) bao gồm 5 thuật toán được chấp nhận bởi FIPS – Tiêu chuẩn Xử lý Thông tin Liên bang, dùng để chuyển một đoạn dữ liệu nhất định thành một đoạn dữ liệu có chiều dài không đổi với xác suất khác biệt cao. 5 thuật toán đó bao gồm:</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SHA-1 (trả lại kết quả dài 160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SHA-224 (trả lại kết quả dài 224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SHA-256 (trả lại kết quả dài 256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SHA-384 (trả lại kết quả dài 384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SHA-512 (trả lại kết quả dài 512 bit)</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9650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29</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SHA-256 là Thuật toán băm bảo mật 256 bit và dùng để tạo ra các hàm băm không thể đảo ngược và duy nhất. Số lượng hàm băm có thể có càng lớn, thì xác suất để hai giá trị sẽ tạo ra cùng một giá trị băm càng nhỏ.</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Ví dụ:</a:t>
            </a:r>
            <a:endParaRPr lang="en-US" sz="1600">
              <a:latin typeface="Source Sans Pro" panose="020B0503030403020204" pitchFamily="34" charset="0"/>
              <a:ea typeface="Source Sans Pro" panose="020B0503030403020204" pitchFamily="34" charset="0"/>
            </a:endParaRPr>
          </a:p>
        </p:txBody>
      </p:sp>
      <p:graphicFrame>
        <p:nvGraphicFramePr>
          <p:cNvPr id="3" name="Table 3">
            <a:extLst>
              <a:ext uri="{FF2B5EF4-FFF2-40B4-BE49-F238E27FC236}">
                <a16:creationId xmlns:a16="http://schemas.microsoft.com/office/drawing/2014/main" id="{FEB5618A-4FB6-41B6-9942-8859BDC76E49}"/>
              </a:ext>
            </a:extLst>
          </p:cNvPr>
          <p:cNvGraphicFramePr>
            <a:graphicFrameLocks noGrp="1"/>
          </p:cNvGraphicFramePr>
          <p:nvPr>
            <p:extLst>
              <p:ext uri="{D42A27DB-BD31-4B8C-83A1-F6EECF244321}">
                <p14:modId xmlns:p14="http://schemas.microsoft.com/office/powerpoint/2010/main" val="114948879"/>
              </p:ext>
            </p:extLst>
          </p:nvPr>
        </p:nvGraphicFramePr>
        <p:xfrm>
          <a:off x="786150" y="3139807"/>
          <a:ext cx="7825088" cy="1112520"/>
        </p:xfrm>
        <a:graphic>
          <a:graphicData uri="http://schemas.openxmlformats.org/drawingml/2006/table">
            <a:tbl>
              <a:tblPr firstRow="1" bandRow="1">
                <a:tableStyleId>{83ECFCF9-EB90-4EA4-BA1D-B0166F391BF1}</a:tableStyleId>
              </a:tblPr>
              <a:tblGrid>
                <a:gridCol w="1427211">
                  <a:extLst>
                    <a:ext uri="{9D8B030D-6E8A-4147-A177-3AD203B41FA5}">
                      <a16:colId xmlns:a16="http://schemas.microsoft.com/office/drawing/2014/main" val="2668149042"/>
                    </a:ext>
                  </a:extLst>
                </a:gridCol>
                <a:gridCol w="6397877">
                  <a:extLst>
                    <a:ext uri="{9D8B030D-6E8A-4147-A177-3AD203B41FA5}">
                      <a16:colId xmlns:a16="http://schemas.microsoft.com/office/drawing/2014/main" val="1703273175"/>
                    </a:ext>
                  </a:extLst>
                </a:gridCol>
              </a:tblGrid>
              <a:tr h="370840">
                <a:tc>
                  <a:txBody>
                    <a:bodyPr/>
                    <a:lstStyle/>
                    <a:p>
                      <a:r>
                        <a:rPr lang="vi-VN"/>
                        <a:t>Dữ liệu</a:t>
                      </a:r>
                    </a:p>
                  </a:txBody>
                  <a:tcPr/>
                </a:tc>
                <a:tc>
                  <a:txBody>
                    <a:bodyPr/>
                    <a:lstStyle/>
                    <a:p>
                      <a:r>
                        <a:rPr lang="vi-VN"/>
                        <a:t>Chuỗi mã hóa</a:t>
                      </a:r>
                    </a:p>
                  </a:txBody>
                  <a:tcPr/>
                </a:tc>
                <a:extLst>
                  <a:ext uri="{0D108BD9-81ED-4DB2-BD59-A6C34878D82A}">
                    <a16:rowId xmlns:a16="http://schemas.microsoft.com/office/drawing/2014/main" val="3405093177"/>
                  </a:ext>
                </a:extLst>
              </a:tr>
              <a:tr h="370840">
                <a:tc>
                  <a:txBody>
                    <a:bodyPr/>
                    <a:lstStyle/>
                    <a:p>
                      <a:r>
                        <a:rPr lang="vi-VN"/>
                        <a:t>Goodmorning</a:t>
                      </a:r>
                    </a:p>
                  </a:txBody>
                  <a:tcPr/>
                </a:tc>
                <a:tc>
                  <a:txBody>
                    <a:bodyPr/>
                    <a:lstStyle/>
                    <a:p>
                      <a:r>
                        <a:rPr lang="vi-VN" sz="1400" b="0" i="0" u="none" strike="noStrike" cap="none">
                          <a:solidFill>
                            <a:srgbClr val="000000"/>
                          </a:solidFill>
                          <a:effectLst/>
                          <a:latin typeface="Arial"/>
                          <a:ea typeface="Arial"/>
                          <a:cs typeface="Arial"/>
                          <a:sym typeface="Arial"/>
                        </a:rPr>
                        <a:t>a2b7e346b6d4ec952b030aa51ec27e6006c8979f963a7e2aa9b66e3bf7ac7a4b</a:t>
                      </a:r>
                      <a:endParaRPr lang="vi-VN"/>
                    </a:p>
                  </a:txBody>
                  <a:tcPr/>
                </a:tc>
                <a:extLst>
                  <a:ext uri="{0D108BD9-81ED-4DB2-BD59-A6C34878D82A}">
                    <a16:rowId xmlns:a16="http://schemas.microsoft.com/office/drawing/2014/main" val="1422762564"/>
                  </a:ext>
                </a:extLst>
              </a:tr>
              <a:tr h="370840">
                <a:tc>
                  <a:txBody>
                    <a:bodyPr/>
                    <a:lstStyle/>
                    <a:p>
                      <a:r>
                        <a:rPr lang="vi-VN" sz="1400" b="0" i="0" u="none" strike="noStrike" cap="none">
                          <a:solidFill>
                            <a:srgbClr val="000000"/>
                          </a:solidFill>
                          <a:effectLst/>
                          <a:latin typeface="Arial"/>
                          <a:ea typeface="Arial"/>
                          <a:cs typeface="Arial"/>
                          <a:sym typeface="Arial"/>
                        </a:rPr>
                        <a:t>antoanbaomat</a:t>
                      </a:r>
                      <a:endParaRPr lang="vi-V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400" b="0" i="0" u="none" strike="noStrike" cap="none">
                          <a:solidFill>
                            <a:srgbClr val="000000"/>
                          </a:solidFill>
                          <a:effectLst/>
                          <a:latin typeface="Arial"/>
                          <a:ea typeface="Arial"/>
                          <a:cs typeface="Arial"/>
                          <a:sym typeface="Arial"/>
                        </a:rPr>
                        <a:t>0839a1eb2aac8dee47019936991dc721155c77812ee9bb82dfe4a99cc66cb3c4</a:t>
                      </a:r>
                    </a:p>
                  </a:txBody>
                  <a:tcPr/>
                </a:tc>
                <a:extLst>
                  <a:ext uri="{0D108BD9-81ED-4DB2-BD59-A6C34878D82A}">
                    <a16:rowId xmlns:a16="http://schemas.microsoft.com/office/drawing/2014/main" val="83204881"/>
                  </a:ext>
                </a:extLst>
              </a:tr>
            </a:tbl>
          </a:graphicData>
        </a:graphic>
      </p:graphicFrame>
    </p:spTree>
    <p:extLst>
      <p:ext uri="{BB962C8B-B14F-4D97-AF65-F5344CB8AC3E}">
        <p14:creationId xmlns:p14="http://schemas.microsoft.com/office/powerpoint/2010/main" val="4114713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ppt_x"/>
                                          </p:val>
                                        </p:tav>
                                        <p:tav tm="100000">
                                          <p:val>
                                            <p:strVal val="#ppt_x"/>
                                          </p:val>
                                        </p:tav>
                                      </p:tavLst>
                                    </p:anim>
                                    <p:anim calcmode="lin" valueType="num">
                                      <p:cBhvr additive="base">
                                        <p:cTn id="14"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Chuẩn bị ví:</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30</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Tạo public key(khóa công khai) và private keys(khóa bí mật);</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số dư và kiểm tra quỹ (sendFunds);</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khóa công khai và khóa riêng tư;</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40397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750"/>
                                        <p:tgtEl>
                                          <p:spTgt spid="111">
                                            <p:txEl>
                                              <p:pRg st="0" end="0"/>
                                            </p:txEl>
                                          </p:spTgt>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anim calcmode="lin" valueType="num">
                                      <p:cBhvr>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anim calcmode="lin" valueType="num">
                                      <p:cBhvr>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anim calcmode="lin" valueType="num">
                                      <p:cBhvr>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31</a:t>
            </a:r>
            <a:endParaRPr/>
          </a:p>
        </p:txBody>
      </p:sp>
      <p:sp>
        <p:nvSpPr>
          <p:cNvPr id="7" name="Google Shape;111;p17">
            <a:extLst>
              <a:ext uri="{FF2B5EF4-FFF2-40B4-BE49-F238E27FC236}">
                <a16:creationId xmlns:a16="http://schemas.microsoft.com/office/drawing/2014/main" id="{61373CCB-0666-45FD-8672-7DBDA1345033}"/>
              </a:ext>
            </a:extLst>
          </p:cNvPr>
          <p:cNvSpPr txBox="1">
            <a:spLocks/>
          </p:cNvSpPr>
          <p:nvPr/>
        </p:nvSpPr>
        <p:spPr>
          <a:xfrm>
            <a:off x="786150" y="1010720"/>
            <a:ext cx="7571700" cy="487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2000"/>
              <a:t>Thực hiện giao dịch:</a:t>
            </a:r>
          </a:p>
        </p:txBody>
      </p:sp>
      <p:sp>
        <p:nvSpPr>
          <p:cNvPr id="8" name="Google Shape;111;p17">
            <a:extLst>
              <a:ext uri="{FF2B5EF4-FFF2-40B4-BE49-F238E27FC236}">
                <a16:creationId xmlns:a16="http://schemas.microsoft.com/office/drawing/2014/main" id="{86CA7C7A-31AF-4C51-922E-1273AB1CE620}"/>
              </a:ext>
            </a:extLst>
          </p:cNvPr>
          <p:cNvSpPr txBox="1">
            <a:spLocks/>
          </p:cNvSpPr>
          <p:nvPr/>
        </p:nvSpPr>
        <p:spPr>
          <a:xfrm>
            <a:off x="786150" y="1498293"/>
            <a:ext cx="7571700" cy="3172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l">
              <a:buNone/>
            </a:pPr>
            <a:r>
              <a:rPr lang="vi-VN" sz="1600" b="0" i="0">
                <a:solidFill>
                  <a:srgbClr val="1B1B1B"/>
                </a:solidFill>
                <a:effectLst/>
                <a:latin typeface="Source Sans Pro" panose="020B0503030403020204" pitchFamily="34" charset="0"/>
                <a:ea typeface="Source Sans Pro" panose="020B0503030403020204" pitchFamily="34" charset="0"/>
              </a:rPr>
              <a:t>Mỗi giao dịch sẽ mang một lượng dữ liệu nhất định:</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gửi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nhận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Giá trị / số tiền cần chuyển.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Đầu vào, là các tham chiếu đến các giao dịch trước đó chứng minh người gửi có tiền để gửi.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Kết quả, cho thấy số lượng địa chỉ liên quan nhận được trong giao dịch. (Những đầu ra này được tham chiếu như đầu vào trong các giao dịch mới)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Một chữ ký mã hoá, chứng minh chủ sở hữu địa chỉ là người gửi giao dịch này và dữ liệu không bị thay đổi. (ví dụ: ngăn cản một bên thứ ba thay đổi số tiền đã gửi)</a:t>
            </a:r>
          </a:p>
        </p:txBody>
      </p:sp>
    </p:spTree>
    <p:extLst>
      <p:ext uri="{BB962C8B-B14F-4D97-AF65-F5344CB8AC3E}">
        <p14:creationId xmlns:p14="http://schemas.microsoft.com/office/powerpoint/2010/main" val="466688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anim calcmode="lin" valueType="num">
                                      <p:cBhvr>
                                        <p:cTn id="12" dur="750" fill="hold"/>
                                        <p:tgtEl>
                                          <p:spTgt spid="8"/>
                                        </p:tgtEl>
                                        <p:attrNameLst>
                                          <p:attrName>ppt_x</p:attrName>
                                        </p:attrNameLst>
                                      </p:cBhvr>
                                      <p:tavLst>
                                        <p:tav tm="0">
                                          <p:val>
                                            <p:strVal val="#ppt_x"/>
                                          </p:val>
                                        </p:tav>
                                        <p:tav tm="100000">
                                          <p:val>
                                            <p:strVal val="#ppt_x"/>
                                          </p:val>
                                        </p:tav>
                                      </p:tavLst>
                                    </p:anim>
                                    <p:anim calcmode="lin" valueType="num">
                                      <p:cBhvr>
                                        <p:cTn id="13"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Kiểm tra tính toàn vẹn của blockchain: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32</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vi-VN" sz="1800"/>
              <a:t>Hàm isChainValid() Boolean method, sẽ lặp qua tất cả các block trong chuỗi và so sánh tất cả các hash. Phương thức này sẽ cần thiết để kiểm tra tính toàn vẹn của blockchain</a:t>
            </a:r>
            <a:endParaRPr lang="en-US" sz="1800"/>
          </a:p>
        </p:txBody>
      </p:sp>
    </p:spTree>
    <p:extLst>
      <p:ext uri="{BB962C8B-B14F-4D97-AF65-F5344CB8AC3E}">
        <p14:creationId xmlns:p14="http://schemas.microsoft.com/office/powerpoint/2010/main" val="129154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750"/>
                                        <p:tgtEl>
                                          <p:spTgt spid="111">
                                            <p:txEl>
                                              <p:pRg st="0" end="0"/>
                                            </p:txEl>
                                          </p:spTgt>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Demo Kết quả</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33</a:t>
            </a:r>
            <a:endParaRPr/>
          </a:p>
        </p:txBody>
      </p:sp>
    </p:spTree>
    <p:extLst>
      <p:ext uri="{BB962C8B-B14F-4D97-AF65-F5344CB8AC3E}">
        <p14:creationId xmlns:p14="http://schemas.microsoft.com/office/powerpoint/2010/main" val="3008925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7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9" y="1164833"/>
            <a:ext cx="3488396"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Ý tưởng đằng sau công nghệ blockchain được mô tả từ năm 1991, khi các nhà nghiên cứu Stuart Haber và W. Scott Stornetta giới thiệu một giải pháp thực tế về mặt tính toán để đánh dấu thời gian các văn bản số, để chúng không bị đề lùi ngày về trước hoặc can thiệp vào. Hệ thống đã sử dụng một chuỗi gồm các khối được bảo mật bằng mật mã để lưu trữ các văn bản được đánh dấu thời gian.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a:t>
            </a:r>
            <a:endParaRPr/>
          </a:p>
        </p:txBody>
      </p:sp>
      <p:pic>
        <p:nvPicPr>
          <p:cNvPr id="3" name="Picture 2">
            <a:extLst>
              <a:ext uri="{FF2B5EF4-FFF2-40B4-BE49-F238E27FC236}">
                <a16:creationId xmlns:a16="http://schemas.microsoft.com/office/drawing/2014/main" id="{B21EB1DA-24AD-429F-B98F-3BBFAD6DE72E}"/>
              </a:ext>
            </a:extLst>
          </p:cNvPr>
          <p:cNvPicPr>
            <a:picLocks noChangeAspect="1"/>
          </p:cNvPicPr>
          <p:nvPr/>
        </p:nvPicPr>
        <p:blipFill>
          <a:blip r:embed="rId3"/>
          <a:stretch>
            <a:fillRect/>
          </a:stretch>
        </p:blipFill>
        <p:spPr>
          <a:xfrm>
            <a:off x="4437240" y="1407533"/>
            <a:ext cx="4241494" cy="2328434"/>
          </a:xfrm>
          <a:prstGeom prst="rect">
            <a:avLst/>
          </a:prstGeom>
        </p:spPr>
      </p:pic>
      <p:sp>
        <p:nvSpPr>
          <p:cNvPr id="9" name="TextBox 8">
            <a:extLst>
              <a:ext uri="{FF2B5EF4-FFF2-40B4-BE49-F238E27FC236}">
                <a16:creationId xmlns:a16="http://schemas.microsoft.com/office/drawing/2014/main" id="{42937619-52B7-4B2E-915B-9A204CA0AF08}"/>
              </a:ext>
            </a:extLst>
          </p:cNvPr>
          <p:cNvSpPr txBox="1"/>
          <p:nvPr/>
        </p:nvSpPr>
        <p:spPr>
          <a:xfrm>
            <a:off x="4437240" y="3935131"/>
            <a:ext cx="4241494" cy="307777"/>
          </a:xfrm>
          <a:prstGeom prst="rect">
            <a:avLst/>
          </a:prstGeom>
          <a:noFill/>
        </p:spPr>
        <p:txBody>
          <a:bodyPr wrap="square">
            <a:spAutoFit/>
          </a:bodyPr>
          <a:lstStyle/>
          <a:p>
            <a:pPr algn="ctr"/>
            <a:r>
              <a:rPr lang="vi-VN" b="0" i="1">
                <a:solidFill>
                  <a:srgbClr val="444444"/>
                </a:solidFill>
                <a:effectLst/>
                <a:latin typeface="Raleway"/>
              </a:rPr>
              <a:t>Stuart Haber và W. Scott Stornetta</a:t>
            </a:r>
            <a:endParaRPr lang="vi-VN"/>
          </a:p>
        </p:txBody>
      </p:sp>
    </p:spTree>
    <p:extLst>
      <p:ext uri="{BB962C8B-B14F-4D97-AF65-F5344CB8AC3E}">
        <p14:creationId xmlns:p14="http://schemas.microsoft.com/office/powerpoint/2010/main" val="3222743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par>
                          <p:cTn id="8" fill="hold">
                            <p:stCondLst>
                              <p:cond delay="750"/>
                            </p:stCondLst>
                            <p:childTnLst>
                              <p:par>
                                <p:cTn id="9" presetID="42" presetClass="entr" presetSubtype="0" fill="hold" grpId="1"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750"/>
                                        <p:tgtEl>
                                          <p:spTgt spid="76"/>
                                        </p:tgtEl>
                                      </p:cBhvr>
                                    </p:animEffect>
                                    <p:anim calcmode="lin" valueType="num">
                                      <p:cBhvr>
                                        <p:cTn id="12" dur="750" fill="hold"/>
                                        <p:tgtEl>
                                          <p:spTgt spid="76"/>
                                        </p:tgtEl>
                                        <p:attrNameLst>
                                          <p:attrName>ppt_x</p:attrName>
                                        </p:attrNameLst>
                                      </p:cBhvr>
                                      <p:tavLst>
                                        <p:tav tm="0">
                                          <p:val>
                                            <p:strVal val="#ppt_x"/>
                                          </p:val>
                                        </p:tav>
                                        <p:tav tm="100000">
                                          <p:val>
                                            <p:strVal val="#ppt_x"/>
                                          </p:val>
                                        </p:tav>
                                      </p:tavLst>
                                    </p:anim>
                                    <p:anim calcmode="lin" valueType="num">
                                      <p:cBhvr>
                                        <p:cTn id="13" dur="750" fill="hold"/>
                                        <p:tgtEl>
                                          <p:spTgt spid="7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750"/>
                                        <p:tgtEl>
                                          <p:spTgt spid="3"/>
                                        </p:tgtEl>
                                      </p:cBhvr>
                                    </p:animEffect>
                                    <p:anim calcmode="lin" valueType="num">
                                      <p:cBhvr>
                                        <p:cTn id="18" dur="750" fill="hold"/>
                                        <p:tgtEl>
                                          <p:spTgt spid="3"/>
                                        </p:tgtEl>
                                        <p:attrNameLst>
                                          <p:attrName>ppt_x</p:attrName>
                                        </p:attrNameLst>
                                      </p:cBhvr>
                                      <p:tavLst>
                                        <p:tav tm="0">
                                          <p:val>
                                            <p:strVal val="#ppt_x"/>
                                          </p:val>
                                        </p:tav>
                                        <p:tav tm="100000">
                                          <p:val>
                                            <p:strVal val="#ppt_x"/>
                                          </p:val>
                                        </p:tav>
                                      </p:tavLst>
                                    </p:anim>
                                    <p:anim calcmode="lin" valueType="num">
                                      <p:cBhvr>
                                        <p:cTn id="19" dur="75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anim calcmode="lin" valueType="num">
                                      <p:cBhvr>
                                        <p:cTn id="23" dur="750" fill="hold"/>
                                        <p:tgtEl>
                                          <p:spTgt spid="9"/>
                                        </p:tgtEl>
                                        <p:attrNameLst>
                                          <p:attrName>ppt_x</p:attrName>
                                        </p:attrNameLst>
                                      </p:cBhvr>
                                      <p:tavLst>
                                        <p:tav tm="0">
                                          <p:val>
                                            <p:strVal val="#ppt_x"/>
                                          </p:val>
                                        </p:tav>
                                        <p:tav tm="100000">
                                          <p:val>
                                            <p:strVal val="#ppt_x"/>
                                          </p:val>
                                        </p:tav>
                                      </p:tavLst>
                                    </p:anim>
                                    <p:anim calcmode="lin" valueType="num">
                                      <p:cBhvr>
                                        <p:cTn id="24"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500"/>
                                        <p:tgtEl>
                                          <p:spTgt spid="3"/>
                                        </p:tgtEl>
                                      </p:cBhvr>
                                    </p:animEffect>
                                    <p:anim calcmode="lin" valueType="num">
                                      <p:cBhvr>
                                        <p:cTn id="29" dur="500"/>
                                        <p:tgtEl>
                                          <p:spTgt spid="3"/>
                                        </p:tgtEl>
                                        <p:attrNameLst>
                                          <p:attrName>ppt_x</p:attrName>
                                        </p:attrNameLst>
                                      </p:cBhvr>
                                      <p:tavLst>
                                        <p:tav tm="0">
                                          <p:val>
                                            <p:strVal val="ppt_x"/>
                                          </p:val>
                                        </p:tav>
                                        <p:tav tm="100000">
                                          <p:val>
                                            <p:strVal val="ppt_x"/>
                                          </p:val>
                                        </p:tav>
                                      </p:tavLst>
                                    </p:anim>
                                    <p:anim calcmode="lin" valueType="num">
                                      <p:cBhvr>
                                        <p:cTn id="30" dur="500"/>
                                        <p:tgtEl>
                                          <p:spTgt spid="3"/>
                                        </p:tgtEl>
                                        <p:attrNameLst>
                                          <p:attrName>ppt_y</p:attrName>
                                        </p:attrNameLst>
                                      </p:cBhvr>
                                      <p:tavLst>
                                        <p:tav tm="0">
                                          <p:val>
                                            <p:strVal val="ppt_y"/>
                                          </p:val>
                                        </p:tav>
                                        <p:tav tm="100000">
                                          <p:val>
                                            <p:strVal val="ppt_y+.1"/>
                                          </p:val>
                                        </p:tav>
                                      </p:tavLst>
                                    </p:anim>
                                    <p:set>
                                      <p:cBhvr>
                                        <p:cTn id="31" dur="1" fill="hold">
                                          <p:stCondLst>
                                            <p:cond delay="499"/>
                                          </p:stCondLst>
                                        </p:cTn>
                                        <p:tgtEl>
                                          <p:spTgt spid="3"/>
                                        </p:tgtEl>
                                        <p:attrNameLst>
                                          <p:attrName>style.visibility</p:attrName>
                                        </p:attrNameLst>
                                      </p:cBhvr>
                                      <p:to>
                                        <p:strVal val="hidden"/>
                                      </p:to>
                                    </p:set>
                                  </p:childTnLst>
                                </p:cTn>
                              </p:par>
                              <p:par>
                                <p:cTn id="32" presetID="42" presetClass="exit" presetSubtype="0" fill="hold" grpId="1" nodeType="withEffect">
                                  <p:stCondLst>
                                    <p:cond delay="0"/>
                                  </p:stCondLst>
                                  <p:childTnLst>
                                    <p:animEffect transition="out" filter="fade">
                                      <p:cBhvr>
                                        <p:cTn id="33" dur="500"/>
                                        <p:tgtEl>
                                          <p:spTgt spid="9"/>
                                        </p:tgtEl>
                                      </p:cBhvr>
                                    </p:animEffect>
                                    <p:anim calcmode="lin" valueType="num">
                                      <p:cBhvr>
                                        <p:cTn id="34" dur="500"/>
                                        <p:tgtEl>
                                          <p:spTgt spid="9"/>
                                        </p:tgtEl>
                                        <p:attrNameLst>
                                          <p:attrName>ppt_x</p:attrName>
                                        </p:attrNameLst>
                                      </p:cBhvr>
                                      <p:tavLst>
                                        <p:tav tm="0">
                                          <p:val>
                                            <p:strVal val="ppt_x"/>
                                          </p:val>
                                        </p:tav>
                                        <p:tav tm="100000">
                                          <p:val>
                                            <p:strVal val="ppt_x"/>
                                          </p:val>
                                        </p:tav>
                                      </p:tavLst>
                                    </p:anim>
                                    <p:anim calcmode="lin" valueType="num">
                                      <p:cBhvr>
                                        <p:cTn id="35" dur="500"/>
                                        <p:tgtEl>
                                          <p:spTgt spid="9"/>
                                        </p:tgtEl>
                                        <p:attrNameLst>
                                          <p:attrName>ppt_y</p:attrName>
                                        </p:attrNameLst>
                                      </p:cBhvr>
                                      <p:tavLst>
                                        <p:tav tm="0">
                                          <p:val>
                                            <p:strVal val="ppt_y"/>
                                          </p:val>
                                        </p:tav>
                                        <p:tav tm="100000">
                                          <p:val>
                                            <p:strVal val="ppt_y+.1"/>
                                          </p:val>
                                        </p:tav>
                                      </p:tavLst>
                                    </p:anim>
                                    <p:set>
                                      <p:cBhvr>
                                        <p:cTn id="36" dur="1" fill="hold">
                                          <p:stCondLst>
                                            <p:cond delay="499"/>
                                          </p:stCondLst>
                                        </p:cTn>
                                        <p:tgtEl>
                                          <p:spTgt spid="9"/>
                                        </p:tgtEl>
                                        <p:attrNameLst>
                                          <p:attrName>style.visibility</p:attrName>
                                        </p:attrNameLst>
                                      </p:cBhvr>
                                      <p:to>
                                        <p:strVal val="hidden"/>
                                      </p:to>
                                    </p:set>
                                  </p:childTnLst>
                                </p:cTn>
                              </p:par>
                            </p:childTnLst>
                          </p:cTn>
                        </p:par>
                        <p:par>
                          <p:cTn id="37" fill="hold">
                            <p:stCondLst>
                              <p:cond delay="500"/>
                            </p:stCondLst>
                            <p:childTnLst>
                              <p:par>
                                <p:cTn id="38" presetID="42" presetClass="exit" presetSubtype="0" fill="hold" grpId="0" nodeType="afterEffect">
                                  <p:stCondLst>
                                    <p:cond delay="0"/>
                                  </p:stCondLst>
                                  <p:childTnLst>
                                    <p:animEffect transition="out" filter="fade">
                                      <p:cBhvr>
                                        <p:cTn id="39" dur="500"/>
                                        <p:tgtEl>
                                          <p:spTgt spid="76"/>
                                        </p:tgtEl>
                                      </p:cBhvr>
                                    </p:animEffect>
                                    <p:anim calcmode="lin" valueType="num">
                                      <p:cBhvr>
                                        <p:cTn id="40" dur="500"/>
                                        <p:tgtEl>
                                          <p:spTgt spid="76"/>
                                        </p:tgtEl>
                                        <p:attrNameLst>
                                          <p:attrName>ppt_x</p:attrName>
                                        </p:attrNameLst>
                                      </p:cBhvr>
                                      <p:tavLst>
                                        <p:tav tm="0">
                                          <p:val>
                                            <p:strVal val="ppt_x"/>
                                          </p:val>
                                        </p:tav>
                                        <p:tav tm="100000">
                                          <p:val>
                                            <p:strVal val="ppt_x"/>
                                          </p:val>
                                        </p:tav>
                                      </p:tavLst>
                                    </p:anim>
                                    <p:anim calcmode="lin" valueType="num">
                                      <p:cBhvr>
                                        <p:cTn id="41" dur="500"/>
                                        <p:tgtEl>
                                          <p:spTgt spid="76"/>
                                        </p:tgtEl>
                                        <p:attrNameLst>
                                          <p:attrName>ppt_y</p:attrName>
                                        </p:attrNameLst>
                                      </p:cBhvr>
                                      <p:tavLst>
                                        <p:tav tm="0">
                                          <p:val>
                                            <p:strVal val="ppt_y"/>
                                          </p:val>
                                        </p:tav>
                                        <p:tav tm="100000">
                                          <p:val>
                                            <p:strVal val="ppt_y+.1"/>
                                          </p:val>
                                        </p:tav>
                                      </p:tavLst>
                                    </p:anim>
                                    <p:set>
                                      <p:cBhvr>
                                        <p:cTn id="42"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6" grpId="1"/>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34339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Và năm 1992, các cây Merkle đã được tích hợp vào thiết kế, khiến nó trở nên hiệu quả hơn bằng cách cho phép một khối có thể tập hợp một vài văn bản. Tuy nhiên, công nghệ này đã không được sử dụng và bằng sáng chế đã hết hạn vào năm 2004, bốn năm trước khi Bitcoin ra đời.</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4</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 name="Picture 3">
            <a:extLst>
              <a:ext uri="{FF2B5EF4-FFF2-40B4-BE49-F238E27FC236}">
                <a16:creationId xmlns:a16="http://schemas.microsoft.com/office/drawing/2014/main" id="{1202FCBA-5947-4985-990C-1A9A844D6A48}"/>
              </a:ext>
            </a:extLst>
          </p:cNvPr>
          <p:cNvPicPr>
            <a:picLocks noChangeAspect="1"/>
          </p:cNvPicPr>
          <p:nvPr/>
        </p:nvPicPr>
        <p:blipFill>
          <a:blip r:embed="rId3"/>
          <a:stretch>
            <a:fillRect/>
          </a:stretch>
        </p:blipFill>
        <p:spPr>
          <a:xfrm>
            <a:off x="4257929" y="2548303"/>
            <a:ext cx="4099918" cy="2481262"/>
          </a:xfrm>
          <a:prstGeom prst="rect">
            <a:avLst/>
          </a:prstGeom>
        </p:spPr>
      </p:pic>
      <p:sp>
        <p:nvSpPr>
          <p:cNvPr id="12" name="TextBox 11">
            <a:extLst>
              <a:ext uri="{FF2B5EF4-FFF2-40B4-BE49-F238E27FC236}">
                <a16:creationId xmlns:a16="http://schemas.microsoft.com/office/drawing/2014/main" id="{717EE55B-E73D-4FD7-A8D9-17E45924F714}"/>
              </a:ext>
            </a:extLst>
          </p:cNvPr>
          <p:cNvSpPr txBox="1"/>
          <p:nvPr/>
        </p:nvSpPr>
        <p:spPr>
          <a:xfrm>
            <a:off x="2137273" y="3119646"/>
            <a:ext cx="1685578" cy="1169551"/>
          </a:xfrm>
          <a:prstGeom prst="rect">
            <a:avLst/>
          </a:prstGeom>
          <a:noFill/>
        </p:spPr>
        <p:txBody>
          <a:bodyPr wrap="square">
            <a:spAutoFit/>
          </a:bodyPr>
          <a:lstStyle/>
          <a:p>
            <a:pPr algn="just"/>
            <a:r>
              <a:rPr lang="vi-VN">
                <a:latin typeface="Source Sans Pro" panose="020B0503030403020204" pitchFamily="34" charset="0"/>
                <a:ea typeface="Source Sans Pro" panose="020B0503030403020204" pitchFamily="34" charset="0"/>
              </a:rPr>
              <a:t>(Hình ảnh được lấy từ whitepaper của Bitcoin và minh họa cấu trúc Merkle tree với từng khối.)</a:t>
            </a:r>
          </a:p>
        </p:txBody>
      </p:sp>
    </p:spTree>
    <p:extLst>
      <p:ext uri="{BB962C8B-B14F-4D97-AF65-F5344CB8AC3E}">
        <p14:creationId xmlns:p14="http://schemas.microsoft.com/office/powerpoint/2010/main" val="2060467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750"/>
                                        <p:tgtEl>
                                          <p:spTgt spid="76"/>
                                        </p:tgtEl>
                                      </p:cBhvr>
                                    </p:animEffect>
                                    <p:anim calcmode="lin" valueType="num">
                                      <p:cBhvr>
                                        <p:cTn id="8" dur="750" fill="hold"/>
                                        <p:tgtEl>
                                          <p:spTgt spid="76"/>
                                        </p:tgtEl>
                                        <p:attrNameLst>
                                          <p:attrName>ppt_x</p:attrName>
                                        </p:attrNameLst>
                                      </p:cBhvr>
                                      <p:tavLst>
                                        <p:tav tm="0">
                                          <p:val>
                                            <p:strVal val="#ppt_x"/>
                                          </p:val>
                                        </p:tav>
                                        <p:tav tm="100000">
                                          <p:val>
                                            <p:strVal val="#ppt_x"/>
                                          </p:val>
                                        </p:tav>
                                      </p:tavLst>
                                    </p:anim>
                                    <p:anim calcmode="lin" valueType="num">
                                      <p:cBhvr>
                                        <p:cTn id="9" dur="75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anim calcmode="lin" valueType="num">
                                      <p:cBhvr>
                                        <p:cTn id="14" dur="750" fill="hold"/>
                                        <p:tgtEl>
                                          <p:spTgt spid="4"/>
                                        </p:tgtEl>
                                        <p:attrNameLst>
                                          <p:attrName>ppt_x</p:attrName>
                                        </p:attrNameLst>
                                      </p:cBhvr>
                                      <p:tavLst>
                                        <p:tav tm="0">
                                          <p:val>
                                            <p:strVal val="#ppt_x"/>
                                          </p:val>
                                        </p:tav>
                                        <p:tav tm="100000">
                                          <p:val>
                                            <p:strVal val="#ppt_x"/>
                                          </p:val>
                                        </p:tav>
                                      </p:tavLst>
                                    </p:anim>
                                    <p:anim calcmode="lin" valueType="num">
                                      <p:cBhvr>
                                        <p:cTn id="15" dur="75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750"/>
                                        <p:tgtEl>
                                          <p:spTgt spid="12"/>
                                        </p:tgtEl>
                                      </p:cBhvr>
                                    </p:animEffect>
                                    <p:anim calcmode="lin" valueType="num">
                                      <p:cBhvr>
                                        <p:cTn id="19" dur="750" fill="hold"/>
                                        <p:tgtEl>
                                          <p:spTgt spid="12"/>
                                        </p:tgtEl>
                                        <p:attrNameLst>
                                          <p:attrName>ppt_x</p:attrName>
                                        </p:attrNameLst>
                                      </p:cBhvr>
                                      <p:tavLst>
                                        <p:tav tm="0">
                                          <p:val>
                                            <p:strVal val="#ppt_x"/>
                                          </p:val>
                                        </p:tav>
                                        <p:tav tm="100000">
                                          <p:val>
                                            <p:strVal val="#ppt_x"/>
                                          </p:val>
                                        </p:tav>
                                      </p:tavLst>
                                    </p:anim>
                                    <p:anim calcmode="lin" valueType="num">
                                      <p:cBhvr>
                                        <p:cTn id="20" dur="7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500"/>
                                        <p:tgtEl>
                                          <p:spTgt spid="4"/>
                                        </p:tgtEl>
                                      </p:cBhvr>
                                    </p:animEffect>
                                    <p:anim calcmode="lin" valueType="num">
                                      <p:cBhvr>
                                        <p:cTn id="25" dur="500"/>
                                        <p:tgtEl>
                                          <p:spTgt spid="4"/>
                                        </p:tgtEl>
                                        <p:attrNameLst>
                                          <p:attrName>ppt_x</p:attrName>
                                        </p:attrNameLst>
                                      </p:cBhvr>
                                      <p:tavLst>
                                        <p:tav tm="0">
                                          <p:val>
                                            <p:strVal val="ppt_x"/>
                                          </p:val>
                                        </p:tav>
                                        <p:tav tm="100000">
                                          <p:val>
                                            <p:strVal val="ppt_x"/>
                                          </p:val>
                                        </p:tav>
                                      </p:tavLst>
                                    </p:anim>
                                    <p:anim calcmode="lin" valueType="num">
                                      <p:cBhvr>
                                        <p:cTn id="26" dur="500"/>
                                        <p:tgtEl>
                                          <p:spTgt spid="4"/>
                                        </p:tgtEl>
                                        <p:attrNameLst>
                                          <p:attrName>ppt_y</p:attrName>
                                        </p:attrNameLst>
                                      </p:cBhvr>
                                      <p:tavLst>
                                        <p:tav tm="0">
                                          <p:val>
                                            <p:strVal val="ppt_y"/>
                                          </p:val>
                                        </p:tav>
                                        <p:tav tm="100000">
                                          <p:val>
                                            <p:strVal val="ppt_y+.1"/>
                                          </p:val>
                                        </p:tav>
                                      </p:tavLst>
                                    </p:anim>
                                    <p:set>
                                      <p:cBhvr>
                                        <p:cTn id="27" dur="1" fill="hold">
                                          <p:stCondLst>
                                            <p:cond delay="499"/>
                                          </p:stCondLst>
                                        </p:cTn>
                                        <p:tgtEl>
                                          <p:spTgt spid="4"/>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500"/>
                                        <p:tgtEl>
                                          <p:spTgt spid="12"/>
                                        </p:tgtEl>
                                      </p:cBhvr>
                                    </p:animEffect>
                                    <p:anim calcmode="lin" valueType="num">
                                      <p:cBhvr>
                                        <p:cTn id="30" dur="500"/>
                                        <p:tgtEl>
                                          <p:spTgt spid="12"/>
                                        </p:tgtEl>
                                        <p:attrNameLst>
                                          <p:attrName>ppt_x</p:attrName>
                                        </p:attrNameLst>
                                      </p:cBhvr>
                                      <p:tavLst>
                                        <p:tav tm="0">
                                          <p:val>
                                            <p:strVal val="ppt_x"/>
                                          </p:val>
                                        </p:tav>
                                        <p:tav tm="100000">
                                          <p:val>
                                            <p:strVal val="ppt_x"/>
                                          </p:val>
                                        </p:tav>
                                      </p:tavLst>
                                    </p:anim>
                                    <p:anim calcmode="lin" valueType="num">
                                      <p:cBhvr>
                                        <p:cTn id="31" dur="500"/>
                                        <p:tgtEl>
                                          <p:spTgt spid="12"/>
                                        </p:tgtEl>
                                        <p:attrNameLst>
                                          <p:attrName>ppt_y</p:attrName>
                                        </p:attrNameLst>
                                      </p:cBhvr>
                                      <p:tavLst>
                                        <p:tav tm="0">
                                          <p:val>
                                            <p:strVal val="ppt_y"/>
                                          </p:val>
                                        </p:tav>
                                        <p:tav tm="100000">
                                          <p:val>
                                            <p:strVal val="ppt_y+.1"/>
                                          </p:val>
                                        </p:tav>
                                      </p:tavLst>
                                    </p:anim>
                                    <p:set>
                                      <p:cBhvr>
                                        <p:cTn id="32" dur="1" fill="hold">
                                          <p:stCondLst>
                                            <p:cond delay="499"/>
                                          </p:stCondLst>
                                        </p:cTn>
                                        <p:tgtEl>
                                          <p:spTgt spid="12"/>
                                        </p:tgtEl>
                                        <p:attrNameLst>
                                          <p:attrName>style.visibility</p:attrName>
                                        </p:attrNameLst>
                                      </p:cBhvr>
                                      <p:to>
                                        <p:strVal val="hidden"/>
                                      </p:to>
                                    </p:set>
                                  </p:childTnLst>
                                </p:cTn>
                              </p:par>
                            </p:childTnLst>
                          </p:cTn>
                        </p:par>
                        <p:par>
                          <p:cTn id="33" fill="hold">
                            <p:stCondLst>
                              <p:cond delay="500"/>
                            </p:stCondLst>
                            <p:childTnLst>
                              <p:par>
                                <p:cTn id="34" presetID="42" presetClass="exit" presetSubtype="0" fill="hold" grpId="1" nodeType="afterEffect">
                                  <p:stCondLst>
                                    <p:cond delay="0"/>
                                  </p:stCondLst>
                                  <p:childTnLst>
                                    <p:animEffect transition="out" filter="fade">
                                      <p:cBhvr>
                                        <p:cTn id="35" dur="500"/>
                                        <p:tgtEl>
                                          <p:spTgt spid="76"/>
                                        </p:tgtEl>
                                      </p:cBhvr>
                                    </p:animEffect>
                                    <p:anim calcmode="lin" valueType="num">
                                      <p:cBhvr>
                                        <p:cTn id="36" dur="500"/>
                                        <p:tgtEl>
                                          <p:spTgt spid="76"/>
                                        </p:tgtEl>
                                        <p:attrNameLst>
                                          <p:attrName>ppt_x</p:attrName>
                                        </p:attrNameLst>
                                      </p:cBhvr>
                                      <p:tavLst>
                                        <p:tav tm="0">
                                          <p:val>
                                            <p:strVal val="ppt_x"/>
                                          </p:val>
                                        </p:tav>
                                        <p:tav tm="100000">
                                          <p:val>
                                            <p:strVal val="ppt_x"/>
                                          </p:val>
                                        </p:tav>
                                      </p:tavLst>
                                    </p:anim>
                                    <p:anim calcmode="lin" valueType="num">
                                      <p:cBhvr>
                                        <p:cTn id="37" dur="500"/>
                                        <p:tgtEl>
                                          <p:spTgt spid="76"/>
                                        </p:tgtEl>
                                        <p:attrNameLst>
                                          <p:attrName>ppt_y</p:attrName>
                                        </p:attrNameLst>
                                      </p:cBhvr>
                                      <p:tavLst>
                                        <p:tav tm="0">
                                          <p:val>
                                            <p:strVal val="ppt_y"/>
                                          </p:val>
                                        </p:tav>
                                        <p:tav tm="100000">
                                          <p:val>
                                            <p:strVal val="ppt_y+.1"/>
                                          </p:val>
                                        </p:tav>
                                      </p:tavLst>
                                    </p:anim>
                                    <p:set>
                                      <p:cBhvr>
                                        <p:cTn id="38"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06134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Năm 2004, nhà khoa học máy tính và người theo chủ nghĩa mật mã Hal Finney (Harold Thomas Finney II) đưa ra một hệ thống gọi là RPoW, Proof Of Work Tái sử dụng. </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5</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TextBox 8">
            <a:extLst>
              <a:ext uri="{FF2B5EF4-FFF2-40B4-BE49-F238E27FC236}">
                <a16:creationId xmlns:a16="http://schemas.microsoft.com/office/drawing/2014/main" id="{C710D522-6EEA-470E-BBCE-528A1FDDE992}"/>
              </a:ext>
            </a:extLst>
          </p:cNvPr>
          <p:cNvSpPr txBox="1"/>
          <p:nvPr/>
        </p:nvSpPr>
        <p:spPr>
          <a:xfrm>
            <a:off x="786148" y="2226182"/>
            <a:ext cx="7571698" cy="2585323"/>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Vào cuối năm 2008, cuốn sách trắng giới thiệu về hệ thống tiền mặt điện tử mạng ngang hàng, phi tập trung – tên là Bitcoin – đã được đăng trên danh sách nhận thư về mật mã học bởi một người hoặc tổ chức lấy biệt danh là Satoshi Nakamoto. Dựa trên thuật toán proof of work Hashcash, nhưng thay vì sử dụng một hàm tính toán dựa trên phần cứng như RPoW, tính năng chống chi tiêu hai lần trong Bitcoin được cung cấp bởi một giao thức mạng ngang hàng để theo dõi và xác thực các giao dịch. Nói ngắn gọn, các thợ đào “đào” Bitcoin để nhận phần thưởng bằng cách sử dụng cơ chế proof-of-work và sau đó xác minh bằng các node phi tập trung trong mạng.</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9653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750"/>
                                        <p:tgtEl>
                                          <p:spTgt spid="76">
                                            <p:txEl>
                                              <p:pRg st="0" end="0"/>
                                            </p:txEl>
                                          </p:spTgt>
                                        </p:tgtEl>
                                      </p:cBhvr>
                                    </p:animEffect>
                                    <p:anim calcmode="lin" valueType="num">
                                      <p:cBhvr>
                                        <p:cTn id="8" dur="750" fill="hold"/>
                                        <p:tgtEl>
                                          <p:spTgt spid="76">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7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750"/>
                                        <p:tgtEl>
                                          <p:spTgt spid="9">
                                            <p:txEl>
                                              <p:pRg st="0" end="0"/>
                                            </p:txEl>
                                          </p:spTgt>
                                        </p:tgtEl>
                                      </p:cBhvr>
                                    </p:animEffect>
                                    <p:anim calcmode="lin" valueType="num">
                                      <p:cBhvr>
                                        <p:cTn id="14" dur="7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7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1" nodeType="clickEffect">
                                  <p:stCondLst>
                                    <p:cond delay="0"/>
                                  </p:stCondLst>
                                  <p:childTnLst>
                                    <p:animEffect transition="out" filter="fade">
                                      <p:cBhvr>
                                        <p:cTn id="19" dur="500"/>
                                        <p:tgtEl>
                                          <p:spTgt spid="9">
                                            <p:txEl>
                                              <p:pRg st="0" end="0"/>
                                            </p:txEl>
                                          </p:spTgt>
                                        </p:tgtEl>
                                      </p:cBhvr>
                                    </p:animEffect>
                                    <p:anim calcmode="lin" valueType="num">
                                      <p:cBhvr>
                                        <p:cTn id="20" dur="500"/>
                                        <p:tgtEl>
                                          <p:spTgt spid="9">
                                            <p:txEl>
                                              <p:pRg st="0" end="0"/>
                                            </p:txEl>
                                          </p:spTgt>
                                        </p:tgtEl>
                                        <p:attrNameLst>
                                          <p:attrName>ppt_x</p:attrName>
                                        </p:attrNameLst>
                                      </p:cBhvr>
                                      <p:tavLst>
                                        <p:tav tm="0">
                                          <p:val>
                                            <p:strVal val="ppt_x"/>
                                          </p:val>
                                        </p:tav>
                                        <p:tav tm="100000">
                                          <p:val>
                                            <p:strVal val="ppt_x"/>
                                          </p:val>
                                        </p:tav>
                                      </p:tavLst>
                                    </p:anim>
                                    <p:anim calcmode="lin" valueType="num">
                                      <p:cBhvr>
                                        <p:cTn id="21" dur="500"/>
                                        <p:tgtEl>
                                          <p:spTgt spid="9">
                                            <p:txEl>
                                              <p:pRg st="0" end="0"/>
                                            </p:txEl>
                                          </p:spTgt>
                                        </p:tgtEl>
                                        <p:attrNameLst>
                                          <p:attrName>ppt_y</p:attrName>
                                        </p:attrNameLst>
                                      </p:cBhvr>
                                      <p:tavLst>
                                        <p:tav tm="0">
                                          <p:val>
                                            <p:strVal val="ppt_y"/>
                                          </p:val>
                                        </p:tav>
                                        <p:tav tm="100000">
                                          <p:val>
                                            <p:strVal val="ppt_y+.1"/>
                                          </p:val>
                                        </p:tav>
                                      </p:tavLst>
                                    </p:anim>
                                    <p:set>
                                      <p:cBhvr>
                                        <p:cTn id="22" dur="1" fill="hold">
                                          <p:stCondLst>
                                            <p:cond delay="499"/>
                                          </p:stCondLst>
                                        </p:cTn>
                                        <p:tgtEl>
                                          <p:spTgt spid="9">
                                            <p:txEl>
                                              <p:pRg st="0" end="0"/>
                                            </p:txEl>
                                          </p:spTgt>
                                        </p:tgtEl>
                                        <p:attrNameLst>
                                          <p:attrName>style.visibility</p:attrName>
                                        </p:attrNameLst>
                                      </p:cBhvr>
                                      <p:to>
                                        <p:strVal val="hidden"/>
                                      </p:to>
                                    </p:set>
                                  </p:childTnLst>
                                </p:cTn>
                              </p:par>
                            </p:childTnLst>
                          </p:cTn>
                        </p:par>
                        <p:par>
                          <p:cTn id="23" fill="hold">
                            <p:stCondLst>
                              <p:cond delay="500"/>
                            </p:stCondLst>
                            <p:childTnLst>
                              <p:par>
                                <p:cTn id="24" presetID="42" presetClass="exit" presetSubtype="0" fill="hold" grpId="1" nodeType="afterEffect">
                                  <p:stCondLst>
                                    <p:cond delay="0"/>
                                  </p:stCondLst>
                                  <p:childTnLst>
                                    <p:animEffect transition="out" filter="fade">
                                      <p:cBhvr>
                                        <p:cTn id="25" dur="500"/>
                                        <p:tgtEl>
                                          <p:spTgt spid="76">
                                            <p:txEl>
                                              <p:pRg st="0" end="0"/>
                                            </p:txEl>
                                          </p:spTgt>
                                        </p:tgtEl>
                                      </p:cBhvr>
                                    </p:animEffect>
                                    <p:anim calcmode="lin" valueType="num">
                                      <p:cBhvr>
                                        <p:cTn id="26" dur="500"/>
                                        <p:tgtEl>
                                          <p:spTgt spid="76">
                                            <p:txEl>
                                              <p:pRg st="0" end="0"/>
                                            </p:txEl>
                                          </p:spTgt>
                                        </p:tgtEl>
                                        <p:attrNameLst>
                                          <p:attrName>ppt_x</p:attrName>
                                        </p:attrNameLst>
                                      </p:cBhvr>
                                      <p:tavLst>
                                        <p:tav tm="0">
                                          <p:val>
                                            <p:strVal val="ppt_x"/>
                                          </p:val>
                                        </p:tav>
                                        <p:tav tm="100000">
                                          <p:val>
                                            <p:strVal val="ppt_x"/>
                                          </p:val>
                                        </p:tav>
                                      </p:tavLst>
                                    </p:anim>
                                    <p:anim calcmode="lin" valueType="num">
                                      <p:cBhvr>
                                        <p:cTn id="27" dur="500"/>
                                        <p:tgtEl>
                                          <p:spTgt spid="76">
                                            <p:txEl>
                                              <p:pRg st="0" end="0"/>
                                            </p:txEl>
                                          </p:spTgt>
                                        </p:tgtEl>
                                        <p:attrNameLst>
                                          <p:attrName>ppt_y</p:attrName>
                                        </p:attrNameLst>
                                      </p:cBhvr>
                                      <p:tavLst>
                                        <p:tav tm="0">
                                          <p:val>
                                            <p:strVal val="ppt_y"/>
                                          </p:val>
                                        </p:tav>
                                        <p:tav tm="100000">
                                          <p:val>
                                            <p:strVal val="ppt_y+.1"/>
                                          </p:val>
                                        </p:tav>
                                      </p:tavLst>
                                    </p:anim>
                                    <p:set>
                                      <p:cBhvr>
                                        <p:cTn id="28" dur="1" fill="hold">
                                          <p:stCondLst>
                                            <p:cond delay="499"/>
                                          </p:stCondLst>
                                        </p:cTn>
                                        <p:tgtEl>
                                          <p:spTgt spid="7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P spid="76" grpId="1" build="allAtOnce"/>
      <p:bldP spid="9" grpId="0" build="p"/>
      <p:bldP spid="9" grpI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pic>
        <p:nvPicPr>
          <p:cNvPr id="6" name="Graphic 5">
            <a:extLst>
              <a:ext uri="{FF2B5EF4-FFF2-40B4-BE49-F238E27FC236}">
                <a16:creationId xmlns:a16="http://schemas.microsoft.com/office/drawing/2014/main" id="{CFA820E6-D6F9-4E2F-871C-D4758350570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8285"/>
          <a:stretch/>
        </p:blipFill>
        <p:spPr>
          <a:xfrm>
            <a:off x="7967136" y="308120"/>
            <a:ext cx="985948" cy="955882"/>
          </a:xfrm>
          <a:prstGeom prst="rect">
            <a:avLst/>
          </a:prstGeom>
        </p:spPr>
      </p:pic>
      <p:sp>
        <p:nvSpPr>
          <p:cNvPr id="76" name="Google Shape;76;p13"/>
          <p:cNvSpPr txBox="1"/>
          <p:nvPr/>
        </p:nvSpPr>
        <p:spPr>
          <a:xfrm>
            <a:off x="786148" y="1164834"/>
            <a:ext cx="7851075" cy="71745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Ngày 3 tháng 1 năm 2009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 Bitcoin ra đời khi Satoshi Nakamoto đào được khối bitcoin đầu tiên, đem lại phần thưởng 50 bitcoin.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6</a:t>
            </a:r>
            <a:endParaRPr/>
          </a:p>
        </p:txBody>
      </p:sp>
      <p:sp>
        <p:nvSpPr>
          <p:cNvPr id="13" name="TextBox 12">
            <a:extLst>
              <a:ext uri="{FF2B5EF4-FFF2-40B4-BE49-F238E27FC236}">
                <a16:creationId xmlns:a16="http://schemas.microsoft.com/office/drawing/2014/main" id="{9CBDFFE0-8702-4BAA-A51C-7BC959F8AC87}"/>
              </a:ext>
            </a:extLst>
          </p:cNvPr>
          <p:cNvSpPr txBox="1"/>
          <p:nvPr/>
        </p:nvSpPr>
        <p:spPr>
          <a:xfrm>
            <a:off x="786148" y="2036405"/>
            <a:ext cx="5691770" cy="923330"/>
          </a:xfrm>
          <a:prstGeom prst="rect">
            <a:avLst/>
          </a:prstGeom>
          <a:noFill/>
        </p:spPr>
        <p:txBody>
          <a:bodyPr wrap="square">
            <a:spAutoFit/>
          </a:bodyPr>
          <a:lstStyle/>
          <a:p>
            <a:pPr algn="just"/>
            <a:r>
              <a:rPr lang="vi-VN" sz="1800">
                <a:solidFill>
                  <a:srgbClr val="FF0000"/>
                </a:solidFill>
                <a:latin typeface="Source Sans Pro" panose="020B0503030403020204" pitchFamily="34" charset="0"/>
                <a:ea typeface="Source Sans Pro" panose="020B0503030403020204" pitchFamily="34" charset="0"/>
              </a:rPr>
              <a:t>N</a:t>
            </a:r>
            <a:r>
              <a:rPr lang="vi-VN" sz="1800" b="0" i="0">
                <a:solidFill>
                  <a:srgbClr val="FF0000"/>
                </a:solidFill>
                <a:effectLst/>
                <a:latin typeface="Source Sans Pro" panose="020B0503030403020204" pitchFamily="34" charset="0"/>
                <a:ea typeface="Source Sans Pro" panose="020B0503030403020204" pitchFamily="34" charset="0"/>
              </a:rPr>
              <a:t>gày 12 tháng 1 năm 2009</a:t>
            </a:r>
            <a:r>
              <a:rPr lang="vi-VN" sz="1800" b="0" i="0">
                <a:solidFill>
                  <a:schemeClr val="tx1"/>
                </a:solidFill>
                <a:effectLst/>
                <a:latin typeface="Source Sans Pro" panose="020B0503030403020204" pitchFamily="34" charset="0"/>
                <a:ea typeface="Source Sans Pro" panose="020B0503030403020204" pitchFamily="34" charset="0"/>
              </a:rPr>
              <a:t> - </a:t>
            </a:r>
            <a:r>
              <a:rPr lang="vi-VN" sz="1800" b="0" i="0">
                <a:solidFill>
                  <a:srgbClr val="222222"/>
                </a:solidFill>
                <a:effectLst/>
                <a:latin typeface="Source Sans Pro" panose="020B0503030403020204" pitchFamily="34" charset="0"/>
                <a:ea typeface="Source Sans Pro" panose="020B0503030403020204" pitchFamily="34" charset="0"/>
              </a:rPr>
              <a:t>Người nhận Bitcoin đầu tiên là Hal Finney, ông ta nhận được 10 bitcoin từ Satoshi Nakamoto trong giao dịch bitcoin đầu tiên của thế giới.</a:t>
            </a:r>
            <a:endParaRPr lang="vi-VN" sz="1800">
              <a:latin typeface="Source Sans Pro" panose="020B0503030403020204" pitchFamily="34" charset="0"/>
              <a:ea typeface="Source Sans Pro" panose="020B0503030403020204" pitchFamily="34" charset="0"/>
            </a:endParaRPr>
          </a:p>
        </p:txBody>
      </p:sp>
      <p:graphicFrame>
        <p:nvGraphicFramePr>
          <p:cNvPr id="14" name="Diagram 13">
            <a:extLst>
              <a:ext uri="{FF2B5EF4-FFF2-40B4-BE49-F238E27FC236}">
                <a16:creationId xmlns:a16="http://schemas.microsoft.com/office/drawing/2014/main" id="{F089DB46-EA19-430E-89EF-55C27E7C9DD9}"/>
              </a:ext>
            </a:extLst>
          </p:cNvPr>
          <p:cNvGraphicFramePr/>
          <p:nvPr>
            <p:extLst>
              <p:ext uri="{D42A27DB-BD31-4B8C-83A1-F6EECF244321}">
                <p14:modId xmlns:p14="http://schemas.microsoft.com/office/powerpoint/2010/main" val="3352300456"/>
              </p:ext>
            </p:extLst>
          </p:nvPr>
        </p:nvGraphicFramePr>
        <p:xfrm>
          <a:off x="6477918" y="2135573"/>
          <a:ext cx="2159306" cy="22261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26109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750"/>
                                        <p:tgtEl>
                                          <p:spTgt spid="76"/>
                                        </p:tgtEl>
                                      </p:cBhvr>
                                    </p:animEffect>
                                    <p:anim calcmode="lin" valueType="num">
                                      <p:cBhvr>
                                        <p:cTn id="14" dur="750" fill="hold"/>
                                        <p:tgtEl>
                                          <p:spTgt spid="76"/>
                                        </p:tgtEl>
                                        <p:attrNameLst>
                                          <p:attrName>ppt_x</p:attrName>
                                        </p:attrNameLst>
                                      </p:cBhvr>
                                      <p:tavLst>
                                        <p:tav tm="0">
                                          <p:val>
                                            <p:strVal val="#ppt_x"/>
                                          </p:val>
                                        </p:tav>
                                        <p:tav tm="100000">
                                          <p:val>
                                            <p:strVal val="#ppt_x"/>
                                          </p:val>
                                        </p:tav>
                                      </p:tavLst>
                                    </p:anim>
                                    <p:anim calcmode="lin" valueType="num">
                                      <p:cBhvr>
                                        <p:cTn id="15" dur="750" fill="hold"/>
                                        <p:tgtEl>
                                          <p:spTgt spid="7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anim calcmode="lin" valueType="num">
                                      <p:cBhvr>
                                        <p:cTn id="20" dur="750" fill="hold"/>
                                        <p:tgtEl>
                                          <p:spTgt spid="13"/>
                                        </p:tgtEl>
                                        <p:attrNameLst>
                                          <p:attrName>ppt_x</p:attrName>
                                        </p:attrNameLst>
                                      </p:cBhvr>
                                      <p:tavLst>
                                        <p:tav tm="0">
                                          <p:val>
                                            <p:strVal val="#ppt_x"/>
                                          </p:val>
                                        </p:tav>
                                        <p:tav tm="100000">
                                          <p:val>
                                            <p:strVal val="#ppt_x"/>
                                          </p:val>
                                        </p:tav>
                                      </p:tavLst>
                                    </p:anim>
                                    <p:anim calcmode="lin" valueType="num">
                                      <p:cBhvr>
                                        <p:cTn id="21" dur="75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anim calcmode="lin" valueType="num">
                                      <p:cBhvr>
                                        <p:cTn id="26" dur="750" fill="hold"/>
                                        <p:tgtEl>
                                          <p:spTgt spid="14"/>
                                        </p:tgtEl>
                                        <p:attrNameLst>
                                          <p:attrName>ppt_x</p:attrName>
                                        </p:attrNameLst>
                                      </p:cBhvr>
                                      <p:tavLst>
                                        <p:tav tm="0">
                                          <p:val>
                                            <p:strVal val="#ppt_x"/>
                                          </p:val>
                                        </p:tav>
                                        <p:tav tm="100000">
                                          <p:val>
                                            <p:strVal val="#ppt_x"/>
                                          </p:val>
                                        </p:tav>
                                      </p:tavLst>
                                    </p:anim>
                                    <p:anim calcmode="lin" valueType="num">
                                      <p:cBhvr>
                                        <p:cTn id="27"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3" grpId="0"/>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7</a:t>
            </a:r>
            <a:endParaRPr/>
          </a:p>
        </p:txBody>
      </p:sp>
      <p:pic>
        <p:nvPicPr>
          <p:cNvPr id="4098" name="Picture 2" descr="Blockchain là gì? Các ứng dụng liên quan đến Blockchain">
            <a:extLst>
              <a:ext uri="{FF2B5EF4-FFF2-40B4-BE49-F238E27FC236}">
                <a16:creationId xmlns:a16="http://schemas.microsoft.com/office/drawing/2014/main" id="{B8DC1A41-464C-48C9-9DC8-46025D66A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654" y="1152230"/>
            <a:ext cx="5338692" cy="359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7747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8</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2585323"/>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Trong hệ thống ngân hàng, chúng ta chỉ biết các giao dịch và số dư tài khoản của riêng mình thì trên blockchain của bitcoin bạn có thể xem các giao dịch của tất cả mọi người.​ Hệ thống blockchain được thiết kế theo cách không yêu cầu sự tin cậy và bảo đảm bởi độ tin cậy có được thông qua các </a:t>
            </a:r>
            <a:r>
              <a:rPr lang="vi-VN" sz="1800" b="0" i="0">
                <a:solidFill>
                  <a:srgbClr val="FF0000"/>
                </a:solidFill>
                <a:effectLst/>
                <a:latin typeface="Source Sans Pro" panose="020B0503030403020204" pitchFamily="34" charset="0"/>
                <a:ea typeface="Source Sans Pro" panose="020B0503030403020204" pitchFamily="34" charset="0"/>
              </a:rPr>
              <a:t>hàm mã hóa toán học đặc biệt</a:t>
            </a:r>
            <a:r>
              <a:rPr lang="vi-VN" sz="1800" b="0" i="0">
                <a:solidFill>
                  <a:srgbClr val="222222"/>
                </a:solidFill>
                <a:effectLst/>
                <a:latin typeface="Source Sans Pro" panose="020B0503030403020204" pitchFamily="34" charset="0"/>
                <a:ea typeface="Source Sans Pro" panose="020B0503030403020204" pitchFamily="34" charset="0"/>
              </a:rPr>
              <a:t>. ​Để có thể thực hiện các giao dịch trên blockchain, bạn cần một phần mềm sẽ cho phép bạn lưu trữ và trao đổi các đồng tiền điện tử của bạn gọi là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a:t>
            </a:r>
            <a:r>
              <a:rPr lang="vi-VN" sz="1800" b="0" i="0">
                <a:solidFill>
                  <a:srgbClr val="222222"/>
                </a:solidFill>
                <a:effectLst/>
                <a:latin typeface="Source Sans Pro" panose="020B0503030403020204" pitchFamily="34" charset="0"/>
                <a:ea typeface="Source Sans Pro" panose="020B0503030403020204" pitchFamily="34" charset="0"/>
              </a:rPr>
              <a:t>.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 </a:t>
            </a:r>
            <a:r>
              <a:rPr lang="vi-VN" sz="1800" b="0" i="0">
                <a:solidFill>
                  <a:srgbClr val="222222"/>
                </a:solidFill>
                <a:effectLst/>
                <a:latin typeface="Source Sans Pro" panose="020B0503030403020204" pitchFamily="34" charset="0"/>
                <a:ea typeface="Source Sans Pro" panose="020B0503030403020204" pitchFamily="34" charset="0"/>
              </a:rPr>
              <a:t>này sẽ được bảo vệ bằng một phương pháp mã hóa đặc biệt đó là sử dụng một cặp khóa bảo mật duy nhất: </a:t>
            </a:r>
            <a:r>
              <a:rPr lang="vi-VN" sz="1800" b="0" i="0">
                <a:solidFill>
                  <a:srgbClr val="FF0000"/>
                </a:solidFill>
                <a:effectLst/>
                <a:latin typeface="Source Sans Pro" panose="020B0503030403020204" pitchFamily="34" charset="0"/>
                <a:ea typeface="Source Sans Pro" panose="020B0503030403020204" pitchFamily="34" charset="0"/>
              </a:rPr>
              <a:t>khóa riêng tư </a:t>
            </a:r>
            <a:r>
              <a:rPr lang="vi-VN" sz="1800" b="0" i="0">
                <a:solidFill>
                  <a:srgbClr val="222222"/>
                </a:solidFill>
                <a:effectLst/>
                <a:latin typeface="Source Sans Pro" panose="020B0503030403020204" pitchFamily="34" charset="0"/>
                <a:ea typeface="Source Sans Pro" panose="020B0503030403020204" pitchFamily="34" charset="0"/>
              </a:rPr>
              <a:t>(private key) và </a:t>
            </a:r>
            <a:r>
              <a:rPr lang="vi-VN" sz="1800" b="0" i="0">
                <a:solidFill>
                  <a:srgbClr val="FF0000"/>
                </a:solidFill>
                <a:effectLst/>
                <a:latin typeface="Source Sans Pro" panose="020B0503030403020204" pitchFamily="34" charset="0"/>
                <a:ea typeface="Source Sans Pro" panose="020B0503030403020204" pitchFamily="34" charset="0"/>
              </a:rPr>
              <a:t>khóa công khai </a:t>
            </a:r>
            <a:r>
              <a:rPr lang="vi-VN" sz="1800" b="0" i="0">
                <a:solidFill>
                  <a:srgbClr val="222222"/>
                </a:solidFill>
                <a:effectLst/>
                <a:latin typeface="Source Sans Pro" panose="020B0503030403020204" pitchFamily="34" charset="0"/>
                <a:ea typeface="Source Sans Pro" panose="020B0503030403020204" pitchFamily="34" charset="0"/>
              </a:rPr>
              <a:t>(public key).</a:t>
            </a:r>
            <a:endParaRPr lang="vi-VN" sz="180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1. Nguyên lý mã hóa:</a:t>
            </a:r>
          </a:p>
        </p:txBody>
      </p:sp>
    </p:spTree>
    <p:extLst>
      <p:ext uri="{BB962C8B-B14F-4D97-AF65-F5344CB8AC3E}">
        <p14:creationId xmlns:p14="http://schemas.microsoft.com/office/powerpoint/2010/main" val="228971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3238</Words>
  <Application>Microsoft Office PowerPoint</Application>
  <PresentationFormat>On-screen Show (16:9)</PresentationFormat>
  <Paragraphs>175</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Source Sans Pro</vt:lpstr>
      <vt:lpstr>Roboto Slab</vt:lpstr>
      <vt:lpstr>Raleway</vt:lpstr>
      <vt:lpstr>Arial</vt:lpstr>
      <vt:lpstr>Cordelia template</vt:lpstr>
      <vt:lpstr>Ứng dụng của blockchain trong thương mại điện tử - ví điện tử (Nhóm 2)</vt:lpstr>
      <vt:lpstr>1. Blockchain là gì? </vt:lpstr>
      <vt:lpstr>Định nghĩa</vt:lpstr>
      <vt:lpstr>Lịch sử</vt:lpstr>
      <vt:lpstr>Lịch sử</vt:lpstr>
      <vt:lpstr>Lịch sử</vt:lpstr>
      <vt:lpstr>Lịch sử</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Những ưu điểm nổi bật của Blockchain</vt:lpstr>
      <vt:lpstr>Những ưu điểm nổi bật của Blockchain</vt:lpstr>
      <vt:lpstr>Những ưu điểm nổi bật của Blockchain</vt:lpstr>
      <vt:lpstr>Những ưu điểm nổi bật của Blockchain</vt:lpstr>
      <vt:lpstr>Những ưu điểm nổi bật của Blockchain</vt:lpstr>
      <vt:lpstr>Ứng dụng</vt:lpstr>
      <vt:lpstr>2. Ví điện tử ứng dụng blockchain – Ví blockchain</vt:lpstr>
      <vt:lpstr>Ví blockchain là gì?</vt:lpstr>
      <vt:lpstr>Ví blockchain hoạt động như thế nào?</vt:lpstr>
      <vt:lpstr>Ví blockchain hoạt động như thế nào?</vt:lpstr>
      <vt:lpstr>Các loại ví blockchain</vt:lpstr>
      <vt:lpstr>3. Demo ví blockchain</vt:lpstr>
      <vt:lpstr>Các chức năng của ví blockchain</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Demo 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của blockchain trong thương mại điện tử - ví điện tử (Nhóm C.A.T)</dc:title>
  <cp:lastModifiedBy>Anh Nguyễn Lan - QLNN1</cp:lastModifiedBy>
  <cp:revision>33</cp:revision>
  <dcterms:modified xsi:type="dcterms:W3CDTF">2021-04-26T03:17:38Z</dcterms:modified>
</cp:coreProperties>
</file>