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7" r:id="rId7"/>
    <p:sldId id="259" r:id="rId8"/>
    <p:sldId id="262" r:id="rId9"/>
    <p:sldId id="263" r:id="rId10"/>
    <p:sldId id="265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5EEC3C"/>
    <a:srgbClr val="990099"/>
    <a:srgbClr val="CC0099"/>
    <a:srgbClr val="FE9202"/>
    <a:srgbClr val="007033"/>
    <a:srgbClr val="6C1A00"/>
    <a:srgbClr val="00AAC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>
        <p:scale>
          <a:sx n="75" d="100"/>
          <a:sy n="75" d="100"/>
        </p:scale>
        <p:origin x="123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182570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70" y="4098800"/>
            <a:ext cx="8231372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1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9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044700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93703"/>
            <a:ext cx="8246070" cy="916230"/>
          </a:xfrm>
        </p:spPr>
        <p:txBody>
          <a:bodyPr/>
          <a:lstStyle/>
          <a:p>
            <a:r>
              <a:rPr lang="en-US" dirty="0"/>
              <a:t>Diamond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651818"/>
            <a:ext cx="1985166" cy="122164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Done by:</a:t>
            </a:r>
          </a:p>
          <a:p>
            <a:r>
              <a:rPr lang="en-US" b="1" dirty="0"/>
              <a:t>Hiba Alnimer</a:t>
            </a:r>
          </a:p>
          <a:p>
            <a:r>
              <a:rPr lang="en-US" b="1" dirty="0"/>
              <a:t>Marah Alfaraj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C4154-9B4D-4F35-85B5-B1C434291E20}"/>
              </a:ext>
            </a:extLst>
          </p:cNvPr>
          <p:cNvSpPr/>
          <p:nvPr/>
        </p:nvSpPr>
        <p:spPr>
          <a:xfrm>
            <a:off x="228710" y="1295114"/>
            <a:ext cx="5295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6E3A59-E863-4BE3-BF1B-B0F5FB2B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99.11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0DCEC-A1D6-4E6C-ADDA-71A7F4CAAE55}"/>
              </a:ext>
            </a:extLst>
          </p:cNvPr>
          <p:cNvSpPr/>
          <p:nvPr/>
        </p:nvSpPr>
        <p:spPr>
          <a:xfrm>
            <a:off x="304857" y="860676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Model Building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B303E-AF65-469C-B863-8DB7DCF3EC64}"/>
              </a:ext>
            </a:extLst>
          </p:cNvPr>
          <p:cNvSpPr txBox="1"/>
          <p:nvPr/>
        </p:nvSpPr>
        <p:spPr>
          <a:xfrm>
            <a:off x="485233" y="1566172"/>
            <a:ext cx="5919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Linear Regression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Decision Tree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AdaBoostRegressor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</a:t>
            </a:r>
            <a:r>
              <a:rPr lang="ar-J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r>
              <a:rPr lang="ar-J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Boost</a:t>
            </a:r>
            <a:r>
              <a:rPr lang="ar-J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xgboost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KNeighbors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 RandomForestRegressor Model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 and Build aExtraTrees Model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44E97-484D-4FD3-A7CC-C747185E3850}"/>
              </a:ext>
            </a:extLst>
          </p:cNvPr>
          <p:cNvSpPr/>
          <p:nvPr/>
        </p:nvSpPr>
        <p:spPr>
          <a:xfrm>
            <a:off x="52630" y="1502815"/>
            <a:ext cx="5732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Finally, exporting The Model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83DB6-7D77-497B-998C-84D893D3A567}"/>
              </a:ext>
            </a:extLst>
          </p:cNvPr>
          <p:cNvSpPr txBox="1"/>
          <p:nvPr/>
        </p:nvSpPr>
        <p:spPr>
          <a:xfrm>
            <a:off x="448965" y="1964481"/>
            <a:ext cx="702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collect all algorithms together under ensemble method, and apply voting technique and end up with R2= , and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81DA4-4B66-410B-9685-1A491EF7FD6E}"/>
              </a:ext>
            </a:extLst>
          </p:cNvPr>
          <p:cNvSpPr/>
          <p:nvPr/>
        </p:nvSpPr>
        <p:spPr>
          <a:xfrm>
            <a:off x="448965" y="2881956"/>
            <a:ext cx="7115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voting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VotingRegressor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([(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lr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dt),(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AdaBoost"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,AdaBoost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,(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Gradient_Boost'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,Gradient_Boost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xgboost'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,xgboost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"Random_Forest"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Random_Forest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"KNN"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,KNN),(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ExtraTrees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ExtraTrees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)],weights=[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9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3300" dirty="0"/>
              <a:t>Firstly, we need to understand data so our observe:</a:t>
            </a:r>
          </a:p>
          <a:p>
            <a:pPr marL="0" indent="0" algn="l">
              <a:buNone/>
            </a:pPr>
            <a:endParaRPr lang="en-US" sz="3300" dirty="0"/>
          </a:p>
          <a:p>
            <a:pPr marL="0" indent="0" algn="l">
              <a:buNone/>
            </a:pPr>
            <a:r>
              <a:rPr lang="en-US" sz="2900" dirty="0">
                <a:solidFill>
                  <a:srgbClr val="002060"/>
                </a:solidFill>
              </a:rPr>
              <a:t>1- The dataset has 53,940 tuples of diamonds and contains 10 fields includes the target one.</a:t>
            </a:r>
          </a:p>
          <a:p>
            <a:pPr marL="0" indent="0" algn="l">
              <a:buNone/>
            </a:pPr>
            <a:r>
              <a:rPr lang="en-US" sz="2900" dirty="0">
                <a:solidFill>
                  <a:srgbClr val="002060"/>
                </a:solidFill>
              </a:rPr>
              <a:t>2-main features (columns)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carat (weight of the diamond)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cut (quality of the cut)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color (diamond color)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clarity (how clear the diamond is)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x (length in mm)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y (width in mm)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z (depth in mm)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depth (total depth percentage = z / mean(x, y))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table (width of top of diamond relative to widest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9C37-6CC4-482D-B1ED-501BA182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555" y="2113636"/>
            <a:ext cx="8856890" cy="152705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We have two data (train and test) firstly, we need to read it and save it in variables.</a:t>
            </a:r>
          </a:p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then to study and understand the data we apply some functions on data like: train/test.shape , info (to know datatype of each feature),sum (to count how many missing data we have), describe(show the summary statistics of the numeric variables)</a:t>
            </a:r>
          </a:p>
          <a:p>
            <a:pPr algn="l"/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80679-8B8F-4F0A-A3B5-1C7B7B020FBB}"/>
              </a:ext>
            </a:extLst>
          </p:cNvPr>
          <p:cNvSpPr txBox="1"/>
          <p:nvPr/>
        </p:nvSpPr>
        <p:spPr>
          <a:xfrm>
            <a:off x="0" y="891995"/>
            <a:ext cx="314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Some plots we use :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67127-F66E-45B6-9E77-CF45B6F8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1415215"/>
            <a:ext cx="2294233" cy="1477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8CC25-0BF5-48FA-A4FD-E0AA9985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132" y="1415215"/>
            <a:ext cx="2186521" cy="1455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76A80-EE50-4CCF-BD11-A8F6E91459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38"/>
          <a:stretch/>
        </p:blipFill>
        <p:spPr>
          <a:xfrm>
            <a:off x="4692853" y="1411885"/>
            <a:ext cx="2088616" cy="1464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0B48D-9F32-4502-8DD6-DDFAE8D6F8AE}"/>
              </a:ext>
            </a:extLst>
          </p:cNvPr>
          <p:cNvSpPr txBox="1"/>
          <p:nvPr/>
        </p:nvSpPr>
        <p:spPr>
          <a:xfrm>
            <a:off x="210692" y="3485379"/>
            <a:ext cx="8354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distribution shows that price  and carat is skewed to the right since mean &gt; median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Then we use log to it to normalize it: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train["price"]=np.log(train["price"])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train["carat"]=np.log(train["carat"])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8FF2D-D1D8-407E-BA71-CC6A9A79A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336" y="1494514"/>
            <a:ext cx="2088617" cy="13279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571B37-9B95-43A4-866B-61C65B17CFF8}"/>
              </a:ext>
            </a:extLst>
          </p:cNvPr>
          <p:cNvSpPr/>
          <p:nvPr/>
        </p:nvSpPr>
        <p:spPr>
          <a:xfrm>
            <a:off x="-30890" y="339773"/>
            <a:ext cx="3817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FF5D4-F60B-4E30-A2F8-00FB3510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32877"/>
            <a:ext cx="2466423" cy="1644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3F56A-AD78-48D1-8D20-508F293C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45" y="1385582"/>
            <a:ext cx="2583873" cy="164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1A4A-3860-4384-BB68-0B7BFC0398C9}"/>
              </a:ext>
            </a:extLst>
          </p:cNvPr>
          <p:cNvSpPr txBox="1"/>
          <p:nvPr/>
        </p:nvSpPr>
        <p:spPr>
          <a:xfrm>
            <a:off x="0" y="3182570"/>
            <a:ext cx="88273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1-The graph shows that there is strong relationship between carat and price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2-There is no relationship between cut and price, and median price is around 8.5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3-The graph shows that G color has maximum count values, and J color has the lowest count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216F6-93DE-40C3-A385-C23F29571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358" y="1367369"/>
            <a:ext cx="2721218" cy="17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7F7F6-56A1-4493-82D6-32B2309A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" y="1350110"/>
            <a:ext cx="3136470" cy="1932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F2E0E2-E9E3-4EAA-85D4-B6B74EAF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26" y="1368854"/>
            <a:ext cx="3136470" cy="1888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F77E9-FAA3-4D50-AF6B-1EEF8C31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01" y="1457757"/>
            <a:ext cx="2649780" cy="1799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6FA1FB-3D72-4A1F-867C-B23DA8F4B008}"/>
              </a:ext>
            </a:extLst>
          </p:cNvPr>
          <p:cNvSpPr/>
          <p:nvPr/>
        </p:nvSpPr>
        <p:spPr>
          <a:xfrm>
            <a:off x="296260" y="3301598"/>
            <a:ext cx="8847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1- The graph shows depth is normally distribution with mean of 61.8, and also it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2- There is no relationship between depth and price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3- The graph shows table is normally distribution with mean of 57.5, and also it shows an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72056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62476" y="1350110"/>
            <a:ext cx="595549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Missing values or outliers: The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dataset doesn’t include any missing values but diamonds with z ,y and x have outliers. 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#Dropping the outliers. 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= train[(train["depth"]&lt;75)&amp;(train["depth"]&gt;45)]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= train[(train["table"]&lt;80)&amp;(train["table"]&gt;40)]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= train[(train["x"]&lt;30)]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= train[(train["y"]&lt;30)]</a:t>
            </a: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= train[(train["z"]&lt;30)&amp;(train["z"]&gt;2)]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0F29-B165-48E4-9145-6654BCCC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0" y="462209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Encode the object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3E7B-F403-4A06-A7CD-EBFDDC2E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75" y="1034853"/>
            <a:ext cx="5955495" cy="3511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dataset includes 3 categorical variables (cut, color, and clarity). I chose to create dummy variables for those categorical variables using a “replace” function.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Con, we use replace function to solve this one of them: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train.clarity.replace({'SI2':1, 'SI1':2, 'VS1':3, 'VS2':4, 'VVS2':5, 'VVS1':6, 'I1':7, 'IF':8},inplace=True)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003033-768A-4BEB-9FA1-2EC5783B55D1}"/>
              </a:ext>
            </a:extLst>
          </p:cNvPr>
          <p:cNvSpPr txBox="1">
            <a:spLocks/>
          </p:cNvSpPr>
          <p:nvPr/>
        </p:nvSpPr>
        <p:spPr>
          <a:xfrm>
            <a:off x="2915925" y="12242"/>
            <a:ext cx="595549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 Engineering :</a:t>
            </a:r>
          </a:p>
        </p:txBody>
      </p:sp>
    </p:spTree>
    <p:extLst>
      <p:ext uri="{BB962C8B-B14F-4D97-AF65-F5344CB8AC3E}">
        <p14:creationId xmlns:p14="http://schemas.microsoft.com/office/powerpoint/2010/main" val="72527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3785-4CBF-4498-B3BB-E56C8BD6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950" y="739290"/>
            <a:ext cx="5955495" cy="35110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we created a new feature “vol” (for volume) which is a multiplication of x, y, and z and then we replaced x, y, and z with this vol to deal with these 3 columns as one column 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rgbClr val="00B0F0"/>
                </a:solidFill>
              </a:rPr>
              <a:t>train['vol'] = train['x'] * train['y'] * train['z']</a:t>
            </a:r>
          </a:p>
          <a:p>
            <a:r>
              <a:rPr lang="en-US" dirty="0">
                <a:solidFill>
                  <a:srgbClr val="00B0F0"/>
                </a:solidFill>
              </a:rPr>
              <a:t>train.drop(['x','y','z'], axis=1, inplace=True)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4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(16:9)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Office Theme</vt:lpstr>
      <vt:lpstr>Diamond price prediction</vt:lpstr>
      <vt:lpstr>Introduction:</vt:lpstr>
      <vt:lpstr>Slide Title</vt:lpstr>
      <vt:lpstr>PowerPoint Presentation</vt:lpstr>
      <vt:lpstr>PowerPoint Presentation</vt:lpstr>
      <vt:lpstr>PowerPoint Presentation</vt:lpstr>
      <vt:lpstr>Cont.</vt:lpstr>
      <vt:lpstr>Encode the object data: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2023-05-13T16:39:55Z</dcterms:modified>
</cp:coreProperties>
</file>