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AC4C-A6F2-EFE5-22C0-911081D9F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39108C-E775-0749-B0D6-6C21CB45F5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1CB49-510A-41B3-D127-3AB18DDAF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8E93-8135-46A1-BF00-3CED47F84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57DA7-373F-0D3B-3100-E4D88AE7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96244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83BAD-7BD3-4729-BC91-B7E0599AD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C7D78-509F-F222-52EF-C1C9530B5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7137A-D0FE-0990-EA12-F69C57847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35D95-F72B-F504-CA5A-6402D6950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021BF8-91A8-5661-AC0C-4A2E78468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845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539F8-A81A-29D5-D7D6-B69469D420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023F0-C2EA-CD58-39DF-EFB580D48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05300-455E-954A-1F2A-C6CA1DAE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AC460-9263-B8D9-FAAC-E8580CB1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D8DD5-46E9-9338-9B7A-70767D5E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71041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7151D-4155-1601-1B48-F8B765937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DBDFD-E437-C6E6-99FC-16FF70077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4FAC4A-1A4B-8F29-C934-64D9412C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2E1DB-F067-B5BB-34CC-FA23A3E0C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DEDE-7349-71AE-B148-B6D4DD46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76688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64BC7-2C16-6E8C-F46B-306EE20A7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79429-9F90-9859-6820-311C6D873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C0B9D-03AD-C785-AB02-0CD2197D9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AA6F4-F165-8676-4127-EF6D4FD29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4E493-5E1D-E6AF-DBF7-8D60E64E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385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89DCA-5F96-581E-414B-146237DD4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B886-11F3-4C74-DBFC-AC45243F09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36C85-2FE5-C8C7-CCD1-15A4C3013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F4872A-0C39-3900-B0ED-DB5F5C40F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22ECB-9EB4-23F6-ACA3-D2BE28C7A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B00527-F6EC-2B1F-3667-B477DDDD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3197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D205-D2AC-DF23-12E8-3FD2248C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351329-D365-B2C4-FD2A-E3D992003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05E6F9-8E2F-2F30-885B-0C14BDA6E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7318FF-B9D4-E6E4-7BD3-D4B52F3F9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02693A-B3B2-E634-988C-4C4851096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08B13-A201-C00D-C1A9-B77B4E75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2A7B6-171A-A277-D76A-BBEBFB13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156442-4A97-0662-5C6A-DE6B4EF7E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0566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2AFF-DD6C-D026-E063-8B8257448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DA875-2999-0ACB-FA3C-B2C2396C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4A40AD-1CED-66E0-14B1-6E1700818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B2260-B167-86C4-E0AC-678CBB320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2848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C25CFF-47C9-B332-82E6-DC9105E22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3F076-0262-E04B-04E8-7B8124BB0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18E2C5-C6B8-2F95-4448-F6C7F4AEA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518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22D3-8A6F-9068-293A-8B8BB2004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E0F0C-DBB4-2BF6-3D71-F8FE626F5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1904E-DF75-569A-FA2B-176015B9E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C67A78-F40A-B30D-E9DB-8A9AD393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89703-38DC-6797-B760-E3B88040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CC6AAA-03AB-1CA7-B6EF-9A99EBBE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0460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BFC79-CD9A-D324-0EEC-38A1C95A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12B33-3AB8-3BF5-D2F1-2CD42204C3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78BB9-852A-7479-F094-F53FA8C1C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4DCA-D0FF-B671-382F-F43C6707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00128-9CF9-0EBA-8A4E-D815180A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F83F7-C24E-53D0-1AD3-3E0271342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991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88F59-948A-B0C1-FF87-E73A576F3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4F18E-A39A-925F-3D71-70B3C93D2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D039D-B868-6B48-752A-59DA5EF98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5AC7E4-F94C-4A8D-9174-D55506F09285}" type="datetimeFigureOut">
              <a:rPr lang="en-IL" smtClean="0"/>
              <a:t>10/09/2025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3D480-DE72-5F24-B7EB-D2A376519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35708B-8FD8-F070-084C-376E4E6EA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B9DD9F-6112-497A-B636-08DC9B5C76B4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51223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4A2953-5992-61C3-2379-3FE60B038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320040"/>
            <a:ext cx="6692827" cy="3892669"/>
          </a:xfrm>
        </p:spPr>
        <p:txBody>
          <a:bodyPr>
            <a:normAutofit/>
          </a:bodyPr>
          <a:lstStyle/>
          <a:p>
            <a:pPr algn="l"/>
            <a:r>
              <a:rPr lang="en-GB" sz="6100" dirty="0"/>
              <a:t>Optimizing Hospital Costs: A Data-Driven Approach to Readmissions</a:t>
            </a:r>
            <a:endParaRPr lang="en-IL" sz="6100" dirty="0"/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Hospital">
            <a:extLst>
              <a:ext uri="{FF2B5EF4-FFF2-40B4-BE49-F238E27FC236}">
                <a16:creationId xmlns:a16="http://schemas.microsoft.com/office/drawing/2014/main" id="{829ED67F-8E12-5C60-3AD4-13AD26DD89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1544" y="1267079"/>
            <a:ext cx="4087368" cy="4087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56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1BA8-58CC-2E8A-CC77-94F39A65F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Overview</a:t>
            </a:r>
            <a:endParaRPr lang="en-I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5694D6-8EF3-1C0E-5CDC-975F766CC1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8282" y="1935545"/>
            <a:ext cx="7563545" cy="1947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~100,000 </a:t>
            </a:r>
            <a:r>
              <a:rPr kumimoji="0" lang="en-US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 US </a:t>
            </a:r>
            <a:r>
              <a:rPr kumimoji="0" lang="en-IL" altLang="en-IL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hospital encounters over </a:t>
            </a:r>
            <a:r>
              <a:rPr kumimoji="0" lang="en-IL" altLang="en-IL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 Light" panose="020F0302020204030204" pitchFamily="34" charset="0"/>
                <a:cs typeface="Calibri Light" panose="020F0302020204030204" pitchFamily="34" charset="0"/>
              </a:rPr>
              <a:t>10 years</a:t>
            </a:r>
            <a:endParaRPr kumimoji="0" lang="en-US" altLang="en-IL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GB" sz="1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Key Problem:</a:t>
            </a:r>
          </a:p>
          <a:p>
            <a:r>
              <a:rPr lang="en-GB" sz="1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Hospital readmissions within 30 days</a:t>
            </a:r>
            <a:r>
              <a:rPr lang="en-GB" sz="1400" dirty="0">
                <a:ea typeface="Calibri Light" panose="020F0302020204030204" pitchFamily="34" charset="0"/>
                <a:cs typeface="Calibri Light" panose="020F0302020204030204" pitchFamily="34" charset="0"/>
              </a:rPr>
              <a:t> trigger </a:t>
            </a:r>
            <a:r>
              <a:rPr lang="en-GB" sz="1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financial penalties</a:t>
            </a:r>
            <a:r>
              <a:rPr lang="en-GB" sz="1400" dirty="0">
                <a:ea typeface="Calibri Light" panose="020F0302020204030204" pitchFamily="34" charset="0"/>
                <a:cs typeface="Calibri Light" panose="020F0302020204030204" pitchFamily="34" charset="0"/>
              </a:rPr>
              <a:t> from insurers &amp; regulators</a:t>
            </a:r>
          </a:p>
          <a:p>
            <a:r>
              <a:rPr lang="en-GB" sz="1400" dirty="0">
                <a:ea typeface="Calibri Light" panose="020F0302020204030204" pitchFamily="34" charset="0"/>
                <a:cs typeface="Calibri Light" panose="020F0302020204030204" pitchFamily="34" charset="0"/>
              </a:rPr>
              <a:t>Hospitals don’t get paid again for the readmission</a:t>
            </a:r>
          </a:p>
          <a:p>
            <a:endParaRPr lang="en-GB" sz="1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indent="0">
              <a:buNone/>
            </a:pPr>
            <a:r>
              <a:rPr lang="en-GB" sz="1600" b="1" dirty="0">
                <a:ea typeface="Calibri Light" panose="020F0302020204030204" pitchFamily="34" charset="0"/>
                <a:cs typeface="Calibri Light" panose="020F0302020204030204" pitchFamily="34" charset="0"/>
              </a:rPr>
              <a:t>These readmissions increase costs and reflect potential gaps in patient care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26C67D-15B2-6096-266F-E44AC8ADE1FA}"/>
              </a:ext>
            </a:extLst>
          </p:cNvPr>
          <p:cNvSpPr txBox="1"/>
          <p:nvPr/>
        </p:nvSpPr>
        <p:spPr>
          <a:xfrm>
            <a:off x="1117854" y="4603540"/>
            <a:ext cx="609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1600" b="1" dirty="0">
                <a:ea typeface="Calibri Light" panose="020F0302020204030204" pitchFamily="34" charset="0"/>
                <a:cs typeface="Calibri Light" panose="020F0302020204030204" pitchFamily="34" charset="0"/>
              </a:rPr>
              <a:t>Current Situation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53.9%</a:t>
            </a:r>
            <a:r>
              <a:rPr lang="en-GB" sz="1600" dirty="0">
                <a:solidFill>
                  <a:schemeClr val="accent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of patients were </a:t>
            </a:r>
            <a:r>
              <a:rPr lang="en-GB" sz="1600" b="1" dirty="0">
                <a:solidFill>
                  <a:schemeClr val="accent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not readmitted</a:t>
            </a:r>
            <a:endParaRPr lang="en-GB" sz="1600" dirty="0">
              <a:solidFill>
                <a:schemeClr val="accent1"/>
              </a:solidFill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chemeClr val="accent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34.9%</a:t>
            </a:r>
            <a:r>
              <a:rPr lang="en-GB" sz="1600" dirty="0">
                <a:solidFill>
                  <a:schemeClr val="accent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were readmitted </a:t>
            </a:r>
            <a:r>
              <a:rPr lang="en-GB" sz="1600" b="1" dirty="0">
                <a:solidFill>
                  <a:schemeClr val="accent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after 30 days</a:t>
            </a:r>
            <a:r>
              <a:rPr lang="en-GB" sz="1600" dirty="0">
                <a:solidFill>
                  <a:schemeClr val="accent1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(no penalty)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solidFill>
                  <a:srgbClr val="FF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11.1%</a:t>
            </a:r>
            <a:r>
              <a:rPr lang="en-GB" sz="1600" dirty="0">
                <a:solidFill>
                  <a:srgbClr val="FF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were readmitted </a:t>
            </a:r>
            <a:r>
              <a:rPr lang="en-GB" sz="1600" b="1" dirty="0">
                <a:solidFill>
                  <a:srgbClr val="FF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within 30 days</a:t>
            </a:r>
            <a:r>
              <a:rPr lang="en-GB" sz="1600" dirty="0">
                <a:solidFill>
                  <a:srgbClr val="FF0000"/>
                </a:solidFill>
                <a:ea typeface="Calibri Light" panose="020F0302020204030204" pitchFamily="34" charset="0"/>
                <a:cs typeface="Calibri Light" panose="020F0302020204030204" pitchFamily="34" charset="0"/>
              </a:rPr>
              <a:t> → costly &amp; penalized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16CD4B-CC0C-FF6B-D11C-16AED498F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675" y="0"/>
            <a:ext cx="4545084" cy="6858000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7D1F8AF7-1A70-5208-D3C0-1FF46B970065}"/>
              </a:ext>
            </a:extLst>
          </p:cNvPr>
          <p:cNvSpPr/>
          <p:nvPr/>
        </p:nvSpPr>
        <p:spPr>
          <a:xfrm>
            <a:off x="458410" y="3624156"/>
            <a:ext cx="499872" cy="237744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id="{07A13FA2-C9D3-09DB-C97D-9F76B0B407FE}"/>
              </a:ext>
            </a:extLst>
          </p:cNvPr>
          <p:cNvSpPr/>
          <p:nvPr/>
        </p:nvSpPr>
        <p:spPr>
          <a:xfrm>
            <a:off x="755904" y="1381125"/>
            <a:ext cx="1825371" cy="134548"/>
          </a:xfrm>
          <a:prstGeom prst="mathMinu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84255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BC0A87E-54C6-9F6E-FAC5-B600B8B22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 panose="020F0302020204030204" pitchFamily="34" charset="0"/>
                <a:cs typeface="Calibri Light" panose="020F0302020204030204" pitchFamily="34" charset="0"/>
              </a:rPr>
              <a:t>Total Penalty Cost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87501-2685-7107-2D40-FDC94BC38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754" y="1554480"/>
            <a:ext cx="7397142" cy="360749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dirty="0"/>
              <a:t>Cost per readmission:</a:t>
            </a:r>
          </a:p>
          <a:p>
            <a:r>
              <a:rPr lang="en-GB" sz="1600" dirty="0"/>
              <a:t>Readmitted &lt;30 days → penalty cost $10,000 per case</a:t>
            </a:r>
          </a:p>
          <a:p>
            <a:r>
              <a:rPr lang="en-GB" sz="1600" dirty="0"/>
              <a:t>Readmitted &gt;30 days → no penalty .</a:t>
            </a:r>
          </a:p>
          <a:p>
            <a:r>
              <a:rPr lang="en-GB" sz="1600" dirty="0"/>
              <a:t>No readmission → $0 penalty</a:t>
            </a:r>
          </a:p>
          <a:p>
            <a:endParaRPr lang="en-GB" sz="1600" dirty="0"/>
          </a:p>
          <a:p>
            <a:pPr marL="0" indent="0">
              <a:buNone/>
            </a:pPr>
            <a:r>
              <a:rPr lang="en-GB" sz="1600" dirty="0"/>
              <a:t>Based on U.S. healthcare reports</a:t>
            </a:r>
          </a:p>
          <a:p>
            <a:r>
              <a:rPr lang="en-GB" sz="1600" dirty="0"/>
              <a:t>Average hospital admission (treatment cost): ≈ $11,000 per patient.</a:t>
            </a:r>
          </a:p>
          <a:p>
            <a:r>
              <a:rPr lang="en-GB" sz="1600" dirty="0"/>
              <a:t>Medicare penalty for readmission &lt;30 days: up to $10,000 per case.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828F2F-DD24-6681-69C8-1299DBF4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636" y="0"/>
            <a:ext cx="3796235" cy="6858000"/>
          </a:xfrm>
          <a:prstGeom prst="rect">
            <a:avLst/>
          </a:prstGeom>
        </p:spPr>
      </p:pic>
      <p:sp>
        <p:nvSpPr>
          <p:cNvPr id="16" name="Minus Sign 15">
            <a:extLst>
              <a:ext uri="{FF2B5EF4-FFF2-40B4-BE49-F238E27FC236}">
                <a16:creationId xmlns:a16="http://schemas.microsoft.com/office/drawing/2014/main" id="{A0C03E97-45B2-BC9D-8DEB-7E7F18E7C3B9}"/>
              </a:ext>
            </a:extLst>
          </p:cNvPr>
          <p:cNvSpPr/>
          <p:nvPr/>
        </p:nvSpPr>
        <p:spPr>
          <a:xfrm>
            <a:off x="755904" y="1381125"/>
            <a:ext cx="1825371" cy="134548"/>
          </a:xfrm>
          <a:prstGeom prst="mathMinu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4658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EADF-19A6-A647-60B2-BEBD6C75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Reasons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BDF67F-E473-A481-94D8-179A4CAFD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599" y="1548878"/>
            <a:ext cx="5525187" cy="34055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7BF2D0-FAAE-B920-E7FE-74ED26BB9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641" y="1780408"/>
            <a:ext cx="3810000" cy="32260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4D3176-B337-4AB3-B449-81A7DDB7C9AC}"/>
              </a:ext>
            </a:extLst>
          </p:cNvPr>
          <p:cNvSpPr txBox="1"/>
          <p:nvPr/>
        </p:nvSpPr>
        <p:spPr>
          <a:xfrm>
            <a:off x="7764399" y="5241848"/>
            <a:ext cx="3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Multiple Diagnoses</a:t>
            </a:r>
            <a:endParaRPr lang="en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97F69-7543-FDBF-8218-EC81646B3928}"/>
              </a:ext>
            </a:extLst>
          </p:cNvPr>
          <p:cNvSpPr txBox="1"/>
          <p:nvPr/>
        </p:nvSpPr>
        <p:spPr>
          <a:xfrm>
            <a:off x="1318641" y="5302197"/>
            <a:ext cx="309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Age</a:t>
            </a:r>
            <a:endParaRPr lang="en-IL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23E246-99B6-A3D2-F00F-470BA8528348}"/>
              </a:ext>
            </a:extLst>
          </p:cNvPr>
          <p:cNvSpPr txBox="1"/>
          <p:nvPr/>
        </p:nvSpPr>
        <p:spPr>
          <a:xfrm>
            <a:off x="1117854" y="5846544"/>
            <a:ext cx="79164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Key Insight</a:t>
            </a:r>
            <a:r>
              <a:rPr lang="en-GB" dirty="0"/>
              <a:t>: </a:t>
            </a:r>
            <a:r>
              <a:rPr lang="en-GB" u="sng" dirty="0"/>
              <a:t>Older</a:t>
            </a:r>
            <a:r>
              <a:rPr lang="en-GB" dirty="0"/>
              <a:t> patients with </a:t>
            </a:r>
            <a:r>
              <a:rPr lang="en-GB" u="sng" dirty="0"/>
              <a:t>multiple diagnoses </a:t>
            </a:r>
            <a:r>
              <a:rPr lang="en-GB" dirty="0"/>
              <a:t>who are discharged home are the </a:t>
            </a:r>
            <a:r>
              <a:rPr lang="en-GB" b="1" dirty="0"/>
              <a:t>most likely to be readmitted within 30 days.</a:t>
            </a:r>
            <a:endParaRPr lang="en-GB" sz="1800" b="1" dirty="0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id="{1E4373B7-B056-3FAB-BE6D-2A3FFC02961C}"/>
              </a:ext>
            </a:extLst>
          </p:cNvPr>
          <p:cNvSpPr/>
          <p:nvPr/>
        </p:nvSpPr>
        <p:spPr>
          <a:xfrm>
            <a:off x="755904" y="1381125"/>
            <a:ext cx="1825371" cy="134548"/>
          </a:xfrm>
          <a:prstGeom prst="mathMinu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52463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7FBA-0FA4-508F-D6F4-C26BC82DE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Discharge Type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5FE6D8E-B447-8911-A3AC-26719F59A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90216"/>
              </p:ext>
            </p:extLst>
          </p:nvPr>
        </p:nvGraphicFramePr>
        <p:xfrm>
          <a:off x="8430768" y="1839136"/>
          <a:ext cx="3566160" cy="1624701"/>
        </p:xfrm>
        <a:graphic>
          <a:graphicData uri="http://schemas.openxmlformats.org/drawingml/2006/table">
            <a:tbl>
              <a:tblPr/>
              <a:tblGrid>
                <a:gridCol w="1271016">
                  <a:extLst>
                    <a:ext uri="{9D8B030D-6E8A-4147-A177-3AD203B41FA5}">
                      <a16:colId xmlns:a16="http://schemas.microsoft.com/office/drawing/2014/main" val="1431083547"/>
                    </a:ext>
                  </a:extLst>
                </a:gridCol>
                <a:gridCol w="2295144">
                  <a:extLst>
                    <a:ext uri="{9D8B030D-6E8A-4147-A177-3AD203B41FA5}">
                      <a16:colId xmlns:a16="http://schemas.microsoft.com/office/drawing/2014/main" val="1436995161"/>
                    </a:ext>
                  </a:extLst>
                </a:gridCol>
              </a:tblGrid>
              <a:tr h="2090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Meaning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543426"/>
                  </a:ext>
                </a:extLst>
              </a:tr>
              <a:tr h="460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Home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0"/>
                        <a:t>Patients discharged home without additional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4045366"/>
                  </a:ext>
                </a:extLst>
              </a:tr>
              <a:tr h="460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Home with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0" dirty="0"/>
                        <a:t>Patients discharged to rehab, skilled nursing, or home health 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065491"/>
                  </a:ext>
                </a:extLst>
              </a:tr>
              <a:tr h="4602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0" dirty="0"/>
                        <a:t>Other / High-Risk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000" b="0" dirty="0"/>
                        <a:t>Patients discharged to other hospitals, left AMA, or hospice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12156"/>
                  </a:ext>
                </a:extLst>
              </a:tr>
            </a:tbl>
          </a:graphicData>
        </a:graphic>
      </p:graphicFrame>
      <p:sp>
        <p:nvSpPr>
          <p:cNvPr id="11" name="Minus Sign 10">
            <a:extLst>
              <a:ext uri="{FF2B5EF4-FFF2-40B4-BE49-F238E27FC236}">
                <a16:creationId xmlns:a16="http://schemas.microsoft.com/office/drawing/2014/main" id="{C0E2F00D-3EE3-F1BE-3E1D-380E3026A8BD}"/>
              </a:ext>
            </a:extLst>
          </p:cNvPr>
          <p:cNvSpPr/>
          <p:nvPr/>
        </p:nvSpPr>
        <p:spPr>
          <a:xfrm>
            <a:off x="755904" y="1381125"/>
            <a:ext cx="1825371" cy="134548"/>
          </a:xfrm>
          <a:prstGeom prst="mathMinu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343E81C-B0C1-4EB9-F83F-6541995E6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32" y="1744355"/>
            <a:ext cx="3394858" cy="49958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1332A00-9A71-7667-2E92-6514A29587FC}"/>
              </a:ext>
            </a:extLst>
          </p:cNvPr>
          <p:cNvSpPr txBox="1"/>
          <p:nvPr/>
        </p:nvSpPr>
        <p:spPr>
          <a:xfrm>
            <a:off x="8430768" y="3734445"/>
            <a:ext cx="319125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b="1" dirty="0"/>
              <a:t>Red </a:t>
            </a:r>
            <a:r>
              <a:rPr lang="en-GB" sz="1000" dirty="0"/>
              <a:t>= &lt;30 days (early readmission)</a:t>
            </a:r>
          </a:p>
          <a:p>
            <a:endParaRPr lang="en-GB" sz="1000" b="1" dirty="0"/>
          </a:p>
          <a:p>
            <a:r>
              <a:rPr lang="en-GB" sz="1000" b="1" dirty="0"/>
              <a:t>Other </a:t>
            </a:r>
            <a:r>
              <a:rPr lang="en-GB" sz="1000" dirty="0" err="1"/>
              <a:t>colors</a:t>
            </a:r>
            <a:r>
              <a:rPr lang="en-GB" sz="1000" dirty="0"/>
              <a:t> = &gt;30 days or NO readmission</a:t>
            </a:r>
            <a:endParaRPr lang="en-IL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2F762D-80B2-2865-30D0-48432E3725A0}"/>
              </a:ext>
            </a:extLst>
          </p:cNvPr>
          <p:cNvSpPr txBox="1"/>
          <p:nvPr/>
        </p:nvSpPr>
        <p:spPr>
          <a:xfrm>
            <a:off x="755904" y="2257118"/>
            <a:ext cx="384385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Patients discharged to </a:t>
            </a:r>
            <a:r>
              <a:rPr lang="en-GB" b="1" dirty="0"/>
              <a:t>home without support</a:t>
            </a:r>
            <a:r>
              <a:rPr lang="en-GB" dirty="0"/>
              <a:t> have the </a:t>
            </a:r>
            <a:r>
              <a:rPr lang="en-GB" b="1" dirty="0"/>
              <a:t>highest proportion of &lt;30-day readmissions (10%)</a:t>
            </a:r>
            <a:r>
              <a:rPr lang="en-GB" dirty="0"/>
              <a:t>, while patients discharged to care facilities or with follow-up support have fewer early readmissions (2%).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243283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F8623-FAB2-D4BB-1397-472D9DD71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Solution</a:t>
            </a:r>
            <a:endParaRPr lang="en-IL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550D75-8760-3103-CBD5-06FE735ED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5256" y="2017649"/>
            <a:ext cx="10381488" cy="3002407"/>
          </a:xfrm>
        </p:spPr>
        <p:txBody>
          <a:bodyPr>
            <a:normAutofit/>
          </a:bodyPr>
          <a:lstStyle/>
          <a:p>
            <a:r>
              <a:rPr lang="en-GB" sz="1900" dirty="0"/>
              <a:t>Implement a </a:t>
            </a:r>
            <a:r>
              <a:rPr lang="en-GB" sz="1900" b="1" dirty="0"/>
              <a:t>targeted follow-up care program</a:t>
            </a:r>
            <a:r>
              <a:rPr lang="en-GB" sz="1900" dirty="0"/>
              <a:t> for this group → reduces readmissions, lowers penalties, improves outcomes.</a:t>
            </a:r>
          </a:p>
          <a:p>
            <a:endParaRPr lang="en-GB" sz="1900" dirty="0"/>
          </a:p>
          <a:p>
            <a:pPr marL="0" indent="0">
              <a:buNone/>
            </a:pPr>
            <a:r>
              <a:rPr lang="en-GB" sz="1900" dirty="0"/>
              <a:t>*Reminder:</a:t>
            </a:r>
          </a:p>
          <a:p>
            <a:pPr marL="0" indent="0">
              <a:buNone/>
            </a:pPr>
            <a:r>
              <a:rPr lang="en-GB" sz="1900" dirty="0"/>
              <a:t>Based on U.S. healthcare reports</a:t>
            </a:r>
          </a:p>
          <a:p>
            <a:r>
              <a:rPr lang="en-GB" sz="1900" dirty="0"/>
              <a:t>Average hospital admission (treatment cost): ≈ $11,000 per patient.</a:t>
            </a:r>
          </a:p>
          <a:p>
            <a:r>
              <a:rPr lang="en-GB" sz="1900" dirty="0"/>
              <a:t>Medicare penalty for readmission &lt;30 days: up to $10,000 per case.</a:t>
            </a:r>
          </a:p>
          <a:p>
            <a:r>
              <a:rPr lang="en-GB" sz="1900" dirty="0">
                <a:solidFill>
                  <a:schemeClr val="accent2"/>
                </a:solidFill>
              </a:rPr>
              <a:t>Follow-up care program cost (home visits, telehealth, checkups): ≈ $1,500 per patient.</a:t>
            </a:r>
            <a:endParaRPr lang="en-US" altLang="en-IL" sz="1900" dirty="0">
              <a:solidFill>
                <a:schemeClr val="accent2"/>
              </a:solidFill>
            </a:endParaRPr>
          </a:p>
          <a:p>
            <a:endParaRPr lang="en-GB" sz="1600" dirty="0"/>
          </a:p>
          <a:p>
            <a:endParaRPr lang="en-IL" dirty="0"/>
          </a:p>
        </p:txBody>
      </p:sp>
      <p:sp>
        <p:nvSpPr>
          <p:cNvPr id="5" name="Minus Sign 4">
            <a:extLst>
              <a:ext uri="{FF2B5EF4-FFF2-40B4-BE49-F238E27FC236}">
                <a16:creationId xmlns:a16="http://schemas.microsoft.com/office/drawing/2014/main" id="{6D036D63-AD1D-9DE0-9CEE-6C9DA968F907}"/>
              </a:ext>
            </a:extLst>
          </p:cNvPr>
          <p:cNvSpPr/>
          <p:nvPr/>
        </p:nvSpPr>
        <p:spPr>
          <a:xfrm>
            <a:off x="755904" y="1381125"/>
            <a:ext cx="1825371" cy="134548"/>
          </a:xfrm>
          <a:prstGeom prst="mathMinu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8478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5003B-1B48-8058-182F-29AB88660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A/B Testing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3217B-1939-CA1D-A94E-4531A882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920" y="3932783"/>
            <a:ext cx="5297424" cy="1325563"/>
          </a:xfrm>
        </p:spPr>
        <p:txBody>
          <a:bodyPr>
            <a:normAutofit fontScale="62500" lnSpcReduction="20000"/>
          </a:bodyPr>
          <a:lstStyle/>
          <a:p>
            <a:r>
              <a:rPr lang="en-GB" b="1" dirty="0"/>
              <a:t>Group A (Control): </a:t>
            </a:r>
            <a:r>
              <a:rPr lang="en-GB" dirty="0"/>
              <a:t>High-risk patients receive standard discharge care (no follow-up program).</a:t>
            </a:r>
          </a:p>
          <a:p>
            <a:r>
              <a:rPr lang="en-GB" b="1" dirty="0"/>
              <a:t>Group B (Treatment): </a:t>
            </a:r>
            <a:r>
              <a:rPr lang="en-GB" dirty="0"/>
              <a:t>High-risk patients receive follow-up care program (calls, telehealth, reminders, home visits).</a:t>
            </a:r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B08E4E-FCF9-4911-1D4F-D118D136151A}"/>
              </a:ext>
            </a:extLst>
          </p:cNvPr>
          <p:cNvSpPr txBox="1"/>
          <p:nvPr/>
        </p:nvSpPr>
        <p:spPr>
          <a:xfrm>
            <a:off x="929640" y="1757584"/>
            <a:ext cx="636727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b="1" dirty="0"/>
              <a:t>High-Risk Criteria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Age ≥ 60</a:t>
            </a:r>
            <a:r>
              <a:rPr lang="en-GB" dirty="0"/>
              <a:t> → older patients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/>
              <a:t>Number of Diagnoses ≥ 3</a:t>
            </a:r>
            <a:r>
              <a:rPr lang="en-GB" dirty="0"/>
              <a:t> → multiple chronic conditions</a:t>
            </a:r>
          </a:p>
          <a:p>
            <a:r>
              <a:rPr lang="en-GB" dirty="0"/>
              <a:t>These criteria identify the patients who are most likely to be readmitted within 30 days.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C0F316D-AC41-63F3-D83D-EA156C5B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2926" y="901782"/>
            <a:ext cx="4928572" cy="50544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8FC4FB-836E-045F-0A16-8897F85BA944}"/>
              </a:ext>
            </a:extLst>
          </p:cNvPr>
          <p:cNvSpPr txBox="1"/>
          <p:nvPr/>
        </p:nvSpPr>
        <p:spPr>
          <a:xfrm>
            <a:off x="7936992" y="6154321"/>
            <a:ext cx="45079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Total_Cost_Current</a:t>
            </a:r>
            <a:r>
              <a:rPr lang="en-US" sz="800" dirty="0"/>
              <a:t> =  </a:t>
            </a:r>
            <a:r>
              <a:rPr lang="en-GB" sz="800" dirty="0"/>
              <a:t>[</a:t>
            </a:r>
            <a:r>
              <a:rPr lang="en-GB" sz="800" dirty="0" err="1"/>
              <a:t>Treatment_Cost</a:t>
            </a:r>
            <a:r>
              <a:rPr lang="en-GB" sz="800" dirty="0"/>
              <a:t>] + [</a:t>
            </a:r>
            <a:r>
              <a:rPr lang="en-GB" sz="800" dirty="0" err="1"/>
              <a:t>Penalty_Cost_Current</a:t>
            </a:r>
            <a:r>
              <a:rPr lang="en-GB" sz="800" dirty="0"/>
              <a:t>]</a:t>
            </a:r>
          </a:p>
          <a:p>
            <a:r>
              <a:rPr lang="en-US" sz="800" dirty="0" err="1"/>
              <a:t>Total_Cost_With_FollowUp</a:t>
            </a:r>
            <a:r>
              <a:rPr lang="en-US" sz="800" dirty="0"/>
              <a:t> = [</a:t>
            </a:r>
            <a:r>
              <a:rPr lang="en-US" sz="800" dirty="0" err="1"/>
              <a:t>Treatment_Cost</a:t>
            </a:r>
            <a:r>
              <a:rPr lang="en-US" sz="800" dirty="0"/>
              <a:t>] + [</a:t>
            </a:r>
            <a:r>
              <a:rPr lang="en-US" sz="800" dirty="0" err="1"/>
              <a:t>FollowUp_Cost</a:t>
            </a:r>
            <a:r>
              <a:rPr lang="en-US" sz="800" dirty="0"/>
              <a:t>]</a:t>
            </a:r>
            <a:endParaRPr lang="en-IL" sz="800" dirty="0"/>
          </a:p>
        </p:txBody>
      </p:sp>
      <p:sp>
        <p:nvSpPr>
          <p:cNvPr id="9" name="Minus Sign 8">
            <a:extLst>
              <a:ext uri="{FF2B5EF4-FFF2-40B4-BE49-F238E27FC236}">
                <a16:creationId xmlns:a16="http://schemas.microsoft.com/office/drawing/2014/main" id="{1EDA8B7E-3B98-BB40-9EA9-894873D7095B}"/>
              </a:ext>
            </a:extLst>
          </p:cNvPr>
          <p:cNvSpPr/>
          <p:nvPr/>
        </p:nvSpPr>
        <p:spPr>
          <a:xfrm>
            <a:off x="755904" y="1381125"/>
            <a:ext cx="1825371" cy="134548"/>
          </a:xfrm>
          <a:prstGeom prst="mathMinu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3957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9B68F-B815-9388-478F-33D03795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  <a:endParaRPr lang="en-IL" dirty="0"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CDA43-CEC5-14D0-B873-50B0E173E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Current Situation: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High-risk patients (older + multiple diagnoses) cost hospitals </a:t>
            </a:r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$797M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due to treatment and penalties from 30-day readmissions.</a:t>
            </a:r>
          </a:p>
          <a:p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With Follow-Up Care: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Implementing a targeted follow-up program reduces total costs to </a:t>
            </a:r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$732M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, saving </a:t>
            </a:r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$65M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Key Insight: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Investing in a follow-up care program for the high-risk group significantly reduces penalties, improves patient outcomes, and is </a:t>
            </a:r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cost-effective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Revenue Perspective:</a:t>
            </a:r>
            <a:endParaRPr lang="en-GB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By preventing costly readmissions, hospitals protect revenue and avoid penalties, effectively turning a potential loss into </a:t>
            </a:r>
            <a:r>
              <a:rPr lang="en-GB" sz="2400" b="1" dirty="0">
                <a:ea typeface="Calibri Light" panose="020F0302020204030204" pitchFamily="34" charset="0"/>
                <a:cs typeface="Calibri Light" panose="020F0302020204030204" pitchFamily="34" charset="0"/>
              </a:rPr>
              <a:t>$65M in savings in 10 years -&gt;   $6.5M in one year</a:t>
            </a:r>
            <a:r>
              <a:rPr lang="en-GB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IL" sz="2400" dirty="0"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" name="Minus Sign 3">
            <a:extLst>
              <a:ext uri="{FF2B5EF4-FFF2-40B4-BE49-F238E27FC236}">
                <a16:creationId xmlns:a16="http://schemas.microsoft.com/office/drawing/2014/main" id="{D30BFA28-0022-27DD-4441-62290ADB53C9}"/>
              </a:ext>
            </a:extLst>
          </p:cNvPr>
          <p:cNvSpPr/>
          <p:nvPr/>
        </p:nvSpPr>
        <p:spPr>
          <a:xfrm>
            <a:off x="755904" y="1381125"/>
            <a:ext cx="1825371" cy="134548"/>
          </a:xfrm>
          <a:prstGeom prst="mathMinus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6577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568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 Light</vt:lpstr>
      <vt:lpstr>Office Theme</vt:lpstr>
      <vt:lpstr>Optimizing Hospital Costs: A Data-Driven Approach to Readmissions</vt:lpstr>
      <vt:lpstr>Status Overview</vt:lpstr>
      <vt:lpstr>Total Penalty Cost </vt:lpstr>
      <vt:lpstr>Possible Reasons</vt:lpstr>
      <vt:lpstr>Discharge Type</vt:lpstr>
      <vt:lpstr>Possible Solution</vt:lpstr>
      <vt:lpstr>A/B Testing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Afnan Abed Alkream</dc:creator>
  <cp:lastModifiedBy>Afnan Abed Alkream</cp:lastModifiedBy>
  <cp:revision>19</cp:revision>
  <dcterms:created xsi:type="dcterms:W3CDTF">2025-09-10T12:20:28Z</dcterms:created>
  <dcterms:modified xsi:type="dcterms:W3CDTF">2025-09-10T15:18:22Z</dcterms:modified>
</cp:coreProperties>
</file>