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80" r:id="rId3"/>
    <p:sldId id="262" r:id="rId4"/>
    <p:sldId id="266" r:id="rId5"/>
    <p:sldId id="256" r:id="rId6"/>
    <p:sldId id="267" r:id="rId7"/>
    <p:sldId id="261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57" r:id="rId16"/>
    <p:sldId id="278" r:id="rId17"/>
    <p:sldId id="279" r:id="rId18"/>
    <p:sldId id="258" r:id="rId19"/>
    <p:sldId id="264" r:id="rId20"/>
  </p:sldIdLst>
  <p:sldSz cx="18288000" cy="10287000"/>
  <p:notesSz cx="6858000" cy="9144000"/>
  <p:embeddedFontLst>
    <p:embeddedFont>
      <p:font typeface="Aileron Heavy" panose="020B0604020202020204" charset="0"/>
      <p:regular r:id="rId21"/>
    </p:embeddedFont>
    <p:embeddedFont>
      <p:font typeface="Aileron" panose="020B0604020202020204" charset="0"/>
      <p:regular r:id="rId22"/>
    </p:embeddedFont>
    <p:embeddedFont>
      <p:font typeface="Aileron Ultra-Bold" panose="020B0604020202020204" charset="0"/>
      <p:regular r:id="rId23"/>
    </p:embeddedFont>
    <p:embeddedFont>
      <p:font typeface="Aileron Bold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5CA"/>
    <a:srgbClr val="0B3455"/>
    <a:srgbClr val="030E17"/>
    <a:srgbClr val="041422"/>
    <a:srgbClr val="104876"/>
    <a:srgbClr val="F31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5065" autoAdjust="0"/>
  </p:normalViewPr>
  <p:slideViewPr>
    <p:cSldViewPr>
      <p:cViewPr varScale="1">
        <p:scale>
          <a:sx n="56" d="100"/>
          <a:sy n="56" d="100"/>
        </p:scale>
        <p:origin x="90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4.svg"/><Relationship Id="rId4" Type="http://schemas.openxmlformats.org/officeDocument/2006/relationships/image" Target="../media/image4.png"/><Relationship Id="rId9" Type="http://schemas.openxmlformats.org/officeDocument/2006/relationships/image" Target="../media/image48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52.svg"/><Relationship Id="rId12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0.sv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5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svg"/><Relationship Id="rId18" Type="http://schemas.openxmlformats.org/officeDocument/2006/relationships/image" Target="../media/image20.png"/><Relationship Id="rId26" Type="http://schemas.openxmlformats.org/officeDocument/2006/relationships/image" Target="../media/image26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17" Type="http://schemas.openxmlformats.org/officeDocument/2006/relationships/image" Target="../media/image16.svg"/><Relationship Id="rId25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0.svg"/><Relationship Id="rId24" Type="http://schemas.openxmlformats.org/officeDocument/2006/relationships/image" Target="../media/image2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18.svg"/><Relationship Id="rId4" Type="http://schemas.openxmlformats.org/officeDocument/2006/relationships/image" Target="../media/image13.png"/><Relationship Id="rId9" Type="http://schemas.openxmlformats.org/officeDocument/2006/relationships/image" Target="../media/image8.svg"/><Relationship Id="rId14" Type="http://schemas.openxmlformats.org/officeDocument/2006/relationships/image" Target="../media/image18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21" Type="http://schemas.openxmlformats.org/officeDocument/2006/relationships/image" Target="../media/image22.png"/><Relationship Id="rId7" Type="http://schemas.openxmlformats.org/officeDocument/2006/relationships/image" Target="../media/image6.svg"/><Relationship Id="rId2" Type="http://schemas.openxmlformats.org/officeDocument/2006/relationships/image" Target="../media/image12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19" Type="http://schemas.openxmlformats.org/officeDocument/2006/relationships/image" Target="../media/image18.svg"/><Relationship Id="rId4" Type="http://schemas.openxmlformats.org/officeDocument/2006/relationships/image" Target="../media/image14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191687" y="4152900"/>
            <a:ext cx="9097138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spc="110" dirty="0" err="1" smtClean="0">
                <a:solidFill>
                  <a:schemeClr val="tx2">
                    <a:lumMod val="75000"/>
                  </a:schemeClr>
                </a:solidFill>
                <a:latin typeface="Aileron Heavy"/>
              </a:rPr>
              <a:t>Plateforme</a:t>
            </a:r>
            <a:r>
              <a:rPr lang="en-US" sz="4000" spc="110" dirty="0" smtClean="0">
                <a:solidFill>
                  <a:schemeClr val="tx2">
                    <a:lumMod val="75000"/>
                  </a:schemeClr>
                </a:solidFill>
                <a:latin typeface="Aileron Heavy"/>
              </a:rPr>
              <a:t> de detection de langue et generation des résumé </a:t>
            </a:r>
            <a:r>
              <a:rPr lang="en-US" sz="4000" spc="110" dirty="0" err="1" smtClean="0">
                <a:solidFill>
                  <a:schemeClr val="tx2">
                    <a:lumMod val="75000"/>
                  </a:schemeClr>
                </a:solidFill>
                <a:latin typeface="Aileron Heavy"/>
              </a:rPr>
              <a:t>en</a:t>
            </a:r>
            <a:r>
              <a:rPr lang="en-US" sz="4000" spc="110" dirty="0" smtClean="0">
                <a:solidFill>
                  <a:schemeClr val="tx2">
                    <a:lumMod val="75000"/>
                  </a:schemeClr>
                </a:solidFill>
                <a:latin typeface="Aileron Heavy"/>
              </a:rPr>
              <a:t> base de NLP et ML</a:t>
            </a:r>
            <a:endParaRPr lang="en-US" sz="4000" spc="110" dirty="0">
              <a:solidFill>
                <a:schemeClr val="tx2">
                  <a:lumMod val="75000"/>
                </a:schemeClr>
              </a:solidFill>
              <a:latin typeface="Aileron Heav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1000" y="9229702"/>
            <a:ext cx="5775694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4"/>
              </a:lnSpc>
            </a:pPr>
            <a:r>
              <a:rPr lang="en-US" sz="2400" spc="48" dirty="0" err="1" smtClean="0">
                <a:solidFill>
                  <a:schemeClr val="tx2">
                    <a:lumMod val="75000"/>
                  </a:schemeClr>
                </a:solidFill>
                <a:latin typeface="Aileron"/>
              </a:rPr>
              <a:t>Réalisé</a:t>
            </a:r>
            <a:r>
              <a:rPr lang="en-US" sz="2400" spc="48" dirty="0" smtClean="0">
                <a:solidFill>
                  <a:schemeClr val="tx2">
                    <a:lumMod val="75000"/>
                  </a:schemeClr>
                </a:solidFill>
                <a:latin typeface="Aileron"/>
              </a:rPr>
              <a:t> par   : </a:t>
            </a:r>
            <a:r>
              <a:rPr lang="en-US" sz="2400" spc="48" dirty="0" smtClean="0">
                <a:solidFill>
                  <a:schemeClr val="bg1">
                    <a:lumMod val="50000"/>
                  </a:schemeClr>
                </a:solidFill>
                <a:latin typeface="Aileron"/>
              </a:rPr>
              <a:t>Hiba BENDAKHKHOU</a:t>
            </a:r>
            <a:endParaRPr lang="en-US" sz="2400" spc="48" dirty="0">
              <a:solidFill>
                <a:schemeClr val="bg1">
                  <a:lumMod val="50000"/>
                </a:schemeClr>
              </a:solidFill>
              <a:latin typeface="Aileron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028700" y="9248775"/>
            <a:ext cx="5704712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AutoShape 7"/>
          <p:cNvSpPr/>
          <p:nvPr/>
        </p:nvSpPr>
        <p:spPr>
          <a:xfrm>
            <a:off x="16916400" y="-3162300"/>
            <a:ext cx="228600" cy="92583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18"/>
          <a:stretch/>
        </p:blipFill>
        <p:spPr>
          <a:xfrm>
            <a:off x="3916225" y="419100"/>
            <a:ext cx="9372600" cy="1752600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381000" y="8860755"/>
            <a:ext cx="5775694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4"/>
              </a:lnSpc>
            </a:pPr>
            <a:r>
              <a:rPr lang="en-US" sz="2400" spc="48" dirty="0" err="1" smtClean="0">
                <a:solidFill>
                  <a:schemeClr val="tx2">
                    <a:lumMod val="75000"/>
                  </a:schemeClr>
                </a:solidFill>
                <a:latin typeface="Aileron"/>
              </a:rPr>
              <a:t>Encadré</a:t>
            </a:r>
            <a:r>
              <a:rPr lang="en-US" sz="2400" spc="48" dirty="0" smtClean="0">
                <a:solidFill>
                  <a:schemeClr val="tx2">
                    <a:lumMod val="75000"/>
                  </a:schemeClr>
                </a:solidFill>
                <a:latin typeface="Aileron"/>
              </a:rPr>
              <a:t> par : </a:t>
            </a:r>
            <a:r>
              <a:rPr lang="en-US" sz="2400" spc="48" dirty="0" smtClean="0">
                <a:solidFill>
                  <a:schemeClr val="bg1">
                    <a:lumMod val="50000"/>
                  </a:schemeClr>
                </a:solidFill>
                <a:latin typeface="Aileron"/>
              </a:rPr>
              <a:t>Mohamed BENSLIMANE</a:t>
            </a:r>
            <a:endParaRPr lang="en-US" sz="2400" spc="48" dirty="0">
              <a:solidFill>
                <a:schemeClr val="bg1">
                  <a:lumMod val="50000"/>
                </a:schemeClr>
              </a:solidFill>
              <a:latin typeface="Aileron"/>
            </a:endParaRPr>
          </a:p>
        </p:txBody>
      </p:sp>
      <p:sp>
        <p:nvSpPr>
          <p:cNvPr id="10" name="AutoShape 7"/>
          <p:cNvSpPr/>
          <p:nvPr/>
        </p:nvSpPr>
        <p:spPr>
          <a:xfrm>
            <a:off x="16078200" y="-4000500"/>
            <a:ext cx="228600" cy="92583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sp>
      <p:sp>
        <p:nvSpPr>
          <p:cNvPr id="11" name="TextBox 5"/>
          <p:cNvSpPr txBox="1"/>
          <p:nvPr/>
        </p:nvSpPr>
        <p:spPr>
          <a:xfrm>
            <a:off x="16470923" y="9822237"/>
            <a:ext cx="1817077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44"/>
              </a:lnSpc>
            </a:pPr>
            <a:r>
              <a:rPr lang="en-US" sz="2400" spc="48" dirty="0" smtClean="0">
                <a:solidFill>
                  <a:schemeClr val="bg1">
                    <a:lumMod val="50000"/>
                  </a:schemeClr>
                </a:solidFill>
                <a:latin typeface="Aileron"/>
              </a:rPr>
              <a:t>17/04/2024</a:t>
            </a:r>
            <a:endParaRPr lang="en-US" sz="2400" spc="48" dirty="0">
              <a:solidFill>
                <a:schemeClr val="bg1">
                  <a:lumMod val="50000"/>
                </a:schemeClr>
              </a:solidFill>
              <a:latin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5257800" y="1333500"/>
            <a:ext cx="7610651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 dirty="0" err="1" smtClean="0">
                <a:solidFill>
                  <a:srgbClr val="191919"/>
                </a:solidFill>
                <a:latin typeface="Aileron Ultra-Bold"/>
              </a:rPr>
              <a:t>Pourquoi</a:t>
            </a:r>
            <a:r>
              <a:rPr lang="en-US" sz="3600" u="none" spc="107" dirty="0" smtClean="0">
                <a:solidFill>
                  <a:srgbClr val="191919"/>
                </a:solidFill>
                <a:latin typeface="Aileron Ultra-Bold"/>
              </a:rPr>
              <a:t> naïv</a:t>
            </a:r>
            <a:r>
              <a:rPr lang="en-US" sz="3600" spc="107" dirty="0" smtClean="0">
                <a:solidFill>
                  <a:srgbClr val="191919"/>
                </a:solidFill>
                <a:latin typeface="Aileron Ultra-Bold"/>
              </a:rPr>
              <a:t>e Bayes classifier </a:t>
            </a:r>
            <a:r>
              <a:rPr lang="en-US" sz="3600" spc="107" dirty="0" err="1" smtClean="0">
                <a:solidFill>
                  <a:srgbClr val="191919"/>
                </a:solidFill>
                <a:latin typeface="Aileron Ultra-Bold"/>
              </a:rPr>
              <a:t>est</a:t>
            </a:r>
            <a:r>
              <a:rPr lang="en-US" sz="3600" spc="107" dirty="0" smtClean="0">
                <a:solidFill>
                  <a:srgbClr val="191919"/>
                </a:solidFill>
                <a:latin typeface="Aileron Ultra-Bold"/>
              </a:rPr>
              <a:t> Naïve ?</a:t>
            </a:r>
            <a:endParaRPr lang="en-US" sz="3600" u="none" spc="107" dirty="0">
              <a:solidFill>
                <a:srgbClr val="191919"/>
              </a:solidFill>
              <a:latin typeface="Aileron Ultra-Bold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572038" y="4303493"/>
            <a:ext cx="4735864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800" spc="107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Ultra-Bold"/>
              </a:rPr>
              <a:t>Scor</a:t>
            </a:r>
            <a:r>
              <a:rPr lang="en-US" sz="2800" spc="107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Ultra-Bold"/>
              </a:rPr>
              <a:t> </a:t>
            </a:r>
            <a:r>
              <a:rPr lang="en-US" sz="2800" spc="10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Ultra-Bold"/>
              </a:rPr>
              <a:t> </a:t>
            </a:r>
            <a:r>
              <a:rPr lang="en-US" sz="2800" spc="107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Ultra-Bold"/>
              </a:rPr>
              <a:t>“Dear friend”  </a:t>
            </a:r>
            <a:endParaRPr lang="en-US" sz="2800" spc="10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leron Ultra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9623" y="5171880"/>
            <a:ext cx="4033172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800" spc="107" dirty="0" smtClean="0">
                <a:solidFill>
                  <a:srgbClr val="64C5CA"/>
                </a:solidFill>
                <a:latin typeface="Aileron Ultra-Bold"/>
              </a:rPr>
              <a:t>Normal  </a:t>
            </a:r>
            <a:endParaRPr lang="en-US" sz="2800" spc="107" dirty="0">
              <a:solidFill>
                <a:srgbClr val="64C5CA"/>
              </a:solidFill>
              <a:latin typeface="Aileron Ultra-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6209" y="5129758"/>
            <a:ext cx="10291550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000" spc="107" dirty="0" smtClean="0">
                <a:latin typeface="Aileron Ultra-Bold"/>
              </a:rPr>
              <a:t>P(</a:t>
            </a:r>
            <a:r>
              <a:rPr lang="en-US" sz="2000" spc="107" dirty="0" err="1" smtClean="0">
                <a:latin typeface="Aileron Ultra-Bold"/>
              </a:rPr>
              <a:t>Dear|</a:t>
            </a:r>
            <a:r>
              <a:rPr lang="en-US" sz="2000" spc="107" dirty="0" err="1" smtClean="0">
                <a:solidFill>
                  <a:srgbClr val="64C5CA"/>
                </a:solidFill>
                <a:latin typeface="Aileron Ultra-Bold"/>
              </a:rPr>
              <a:t>normal</a:t>
            </a:r>
            <a:r>
              <a:rPr lang="en-US" sz="2000" spc="107" dirty="0" smtClean="0">
                <a:latin typeface="Aileron Ultra-Bold"/>
              </a:rPr>
              <a:t>) x p(</a:t>
            </a:r>
            <a:r>
              <a:rPr lang="en-US" sz="2000" spc="107" dirty="0" err="1" smtClean="0">
                <a:latin typeface="Aileron Ultra-Bold"/>
              </a:rPr>
              <a:t>friend|</a:t>
            </a:r>
            <a:r>
              <a:rPr lang="en-US" sz="2000" spc="107" dirty="0" err="1" smtClean="0">
                <a:solidFill>
                  <a:srgbClr val="64C5CA"/>
                </a:solidFill>
                <a:latin typeface="Aileron Ultra-Bold"/>
              </a:rPr>
              <a:t>normal</a:t>
            </a:r>
            <a:r>
              <a:rPr lang="en-US" sz="2000" spc="107" dirty="0" smtClean="0">
                <a:latin typeface="Aileron Ultra-Bold"/>
              </a:rPr>
              <a:t>)x p(</a:t>
            </a:r>
            <a:r>
              <a:rPr lang="en-US" sz="2000" spc="107" dirty="0" smtClean="0">
                <a:solidFill>
                  <a:srgbClr val="64C5CA"/>
                </a:solidFill>
                <a:latin typeface="Aileron Ultra-Bold"/>
              </a:rPr>
              <a:t>normal</a:t>
            </a:r>
            <a:r>
              <a:rPr lang="en-US" sz="2000" spc="107" dirty="0" smtClean="0">
                <a:latin typeface="Aileron Ultra-Bold"/>
              </a:rPr>
              <a:t>) </a:t>
            </a:r>
            <a:endParaRPr lang="en-US" sz="2000" spc="107" dirty="0">
              <a:latin typeface="Aileron Ultra-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572038" y="6984235"/>
            <a:ext cx="4735864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800" spc="107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Ultra-Bold"/>
              </a:rPr>
              <a:t>Scor</a:t>
            </a:r>
            <a:r>
              <a:rPr lang="en-US" sz="2800" spc="107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Ultra-Bold"/>
              </a:rPr>
              <a:t> </a:t>
            </a:r>
            <a:r>
              <a:rPr lang="en-US" sz="2800" spc="10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Ultra-Bold"/>
              </a:rPr>
              <a:t> </a:t>
            </a:r>
            <a:r>
              <a:rPr lang="en-US" sz="2800" spc="107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Ultra-Bold"/>
              </a:rPr>
              <a:t>“</a:t>
            </a:r>
            <a:r>
              <a:rPr lang="en-US" sz="2800" spc="10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Ultra-Bold"/>
              </a:rPr>
              <a:t>F</a:t>
            </a:r>
            <a:r>
              <a:rPr lang="en-US" sz="2800" spc="107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Ultra-Bold"/>
              </a:rPr>
              <a:t>riend dear”  </a:t>
            </a:r>
            <a:endParaRPr lang="en-US" sz="2800" spc="10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leron Ultra-Bold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589623" y="7852622"/>
            <a:ext cx="4033172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800" spc="107" dirty="0" smtClean="0">
                <a:solidFill>
                  <a:srgbClr val="64C5CA"/>
                </a:solidFill>
                <a:latin typeface="Aileron Ultra-Bold"/>
              </a:rPr>
              <a:t>Normal  </a:t>
            </a:r>
            <a:endParaRPr lang="en-US" sz="2800" spc="107" dirty="0">
              <a:solidFill>
                <a:srgbClr val="64C5CA"/>
              </a:solidFill>
              <a:latin typeface="Aileron Ultra-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6209" y="7810500"/>
            <a:ext cx="10291550" cy="522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000" spc="107" dirty="0" smtClean="0">
                <a:latin typeface="Aileron Ultra-Bold"/>
              </a:rPr>
              <a:t>P(</a:t>
            </a:r>
            <a:r>
              <a:rPr lang="en-US" sz="2000" spc="107" dirty="0" err="1" smtClean="0">
                <a:latin typeface="Aileron Ultra-Bold"/>
              </a:rPr>
              <a:t>Dear|</a:t>
            </a:r>
            <a:r>
              <a:rPr lang="en-US" sz="2000" spc="107" dirty="0" err="1" smtClean="0">
                <a:solidFill>
                  <a:srgbClr val="64C5CA"/>
                </a:solidFill>
                <a:latin typeface="Aileron Ultra-Bold"/>
              </a:rPr>
              <a:t>normal</a:t>
            </a:r>
            <a:r>
              <a:rPr lang="en-US" sz="2000" spc="107" dirty="0" smtClean="0">
                <a:latin typeface="Aileron Ultra-Bold"/>
              </a:rPr>
              <a:t>) x p(</a:t>
            </a:r>
            <a:r>
              <a:rPr lang="en-US" sz="2000" spc="107" dirty="0" err="1" smtClean="0">
                <a:latin typeface="Aileron Ultra-Bold"/>
              </a:rPr>
              <a:t>friend|</a:t>
            </a:r>
            <a:r>
              <a:rPr lang="en-US" sz="2000" spc="107" dirty="0" err="1" smtClean="0">
                <a:solidFill>
                  <a:srgbClr val="64C5CA"/>
                </a:solidFill>
                <a:latin typeface="Aileron Ultra-Bold"/>
              </a:rPr>
              <a:t>normal</a:t>
            </a:r>
            <a:r>
              <a:rPr lang="en-US" sz="2000" spc="107" dirty="0" smtClean="0">
                <a:latin typeface="Aileron Ultra-Bold"/>
              </a:rPr>
              <a:t>)x p(</a:t>
            </a:r>
            <a:r>
              <a:rPr lang="en-US" sz="2000" spc="107" dirty="0" smtClean="0">
                <a:solidFill>
                  <a:srgbClr val="64C5CA"/>
                </a:solidFill>
                <a:latin typeface="Aileron Ultra-Bold"/>
              </a:rPr>
              <a:t>normal</a:t>
            </a:r>
            <a:r>
              <a:rPr lang="en-US" sz="2000" spc="107" dirty="0" smtClean="0">
                <a:latin typeface="Aileron Ultra-Bold"/>
              </a:rPr>
              <a:t>) </a:t>
            </a:r>
            <a:endParaRPr lang="en-US" sz="2000" spc="107" dirty="0">
              <a:latin typeface="Aileron Ultra-Bold"/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11049000" y="3789115"/>
            <a:ext cx="6324600" cy="4666236"/>
            <a:chOff x="0" y="0"/>
            <a:chExt cx="4178647" cy="6221648"/>
          </a:xfrm>
        </p:grpSpPr>
        <p:sp>
          <p:nvSpPr>
            <p:cNvPr id="13" name="AutoShape 22"/>
            <p:cNvSpPr/>
            <p:nvPr/>
          </p:nvSpPr>
          <p:spPr>
            <a:xfrm>
              <a:off x="0" y="0"/>
              <a:ext cx="4178647" cy="6221648"/>
            </a:xfrm>
            <a:prstGeom prst="rect">
              <a:avLst/>
            </a:prstGeom>
            <a:solidFill>
              <a:srgbClr val="3EDAD8">
                <a:alpha val="19608"/>
              </a:srgbClr>
            </a:solidFill>
          </p:spPr>
        </p:sp>
        <p:sp>
          <p:nvSpPr>
            <p:cNvPr id="14" name="AutoShape 23"/>
            <p:cNvSpPr/>
            <p:nvPr/>
          </p:nvSpPr>
          <p:spPr>
            <a:xfrm>
              <a:off x="0" y="0"/>
              <a:ext cx="4178647" cy="1768439"/>
            </a:xfrm>
            <a:prstGeom prst="rect">
              <a:avLst/>
            </a:prstGeom>
            <a:solidFill>
              <a:srgbClr val="3EDAD8"/>
            </a:solidFill>
          </p:spPr>
        </p:sp>
      </p:grpSp>
      <p:sp>
        <p:nvSpPr>
          <p:cNvPr id="17" name="TextBox 26"/>
          <p:cNvSpPr txBox="1"/>
          <p:nvPr/>
        </p:nvSpPr>
        <p:spPr>
          <a:xfrm>
            <a:off x="11400778" y="5580354"/>
            <a:ext cx="5972822" cy="2180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354"/>
              </a:lnSpc>
              <a:spcBef>
                <a:spcPct val="0"/>
              </a:spcBef>
            </a:pPr>
            <a:r>
              <a:rPr lang="en-US" sz="2400" spc="101" dirty="0" smtClean="0">
                <a:solidFill>
                  <a:srgbClr val="191919"/>
                </a:solidFill>
                <a:latin typeface="Aileron Bold"/>
              </a:rPr>
              <a:t>Ignore </a:t>
            </a:r>
            <a:r>
              <a:rPr lang="en-US" sz="2400" spc="101" dirty="0" err="1" smtClean="0">
                <a:solidFill>
                  <a:srgbClr val="191919"/>
                </a:solidFill>
                <a:latin typeface="Aileron Bold"/>
              </a:rPr>
              <a:t>toute</a:t>
            </a:r>
            <a:r>
              <a:rPr lang="en-US" sz="2400" spc="101" dirty="0" smtClean="0">
                <a:solidFill>
                  <a:srgbClr val="191919"/>
                </a:solidFill>
                <a:latin typeface="Aileron Bold"/>
              </a:rPr>
              <a:t> les </a:t>
            </a:r>
            <a:r>
              <a:rPr lang="en-US" sz="2400" spc="101" dirty="0" err="1" smtClean="0">
                <a:solidFill>
                  <a:srgbClr val="191919"/>
                </a:solidFill>
                <a:latin typeface="Aileron Bold"/>
              </a:rPr>
              <a:t>régles</a:t>
            </a:r>
            <a:r>
              <a:rPr lang="en-US" sz="2400" spc="101" dirty="0" smtClean="0">
                <a:solidFill>
                  <a:srgbClr val="191919"/>
                </a:solidFill>
                <a:latin typeface="Aileron Bold"/>
              </a:rPr>
              <a:t> </a:t>
            </a:r>
            <a:r>
              <a:rPr lang="en-US" sz="2400" spc="101" dirty="0" err="1" smtClean="0">
                <a:solidFill>
                  <a:srgbClr val="191919"/>
                </a:solidFill>
                <a:latin typeface="Aileron Bold"/>
              </a:rPr>
              <a:t>gramatiques</a:t>
            </a:r>
            <a:r>
              <a:rPr lang="en-US" sz="2400" spc="101" dirty="0" smtClean="0">
                <a:solidFill>
                  <a:srgbClr val="191919"/>
                </a:solidFill>
                <a:latin typeface="Aileron Bold"/>
              </a:rPr>
              <a:t> du language</a:t>
            </a:r>
          </a:p>
          <a:p>
            <a:pPr marL="0" lvl="0" indent="0">
              <a:lnSpc>
                <a:spcPts val="3354"/>
              </a:lnSpc>
              <a:spcBef>
                <a:spcPct val="0"/>
              </a:spcBef>
            </a:pPr>
            <a:endParaRPr lang="en-US" sz="2600" u="none" spc="101" dirty="0" smtClean="0">
              <a:solidFill>
                <a:srgbClr val="191919"/>
              </a:solidFill>
              <a:latin typeface="Aileron Bold"/>
            </a:endParaRPr>
          </a:p>
          <a:p>
            <a:pPr marL="0" lvl="0" indent="0">
              <a:lnSpc>
                <a:spcPts val="3354"/>
              </a:lnSpc>
              <a:spcBef>
                <a:spcPct val="0"/>
              </a:spcBef>
            </a:pPr>
            <a:endParaRPr lang="en-US" sz="2600" u="none" spc="101" dirty="0">
              <a:solidFill>
                <a:srgbClr val="191919"/>
              </a:solidFill>
              <a:latin typeface="Aileron Bold"/>
            </a:endParaRPr>
          </a:p>
          <a:p>
            <a:pPr marL="0" lvl="0" indent="0">
              <a:lnSpc>
                <a:spcPts val="3354"/>
              </a:lnSpc>
              <a:spcBef>
                <a:spcPct val="0"/>
              </a:spcBef>
            </a:pPr>
            <a:r>
              <a:rPr lang="en-US" sz="2600" spc="101" dirty="0" smtClean="0">
                <a:solidFill>
                  <a:srgbClr val="191919"/>
                </a:solidFill>
                <a:latin typeface="Aileron Bold"/>
              </a:rPr>
              <a:t>            </a:t>
            </a:r>
            <a:r>
              <a:rPr lang="en-US" i="1" spc="101" dirty="0" smtClean="0">
                <a:solidFill>
                  <a:srgbClr val="191919"/>
                </a:solidFill>
                <a:latin typeface="Aileron Bold"/>
              </a:rPr>
              <a:t>pas </a:t>
            </a:r>
            <a:r>
              <a:rPr lang="en-US" i="1" spc="101" dirty="0" err="1" smtClean="0">
                <a:solidFill>
                  <a:srgbClr val="191919"/>
                </a:solidFill>
                <a:latin typeface="Aileron Bold"/>
              </a:rPr>
              <a:t>utils</a:t>
            </a:r>
            <a:r>
              <a:rPr lang="en-US" i="1" spc="101" dirty="0" smtClean="0">
                <a:solidFill>
                  <a:srgbClr val="191919"/>
                </a:solidFill>
                <a:latin typeface="Aileron Bold"/>
              </a:rPr>
              <a:t> </a:t>
            </a:r>
            <a:r>
              <a:rPr lang="en-US" i="1" spc="101" dirty="0" err="1" smtClean="0">
                <a:solidFill>
                  <a:srgbClr val="191919"/>
                </a:solidFill>
                <a:latin typeface="Aileron Bold"/>
              </a:rPr>
              <a:t>en</a:t>
            </a:r>
            <a:r>
              <a:rPr lang="en-US" i="1" spc="101" dirty="0" smtClean="0">
                <a:solidFill>
                  <a:srgbClr val="191919"/>
                </a:solidFill>
                <a:latin typeface="Aileron Bold"/>
              </a:rPr>
              <a:t> </a:t>
            </a:r>
            <a:r>
              <a:rPr lang="en-US" i="1" spc="101" dirty="0" err="1" smtClean="0">
                <a:solidFill>
                  <a:srgbClr val="191919"/>
                </a:solidFill>
                <a:latin typeface="Aileron Bold"/>
              </a:rPr>
              <a:t>terme</a:t>
            </a:r>
            <a:r>
              <a:rPr lang="en-US" i="1" spc="101" dirty="0" smtClean="0">
                <a:solidFill>
                  <a:srgbClr val="191919"/>
                </a:solidFill>
                <a:latin typeface="Aileron Bold"/>
              </a:rPr>
              <a:t> de </a:t>
            </a:r>
            <a:r>
              <a:rPr lang="en-US" i="1" spc="101" dirty="0" err="1" smtClean="0">
                <a:solidFill>
                  <a:srgbClr val="191919"/>
                </a:solidFill>
                <a:latin typeface="Aileron Bold"/>
              </a:rPr>
              <a:t>traduction</a:t>
            </a:r>
            <a:endParaRPr lang="en-US" i="1" u="none" spc="101" dirty="0">
              <a:solidFill>
                <a:srgbClr val="191919"/>
              </a:solidFill>
              <a:latin typeface="Aileron Bold"/>
            </a:endParaRPr>
          </a:p>
        </p:txBody>
      </p:sp>
      <p:sp>
        <p:nvSpPr>
          <p:cNvPr id="18" name="Freeform 36"/>
          <p:cNvSpPr/>
          <p:nvPr/>
        </p:nvSpPr>
        <p:spPr>
          <a:xfrm>
            <a:off x="11400778" y="4122335"/>
            <a:ext cx="693280" cy="693280"/>
          </a:xfrm>
          <a:custGeom>
            <a:avLst/>
            <a:gdLst/>
            <a:ahLst/>
            <a:cxnLst/>
            <a:rect l="l" t="t" r="r" b="b"/>
            <a:pathLst>
              <a:path w="693280" h="693280">
                <a:moveTo>
                  <a:pt x="0" y="0"/>
                </a:moveTo>
                <a:lnTo>
                  <a:pt x="693280" y="0"/>
                </a:lnTo>
                <a:lnTo>
                  <a:pt x="693280" y="693280"/>
                </a:lnTo>
                <a:lnTo>
                  <a:pt x="0" y="693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Arc 21"/>
          <p:cNvSpPr/>
          <p:nvPr/>
        </p:nvSpPr>
        <p:spPr>
          <a:xfrm rot="11372133">
            <a:off x="11748277" y="5837407"/>
            <a:ext cx="1388325" cy="1458210"/>
          </a:xfrm>
          <a:prstGeom prst="arc">
            <a:avLst>
              <a:gd name="adj1" fmla="val 16200000"/>
              <a:gd name="adj2" fmla="val 2087987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1995244" y="7285599"/>
            <a:ext cx="2948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142654" y="6984235"/>
            <a:ext cx="147410" cy="289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7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5410200" y="723900"/>
            <a:ext cx="7610651" cy="55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 dirty="0" smtClean="0">
                <a:solidFill>
                  <a:srgbClr val="191919"/>
                </a:solidFill>
                <a:latin typeface="Aileron Ultra-Bold"/>
              </a:rPr>
              <a:t>Logistic regression </a:t>
            </a:r>
            <a:endParaRPr lang="en-US" sz="3600" u="none" spc="107" dirty="0">
              <a:solidFill>
                <a:srgbClr val="191919"/>
              </a:solidFill>
              <a:latin typeface="Aileron Ultra-Bold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1143000" y="2476500"/>
            <a:ext cx="2544519" cy="1034366"/>
            <a:chOff x="0" y="0"/>
            <a:chExt cx="3392692" cy="1379154"/>
          </a:xfrm>
        </p:grpSpPr>
        <p:sp>
          <p:nvSpPr>
            <p:cNvPr id="4" name="AutoShape 9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5" name="Group 10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6" name="Freeform 11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grpSp>
        <p:nvGrpSpPr>
          <p:cNvPr id="8" name="Group 15"/>
          <p:cNvGrpSpPr/>
          <p:nvPr/>
        </p:nvGrpSpPr>
        <p:grpSpPr>
          <a:xfrm>
            <a:off x="1107831" y="4152900"/>
            <a:ext cx="2544519" cy="1034366"/>
            <a:chOff x="0" y="0"/>
            <a:chExt cx="3392692" cy="1379154"/>
          </a:xfrm>
        </p:grpSpPr>
        <p:sp>
          <p:nvSpPr>
            <p:cNvPr id="9" name="AutoShape 16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37C9EF"/>
            </a:solidFill>
          </p:spPr>
        </p:sp>
        <p:grpSp>
          <p:nvGrpSpPr>
            <p:cNvPr id="10" name="Group 17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11" name="Freeform 18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</p:grpSp>
      <p:grpSp>
        <p:nvGrpSpPr>
          <p:cNvPr id="13" name="Group 19"/>
          <p:cNvGrpSpPr/>
          <p:nvPr/>
        </p:nvGrpSpPr>
        <p:grpSpPr>
          <a:xfrm>
            <a:off x="1090246" y="5751561"/>
            <a:ext cx="2544519" cy="1034366"/>
            <a:chOff x="0" y="0"/>
            <a:chExt cx="3392692" cy="1379154"/>
          </a:xfrm>
        </p:grpSpPr>
        <p:sp>
          <p:nvSpPr>
            <p:cNvPr id="14" name="AutoShape 20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2C92D5"/>
            </a:solidFill>
          </p:spPr>
        </p:sp>
        <p:grpSp>
          <p:nvGrpSpPr>
            <p:cNvPr id="15" name="Group 21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16" name="Freeform 22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</p:grpSp>
      <p:grpSp>
        <p:nvGrpSpPr>
          <p:cNvPr id="18" name="Group 23"/>
          <p:cNvGrpSpPr/>
          <p:nvPr/>
        </p:nvGrpSpPr>
        <p:grpSpPr>
          <a:xfrm>
            <a:off x="1090246" y="7416051"/>
            <a:ext cx="2603595" cy="1034366"/>
            <a:chOff x="0" y="0"/>
            <a:chExt cx="3392692" cy="1379154"/>
          </a:xfrm>
        </p:grpSpPr>
        <p:sp>
          <p:nvSpPr>
            <p:cNvPr id="19" name="AutoShape 24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13538A"/>
            </a:solidFill>
          </p:spPr>
        </p:sp>
        <p:grpSp>
          <p:nvGrpSpPr>
            <p:cNvPr id="20" name="Group 25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21" name="Freeform 26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</p:grpSp>
      <p:sp>
        <p:nvSpPr>
          <p:cNvPr id="26" name="Hexagon 25"/>
          <p:cNvSpPr/>
          <p:nvPr/>
        </p:nvSpPr>
        <p:spPr>
          <a:xfrm>
            <a:off x="4757825" y="3262330"/>
            <a:ext cx="4800600" cy="4309427"/>
          </a:xfrm>
          <a:prstGeom prst="hexagon">
            <a:avLst/>
          </a:prstGeom>
          <a:solidFill>
            <a:srgbClr val="041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 26"/>
          <p:cNvSpPr/>
          <p:nvPr/>
        </p:nvSpPr>
        <p:spPr>
          <a:xfrm>
            <a:off x="5015894" y="3484177"/>
            <a:ext cx="4309975" cy="3865732"/>
          </a:xfrm>
          <a:prstGeom prst="hexagon">
            <a:avLst/>
          </a:prstGeom>
          <a:solidFill>
            <a:schemeClr val="bg1"/>
          </a:solidFill>
          <a:ln>
            <a:solidFill>
              <a:srgbClr val="030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6358025" y="4536942"/>
            <a:ext cx="1600200" cy="1598661"/>
          </a:xfrm>
          <a:prstGeom prst="ellipse">
            <a:avLst/>
          </a:prstGeom>
          <a:solidFill>
            <a:srgbClr val="030E17"/>
          </a:solidFill>
          <a:ln>
            <a:solidFill>
              <a:srgbClr val="030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/>
          <p:cNvSpPr txBox="1"/>
          <p:nvPr/>
        </p:nvSpPr>
        <p:spPr>
          <a:xfrm>
            <a:off x="1370107" y="268242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A1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76406" y="431935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A2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6406" y="592714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A3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48499" y="760985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A4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20737727">
            <a:off x="10933978" y="4288781"/>
            <a:ext cx="2766898" cy="2389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ight Arrow 33"/>
          <p:cNvSpPr/>
          <p:nvPr/>
        </p:nvSpPr>
        <p:spPr>
          <a:xfrm rot="563113">
            <a:off x="10948577" y="5923362"/>
            <a:ext cx="2766898" cy="2389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/>
          <p:cNvSpPr txBox="1"/>
          <p:nvPr/>
        </p:nvSpPr>
        <p:spPr>
          <a:xfrm>
            <a:off x="14325600" y="3625977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i="1" dirty="0" err="1" smtClean="0"/>
              <a:t>Sad</a:t>
            </a:r>
            <a:r>
              <a:rPr lang="fr-FR" sz="3600" b="1" i="1" dirty="0" smtClean="0"/>
              <a:t>  </a:t>
            </a:r>
            <a:r>
              <a:rPr lang="fr-FR" sz="3600" b="1" i="1" dirty="0" smtClean="0">
                <a:sym typeface="Wingdings" panose="05000000000000000000" pitchFamily="2" charset="2"/>
              </a:rPr>
              <a:t></a:t>
            </a:r>
            <a:endParaRPr lang="fr-FR" sz="3600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363276" y="5945367"/>
            <a:ext cx="1915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i="1" dirty="0" smtClean="0">
                <a:sym typeface="Wingdings" panose="05000000000000000000" pitchFamily="2" charset="2"/>
              </a:rPr>
              <a:t>Happy </a:t>
            </a:r>
            <a:endParaRPr lang="fr-FR" sz="3600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2431119" y="567923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w3</a:t>
            </a:r>
            <a:endParaRPr lang="fr-FR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2381412" y="409435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w2</a:t>
            </a:r>
            <a:endParaRPr lang="fr-FR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2417013" y="238749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w1</a:t>
            </a:r>
            <a:endParaRPr lang="fr-FR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406962" y="730097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w4</a:t>
            </a:r>
            <a:endParaRPr lang="fr-FR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1927358" y="9002460"/>
            <a:ext cx="1537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: A1,A2,A3,A4  || </a:t>
            </a:r>
            <a:r>
              <a:rPr lang="fr-FR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</a:t>
            </a:r>
            <a:r>
              <a:rPr lang="fr-FR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w1,w2,w3,w4 || </a:t>
            </a:r>
            <a:r>
              <a:rPr lang="fr-FR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fr-FR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fr-FR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FR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</a:t>
            </a:r>
            <a:r>
              <a:rPr lang="fr-FR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 , Happy </a:t>
            </a:r>
            <a:endParaRPr lang="fr-FR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2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4715608" y="1646011"/>
            <a:ext cx="861060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16"/>
              </a:lnSpc>
              <a:spcBef>
                <a:spcPct val="0"/>
              </a:spcBef>
            </a:pPr>
            <a:r>
              <a:rPr lang="en-US" sz="2800" spc="107" dirty="0" smtClean="0">
                <a:solidFill>
                  <a:srgbClr val="191919"/>
                </a:solidFill>
                <a:latin typeface="Aileron Ultra-Bold"/>
              </a:rPr>
              <a:t>Naïve </a:t>
            </a:r>
            <a:r>
              <a:rPr lang="en-US" sz="2800" spc="107" dirty="0" err="1" smtClean="0">
                <a:solidFill>
                  <a:srgbClr val="191919"/>
                </a:solidFill>
                <a:latin typeface="Aileron Ultra-Bold"/>
              </a:rPr>
              <a:t>bayes</a:t>
            </a:r>
            <a:r>
              <a:rPr lang="en-US" sz="2800" spc="107" dirty="0" smtClean="0">
                <a:solidFill>
                  <a:srgbClr val="191919"/>
                </a:solidFill>
                <a:latin typeface="Aileron Ultra-Bold"/>
              </a:rPr>
              <a:t> classifier </a:t>
            </a:r>
            <a:r>
              <a:rPr lang="en-US" sz="2800" i="1" spc="107" dirty="0" smtClean="0">
                <a:solidFill>
                  <a:srgbClr val="191919"/>
                </a:solidFill>
                <a:latin typeface="Aileron Ultra-Bold"/>
              </a:rPr>
              <a:t>vs</a:t>
            </a:r>
            <a:r>
              <a:rPr lang="en-US" sz="2800" spc="107" dirty="0" smtClean="0">
                <a:solidFill>
                  <a:srgbClr val="191919"/>
                </a:solidFill>
                <a:latin typeface="Aileron Ultra-Bold"/>
              </a:rPr>
              <a:t> </a:t>
            </a:r>
            <a:r>
              <a:rPr lang="en-US" sz="2800" spc="107" dirty="0">
                <a:solidFill>
                  <a:srgbClr val="191919"/>
                </a:solidFill>
                <a:latin typeface="Aileron Ultra-Bold"/>
              </a:rPr>
              <a:t>Logistic regression </a:t>
            </a:r>
          </a:p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endParaRPr lang="en-US" sz="2800" u="none" spc="107" dirty="0">
              <a:solidFill>
                <a:srgbClr val="191919"/>
              </a:solidFill>
              <a:latin typeface="Aileron Ultra-Bold"/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10134600" y="3789115"/>
            <a:ext cx="6324600" cy="4666236"/>
            <a:chOff x="0" y="0"/>
            <a:chExt cx="4178647" cy="6221648"/>
          </a:xfrm>
        </p:grpSpPr>
        <p:sp>
          <p:nvSpPr>
            <p:cNvPr id="13" name="AutoShape 22"/>
            <p:cNvSpPr/>
            <p:nvPr/>
          </p:nvSpPr>
          <p:spPr>
            <a:xfrm>
              <a:off x="0" y="0"/>
              <a:ext cx="4178647" cy="6221648"/>
            </a:xfrm>
            <a:prstGeom prst="rect">
              <a:avLst/>
            </a:prstGeom>
            <a:solidFill>
              <a:srgbClr val="3EDAD8">
                <a:alpha val="19608"/>
              </a:srgbClr>
            </a:solidFill>
          </p:spPr>
        </p:sp>
        <p:sp>
          <p:nvSpPr>
            <p:cNvPr id="14" name="AutoShape 23"/>
            <p:cNvSpPr/>
            <p:nvPr/>
          </p:nvSpPr>
          <p:spPr>
            <a:xfrm>
              <a:off x="0" y="0"/>
              <a:ext cx="4178647" cy="1768439"/>
            </a:xfrm>
            <a:prstGeom prst="rect">
              <a:avLst/>
            </a:prstGeom>
            <a:solidFill>
              <a:srgbClr val="3EDAD8"/>
            </a:solidFill>
          </p:spPr>
        </p:sp>
      </p:grpSp>
      <p:sp>
        <p:nvSpPr>
          <p:cNvPr id="18" name="Freeform 36"/>
          <p:cNvSpPr/>
          <p:nvPr/>
        </p:nvSpPr>
        <p:spPr>
          <a:xfrm>
            <a:off x="10486378" y="4122335"/>
            <a:ext cx="693280" cy="693280"/>
          </a:xfrm>
          <a:custGeom>
            <a:avLst/>
            <a:gdLst/>
            <a:ahLst/>
            <a:cxnLst/>
            <a:rect l="l" t="t" r="r" b="b"/>
            <a:pathLst>
              <a:path w="693280" h="693280">
                <a:moveTo>
                  <a:pt x="0" y="0"/>
                </a:moveTo>
                <a:lnTo>
                  <a:pt x="693280" y="0"/>
                </a:lnTo>
                <a:lnTo>
                  <a:pt x="693280" y="693280"/>
                </a:lnTo>
                <a:lnTo>
                  <a:pt x="0" y="693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21"/>
          <p:cNvGrpSpPr/>
          <p:nvPr/>
        </p:nvGrpSpPr>
        <p:grpSpPr>
          <a:xfrm>
            <a:off x="1119511" y="3789115"/>
            <a:ext cx="6324600" cy="4666236"/>
            <a:chOff x="0" y="0"/>
            <a:chExt cx="4178647" cy="6221648"/>
          </a:xfrm>
        </p:grpSpPr>
        <p:sp>
          <p:nvSpPr>
            <p:cNvPr id="20" name="AutoShape 22"/>
            <p:cNvSpPr/>
            <p:nvPr/>
          </p:nvSpPr>
          <p:spPr>
            <a:xfrm>
              <a:off x="0" y="0"/>
              <a:ext cx="4178647" cy="6221648"/>
            </a:xfrm>
            <a:prstGeom prst="rect">
              <a:avLst/>
            </a:prstGeom>
            <a:solidFill>
              <a:srgbClr val="3EDAD8">
                <a:alpha val="19608"/>
              </a:srgbClr>
            </a:solidFill>
          </p:spPr>
        </p:sp>
        <p:sp>
          <p:nvSpPr>
            <p:cNvPr id="21" name="AutoShape 23"/>
            <p:cNvSpPr/>
            <p:nvPr/>
          </p:nvSpPr>
          <p:spPr>
            <a:xfrm>
              <a:off x="0" y="0"/>
              <a:ext cx="4178647" cy="1768439"/>
            </a:xfrm>
            <a:prstGeom prst="rect">
              <a:avLst/>
            </a:prstGeom>
            <a:solidFill>
              <a:srgbClr val="3EDAD8"/>
            </a:solidFill>
          </p:spPr>
        </p:sp>
      </p:grpSp>
      <p:sp>
        <p:nvSpPr>
          <p:cNvPr id="25" name="Freeform 36"/>
          <p:cNvSpPr/>
          <p:nvPr/>
        </p:nvSpPr>
        <p:spPr>
          <a:xfrm>
            <a:off x="2044536" y="4125266"/>
            <a:ext cx="693280" cy="693280"/>
          </a:xfrm>
          <a:custGeom>
            <a:avLst/>
            <a:gdLst/>
            <a:ahLst/>
            <a:cxnLst/>
            <a:rect l="l" t="t" r="r" b="b"/>
            <a:pathLst>
              <a:path w="693280" h="693280">
                <a:moveTo>
                  <a:pt x="0" y="0"/>
                </a:moveTo>
                <a:lnTo>
                  <a:pt x="693280" y="0"/>
                </a:lnTo>
                <a:lnTo>
                  <a:pt x="693280" y="693280"/>
                </a:lnTo>
                <a:lnTo>
                  <a:pt x="0" y="693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Rectangle 5"/>
          <p:cNvSpPr/>
          <p:nvPr/>
        </p:nvSpPr>
        <p:spPr>
          <a:xfrm>
            <a:off x="2939684" y="4267613"/>
            <a:ext cx="289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7" dirty="0">
                <a:solidFill>
                  <a:srgbClr val="191919"/>
                </a:solidFill>
                <a:latin typeface="Aileron Ultra-Bold"/>
              </a:rPr>
              <a:t>Naïve </a:t>
            </a:r>
            <a:r>
              <a:rPr lang="en-US" spc="107" dirty="0" err="1">
                <a:solidFill>
                  <a:srgbClr val="191919"/>
                </a:solidFill>
                <a:latin typeface="Aileron Ultra-Bold"/>
              </a:rPr>
              <a:t>bayes</a:t>
            </a:r>
            <a:r>
              <a:rPr lang="en-US" spc="107" dirty="0">
                <a:solidFill>
                  <a:srgbClr val="191919"/>
                </a:solidFill>
                <a:latin typeface="Aileron Ultra-Bold"/>
              </a:rPr>
              <a:t> classifier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498731" y="4267613"/>
            <a:ext cx="258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7" dirty="0" smtClean="0">
                <a:solidFill>
                  <a:srgbClr val="191919"/>
                </a:solidFill>
                <a:latin typeface="Aileron Ultra-Bold"/>
              </a:rPr>
              <a:t>Logistic regression</a:t>
            </a:r>
            <a:endParaRPr lang="fr-FR" dirty="0"/>
          </a:p>
        </p:txBody>
      </p:sp>
      <p:sp>
        <p:nvSpPr>
          <p:cNvPr id="17" name="TextBox 26"/>
          <p:cNvSpPr txBox="1"/>
          <p:nvPr/>
        </p:nvSpPr>
        <p:spPr>
          <a:xfrm>
            <a:off x="1600200" y="5154697"/>
            <a:ext cx="5972822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354"/>
              </a:lnSpc>
              <a:spcBef>
                <a:spcPct val="0"/>
              </a:spcBef>
            </a:pPr>
            <a:endParaRPr lang="en-US" sz="2000" u="none" spc="101" dirty="0">
              <a:solidFill>
                <a:srgbClr val="191919"/>
              </a:solidFill>
              <a:latin typeface="Aileron Bold"/>
            </a:endParaRPr>
          </a:p>
          <a:p>
            <a:pPr marL="342900" lvl="0" indent="-342900">
              <a:lnSpc>
                <a:spcPts val="335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2000" spc="101" dirty="0">
                <a:solidFill>
                  <a:srgbClr val="191919"/>
                </a:solidFill>
                <a:latin typeface="Aileron Bold"/>
              </a:rPr>
              <a:t>indépendance conditionnelle entre les </a:t>
            </a:r>
            <a:r>
              <a:rPr lang="fr-FR" sz="2000" spc="101" dirty="0" smtClean="0">
                <a:solidFill>
                  <a:srgbClr val="191919"/>
                </a:solidFill>
                <a:latin typeface="Aileron Bold"/>
              </a:rPr>
              <a:t>caractéristiques</a:t>
            </a:r>
            <a:endParaRPr lang="en-US" sz="1400" i="1" spc="101" dirty="0">
              <a:solidFill>
                <a:srgbClr val="191919"/>
              </a:solidFill>
              <a:latin typeface="Aileron Bold"/>
            </a:endParaRPr>
          </a:p>
          <a:p>
            <a:pPr marL="342900" lvl="0" indent="-342900">
              <a:lnSpc>
                <a:spcPts val="335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2000" spc="101" dirty="0">
                <a:solidFill>
                  <a:srgbClr val="191919"/>
                </a:solidFill>
                <a:latin typeface="Aileron Bold"/>
              </a:rPr>
              <a:t>ne nécessite pas autant de données </a:t>
            </a:r>
            <a:r>
              <a:rPr lang="fr-FR" sz="2000" spc="101" dirty="0" smtClean="0">
                <a:solidFill>
                  <a:srgbClr val="191919"/>
                </a:solidFill>
                <a:latin typeface="Aileron Bold"/>
              </a:rPr>
              <a:t>d'entraînement</a:t>
            </a:r>
          </a:p>
          <a:p>
            <a:pPr marL="342900" lvl="0" indent="-342900">
              <a:lnSpc>
                <a:spcPts val="335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2000" spc="101" dirty="0">
                <a:solidFill>
                  <a:srgbClr val="191919"/>
                </a:solidFill>
                <a:latin typeface="Aileron Bold"/>
              </a:rPr>
              <a:t>simple et rapide</a:t>
            </a:r>
            <a:endParaRPr lang="fr-FR" sz="2000" u="none" spc="101" dirty="0">
              <a:solidFill>
                <a:srgbClr val="191919"/>
              </a:solidFill>
              <a:latin typeface="Aileron Bold"/>
            </a:endParaRPr>
          </a:p>
        </p:txBody>
      </p:sp>
      <p:sp>
        <p:nvSpPr>
          <p:cNvPr id="30" name="TextBox 26"/>
          <p:cNvSpPr txBox="1"/>
          <p:nvPr/>
        </p:nvSpPr>
        <p:spPr>
          <a:xfrm>
            <a:off x="10668000" y="5057550"/>
            <a:ext cx="5972822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354"/>
              </a:lnSpc>
              <a:spcBef>
                <a:spcPct val="0"/>
              </a:spcBef>
            </a:pPr>
            <a:endParaRPr lang="en-US" sz="2000" u="none" spc="101" dirty="0">
              <a:solidFill>
                <a:srgbClr val="191919"/>
              </a:solidFill>
              <a:latin typeface="Aileron Bold"/>
            </a:endParaRPr>
          </a:p>
          <a:p>
            <a:pPr marL="342900" lvl="0" indent="-342900">
              <a:lnSpc>
                <a:spcPts val="335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2000" spc="101" dirty="0">
                <a:solidFill>
                  <a:srgbClr val="191919"/>
                </a:solidFill>
                <a:latin typeface="Aileron Bold"/>
              </a:rPr>
              <a:t>relations linéaires entre les variables continues</a:t>
            </a:r>
            <a:r>
              <a:rPr lang="fr-FR" sz="2000" spc="101" dirty="0" smtClean="0">
                <a:solidFill>
                  <a:srgbClr val="191919"/>
                </a:solidFill>
                <a:latin typeface="Aileron Bold"/>
              </a:rPr>
              <a:t>.</a:t>
            </a:r>
          </a:p>
          <a:p>
            <a:pPr marL="342900" lvl="0" indent="-342900">
              <a:lnSpc>
                <a:spcPts val="335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2000" spc="101" dirty="0">
                <a:solidFill>
                  <a:srgbClr val="191919"/>
                </a:solidFill>
                <a:latin typeface="Aileron Bold"/>
              </a:rPr>
              <a:t> nécessite souvent plus de données pour obtenir </a:t>
            </a:r>
            <a:r>
              <a:rPr lang="fr-FR" sz="2000" spc="101" dirty="0" smtClean="0">
                <a:solidFill>
                  <a:srgbClr val="191919"/>
                </a:solidFill>
                <a:latin typeface="Aileron Bold"/>
              </a:rPr>
              <a:t>une bonne performances </a:t>
            </a:r>
          </a:p>
          <a:p>
            <a:pPr marL="342900" lvl="0" indent="-342900">
              <a:lnSpc>
                <a:spcPts val="335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2000" spc="101" dirty="0">
                <a:solidFill>
                  <a:srgbClr val="191919"/>
                </a:solidFill>
                <a:latin typeface="Aileron Bold"/>
              </a:rPr>
              <a:t>plus complexe </a:t>
            </a:r>
            <a:endParaRPr lang="fr-FR" sz="2000" spc="101" dirty="0" smtClean="0">
              <a:solidFill>
                <a:srgbClr val="191919"/>
              </a:solidFill>
              <a:latin typeface="Aileron Bold"/>
            </a:endParaRPr>
          </a:p>
        </p:txBody>
      </p:sp>
    </p:spTree>
    <p:extLst>
      <p:ext uri="{BB962C8B-B14F-4D97-AF65-F5344CB8AC3E}">
        <p14:creationId xmlns:p14="http://schemas.microsoft.com/office/powerpoint/2010/main" val="33008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524500"/>
            <a:ext cx="8305800" cy="38547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62200" y="2552700"/>
            <a:ext cx="895334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latin typeface="Söhne"/>
              </a:rPr>
              <a:t>Prétraitement des </a:t>
            </a:r>
            <a:r>
              <a:rPr lang="fr-FR" sz="2400" b="1" dirty="0" smtClean="0">
                <a:latin typeface="Söhne"/>
              </a:rPr>
              <a:t>données</a:t>
            </a:r>
            <a:endParaRPr lang="fr-FR" sz="2400" dirty="0" smtClean="0"/>
          </a:p>
          <a:p>
            <a:endParaRPr lang="fr-FR" sz="2400" b="1" dirty="0">
              <a:latin typeface="Söhne"/>
            </a:endParaRPr>
          </a:p>
          <a:p>
            <a:r>
              <a:rPr lang="fr-FR" sz="2400" b="1" dirty="0">
                <a:latin typeface="Söhne"/>
              </a:rPr>
              <a:t>Calcul de la fréquence des termes (TF</a:t>
            </a:r>
            <a:r>
              <a:rPr lang="fr-FR" sz="2400" b="1" dirty="0" smtClean="0">
                <a:latin typeface="Söhne"/>
              </a:rPr>
              <a:t>)</a:t>
            </a:r>
          </a:p>
          <a:p>
            <a:endParaRPr lang="fr-FR" sz="2400" b="1" dirty="0">
              <a:latin typeface="Söhne"/>
            </a:endParaRPr>
          </a:p>
          <a:p>
            <a:r>
              <a:rPr lang="fr-FR" sz="2400" b="1" dirty="0"/>
              <a:t>Calcul de la fréquence inverse des documents (IDF</a:t>
            </a:r>
            <a:r>
              <a:rPr lang="fr-FR" sz="2400" b="1" dirty="0" smtClean="0"/>
              <a:t>)  </a:t>
            </a:r>
            <a:r>
              <a:rPr lang="fr-FR" sz="2400" i="1" dirty="0" smtClean="0"/>
              <a:t>IDF</a:t>
            </a:r>
            <a:r>
              <a:rPr lang="fr-FR" sz="2400" dirty="0" smtClean="0"/>
              <a:t>(</a:t>
            </a:r>
            <a:r>
              <a:rPr lang="fr-FR" sz="2400" i="1" dirty="0" smtClean="0"/>
              <a:t>t</a:t>
            </a:r>
            <a:r>
              <a:rPr lang="fr-FR" sz="2400" dirty="0"/>
              <a:t>)=log(</a:t>
            </a:r>
            <a:r>
              <a:rPr lang="fr-FR" sz="2400" i="1" dirty="0" err="1"/>
              <a:t>df</a:t>
            </a:r>
            <a:r>
              <a:rPr lang="fr-FR" sz="2400" dirty="0"/>
              <a:t>(</a:t>
            </a:r>
            <a:r>
              <a:rPr lang="fr-FR" sz="2400" i="1" dirty="0"/>
              <a:t>t</a:t>
            </a:r>
            <a:r>
              <a:rPr lang="fr-FR" sz="2400" dirty="0"/>
              <a:t>)</a:t>
            </a:r>
            <a:r>
              <a:rPr lang="fr-FR" sz="2400" i="1" dirty="0"/>
              <a:t>N</a:t>
            </a:r>
            <a:r>
              <a:rPr lang="fr-FR" sz="2400" dirty="0"/>
              <a:t>​</a:t>
            </a:r>
            <a:r>
              <a:rPr lang="fr-FR" sz="2400" dirty="0" smtClean="0"/>
              <a:t>)</a:t>
            </a:r>
          </a:p>
          <a:p>
            <a:endParaRPr lang="fr-FR" sz="2400" b="1" dirty="0">
              <a:latin typeface="Söhne"/>
            </a:endParaRPr>
          </a:p>
          <a:p>
            <a:r>
              <a:rPr lang="fr-FR" sz="2400" b="1" dirty="0"/>
              <a:t>Calcul du poids TF-IDF</a:t>
            </a:r>
            <a:endParaRPr lang="fr-FR" sz="2400" b="1" dirty="0" smtClean="0">
              <a:latin typeface="Söhne"/>
            </a:endParaRPr>
          </a:p>
        </p:txBody>
      </p:sp>
      <p:grpSp>
        <p:nvGrpSpPr>
          <p:cNvPr id="4" name="Group 8"/>
          <p:cNvGrpSpPr/>
          <p:nvPr/>
        </p:nvGrpSpPr>
        <p:grpSpPr>
          <a:xfrm>
            <a:off x="914400" y="2539744"/>
            <a:ext cx="1172919" cy="533400"/>
            <a:chOff x="0" y="0"/>
            <a:chExt cx="3392692" cy="1379154"/>
          </a:xfrm>
        </p:grpSpPr>
        <p:sp>
          <p:nvSpPr>
            <p:cNvPr id="5" name="AutoShape 9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6" name="Group 10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7" name="Freeform 11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894643" y="3295979"/>
            <a:ext cx="1172919" cy="533400"/>
            <a:chOff x="0" y="0"/>
            <a:chExt cx="3392692" cy="1379154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10" name="Group 10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grpSp>
        <p:nvGrpSpPr>
          <p:cNvPr id="12" name="Group 8"/>
          <p:cNvGrpSpPr/>
          <p:nvPr/>
        </p:nvGrpSpPr>
        <p:grpSpPr>
          <a:xfrm>
            <a:off x="897557" y="3979594"/>
            <a:ext cx="1172919" cy="533400"/>
            <a:chOff x="0" y="0"/>
            <a:chExt cx="3392692" cy="1379154"/>
          </a:xfrm>
        </p:grpSpPr>
        <p:sp>
          <p:nvSpPr>
            <p:cNvPr id="13" name="AutoShape 9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14" name="Group 10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15" name="Freeform 11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grpSp>
        <p:nvGrpSpPr>
          <p:cNvPr id="16" name="Group 8"/>
          <p:cNvGrpSpPr/>
          <p:nvPr/>
        </p:nvGrpSpPr>
        <p:grpSpPr>
          <a:xfrm>
            <a:off x="914400" y="4769776"/>
            <a:ext cx="1172919" cy="533400"/>
            <a:chOff x="0" y="0"/>
            <a:chExt cx="3392692" cy="1379154"/>
          </a:xfrm>
        </p:grpSpPr>
        <p:sp>
          <p:nvSpPr>
            <p:cNvPr id="17" name="AutoShape 9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18" name="Group 10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19" name="Freeform 11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sp>
        <p:nvSpPr>
          <p:cNvPr id="20" name="Rectangle 19"/>
          <p:cNvSpPr/>
          <p:nvPr/>
        </p:nvSpPr>
        <p:spPr>
          <a:xfrm>
            <a:off x="934430" y="2520462"/>
            <a:ext cx="429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107" dirty="0" smtClean="0">
                <a:solidFill>
                  <a:schemeClr val="bg1"/>
                </a:solidFill>
                <a:latin typeface="Aileron Ultra-Bold"/>
              </a:rPr>
              <a:t>1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9893" y="3289630"/>
            <a:ext cx="429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107" dirty="0">
                <a:solidFill>
                  <a:schemeClr val="bg1"/>
                </a:solidFill>
                <a:latin typeface="Aileron Ultra-Bold"/>
              </a:rPr>
              <a:t>2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4187" y="3989774"/>
            <a:ext cx="429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107" dirty="0">
                <a:solidFill>
                  <a:schemeClr val="bg1"/>
                </a:solidFill>
                <a:latin typeface="Aileron Ultra-Bold"/>
              </a:rPr>
              <a:t>3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8072" y="4769776"/>
            <a:ext cx="429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107" dirty="0">
                <a:solidFill>
                  <a:schemeClr val="bg1"/>
                </a:solidFill>
                <a:latin typeface="Aileron Ultra-Bold"/>
              </a:rPr>
              <a:t>4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0" y="1328013"/>
            <a:ext cx="2642394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16"/>
              </a:lnSpc>
              <a:spcBef>
                <a:spcPct val="0"/>
              </a:spcBef>
            </a:pPr>
            <a:r>
              <a:rPr lang="en-US" sz="4400" b="1" spc="107" dirty="0" smtClean="0">
                <a:solidFill>
                  <a:srgbClr val="0B3455"/>
                </a:solidFill>
                <a:latin typeface="Aileron Ultra-Bold"/>
              </a:rPr>
              <a:t>TF-IDF</a:t>
            </a:r>
            <a:endParaRPr lang="en-US" sz="4400" b="1" u="none" spc="107" dirty="0">
              <a:solidFill>
                <a:srgbClr val="0B3455"/>
              </a:solidFill>
              <a:latin typeface="Aileron Ultra-Bold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4876800" y="495300"/>
            <a:ext cx="8610600" cy="534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16"/>
              </a:lnSpc>
              <a:spcBef>
                <a:spcPct val="0"/>
              </a:spcBef>
            </a:pPr>
            <a:r>
              <a:rPr lang="en-US" sz="2800" spc="107" dirty="0" err="1" smtClean="0">
                <a:solidFill>
                  <a:srgbClr val="191919"/>
                </a:solidFill>
                <a:latin typeface="Aileron Ultra-Bold"/>
              </a:rPr>
              <a:t>Génération</a:t>
            </a:r>
            <a:r>
              <a:rPr lang="en-US" sz="2800" spc="107" dirty="0" smtClean="0">
                <a:solidFill>
                  <a:srgbClr val="191919"/>
                </a:solidFill>
                <a:latin typeface="Aileron Ultra-Bold"/>
              </a:rPr>
              <a:t> de résumé</a:t>
            </a:r>
            <a:endParaRPr lang="en-US" sz="2800" u="none" spc="107" dirty="0">
              <a:solidFill>
                <a:srgbClr val="191919"/>
              </a:solidFill>
              <a:latin typeface="Aileron Ultra-Bol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607913" y="1117639"/>
            <a:ext cx="3124200" cy="933099"/>
          </a:xfrm>
          <a:prstGeom prst="rect">
            <a:avLst/>
          </a:prstGeom>
          <a:noFill/>
          <a:ln>
            <a:solidFill>
              <a:srgbClr val="0B3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4762500"/>
            <a:ext cx="4919937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latin typeface="Söhne"/>
              </a:rPr>
              <a:t>Extraction des mots </a:t>
            </a:r>
            <a:r>
              <a:rPr lang="fr-FR" sz="2400" b="1" dirty="0" smtClean="0">
                <a:latin typeface="Söhne"/>
              </a:rPr>
              <a:t>significatifs</a:t>
            </a:r>
          </a:p>
          <a:p>
            <a:endParaRPr lang="fr-FR" sz="2400" b="1" dirty="0">
              <a:latin typeface="Söhne"/>
            </a:endParaRPr>
          </a:p>
          <a:p>
            <a:r>
              <a:rPr lang="fr-FR" sz="2400" b="1" dirty="0">
                <a:latin typeface="Söhne"/>
              </a:rPr>
              <a:t>Calcul de la fréquence des </a:t>
            </a:r>
            <a:r>
              <a:rPr lang="fr-FR" sz="2400" b="1" dirty="0" smtClean="0">
                <a:latin typeface="Söhne"/>
              </a:rPr>
              <a:t>mots</a:t>
            </a:r>
          </a:p>
          <a:p>
            <a:endParaRPr lang="fr-FR" sz="2400" b="1" dirty="0">
              <a:latin typeface="Söhne"/>
            </a:endParaRPr>
          </a:p>
          <a:p>
            <a:r>
              <a:rPr lang="fr-FR" sz="2400" b="1" dirty="0"/>
              <a:t>Sélection des mots les plus </a:t>
            </a:r>
            <a:r>
              <a:rPr lang="fr-FR" sz="2400" b="1" dirty="0" smtClean="0"/>
              <a:t>fréquents</a:t>
            </a:r>
          </a:p>
          <a:p>
            <a:endParaRPr lang="fr-FR" sz="2400" b="1" dirty="0" smtClean="0">
              <a:latin typeface="Söhne"/>
            </a:endParaRPr>
          </a:p>
          <a:p>
            <a:r>
              <a:rPr lang="fr-FR" sz="2400" b="1" dirty="0"/>
              <a:t>Construction du résumé</a:t>
            </a:r>
            <a:endParaRPr lang="fr-FR" sz="2400" b="1" dirty="0" smtClean="0">
              <a:latin typeface="Söhne"/>
            </a:endParaRPr>
          </a:p>
        </p:txBody>
      </p:sp>
      <p:grpSp>
        <p:nvGrpSpPr>
          <p:cNvPr id="4" name="Group 8"/>
          <p:cNvGrpSpPr/>
          <p:nvPr/>
        </p:nvGrpSpPr>
        <p:grpSpPr>
          <a:xfrm>
            <a:off x="762000" y="4749544"/>
            <a:ext cx="1172919" cy="533400"/>
            <a:chOff x="0" y="0"/>
            <a:chExt cx="3392692" cy="1379154"/>
          </a:xfrm>
        </p:grpSpPr>
        <p:sp>
          <p:nvSpPr>
            <p:cNvPr id="5" name="AutoShape 9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6" name="Group 10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7" name="Freeform 11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742243" y="5505779"/>
            <a:ext cx="1172919" cy="533400"/>
            <a:chOff x="0" y="0"/>
            <a:chExt cx="3392692" cy="1379154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10" name="Group 10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grpSp>
        <p:nvGrpSpPr>
          <p:cNvPr id="12" name="Group 8"/>
          <p:cNvGrpSpPr/>
          <p:nvPr/>
        </p:nvGrpSpPr>
        <p:grpSpPr>
          <a:xfrm>
            <a:off x="745157" y="6189394"/>
            <a:ext cx="1172919" cy="533400"/>
            <a:chOff x="0" y="0"/>
            <a:chExt cx="3392692" cy="1379154"/>
          </a:xfrm>
        </p:grpSpPr>
        <p:sp>
          <p:nvSpPr>
            <p:cNvPr id="13" name="AutoShape 9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14" name="Group 10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15" name="Freeform 11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grpSp>
        <p:nvGrpSpPr>
          <p:cNvPr id="16" name="Group 8"/>
          <p:cNvGrpSpPr/>
          <p:nvPr/>
        </p:nvGrpSpPr>
        <p:grpSpPr>
          <a:xfrm>
            <a:off x="762000" y="6979576"/>
            <a:ext cx="1172919" cy="533400"/>
            <a:chOff x="0" y="0"/>
            <a:chExt cx="3392692" cy="1379154"/>
          </a:xfrm>
        </p:grpSpPr>
        <p:sp>
          <p:nvSpPr>
            <p:cNvPr id="17" name="AutoShape 9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18" name="Group 10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19" name="Freeform 11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sp>
        <p:nvSpPr>
          <p:cNvPr id="20" name="Rectangle 19"/>
          <p:cNvSpPr/>
          <p:nvPr/>
        </p:nvSpPr>
        <p:spPr>
          <a:xfrm>
            <a:off x="782030" y="4730262"/>
            <a:ext cx="429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107" dirty="0" smtClean="0">
                <a:solidFill>
                  <a:schemeClr val="bg1"/>
                </a:solidFill>
                <a:latin typeface="Aileron Ultra-Bold"/>
              </a:rPr>
              <a:t>1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7493" y="5499430"/>
            <a:ext cx="429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107" dirty="0">
                <a:solidFill>
                  <a:schemeClr val="bg1"/>
                </a:solidFill>
                <a:latin typeface="Aileron Ultra-Bold"/>
              </a:rPr>
              <a:t>2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1787" y="6199574"/>
            <a:ext cx="429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107" dirty="0">
                <a:solidFill>
                  <a:schemeClr val="bg1"/>
                </a:solidFill>
                <a:latin typeface="Aileron Ultra-Bold"/>
              </a:rPr>
              <a:t>3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5672" y="6979576"/>
            <a:ext cx="429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107" dirty="0">
                <a:solidFill>
                  <a:schemeClr val="bg1"/>
                </a:solidFill>
                <a:latin typeface="Aileron Ultra-Bold"/>
              </a:rPr>
              <a:t>4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0" y="2038446"/>
            <a:ext cx="5181600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16"/>
              </a:lnSpc>
              <a:spcBef>
                <a:spcPct val="0"/>
              </a:spcBef>
            </a:pPr>
            <a:r>
              <a:rPr lang="en-US" sz="4400" b="1" spc="107" dirty="0">
                <a:solidFill>
                  <a:srgbClr val="0B3455"/>
                </a:solidFill>
                <a:latin typeface="Aileron Ultra-Bold"/>
              </a:rPr>
              <a:t>Word Frequency</a:t>
            </a:r>
            <a:endParaRPr lang="en-US" sz="4400" b="1" u="none" spc="107" dirty="0">
              <a:solidFill>
                <a:srgbClr val="0B3455"/>
              </a:solidFill>
              <a:latin typeface="Aileron Ultra-Bold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4876800" y="495300"/>
            <a:ext cx="8610600" cy="534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16"/>
              </a:lnSpc>
              <a:spcBef>
                <a:spcPct val="0"/>
              </a:spcBef>
            </a:pPr>
            <a:r>
              <a:rPr lang="en-US" sz="2800" spc="107" dirty="0" err="1" smtClean="0">
                <a:solidFill>
                  <a:srgbClr val="191919"/>
                </a:solidFill>
                <a:latin typeface="Aileron Ultra-Bold"/>
              </a:rPr>
              <a:t>Génération</a:t>
            </a:r>
            <a:r>
              <a:rPr lang="en-US" sz="2800" spc="107" dirty="0" smtClean="0">
                <a:solidFill>
                  <a:srgbClr val="191919"/>
                </a:solidFill>
                <a:latin typeface="Aileron Ultra-Bold"/>
              </a:rPr>
              <a:t> de résumé</a:t>
            </a:r>
            <a:endParaRPr lang="en-US" sz="2800" u="none" spc="107" dirty="0">
              <a:solidFill>
                <a:srgbClr val="191919"/>
              </a:solidFill>
              <a:latin typeface="Aileron Ultra-Bol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8906" y="1828072"/>
            <a:ext cx="5168106" cy="933099"/>
          </a:xfrm>
          <a:prstGeom prst="rect">
            <a:avLst/>
          </a:prstGeom>
          <a:noFill/>
          <a:ln>
            <a:solidFill>
              <a:srgbClr val="0B3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838957"/>
            <a:ext cx="6369106" cy="43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413440" y="2016853"/>
            <a:ext cx="7610651" cy="55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spc="107" dirty="0" err="1" smtClean="0">
                <a:solidFill>
                  <a:srgbClr val="191919"/>
                </a:solidFill>
                <a:latin typeface="Aileron Ultra-Bold"/>
              </a:rPr>
              <a:t>Coté</a:t>
            </a:r>
            <a:r>
              <a:rPr lang="en-US" sz="3600" spc="107" dirty="0" smtClean="0">
                <a:solidFill>
                  <a:srgbClr val="191919"/>
                </a:solidFill>
                <a:latin typeface="Aileron Ultra-Bold"/>
              </a:rPr>
              <a:t> </a:t>
            </a:r>
            <a:r>
              <a:rPr lang="en-US" sz="3600" spc="107" dirty="0" err="1" smtClean="0">
                <a:solidFill>
                  <a:srgbClr val="191919"/>
                </a:solidFill>
                <a:latin typeface="Aileron Ultra-Bold"/>
              </a:rPr>
              <a:t>serveur</a:t>
            </a:r>
            <a:endParaRPr lang="en-US" sz="3600" u="none" spc="107" dirty="0">
              <a:solidFill>
                <a:srgbClr val="191919"/>
              </a:solidFill>
              <a:latin typeface="Aileron Ultra-Bold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861554" y="1848968"/>
            <a:ext cx="1103772" cy="1034366"/>
          </a:xfrm>
          <a:prstGeom prst="rect">
            <a:avLst/>
          </a:prstGeom>
          <a:solidFill>
            <a:srgbClr val="3EDAD8"/>
          </a:solidFill>
        </p:spPr>
      </p:sp>
      <p:grpSp>
        <p:nvGrpSpPr>
          <p:cNvPr id="13" name="Group 13"/>
          <p:cNvGrpSpPr/>
          <p:nvPr/>
        </p:nvGrpSpPr>
        <p:grpSpPr>
          <a:xfrm>
            <a:off x="1698666" y="2149535"/>
            <a:ext cx="1707408" cy="433231"/>
            <a:chOff x="0" y="0"/>
            <a:chExt cx="5145340" cy="1305560"/>
          </a:xfrm>
        </p:grpSpPr>
        <p:sp>
          <p:nvSpPr>
            <p:cNvPr id="14" name="Freeform 14"/>
            <p:cNvSpPr/>
            <p:nvPr/>
          </p:nvSpPr>
          <p:spPr>
            <a:xfrm>
              <a:off x="0" y="-27940"/>
              <a:ext cx="5164390" cy="1360170"/>
            </a:xfrm>
            <a:custGeom>
              <a:avLst/>
              <a:gdLst/>
              <a:ahLst/>
              <a:cxnLst/>
              <a:rect l="l" t="t" r="r" b="b"/>
              <a:pathLst>
                <a:path w="5164390" h="1360170">
                  <a:moveTo>
                    <a:pt x="5089460" y="579120"/>
                  </a:moveTo>
                  <a:lnTo>
                    <a:pt x="4389690" y="55880"/>
                  </a:lnTo>
                  <a:cubicBezTo>
                    <a:pt x="4316030" y="0"/>
                    <a:pt x="4255070" y="30480"/>
                    <a:pt x="4255070" y="123190"/>
                  </a:cubicBezTo>
                  <a:lnTo>
                    <a:pt x="425507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4253939" y="805180"/>
                  </a:lnTo>
                  <a:lnTo>
                    <a:pt x="4253939" y="1236980"/>
                  </a:lnTo>
                  <a:cubicBezTo>
                    <a:pt x="4253939" y="1329690"/>
                    <a:pt x="4314760" y="1360170"/>
                    <a:pt x="4388420" y="1304290"/>
                  </a:cubicBezTo>
                  <a:lnTo>
                    <a:pt x="5089460" y="779780"/>
                  </a:lnTo>
                  <a:cubicBezTo>
                    <a:pt x="5164390" y="726440"/>
                    <a:pt x="5164390" y="635000"/>
                    <a:pt x="5089460" y="57912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44" name="Group 5"/>
          <p:cNvGrpSpPr/>
          <p:nvPr/>
        </p:nvGrpSpPr>
        <p:grpSpPr>
          <a:xfrm>
            <a:off x="2424901" y="4027389"/>
            <a:ext cx="5867400" cy="4666236"/>
            <a:chOff x="0" y="0"/>
            <a:chExt cx="4178647" cy="6221648"/>
          </a:xfrm>
        </p:grpSpPr>
        <p:sp>
          <p:nvSpPr>
            <p:cNvPr id="45" name="AutoShape 6"/>
            <p:cNvSpPr/>
            <p:nvPr/>
          </p:nvSpPr>
          <p:spPr>
            <a:xfrm>
              <a:off x="0" y="0"/>
              <a:ext cx="4178647" cy="6221648"/>
            </a:xfrm>
            <a:prstGeom prst="rect">
              <a:avLst/>
            </a:prstGeom>
            <a:solidFill>
              <a:srgbClr val="86EAE9">
                <a:alpha val="19608"/>
              </a:srgbClr>
            </a:solidFill>
          </p:spPr>
        </p:sp>
        <p:sp>
          <p:nvSpPr>
            <p:cNvPr id="46" name="AutoShape 7"/>
            <p:cNvSpPr/>
            <p:nvPr/>
          </p:nvSpPr>
          <p:spPr>
            <a:xfrm>
              <a:off x="0" y="0"/>
              <a:ext cx="4178647" cy="1768439"/>
            </a:xfrm>
            <a:prstGeom prst="rect">
              <a:avLst/>
            </a:prstGeom>
            <a:solidFill>
              <a:srgbClr val="86EAE9"/>
            </a:solidFill>
          </p:spPr>
        </p:sp>
      </p:grpSp>
      <p:grpSp>
        <p:nvGrpSpPr>
          <p:cNvPr id="47" name="Group 8"/>
          <p:cNvGrpSpPr/>
          <p:nvPr/>
        </p:nvGrpSpPr>
        <p:grpSpPr>
          <a:xfrm>
            <a:off x="2809755" y="4471960"/>
            <a:ext cx="5569408" cy="3343451"/>
            <a:chOff x="127703" y="-1746387"/>
            <a:chExt cx="7425877" cy="4457939"/>
          </a:xfrm>
        </p:grpSpPr>
        <p:sp>
          <p:nvSpPr>
            <p:cNvPr id="48" name="TextBox 9"/>
            <p:cNvSpPr txBox="1"/>
            <p:nvPr/>
          </p:nvSpPr>
          <p:spPr>
            <a:xfrm>
              <a:off x="127703" y="-24242"/>
              <a:ext cx="6796922" cy="27357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>
                <a:lnSpc>
                  <a:spcPts val="3150"/>
                </a:lnSpc>
                <a:buFont typeface="Arial" panose="020B0604020202020204" pitchFamily="34" charset="0"/>
                <a:buChar char="•"/>
              </a:pPr>
              <a:r>
                <a:rPr lang="en-US" sz="1600" spc="42" dirty="0" smtClean="0">
                  <a:solidFill>
                    <a:srgbClr val="191919"/>
                  </a:solidFill>
                  <a:latin typeface="Aileron"/>
                </a:rPr>
                <a:t>Post</a:t>
              </a:r>
              <a:endParaRPr lang="en-US" sz="1600" spc="42" dirty="0">
                <a:solidFill>
                  <a:srgbClr val="191919"/>
                </a:solidFill>
                <a:latin typeface="Aileron"/>
              </a:endParaRPr>
            </a:p>
            <a:p>
              <a:pPr marL="285750" indent="-285750">
                <a:lnSpc>
                  <a:spcPts val="3150"/>
                </a:lnSpc>
                <a:buFont typeface="Arial" panose="020B0604020202020204" pitchFamily="34" charset="0"/>
                <a:buChar char="•"/>
              </a:pPr>
              <a:r>
                <a:rPr lang="en-US" sz="1600" spc="42" dirty="0" err="1" smtClean="0">
                  <a:solidFill>
                    <a:srgbClr val="191919"/>
                  </a:solidFill>
                  <a:latin typeface="Aileron"/>
                </a:rPr>
                <a:t>Obtenir</a:t>
              </a:r>
              <a:r>
                <a:rPr lang="en-US" sz="1600" spc="42" dirty="0" smtClean="0">
                  <a:solidFill>
                    <a:srgbClr val="191919"/>
                  </a:solidFill>
                  <a:latin typeface="Aileron"/>
                </a:rPr>
                <a:t> le text </a:t>
              </a:r>
              <a:r>
                <a:rPr lang="en-US" sz="1600" spc="42" dirty="0" err="1" smtClean="0">
                  <a:solidFill>
                    <a:srgbClr val="191919"/>
                  </a:solidFill>
                  <a:latin typeface="Aileron"/>
                </a:rPr>
                <a:t>inséré</a:t>
              </a:r>
              <a:endParaRPr lang="en-US" sz="1600" spc="42" dirty="0">
                <a:solidFill>
                  <a:srgbClr val="191919"/>
                </a:solidFill>
                <a:latin typeface="Aileron"/>
              </a:endParaRPr>
            </a:p>
            <a:p>
              <a:pPr marL="285750" indent="-285750">
                <a:lnSpc>
                  <a:spcPts val="3150"/>
                </a:lnSpc>
                <a:buFont typeface="Arial" panose="020B0604020202020204" pitchFamily="34" charset="0"/>
                <a:buChar char="•"/>
              </a:pPr>
              <a:r>
                <a:rPr lang="en-US" sz="1600" spc="42" dirty="0" err="1" smtClean="0">
                  <a:solidFill>
                    <a:srgbClr val="191919"/>
                  </a:solidFill>
                  <a:latin typeface="Aileron"/>
                </a:rPr>
                <a:t>Utilise</a:t>
              </a:r>
              <a:r>
                <a:rPr lang="en-US" sz="1600" spc="42" dirty="0" smtClean="0">
                  <a:solidFill>
                    <a:srgbClr val="191919"/>
                  </a:solidFill>
                  <a:latin typeface="Aileron"/>
                </a:rPr>
                <a:t> la </a:t>
              </a:r>
              <a:r>
                <a:rPr lang="en-US" sz="1600" spc="42" dirty="0" err="1" smtClean="0">
                  <a:solidFill>
                    <a:srgbClr val="191919"/>
                  </a:solidFill>
                  <a:latin typeface="Aileron"/>
                </a:rPr>
                <a:t>méthode</a:t>
              </a:r>
              <a:r>
                <a:rPr lang="en-US" sz="1600" spc="42" dirty="0" smtClean="0">
                  <a:solidFill>
                    <a:srgbClr val="191919"/>
                  </a:solidFill>
                  <a:latin typeface="Aileron"/>
                </a:rPr>
                <a:t> </a:t>
              </a:r>
              <a:r>
                <a:rPr lang="en-US" sz="1600" spc="42" dirty="0" err="1" smtClean="0">
                  <a:solidFill>
                    <a:srgbClr val="191919"/>
                  </a:solidFill>
                  <a:latin typeface="Aileron"/>
                </a:rPr>
                <a:t>spaw</a:t>
              </a:r>
              <a:r>
                <a:rPr lang="en-US" sz="1600" spc="42" dirty="0" smtClean="0">
                  <a:solidFill>
                    <a:srgbClr val="191919"/>
                  </a:solidFill>
                  <a:latin typeface="Aileron"/>
                </a:rPr>
                <a:t> de module child process (execution de model  </a:t>
              </a:r>
              <a:r>
                <a:rPr lang="en-US" sz="1600" spc="42" dirty="0" err="1" smtClean="0">
                  <a:solidFill>
                    <a:srgbClr val="191919"/>
                  </a:solidFill>
                  <a:latin typeface="Aileron"/>
                </a:rPr>
                <a:t>enregistré</a:t>
              </a:r>
              <a:r>
                <a:rPr lang="en-US" sz="1600" spc="42" dirty="0" smtClean="0">
                  <a:solidFill>
                    <a:srgbClr val="191919"/>
                  </a:solidFill>
                  <a:latin typeface="Aileron"/>
                </a:rPr>
                <a:t>)</a:t>
              </a:r>
              <a:endParaRPr lang="en-US" sz="1600" spc="42" dirty="0">
                <a:solidFill>
                  <a:srgbClr val="191919"/>
                </a:solidFill>
                <a:latin typeface="Aileron"/>
              </a:endParaRPr>
            </a:p>
            <a:p>
              <a:pPr marL="285750" indent="-285750">
                <a:lnSpc>
                  <a:spcPts val="3150"/>
                </a:lnSpc>
                <a:buFont typeface="Arial" panose="020B0604020202020204" pitchFamily="34" charset="0"/>
                <a:buChar char="•"/>
              </a:pPr>
              <a:r>
                <a:rPr lang="en-US" sz="1600" spc="42" dirty="0" smtClean="0">
                  <a:solidFill>
                    <a:srgbClr val="191919"/>
                  </a:solidFill>
                  <a:latin typeface="Aileron"/>
                </a:rPr>
                <a:t>Envoi de </a:t>
              </a:r>
              <a:r>
                <a:rPr lang="en-US" sz="1600" spc="42" dirty="0" err="1" smtClean="0">
                  <a:solidFill>
                    <a:srgbClr val="191919"/>
                  </a:solidFill>
                  <a:latin typeface="Aileron"/>
                </a:rPr>
                <a:t>résultat</a:t>
              </a:r>
              <a:r>
                <a:rPr lang="en-US" sz="1600" spc="42" dirty="0" smtClean="0">
                  <a:solidFill>
                    <a:srgbClr val="191919"/>
                  </a:solidFill>
                  <a:latin typeface="Aileron"/>
                </a:rPr>
                <a:t> au </a:t>
              </a:r>
              <a:r>
                <a:rPr lang="en-US" sz="1600" spc="42" dirty="0" err="1" smtClean="0">
                  <a:solidFill>
                    <a:srgbClr val="191919"/>
                  </a:solidFill>
                  <a:latin typeface="Aileron"/>
                </a:rPr>
                <a:t>coté</a:t>
              </a:r>
              <a:r>
                <a:rPr lang="en-US" sz="1600" spc="42" dirty="0" smtClean="0">
                  <a:solidFill>
                    <a:srgbClr val="191919"/>
                  </a:solidFill>
                  <a:latin typeface="Aileron"/>
                </a:rPr>
                <a:t> client </a:t>
              </a:r>
              <a:endParaRPr lang="en-US" sz="1600" spc="42" dirty="0">
                <a:solidFill>
                  <a:srgbClr val="191919"/>
                </a:solidFill>
                <a:latin typeface="Aileron"/>
              </a:endParaRPr>
            </a:p>
          </p:txBody>
        </p:sp>
        <p:sp>
          <p:nvSpPr>
            <p:cNvPr id="49" name="TextBox 10"/>
            <p:cNvSpPr txBox="1"/>
            <p:nvPr/>
          </p:nvSpPr>
          <p:spPr>
            <a:xfrm>
              <a:off x="1075520" y="-1746387"/>
              <a:ext cx="6478060" cy="5813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3354"/>
                </a:lnSpc>
                <a:spcBef>
                  <a:spcPct val="0"/>
                </a:spcBef>
              </a:pPr>
              <a:r>
                <a:rPr lang="en-US" sz="2600" u="none" spc="101" dirty="0" smtClean="0">
                  <a:solidFill>
                    <a:srgbClr val="191919"/>
                  </a:solidFill>
                  <a:latin typeface="Aileron Bold"/>
                </a:rPr>
                <a:t>Route detection de langue</a:t>
              </a:r>
              <a:endParaRPr lang="en-US" sz="2600" u="none" spc="101" dirty="0">
                <a:solidFill>
                  <a:srgbClr val="191919"/>
                </a:solidFill>
                <a:latin typeface="Aileron Bold"/>
              </a:endParaRPr>
            </a:p>
          </p:txBody>
        </p:sp>
      </p:grpSp>
      <p:grpSp>
        <p:nvGrpSpPr>
          <p:cNvPr id="51" name="Group 21"/>
          <p:cNvGrpSpPr/>
          <p:nvPr/>
        </p:nvGrpSpPr>
        <p:grpSpPr>
          <a:xfrm>
            <a:off x="9677400" y="4027388"/>
            <a:ext cx="5943600" cy="4666237"/>
            <a:chOff x="0" y="0"/>
            <a:chExt cx="4178647" cy="6221648"/>
          </a:xfrm>
        </p:grpSpPr>
        <p:sp>
          <p:nvSpPr>
            <p:cNvPr id="52" name="AutoShape 22"/>
            <p:cNvSpPr/>
            <p:nvPr/>
          </p:nvSpPr>
          <p:spPr>
            <a:xfrm>
              <a:off x="0" y="0"/>
              <a:ext cx="4178647" cy="6221648"/>
            </a:xfrm>
            <a:prstGeom prst="rect">
              <a:avLst/>
            </a:prstGeom>
            <a:solidFill>
              <a:srgbClr val="3EDAD8">
                <a:alpha val="19608"/>
              </a:srgbClr>
            </a:solidFill>
          </p:spPr>
        </p:sp>
        <p:sp>
          <p:nvSpPr>
            <p:cNvPr id="53" name="AutoShape 23"/>
            <p:cNvSpPr/>
            <p:nvPr/>
          </p:nvSpPr>
          <p:spPr>
            <a:xfrm>
              <a:off x="0" y="0"/>
              <a:ext cx="4178647" cy="1768439"/>
            </a:xfrm>
            <a:prstGeom prst="rect">
              <a:avLst/>
            </a:prstGeom>
            <a:solidFill>
              <a:srgbClr val="3EDAD8"/>
            </a:solidFill>
          </p:spPr>
        </p:sp>
      </p:grpSp>
      <p:grpSp>
        <p:nvGrpSpPr>
          <p:cNvPr id="54" name="Group 24"/>
          <p:cNvGrpSpPr/>
          <p:nvPr/>
        </p:nvGrpSpPr>
        <p:grpSpPr>
          <a:xfrm>
            <a:off x="10029178" y="4485144"/>
            <a:ext cx="5591821" cy="2277012"/>
            <a:chOff x="0" y="-1771385"/>
            <a:chExt cx="7455760" cy="3036017"/>
          </a:xfrm>
        </p:grpSpPr>
        <p:sp>
          <p:nvSpPr>
            <p:cNvPr id="55" name="TextBox 25"/>
            <p:cNvSpPr txBox="1"/>
            <p:nvPr/>
          </p:nvSpPr>
          <p:spPr>
            <a:xfrm>
              <a:off x="0" y="771676"/>
              <a:ext cx="3240571" cy="492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endParaRPr lang="en-US" sz="2100" spc="42" dirty="0">
                <a:solidFill>
                  <a:srgbClr val="191919"/>
                </a:solidFill>
                <a:latin typeface="Aileron"/>
              </a:endParaRPr>
            </a:p>
          </p:txBody>
        </p:sp>
        <p:sp>
          <p:nvSpPr>
            <p:cNvPr id="56" name="TextBox 26"/>
            <p:cNvSpPr txBox="1"/>
            <p:nvPr/>
          </p:nvSpPr>
          <p:spPr>
            <a:xfrm>
              <a:off x="826547" y="-1771385"/>
              <a:ext cx="6629213" cy="5813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3354"/>
                </a:lnSpc>
                <a:spcBef>
                  <a:spcPct val="0"/>
                </a:spcBef>
              </a:pPr>
              <a:r>
                <a:rPr lang="en-US" sz="2600" u="none" spc="101" dirty="0" smtClean="0">
                  <a:solidFill>
                    <a:srgbClr val="191919"/>
                  </a:solidFill>
                  <a:latin typeface="Aileron Bold"/>
                </a:rPr>
                <a:t>Route generation de résumé</a:t>
              </a:r>
              <a:endParaRPr lang="en-US" sz="2600" u="none" spc="101" dirty="0">
                <a:solidFill>
                  <a:srgbClr val="191919"/>
                </a:solidFill>
                <a:latin typeface="Aileron Bold"/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49" y="4373091"/>
            <a:ext cx="634921" cy="63492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804" y="4359905"/>
            <a:ext cx="634921" cy="63492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17" y="1970034"/>
            <a:ext cx="791812" cy="791812"/>
          </a:xfrm>
          <a:prstGeom prst="rect">
            <a:avLst/>
          </a:prstGeom>
        </p:spPr>
      </p:pic>
      <p:sp>
        <p:nvSpPr>
          <p:cNvPr id="65" name="TextBox 9"/>
          <p:cNvSpPr txBox="1"/>
          <p:nvPr/>
        </p:nvSpPr>
        <p:spPr>
          <a:xfrm>
            <a:off x="10272641" y="5674323"/>
            <a:ext cx="5097692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3150"/>
              </a:lnSpc>
              <a:buFont typeface="Arial" panose="020B0604020202020204" pitchFamily="34" charset="0"/>
              <a:buChar char="•"/>
            </a:pPr>
            <a:r>
              <a:rPr lang="en-US" sz="1600" spc="42" dirty="0" smtClean="0">
                <a:solidFill>
                  <a:srgbClr val="191919"/>
                </a:solidFill>
                <a:latin typeface="Aileron"/>
              </a:rPr>
              <a:t>Post</a:t>
            </a:r>
            <a:endParaRPr lang="en-US" sz="1600" spc="42" dirty="0">
              <a:solidFill>
                <a:srgbClr val="191919"/>
              </a:solidFill>
              <a:latin typeface="Aileron"/>
            </a:endParaRPr>
          </a:p>
          <a:p>
            <a:pPr marL="285750" indent="-285750">
              <a:lnSpc>
                <a:spcPts val="3150"/>
              </a:lnSpc>
              <a:buFont typeface="Arial" panose="020B0604020202020204" pitchFamily="34" charset="0"/>
              <a:buChar char="•"/>
            </a:pPr>
            <a:r>
              <a:rPr lang="en-US" sz="1600" spc="42" dirty="0" err="1" smtClean="0">
                <a:solidFill>
                  <a:srgbClr val="191919"/>
                </a:solidFill>
                <a:latin typeface="Aileron"/>
              </a:rPr>
              <a:t>Obtenir</a:t>
            </a:r>
            <a:r>
              <a:rPr lang="en-US" sz="1600" spc="42" dirty="0" smtClean="0">
                <a:solidFill>
                  <a:srgbClr val="191919"/>
                </a:solidFill>
                <a:latin typeface="Aileron"/>
              </a:rPr>
              <a:t> le text </a:t>
            </a:r>
            <a:r>
              <a:rPr lang="en-US" sz="1600" spc="42" dirty="0" err="1" smtClean="0">
                <a:solidFill>
                  <a:srgbClr val="191919"/>
                </a:solidFill>
                <a:latin typeface="Aileron"/>
              </a:rPr>
              <a:t>inséré</a:t>
            </a:r>
            <a:endParaRPr lang="en-US" sz="1600" spc="42" dirty="0">
              <a:solidFill>
                <a:srgbClr val="191919"/>
              </a:solidFill>
              <a:latin typeface="Aileron"/>
            </a:endParaRPr>
          </a:p>
          <a:p>
            <a:pPr marL="285750" indent="-285750">
              <a:lnSpc>
                <a:spcPts val="3150"/>
              </a:lnSpc>
              <a:buFont typeface="Arial" panose="020B0604020202020204" pitchFamily="34" charset="0"/>
              <a:buChar char="•"/>
            </a:pPr>
            <a:r>
              <a:rPr lang="en-US" sz="1600" spc="42" dirty="0" err="1" smtClean="0">
                <a:solidFill>
                  <a:srgbClr val="191919"/>
                </a:solidFill>
                <a:latin typeface="Aileron"/>
              </a:rPr>
              <a:t>Utilise</a:t>
            </a:r>
            <a:r>
              <a:rPr lang="en-US" sz="1600" spc="42" dirty="0" smtClean="0">
                <a:solidFill>
                  <a:srgbClr val="191919"/>
                </a:solidFill>
                <a:latin typeface="Aileron"/>
              </a:rPr>
              <a:t> la </a:t>
            </a:r>
            <a:r>
              <a:rPr lang="en-US" sz="1600" spc="42" dirty="0" err="1" smtClean="0">
                <a:solidFill>
                  <a:srgbClr val="191919"/>
                </a:solidFill>
                <a:latin typeface="Aileron"/>
              </a:rPr>
              <a:t>méthode</a:t>
            </a:r>
            <a:r>
              <a:rPr lang="en-US" sz="1600" spc="42" dirty="0" smtClean="0">
                <a:solidFill>
                  <a:srgbClr val="191919"/>
                </a:solidFill>
                <a:latin typeface="Aileron"/>
              </a:rPr>
              <a:t> </a:t>
            </a:r>
            <a:r>
              <a:rPr lang="en-US" sz="1600" spc="42" dirty="0" err="1" smtClean="0">
                <a:solidFill>
                  <a:srgbClr val="191919"/>
                </a:solidFill>
                <a:latin typeface="Aileron"/>
              </a:rPr>
              <a:t>spaw</a:t>
            </a:r>
            <a:r>
              <a:rPr lang="en-US" sz="1600" spc="42" dirty="0" smtClean="0">
                <a:solidFill>
                  <a:srgbClr val="191919"/>
                </a:solidFill>
                <a:latin typeface="Aileron"/>
              </a:rPr>
              <a:t> de module child process (execution de model detection de langue )</a:t>
            </a:r>
          </a:p>
          <a:p>
            <a:pPr marL="285750" indent="-285750">
              <a:lnSpc>
                <a:spcPts val="3150"/>
              </a:lnSpc>
              <a:buFont typeface="Arial" panose="020B0604020202020204" pitchFamily="34" charset="0"/>
              <a:buChar char="•"/>
            </a:pPr>
            <a:r>
              <a:rPr lang="en-US" sz="1600" spc="42" dirty="0" smtClean="0">
                <a:solidFill>
                  <a:srgbClr val="191919"/>
                </a:solidFill>
                <a:latin typeface="Aileron"/>
              </a:rPr>
              <a:t>Execute le </a:t>
            </a:r>
            <a:r>
              <a:rPr lang="en-US" sz="1600" spc="42" dirty="0" err="1" smtClean="0">
                <a:solidFill>
                  <a:srgbClr val="191919"/>
                </a:solidFill>
                <a:latin typeface="Aileron"/>
              </a:rPr>
              <a:t>modele</a:t>
            </a:r>
            <a:r>
              <a:rPr lang="en-US" sz="1600" spc="42" dirty="0" smtClean="0">
                <a:solidFill>
                  <a:srgbClr val="191919"/>
                </a:solidFill>
                <a:latin typeface="Aileron"/>
              </a:rPr>
              <a:t> se summarization</a:t>
            </a:r>
            <a:endParaRPr lang="en-US" sz="1600" spc="42" dirty="0">
              <a:solidFill>
                <a:srgbClr val="191919"/>
              </a:solidFill>
              <a:latin typeface="Aileron"/>
            </a:endParaRPr>
          </a:p>
          <a:p>
            <a:pPr marL="285750" indent="-285750">
              <a:lnSpc>
                <a:spcPts val="3150"/>
              </a:lnSpc>
              <a:buFont typeface="Arial" panose="020B0604020202020204" pitchFamily="34" charset="0"/>
              <a:buChar char="•"/>
            </a:pPr>
            <a:r>
              <a:rPr lang="en-US" sz="1600" spc="42" dirty="0" smtClean="0">
                <a:solidFill>
                  <a:srgbClr val="191919"/>
                </a:solidFill>
                <a:latin typeface="Aileron"/>
              </a:rPr>
              <a:t>Envoi de </a:t>
            </a:r>
            <a:r>
              <a:rPr lang="en-US" sz="1600" spc="42" dirty="0" err="1" smtClean="0">
                <a:solidFill>
                  <a:srgbClr val="191919"/>
                </a:solidFill>
                <a:latin typeface="Aileron"/>
              </a:rPr>
              <a:t>résultat</a:t>
            </a:r>
            <a:r>
              <a:rPr lang="en-US" sz="1600" spc="42" dirty="0" smtClean="0">
                <a:solidFill>
                  <a:srgbClr val="191919"/>
                </a:solidFill>
                <a:latin typeface="Aileron"/>
              </a:rPr>
              <a:t> au </a:t>
            </a:r>
            <a:r>
              <a:rPr lang="en-US" sz="1600" spc="42" dirty="0" err="1" smtClean="0">
                <a:solidFill>
                  <a:srgbClr val="191919"/>
                </a:solidFill>
                <a:latin typeface="Aileron"/>
              </a:rPr>
              <a:t>coté</a:t>
            </a:r>
            <a:r>
              <a:rPr lang="en-US" sz="1600" spc="42" dirty="0" smtClean="0">
                <a:solidFill>
                  <a:srgbClr val="191919"/>
                </a:solidFill>
                <a:latin typeface="Aileron"/>
              </a:rPr>
              <a:t> client </a:t>
            </a:r>
            <a:endParaRPr lang="en-US" sz="1600" spc="42" dirty="0">
              <a:solidFill>
                <a:srgbClr val="191919"/>
              </a:solidFill>
              <a:latin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295400" y="1025154"/>
            <a:ext cx="7610651" cy="55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spc="107" dirty="0" err="1" smtClean="0">
                <a:solidFill>
                  <a:srgbClr val="191919"/>
                </a:solidFill>
                <a:latin typeface="Aileron Ultra-Bold"/>
              </a:rPr>
              <a:t>Coté</a:t>
            </a:r>
            <a:r>
              <a:rPr lang="en-US" sz="3600" spc="107" dirty="0" smtClean="0">
                <a:solidFill>
                  <a:srgbClr val="191919"/>
                </a:solidFill>
                <a:latin typeface="Aileron Ultra-Bold"/>
              </a:rPr>
              <a:t> client</a:t>
            </a:r>
            <a:endParaRPr lang="en-US" sz="3600" u="none" spc="107" dirty="0">
              <a:solidFill>
                <a:srgbClr val="191919"/>
              </a:solidFill>
              <a:latin typeface="Aileron Ultra-Bold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743514" y="857269"/>
            <a:ext cx="1103772" cy="1034366"/>
          </a:xfrm>
          <a:prstGeom prst="rect">
            <a:avLst/>
          </a:prstGeom>
          <a:solidFill>
            <a:srgbClr val="3EDAD8"/>
          </a:solidFill>
        </p:spPr>
      </p:sp>
      <p:grpSp>
        <p:nvGrpSpPr>
          <p:cNvPr id="13" name="Group 13"/>
          <p:cNvGrpSpPr/>
          <p:nvPr/>
        </p:nvGrpSpPr>
        <p:grpSpPr>
          <a:xfrm>
            <a:off x="1580626" y="1157836"/>
            <a:ext cx="1707408" cy="433231"/>
            <a:chOff x="0" y="0"/>
            <a:chExt cx="5145340" cy="1305560"/>
          </a:xfrm>
        </p:grpSpPr>
        <p:sp>
          <p:nvSpPr>
            <p:cNvPr id="14" name="Freeform 14"/>
            <p:cNvSpPr/>
            <p:nvPr/>
          </p:nvSpPr>
          <p:spPr>
            <a:xfrm>
              <a:off x="0" y="-27940"/>
              <a:ext cx="5164390" cy="1360170"/>
            </a:xfrm>
            <a:custGeom>
              <a:avLst/>
              <a:gdLst/>
              <a:ahLst/>
              <a:cxnLst/>
              <a:rect l="l" t="t" r="r" b="b"/>
              <a:pathLst>
                <a:path w="5164390" h="1360170">
                  <a:moveTo>
                    <a:pt x="5089460" y="579120"/>
                  </a:moveTo>
                  <a:lnTo>
                    <a:pt x="4389690" y="55880"/>
                  </a:lnTo>
                  <a:cubicBezTo>
                    <a:pt x="4316030" y="0"/>
                    <a:pt x="4255070" y="30480"/>
                    <a:pt x="4255070" y="123190"/>
                  </a:cubicBezTo>
                  <a:lnTo>
                    <a:pt x="425507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4253939" y="805180"/>
                  </a:lnTo>
                  <a:lnTo>
                    <a:pt x="4253939" y="1236980"/>
                  </a:lnTo>
                  <a:cubicBezTo>
                    <a:pt x="4253939" y="1329690"/>
                    <a:pt x="4314760" y="1360170"/>
                    <a:pt x="4388420" y="1304290"/>
                  </a:cubicBezTo>
                  <a:lnTo>
                    <a:pt x="5089460" y="779780"/>
                  </a:lnTo>
                  <a:cubicBezTo>
                    <a:pt x="5164390" y="726440"/>
                    <a:pt x="5164390" y="635000"/>
                    <a:pt x="5089460" y="57912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44" name="Group 5"/>
          <p:cNvGrpSpPr/>
          <p:nvPr/>
        </p:nvGrpSpPr>
        <p:grpSpPr>
          <a:xfrm>
            <a:off x="1298275" y="3619500"/>
            <a:ext cx="5867400" cy="4666236"/>
            <a:chOff x="0" y="0"/>
            <a:chExt cx="4178647" cy="6221648"/>
          </a:xfrm>
        </p:grpSpPr>
        <p:sp>
          <p:nvSpPr>
            <p:cNvPr id="45" name="AutoShape 6"/>
            <p:cNvSpPr/>
            <p:nvPr/>
          </p:nvSpPr>
          <p:spPr>
            <a:xfrm>
              <a:off x="0" y="0"/>
              <a:ext cx="4178647" cy="6221648"/>
            </a:xfrm>
            <a:prstGeom prst="rect">
              <a:avLst/>
            </a:prstGeom>
            <a:solidFill>
              <a:srgbClr val="86EAE9">
                <a:alpha val="19608"/>
              </a:srgbClr>
            </a:solidFill>
          </p:spPr>
        </p:sp>
        <p:sp>
          <p:nvSpPr>
            <p:cNvPr id="46" name="AutoShape 7"/>
            <p:cNvSpPr/>
            <p:nvPr/>
          </p:nvSpPr>
          <p:spPr>
            <a:xfrm>
              <a:off x="0" y="0"/>
              <a:ext cx="4178647" cy="1768439"/>
            </a:xfrm>
            <a:prstGeom prst="rect">
              <a:avLst/>
            </a:prstGeom>
            <a:solidFill>
              <a:srgbClr val="86EAE9"/>
            </a:solidFill>
          </p:spPr>
        </p:sp>
      </p:grpSp>
      <p:sp>
        <p:nvSpPr>
          <p:cNvPr id="49" name="TextBox 10"/>
          <p:cNvSpPr txBox="1"/>
          <p:nvPr/>
        </p:nvSpPr>
        <p:spPr>
          <a:xfrm>
            <a:off x="1948874" y="3882386"/>
            <a:ext cx="4858545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354"/>
              </a:lnSpc>
              <a:spcBef>
                <a:spcPct val="0"/>
              </a:spcBef>
            </a:pPr>
            <a:r>
              <a:rPr lang="en-US" sz="2600" u="none" spc="101" dirty="0" smtClean="0">
                <a:solidFill>
                  <a:srgbClr val="191919"/>
                </a:solidFill>
                <a:latin typeface="Aileron Bold"/>
              </a:rPr>
              <a:t>Interface avec HTML &amp; CSS(bootstrap) &amp; </a:t>
            </a:r>
            <a:r>
              <a:rPr lang="en-US" sz="2600" u="none" spc="101" dirty="0" err="1" smtClean="0">
                <a:solidFill>
                  <a:srgbClr val="191919"/>
                </a:solidFill>
                <a:latin typeface="Aileron Bold"/>
              </a:rPr>
              <a:t>coté</a:t>
            </a:r>
            <a:r>
              <a:rPr lang="en-US" sz="2600" u="none" spc="101" dirty="0" smtClean="0">
                <a:solidFill>
                  <a:srgbClr val="191919"/>
                </a:solidFill>
                <a:latin typeface="Aileron Bold"/>
              </a:rPr>
              <a:t> client</a:t>
            </a:r>
            <a:endParaRPr lang="en-US" sz="2600" u="none" spc="101" dirty="0">
              <a:solidFill>
                <a:srgbClr val="191919"/>
              </a:solidFill>
              <a:latin typeface="Aileron Bold"/>
            </a:endParaRPr>
          </a:p>
        </p:txBody>
      </p:sp>
      <p:sp>
        <p:nvSpPr>
          <p:cNvPr id="65" name="TextBox 9"/>
          <p:cNvSpPr txBox="1"/>
          <p:nvPr/>
        </p:nvSpPr>
        <p:spPr>
          <a:xfrm>
            <a:off x="1675940" y="7035179"/>
            <a:ext cx="5097692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000" spc="42" dirty="0" smtClean="0">
                <a:solidFill>
                  <a:srgbClr val="191919"/>
                </a:solidFill>
                <a:latin typeface="Aileron"/>
              </a:rPr>
              <a:t>Envoi des </a:t>
            </a:r>
            <a:r>
              <a:rPr lang="en-US" sz="2000" spc="42" dirty="0" err="1" smtClean="0">
                <a:solidFill>
                  <a:srgbClr val="191919"/>
                </a:solidFill>
                <a:latin typeface="Aileron"/>
              </a:rPr>
              <a:t>requette</a:t>
            </a:r>
            <a:r>
              <a:rPr lang="en-US" sz="2000" spc="42" dirty="0" smtClean="0">
                <a:solidFill>
                  <a:srgbClr val="191919"/>
                </a:solidFill>
                <a:latin typeface="Aileron"/>
              </a:rPr>
              <a:t> </a:t>
            </a:r>
            <a:r>
              <a:rPr lang="en-US" sz="2000" spc="42" dirty="0" err="1" smtClean="0">
                <a:solidFill>
                  <a:srgbClr val="191919"/>
                </a:solidFill>
                <a:latin typeface="Aileron"/>
              </a:rPr>
              <a:t>vers</a:t>
            </a:r>
            <a:r>
              <a:rPr lang="en-US" sz="2000" spc="42" dirty="0" smtClean="0">
                <a:solidFill>
                  <a:srgbClr val="191919"/>
                </a:solidFill>
                <a:latin typeface="Aileron"/>
              </a:rPr>
              <a:t> le </a:t>
            </a:r>
            <a:r>
              <a:rPr lang="en-US" sz="2000" spc="42" dirty="0" err="1" smtClean="0">
                <a:solidFill>
                  <a:srgbClr val="191919"/>
                </a:solidFill>
                <a:latin typeface="Aileron"/>
              </a:rPr>
              <a:t>serveur</a:t>
            </a:r>
            <a:r>
              <a:rPr lang="en-US" sz="2000" spc="42" dirty="0" smtClean="0">
                <a:solidFill>
                  <a:srgbClr val="191919"/>
                </a:solidFill>
                <a:latin typeface="Aileron"/>
              </a:rPr>
              <a:t> avec le </a:t>
            </a:r>
            <a:r>
              <a:rPr lang="en-US" sz="2000" spc="42" dirty="0" err="1" smtClean="0">
                <a:solidFill>
                  <a:srgbClr val="191919"/>
                </a:solidFill>
                <a:latin typeface="Aileron"/>
              </a:rPr>
              <a:t>texte</a:t>
            </a:r>
            <a:r>
              <a:rPr lang="en-US" sz="2000" spc="42" dirty="0" smtClean="0">
                <a:solidFill>
                  <a:srgbClr val="191919"/>
                </a:solidFill>
                <a:latin typeface="Aileron"/>
              </a:rPr>
              <a:t> </a:t>
            </a:r>
            <a:r>
              <a:rPr lang="en-US" sz="2000" spc="42" dirty="0" err="1" smtClean="0">
                <a:solidFill>
                  <a:srgbClr val="191919"/>
                </a:solidFill>
                <a:latin typeface="Aileron"/>
              </a:rPr>
              <a:t>inséré</a:t>
            </a:r>
            <a:endParaRPr lang="en-US" sz="2000" spc="42" dirty="0">
              <a:solidFill>
                <a:srgbClr val="191919"/>
              </a:solidFill>
              <a:latin typeface="Aileron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51" y="967892"/>
            <a:ext cx="812698" cy="812698"/>
          </a:xfrm>
          <a:prstGeom prst="rect">
            <a:avLst/>
          </a:prstGeom>
        </p:spPr>
      </p:pic>
      <p:sp>
        <p:nvSpPr>
          <p:cNvPr id="23" name="TextBox 9"/>
          <p:cNvSpPr txBox="1"/>
          <p:nvPr/>
        </p:nvSpPr>
        <p:spPr>
          <a:xfrm>
            <a:off x="1683129" y="5459486"/>
            <a:ext cx="509769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000" spc="42" dirty="0" smtClean="0">
                <a:solidFill>
                  <a:srgbClr val="191919"/>
                </a:solidFill>
                <a:latin typeface="Aileron"/>
              </a:rPr>
              <a:t>Interface  basic (</a:t>
            </a:r>
            <a:r>
              <a:rPr lang="en-US" sz="2000" spc="42" dirty="0" err="1" smtClean="0">
                <a:solidFill>
                  <a:srgbClr val="191919"/>
                </a:solidFill>
                <a:latin typeface="Aileron"/>
              </a:rPr>
              <a:t>deux</a:t>
            </a:r>
            <a:r>
              <a:rPr lang="en-US" sz="2000" spc="42" dirty="0" smtClean="0">
                <a:solidFill>
                  <a:srgbClr val="191919"/>
                </a:solidFill>
                <a:latin typeface="Aileron"/>
              </a:rPr>
              <a:t> zones de text ,et des boutons pour le résumé et pour la detection de langue</a:t>
            </a:r>
            <a:endParaRPr lang="en-US" sz="2000" spc="42" dirty="0">
              <a:solidFill>
                <a:srgbClr val="191919"/>
              </a:solidFill>
              <a:latin typeface="Aileron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419" y="4456882"/>
            <a:ext cx="8932383" cy="31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295970" y="861778"/>
            <a:ext cx="7610651" cy="55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spc="107" dirty="0" smtClean="0">
                <a:solidFill>
                  <a:srgbClr val="191919"/>
                </a:solidFill>
                <a:latin typeface="Aileron Ultra-Bold"/>
              </a:rPr>
              <a:t>Des captures :</a:t>
            </a:r>
            <a:endParaRPr lang="en-US" sz="3600" u="none" spc="107" dirty="0">
              <a:solidFill>
                <a:srgbClr val="191919"/>
              </a:solidFill>
              <a:latin typeface="Aileron Ultra-Bold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725393" y="623921"/>
            <a:ext cx="1103772" cy="1034366"/>
          </a:xfrm>
          <a:prstGeom prst="rect">
            <a:avLst/>
          </a:prstGeom>
          <a:solidFill>
            <a:srgbClr val="3EDAD8"/>
          </a:solidFill>
        </p:spPr>
      </p:sp>
      <p:grpSp>
        <p:nvGrpSpPr>
          <p:cNvPr id="13" name="Group 13"/>
          <p:cNvGrpSpPr/>
          <p:nvPr/>
        </p:nvGrpSpPr>
        <p:grpSpPr>
          <a:xfrm>
            <a:off x="1562505" y="924488"/>
            <a:ext cx="1707408" cy="433231"/>
            <a:chOff x="0" y="0"/>
            <a:chExt cx="5145340" cy="1305560"/>
          </a:xfrm>
        </p:grpSpPr>
        <p:sp>
          <p:nvSpPr>
            <p:cNvPr id="14" name="Freeform 14"/>
            <p:cNvSpPr/>
            <p:nvPr/>
          </p:nvSpPr>
          <p:spPr>
            <a:xfrm>
              <a:off x="0" y="-27940"/>
              <a:ext cx="5164390" cy="1360170"/>
            </a:xfrm>
            <a:custGeom>
              <a:avLst/>
              <a:gdLst/>
              <a:ahLst/>
              <a:cxnLst/>
              <a:rect l="l" t="t" r="r" b="b"/>
              <a:pathLst>
                <a:path w="5164390" h="1360170">
                  <a:moveTo>
                    <a:pt x="5089460" y="579120"/>
                  </a:moveTo>
                  <a:lnTo>
                    <a:pt x="4389690" y="55880"/>
                  </a:lnTo>
                  <a:cubicBezTo>
                    <a:pt x="4316030" y="0"/>
                    <a:pt x="4255070" y="30480"/>
                    <a:pt x="4255070" y="123190"/>
                  </a:cubicBezTo>
                  <a:lnTo>
                    <a:pt x="4255070" y="556260"/>
                  </a:lnTo>
                  <a:lnTo>
                    <a:pt x="831850" y="556260"/>
                  </a:lnTo>
                  <a:cubicBezTo>
                    <a:pt x="778510" y="382270"/>
                    <a:pt x="617220" y="255270"/>
                    <a:pt x="425450" y="255270"/>
                  </a:cubicBezTo>
                  <a:cubicBezTo>
                    <a:pt x="190500" y="255270"/>
                    <a:pt x="0" y="445770"/>
                    <a:pt x="0" y="680720"/>
                  </a:cubicBezTo>
                  <a:cubicBezTo>
                    <a:pt x="0" y="915670"/>
                    <a:pt x="190500" y="1106170"/>
                    <a:pt x="425450" y="1106170"/>
                  </a:cubicBezTo>
                  <a:cubicBezTo>
                    <a:pt x="617220" y="1106170"/>
                    <a:pt x="778510" y="979170"/>
                    <a:pt x="831850" y="805180"/>
                  </a:cubicBezTo>
                  <a:lnTo>
                    <a:pt x="4253939" y="805180"/>
                  </a:lnTo>
                  <a:lnTo>
                    <a:pt x="4253939" y="1236980"/>
                  </a:lnTo>
                  <a:cubicBezTo>
                    <a:pt x="4253939" y="1329690"/>
                    <a:pt x="4314760" y="1360170"/>
                    <a:pt x="4388420" y="1304290"/>
                  </a:cubicBezTo>
                  <a:lnTo>
                    <a:pt x="5089460" y="779780"/>
                  </a:lnTo>
                  <a:cubicBezTo>
                    <a:pt x="5164390" y="726440"/>
                    <a:pt x="5164390" y="635000"/>
                    <a:pt x="5089460" y="57912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70979"/>
            <a:ext cx="9440592" cy="3886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210300"/>
            <a:ext cx="10058400" cy="388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654615" y="1181100"/>
            <a:ext cx="7610651" cy="57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 dirty="0" err="1" smtClean="0">
                <a:solidFill>
                  <a:srgbClr val="191919"/>
                </a:solidFill>
                <a:latin typeface="Aileron Ultra-Bold"/>
              </a:rPr>
              <a:t>Pist</a:t>
            </a:r>
            <a:r>
              <a:rPr lang="en-US" sz="3600" u="none" spc="107" dirty="0" smtClean="0">
                <a:solidFill>
                  <a:srgbClr val="191919"/>
                </a:solidFill>
                <a:latin typeface="Aileron Ultra-Bold"/>
              </a:rPr>
              <a:t> </a:t>
            </a:r>
            <a:r>
              <a:rPr lang="en-US" sz="3600" u="none" spc="107" dirty="0" err="1" smtClean="0">
                <a:solidFill>
                  <a:srgbClr val="191919"/>
                </a:solidFill>
                <a:latin typeface="Aileron Ultra-Bold"/>
              </a:rPr>
              <a:t>d’amélioration</a:t>
            </a:r>
            <a:endParaRPr lang="en-US" sz="3600" u="none" spc="107" dirty="0">
              <a:solidFill>
                <a:srgbClr val="191919"/>
              </a:solidFill>
              <a:latin typeface="Aileron Ultra-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209781" y="4260506"/>
            <a:ext cx="7856392" cy="25660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335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pc="101" dirty="0" err="1" smtClean="0">
                <a:solidFill>
                  <a:srgbClr val="191919"/>
                </a:solidFill>
                <a:latin typeface="Aileron Bold"/>
              </a:rPr>
              <a:t>Inclue</a:t>
            </a:r>
            <a:r>
              <a:rPr lang="en-US" sz="2000" u="none" spc="101" dirty="0" smtClean="0">
                <a:solidFill>
                  <a:srgbClr val="191919"/>
                </a:solidFill>
                <a:latin typeface="Aileron Bold"/>
              </a:rPr>
              <a:t> la notion de </a:t>
            </a:r>
            <a:r>
              <a:rPr lang="en-US" sz="2000" u="none" spc="101" dirty="0" err="1" smtClean="0">
                <a:solidFill>
                  <a:srgbClr val="191919"/>
                </a:solidFill>
                <a:latin typeface="Aileron Bold"/>
              </a:rPr>
              <a:t>traitement</a:t>
            </a:r>
            <a:r>
              <a:rPr lang="en-US" sz="2000" u="none" spc="101" dirty="0" smtClean="0">
                <a:solidFill>
                  <a:srgbClr val="191919"/>
                </a:solidFill>
                <a:latin typeface="Aileron Bold"/>
              </a:rPr>
              <a:t> de </a:t>
            </a:r>
            <a:r>
              <a:rPr lang="en-US" sz="2000" u="none" spc="101" dirty="0" err="1" smtClean="0">
                <a:solidFill>
                  <a:srgbClr val="191919"/>
                </a:solidFill>
                <a:latin typeface="Aileron Bold"/>
              </a:rPr>
              <a:t>l’audio</a:t>
            </a:r>
            <a:endParaRPr lang="en-US" sz="2000" u="none" spc="101" dirty="0" smtClean="0">
              <a:solidFill>
                <a:srgbClr val="191919"/>
              </a:solidFill>
              <a:latin typeface="Aileron Bold"/>
            </a:endParaRPr>
          </a:p>
          <a:p>
            <a:pPr marL="457200" lvl="0" indent="-457200">
              <a:lnSpc>
                <a:spcPts val="335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spc="101" dirty="0">
              <a:solidFill>
                <a:srgbClr val="191919"/>
              </a:solidFill>
              <a:latin typeface="Aileron Bold"/>
            </a:endParaRPr>
          </a:p>
          <a:p>
            <a:pPr marL="457200" lvl="0" indent="-457200">
              <a:lnSpc>
                <a:spcPts val="335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pc="101" dirty="0" err="1" smtClean="0">
                <a:solidFill>
                  <a:srgbClr val="191919"/>
                </a:solidFill>
                <a:latin typeface="Aileron Bold"/>
              </a:rPr>
              <a:t>Ajouté</a:t>
            </a:r>
            <a:r>
              <a:rPr lang="en-US" sz="2000" u="none" spc="101" dirty="0" smtClean="0">
                <a:solidFill>
                  <a:srgbClr val="191919"/>
                </a:solidFill>
                <a:latin typeface="Aileron Bold"/>
              </a:rPr>
              <a:t> </a:t>
            </a:r>
            <a:r>
              <a:rPr lang="en-US" sz="2000" u="none" spc="101" dirty="0" err="1" smtClean="0">
                <a:solidFill>
                  <a:srgbClr val="191919"/>
                </a:solidFill>
                <a:latin typeface="Aileron Bold"/>
              </a:rPr>
              <a:t>d’autres</a:t>
            </a:r>
            <a:r>
              <a:rPr lang="en-US" sz="2000" u="none" spc="101" dirty="0" smtClean="0">
                <a:solidFill>
                  <a:srgbClr val="191919"/>
                </a:solidFill>
                <a:latin typeface="Aileron Bold"/>
              </a:rPr>
              <a:t> </a:t>
            </a:r>
            <a:r>
              <a:rPr lang="en-US" sz="2000" u="none" spc="101" dirty="0" err="1" smtClean="0">
                <a:solidFill>
                  <a:srgbClr val="191919"/>
                </a:solidFill>
                <a:latin typeface="Aileron Bold"/>
              </a:rPr>
              <a:t>langues</a:t>
            </a:r>
            <a:r>
              <a:rPr lang="en-US" sz="2000" u="none" spc="101" dirty="0" smtClean="0">
                <a:solidFill>
                  <a:srgbClr val="191919"/>
                </a:solidFill>
                <a:latin typeface="Aileron Bold"/>
              </a:rPr>
              <a:t> pour la </a:t>
            </a:r>
            <a:r>
              <a:rPr lang="en-US" sz="2000" u="none" spc="101" dirty="0" err="1" smtClean="0">
                <a:solidFill>
                  <a:srgbClr val="191919"/>
                </a:solidFill>
                <a:latin typeface="Aileron Bold"/>
              </a:rPr>
              <a:t>partie</a:t>
            </a:r>
            <a:r>
              <a:rPr lang="en-US" sz="2000" u="none" spc="101" dirty="0" smtClean="0">
                <a:solidFill>
                  <a:srgbClr val="191919"/>
                </a:solidFill>
                <a:latin typeface="Aileron Bold"/>
              </a:rPr>
              <a:t> de detection</a:t>
            </a:r>
          </a:p>
          <a:p>
            <a:pPr marL="457200" lvl="0" indent="-457200">
              <a:lnSpc>
                <a:spcPts val="335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spc="101" dirty="0">
              <a:solidFill>
                <a:srgbClr val="191919"/>
              </a:solidFill>
              <a:latin typeface="Aileron Bold"/>
            </a:endParaRPr>
          </a:p>
          <a:p>
            <a:pPr marL="457200" lvl="0" indent="-457200">
              <a:lnSpc>
                <a:spcPts val="335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pc="101" dirty="0" err="1" smtClean="0">
                <a:solidFill>
                  <a:srgbClr val="191919"/>
                </a:solidFill>
                <a:latin typeface="Aileron Bold"/>
              </a:rPr>
              <a:t>Amélioration</a:t>
            </a:r>
            <a:r>
              <a:rPr lang="en-US" sz="2000" u="none" spc="101" dirty="0" smtClean="0">
                <a:solidFill>
                  <a:srgbClr val="191919"/>
                </a:solidFill>
                <a:latin typeface="Aileron Bold"/>
              </a:rPr>
              <a:t> de résumé (</a:t>
            </a:r>
            <a:r>
              <a:rPr lang="en-US" sz="2000" u="none" spc="101" dirty="0" err="1" smtClean="0">
                <a:solidFill>
                  <a:srgbClr val="191919"/>
                </a:solidFill>
                <a:latin typeface="Aileron Bold"/>
              </a:rPr>
              <a:t>utilisation</a:t>
            </a:r>
            <a:r>
              <a:rPr lang="en-US" sz="2000" u="none" spc="101" dirty="0" smtClean="0">
                <a:solidFill>
                  <a:srgbClr val="191919"/>
                </a:solidFill>
                <a:latin typeface="Aileron Bold"/>
              </a:rPr>
              <a:t> de Deep learning)</a:t>
            </a:r>
          </a:p>
          <a:p>
            <a:pPr marL="457200" lvl="0" indent="-457200">
              <a:lnSpc>
                <a:spcPts val="335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spc="101" dirty="0">
              <a:solidFill>
                <a:srgbClr val="191919"/>
              </a:solidFill>
              <a:latin typeface="Aileron Bold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933700"/>
            <a:ext cx="8305800" cy="4678934"/>
          </a:xfrm>
          <a:prstGeom prst="rect">
            <a:avLst/>
          </a:prstGeom>
        </p:spPr>
      </p:pic>
      <p:sp>
        <p:nvSpPr>
          <p:cNvPr id="48" name="AutoShape 2"/>
          <p:cNvSpPr/>
          <p:nvPr/>
        </p:nvSpPr>
        <p:spPr>
          <a:xfrm flipH="1">
            <a:off x="9077675" y="2552700"/>
            <a:ext cx="45719" cy="5981700"/>
          </a:xfrm>
          <a:prstGeom prst="rect">
            <a:avLst/>
          </a:prstGeom>
          <a:solidFill>
            <a:srgbClr val="37C9EF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325600" y="8963320"/>
            <a:ext cx="3537658" cy="29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i="1" spc="144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"/>
              </a:rPr>
              <a:t>Merci pour </a:t>
            </a:r>
            <a:r>
              <a:rPr lang="en-US" sz="1800" i="1" spc="144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"/>
              </a:rPr>
              <a:t>votre</a:t>
            </a:r>
            <a:r>
              <a:rPr lang="en-US" sz="1800" i="1" spc="144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"/>
              </a:rPr>
              <a:t> attention</a:t>
            </a:r>
            <a:endParaRPr lang="en-US" sz="1800" i="1" spc="144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lero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009650"/>
            <a:ext cx="5876162" cy="88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80"/>
              </a:lnSpc>
            </a:pPr>
            <a:r>
              <a:rPr lang="en-US" sz="6000" spc="60" dirty="0" smtClean="0">
                <a:solidFill>
                  <a:schemeClr val="bg1"/>
                </a:solidFill>
                <a:latin typeface="Aileron Heavy"/>
              </a:rPr>
              <a:t>Conclusion</a:t>
            </a:r>
            <a:endParaRPr lang="en-US" sz="6000" spc="60" dirty="0">
              <a:solidFill>
                <a:schemeClr val="bg1"/>
              </a:solidFill>
              <a:latin typeface="Aileron Heavy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13868400" y="9374506"/>
            <a:ext cx="3647312" cy="45719"/>
          </a:xfrm>
          <a:prstGeom prst="rect">
            <a:avLst/>
          </a:prstGeom>
          <a:solidFill>
            <a:srgbClr val="191919"/>
          </a:solidFill>
        </p:spPr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913" y="2476500"/>
            <a:ext cx="9067800" cy="604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1009650"/>
            <a:ext cx="5876162" cy="88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80"/>
              </a:lnSpc>
            </a:pPr>
            <a:r>
              <a:rPr lang="en-US" sz="6000" spc="60" dirty="0" smtClean="0">
                <a:solidFill>
                  <a:schemeClr val="bg1"/>
                </a:solidFill>
                <a:latin typeface="Aileron Heavy"/>
              </a:rPr>
              <a:t>Introduction</a:t>
            </a:r>
            <a:endParaRPr lang="en-US" sz="6000" spc="60" dirty="0">
              <a:solidFill>
                <a:schemeClr val="bg1"/>
              </a:solidFill>
              <a:latin typeface="Aileron Heavy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552700"/>
            <a:ext cx="90678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338673" y="1485900"/>
            <a:ext cx="7610651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4800" u="none" spc="107" dirty="0" smtClean="0">
                <a:solidFill>
                  <a:srgbClr val="191919"/>
                </a:solidFill>
                <a:latin typeface="Aileron Ultra-Bold"/>
              </a:rPr>
              <a:t>Plan</a:t>
            </a:r>
            <a:endParaRPr lang="en-US" sz="4800" u="none" spc="107" dirty="0">
              <a:solidFill>
                <a:srgbClr val="191919"/>
              </a:solidFill>
              <a:latin typeface="Aileron Ultra-Bold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2209800" y="5448300"/>
            <a:ext cx="13449300" cy="438150"/>
          </a:xfrm>
          <a:prstGeom prst="rect">
            <a:avLst/>
          </a:prstGeom>
          <a:solidFill>
            <a:srgbClr val="191919">
              <a:alpha val="4706"/>
            </a:srgbClr>
          </a:solidFill>
        </p:spPr>
      </p:sp>
      <p:sp>
        <p:nvSpPr>
          <p:cNvPr id="6" name="Freeform 6"/>
          <p:cNvSpPr/>
          <p:nvPr/>
        </p:nvSpPr>
        <p:spPr>
          <a:xfrm rot="5400000">
            <a:off x="2828925" y="4981575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209800" y="4222233"/>
            <a:ext cx="2544519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4"/>
              </a:lnSpc>
              <a:spcBef>
                <a:spcPct val="0"/>
              </a:spcBef>
            </a:pPr>
            <a:r>
              <a:rPr lang="en-US" sz="2600" spc="101" dirty="0" err="1" smtClean="0">
                <a:solidFill>
                  <a:srgbClr val="191919"/>
                </a:solidFill>
                <a:latin typeface="Aileron Bold"/>
              </a:rPr>
              <a:t>Présentation</a:t>
            </a:r>
            <a:r>
              <a:rPr lang="en-US" sz="2600" spc="101" dirty="0" smtClean="0">
                <a:solidFill>
                  <a:srgbClr val="191919"/>
                </a:solidFill>
                <a:latin typeface="Aileron Bold"/>
              </a:rPr>
              <a:t> </a:t>
            </a:r>
            <a:r>
              <a:rPr lang="en-US" sz="2600" spc="101" dirty="0" err="1" smtClean="0">
                <a:solidFill>
                  <a:srgbClr val="191919"/>
                </a:solidFill>
                <a:latin typeface="Aileron Bold"/>
              </a:rPr>
              <a:t>génèral</a:t>
            </a:r>
            <a:endParaRPr lang="en-US" sz="2600" u="none" spc="101" dirty="0">
              <a:solidFill>
                <a:srgbClr val="191919"/>
              </a:solidFill>
              <a:latin typeface="Aileron Bold"/>
            </a:endParaRPr>
          </a:p>
        </p:txBody>
      </p:sp>
      <p:sp>
        <p:nvSpPr>
          <p:cNvPr id="9" name="Freeform 9"/>
          <p:cNvSpPr/>
          <p:nvPr/>
        </p:nvSpPr>
        <p:spPr>
          <a:xfrm rot="5400000">
            <a:off x="6234112" y="4981575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9639300" y="4981575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3044487" y="4981575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647653" y="4222233"/>
            <a:ext cx="254451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4"/>
              </a:lnSpc>
              <a:spcBef>
                <a:spcPct val="0"/>
              </a:spcBef>
            </a:pPr>
            <a:r>
              <a:rPr lang="en-US" sz="2600" u="none" spc="101" dirty="0" smtClean="0">
                <a:solidFill>
                  <a:srgbClr val="191919"/>
                </a:solidFill>
                <a:latin typeface="Aileron Bold"/>
              </a:rPr>
              <a:t>Technologies</a:t>
            </a:r>
            <a:endParaRPr lang="en-US" sz="2600" u="none" spc="101" dirty="0">
              <a:solidFill>
                <a:srgbClr val="191919"/>
              </a:solidFill>
              <a:latin typeface="Aileron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052840" y="4222233"/>
            <a:ext cx="2544519" cy="40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4"/>
              </a:lnSpc>
              <a:spcBef>
                <a:spcPct val="0"/>
              </a:spcBef>
            </a:pPr>
            <a:r>
              <a:rPr lang="en-US" sz="2600" spc="101" dirty="0" smtClean="0">
                <a:solidFill>
                  <a:srgbClr val="191919"/>
                </a:solidFill>
                <a:latin typeface="Aileron Bold"/>
              </a:rPr>
              <a:t>Algorithms</a:t>
            </a:r>
            <a:endParaRPr lang="en-US" sz="2600" u="none" spc="101" dirty="0">
              <a:solidFill>
                <a:srgbClr val="191919"/>
              </a:solidFill>
              <a:latin typeface="Aileron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549005" y="4109541"/>
            <a:ext cx="2544519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54"/>
              </a:lnSpc>
              <a:spcBef>
                <a:spcPct val="0"/>
              </a:spcBef>
            </a:pPr>
            <a:r>
              <a:rPr lang="en-US" sz="2600" u="none" spc="101" dirty="0" err="1" smtClean="0">
                <a:solidFill>
                  <a:srgbClr val="191919"/>
                </a:solidFill>
                <a:latin typeface="Aileron Bold"/>
              </a:rPr>
              <a:t>Pist</a:t>
            </a:r>
            <a:r>
              <a:rPr lang="en-US" sz="2600" u="none" spc="101" dirty="0" smtClean="0">
                <a:solidFill>
                  <a:srgbClr val="191919"/>
                </a:solidFill>
                <a:latin typeface="Aileron Bold"/>
              </a:rPr>
              <a:t> </a:t>
            </a:r>
            <a:r>
              <a:rPr lang="en-US" sz="2600" u="none" spc="101" dirty="0" err="1" smtClean="0">
                <a:solidFill>
                  <a:srgbClr val="191919"/>
                </a:solidFill>
                <a:latin typeface="Aileron Bold"/>
              </a:rPr>
              <a:t>d’amélioration</a:t>
            </a:r>
            <a:endParaRPr lang="en-US" sz="2600" u="none" spc="101" dirty="0">
              <a:solidFill>
                <a:srgbClr val="191919"/>
              </a:solidFill>
              <a:latin typeface="Aileron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253430" y="6126865"/>
            <a:ext cx="3555802" cy="839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3354"/>
              </a:lnSpc>
              <a:spcBef>
                <a:spcPct val="0"/>
              </a:spcBef>
            </a:pPr>
            <a:r>
              <a:rPr lang="en-US" sz="2600" spc="101" dirty="0">
                <a:solidFill>
                  <a:srgbClr val="191919"/>
                </a:solidFill>
                <a:latin typeface="Aileron Bold"/>
              </a:rPr>
              <a:t>Communication </a:t>
            </a:r>
            <a:r>
              <a:rPr lang="en-US" sz="2600" spc="101" dirty="0" err="1">
                <a:solidFill>
                  <a:srgbClr val="191919"/>
                </a:solidFill>
                <a:latin typeface="Aileron Bold"/>
              </a:rPr>
              <a:t>humaine</a:t>
            </a:r>
            <a:r>
              <a:rPr lang="en-US" sz="2600" spc="101" dirty="0">
                <a:solidFill>
                  <a:srgbClr val="191919"/>
                </a:solidFill>
                <a:latin typeface="Aileron Bold"/>
              </a:rPr>
              <a:t> </a:t>
            </a:r>
            <a:r>
              <a:rPr lang="en-US" sz="2600" spc="101" dirty="0" err="1">
                <a:solidFill>
                  <a:srgbClr val="191919"/>
                </a:solidFill>
                <a:latin typeface="Aileron Bold"/>
              </a:rPr>
              <a:t>facilitée</a:t>
            </a:r>
            <a:endParaRPr lang="en-US" sz="2600" u="none" spc="101" dirty="0">
              <a:solidFill>
                <a:srgbClr val="191919"/>
              </a:solidFill>
              <a:latin typeface="Aileron Bold"/>
            </a:endParaRPr>
          </a:p>
        </p:txBody>
      </p:sp>
      <p:sp>
        <p:nvSpPr>
          <p:cNvPr id="6" name="AutoShape 8"/>
          <p:cNvSpPr/>
          <p:nvPr/>
        </p:nvSpPr>
        <p:spPr>
          <a:xfrm>
            <a:off x="1028700" y="9248775"/>
            <a:ext cx="16230600" cy="9525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7" name="Freeform 9"/>
          <p:cNvSpPr/>
          <p:nvPr/>
        </p:nvSpPr>
        <p:spPr>
          <a:xfrm rot="10800000">
            <a:off x="2750344" y="5153025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0" y="0"/>
                </a:moveTo>
                <a:lnTo>
                  <a:pt x="561975" y="0"/>
                </a:lnTo>
                <a:lnTo>
                  <a:pt x="561975" y="561975"/>
                </a:lnTo>
                <a:lnTo>
                  <a:pt x="0" y="561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10"/>
          <p:cNvSpPr/>
          <p:nvPr/>
        </p:nvSpPr>
        <p:spPr>
          <a:xfrm rot="10800000">
            <a:off x="14975681" y="5153025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0" y="0"/>
                </a:moveTo>
                <a:lnTo>
                  <a:pt x="561975" y="0"/>
                </a:lnTo>
                <a:lnTo>
                  <a:pt x="561975" y="561975"/>
                </a:lnTo>
                <a:lnTo>
                  <a:pt x="0" y="561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11"/>
          <p:cNvSpPr/>
          <p:nvPr/>
        </p:nvSpPr>
        <p:spPr>
          <a:xfrm rot="10800000">
            <a:off x="10900569" y="5153025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0" y="0"/>
                </a:moveTo>
                <a:lnTo>
                  <a:pt x="561975" y="0"/>
                </a:lnTo>
                <a:lnTo>
                  <a:pt x="561975" y="561975"/>
                </a:lnTo>
                <a:lnTo>
                  <a:pt x="0" y="561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2"/>
          <p:cNvSpPr/>
          <p:nvPr/>
        </p:nvSpPr>
        <p:spPr>
          <a:xfrm rot="10800000">
            <a:off x="6825456" y="5153025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0" y="0"/>
                </a:moveTo>
                <a:lnTo>
                  <a:pt x="561975" y="0"/>
                </a:lnTo>
                <a:lnTo>
                  <a:pt x="561975" y="561975"/>
                </a:lnTo>
                <a:lnTo>
                  <a:pt x="0" y="561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5"/>
          <p:cNvSpPr/>
          <p:nvPr/>
        </p:nvSpPr>
        <p:spPr>
          <a:xfrm>
            <a:off x="14745686" y="3941011"/>
            <a:ext cx="1021966" cy="1021966"/>
          </a:xfrm>
          <a:custGeom>
            <a:avLst/>
            <a:gdLst/>
            <a:ahLst/>
            <a:cxnLst/>
            <a:rect l="l" t="t" r="r" b="b"/>
            <a:pathLst>
              <a:path w="1021966" h="1021966">
                <a:moveTo>
                  <a:pt x="0" y="0"/>
                </a:moveTo>
                <a:lnTo>
                  <a:pt x="1021966" y="0"/>
                </a:lnTo>
                <a:lnTo>
                  <a:pt x="1021966" y="1021966"/>
                </a:lnTo>
                <a:lnTo>
                  <a:pt x="0" y="1021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6"/>
          <p:cNvSpPr/>
          <p:nvPr/>
        </p:nvSpPr>
        <p:spPr>
          <a:xfrm>
            <a:off x="6632353" y="4014797"/>
            <a:ext cx="948180" cy="948180"/>
          </a:xfrm>
          <a:custGeom>
            <a:avLst/>
            <a:gdLst/>
            <a:ahLst/>
            <a:cxnLst/>
            <a:rect l="l" t="t" r="r" b="b"/>
            <a:pathLst>
              <a:path w="948180" h="948180">
                <a:moveTo>
                  <a:pt x="0" y="0"/>
                </a:moveTo>
                <a:lnTo>
                  <a:pt x="948180" y="0"/>
                </a:lnTo>
                <a:lnTo>
                  <a:pt x="948180" y="948180"/>
                </a:lnTo>
                <a:lnTo>
                  <a:pt x="0" y="948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9"/>
          <p:cNvSpPr txBox="1"/>
          <p:nvPr/>
        </p:nvSpPr>
        <p:spPr>
          <a:xfrm>
            <a:off x="5328543" y="6126865"/>
            <a:ext cx="3555802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3354"/>
              </a:lnSpc>
              <a:spcBef>
                <a:spcPct val="0"/>
              </a:spcBef>
            </a:pPr>
            <a:r>
              <a:rPr lang="en-US" sz="2600" spc="101" dirty="0" err="1">
                <a:solidFill>
                  <a:srgbClr val="191919"/>
                </a:solidFill>
                <a:latin typeface="Aileron Bold"/>
              </a:rPr>
              <a:t>Accès</a:t>
            </a:r>
            <a:r>
              <a:rPr lang="en-US" sz="2600" spc="101" dirty="0">
                <a:solidFill>
                  <a:srgbClr val="191919"/>
                </a:solidFill>
                <a:latin typeface="Aileron Bold"/>
              </a:rPr>
              <a:t> </a:t>
            </a:r>
            <a:r>
              <a:rPr lang="en-US" sz="2600" spc="101" dirty="0" err="1" smtClean="0">
                <a:solidFill>
                  <a:srgbClr val="191919"/>
                </a:solidFill>
                <a:latin typeface="Aileron Bold"/>
              </a:rPr>
              <a:t>rapide</a:t>
            </a:r>
            <a:r>
              <a:rPr lang="en-US" sz="2600" spc="101" dirty="0" smtClean="0">
                <a:solidFill>
                  <a:srgbClr val="191919"/>
                </a:solidFill>
                <a:latin typeface="Aileron Bold"/>
              </a:rPr>
              <a:t> à </a:t>
            </a:r>
            <a:r>
              <a:rPr lang="en-US" sz="2600" spc="101" dirty="0" err="1">
                <a:solidFill>
                  <a:srgbClr val="191919"/>
                </a:solidFill>
                <a:latin typeface="Aileron Bold"/>
              </a:rPr>
              <a:t>l'information</a:t>
            </a:r>
            <a:endParaRPr lang="en-US" sz="2600" u="none" spc="101" dirty="0">
              <a:solidFill>
                <a:srgbClr val="191919"/>
              </a:solidFill>
              <a:latin typeface="Aileron Bold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9403655" y="6126865"/>
            <a:ext cx="3555802" cy="839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3354"/>
              </a:lnSpc>
              <a:spcBef>
                <a:spcPct val="0"/>
              </a:spcBef>
            </a:pPr>
            <a:r>
              <a:rPr lang="en-US" sz="2600" spc="101" dirty="0" err="1">
                <a:solidFill>
                  <a:srgbClr val="191919"/>
                </a:solidFill>
                <a:latin typeface="Aileron Bold"/>
              </a:rPr>
              <a:t>Automatisation</a:t>
            </a:r>
            <a:r>
              <a:rPr lang="en-US" sz="2600" spc="101" dirty="0">
                <a:solidFill>
                  <a:srgbClr val="191919"/>
                </a:solidFill>
                <a:latin typeface="Aileron Bold"/>
              </a:rPr>
              <a:t> des </a:t>
            </a:r>
            <a:r>
              <a:rPr lang="en-US" sz="2600" spc="101" dirty="0" err="1">
                <a:solidFill>
                  <a:srgbClr val="191919"/>
                </a:solidFill>
                <a:latin typeface="Aileron Bold"/>
              </a:rPr>
              <a:t>tâches</a:t>
            </a:r>
            <a:r>
              <a:rPr lang="en-US" sz="2600" spc="101" dirty="0">
                <a:solidFill>
                  <a:srgbClr val="191919"/>
                </a:solidFill>
                <a:latin typeface="Aileron Bold"/>
              </a:rPr>
              <a:t> </a:t>
            </a:r>
            <a:r>
              <a:rPr lang="en-US" sz="2600" spc="101" dirty="0" err="1">
                <a:solidFill>
                  <a:srgbClr val="191919"/>
                </a:solidFill>
                <a:latin typeface="Aileron Bold"/>
              </a:rPr>
              <a:t>linguistiques</a:t>
            </a:r>
            <a:endParaRPr lang="en-US" sz="2600" u="none" spc="101" dirty="0">
              <a:solidFill>
                <a:srgbClr val="191919"/>
              </a:solidFill>
              <a:latin typeface="Aileron Bold"/>
            </a:endParaRPr>
          </a:p>
        </p:txBody>
      </p:sp>
      <p:sp>
        <p:nvSpPr>
          <p:cNvPr id="23" name="TextBox 25"/>
          <p:cNvSpPr txBox="1"/>
          <p:nvPr/>
        </p:nvSpPr>
        <p:spPr>
          <a:xfrm>
            <a:off x="13478768" y="6126865"/>
            <a:ext cx="3555802" cy="839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3354"/>
              </a:lnSpc>
              <a:spcBef>
                <a:spcPct val="0"/>
              </a:spcBef>
            </a:pPr>
            <a:r>
              <a:rPr lang="en-US" sz="2600" spc="101" dirty="0" err="1">
                <a:solidFill>
                  <a:srgbClr val="191919"/>
                </a:solidFill>
                <a:latin typeface="Aileron Bold"/>
              </a:rPr>
              <a:t>Personnalisation</a:t>
            </a:r>
            <a:r>
              <a:rPr lang="en-US" sz="2600" spc="101" dirty="0">
                <a:solidFill>
                  <a:srgbClr val="191919"/>
                </a:solidFill>
                <a:latin typeface="Aileron Bold"/>
              </a:rPr>
              <a:t> et </a:t>
            </a:r>
            <a:r>
              <a:rPr lang="en-US" sz="2600" spc="101" dirty="0" err="1">
                <a:solidFill>
                  <a:srgbClr val="191919"/>
                </a:solidFill>
                <a:latin typeface="Aileron Bold"/>
              </a:rPr>
              <a:t>recommandation</a:t>
            </a:r>
            <a:endParaRPr lang="en-US" sz="2600" u="none" spc="101" dirty="0">
              <a:solidFill>
                <a:srgbClr val="191919"/>
              </a:solidFill>
              <a:latin typeface="Aileron Bold"/>
            </a:endParaRPr>
          </a:p>
        </p:txBody>
      </p:sp>
      <p:sp>
        <p:nvSpPr>
          <p:cNvPr id="24" name="TextBox 2"/>
          <p:cNvSpPr txBox="1"/>
          <p:nvPr/>
        </p:nvSpPr>
        <p:spPr>
          <a:xfrm>
            <a:off x="4809232" y="848111"/>
            <a:ext cx="8257412" cy="2616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4"/>
              </a:lnSpc>
            </a:pPr>
            <a:r>
              <a:rPr lang="fr-FR" sz="4000" spc="54" dirty="0">
                <a:solidFill>
                  <a:srgbClr val="191919"/>
                </a:solidFill>
                <a:latin typeface="Aileron Heavy"/>
              </a:rPr>
              <a:t>Le traitement du langage naturel (NLP) revêt une grande importance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26" y="4066489"/>
            <a:ext cx="896488" cy="8964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467" y="4066489"/>
            <a:ext cx="860849" cy="8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20161" y="5508050"/>
            <a:ext cx="1619584" cy="1619584"/>
          </a:xfrm>
          <a:custGeom>
            <a:avLst/>
            <a:gdLst/>
            <a:ahLst/>
            <a:cxnLst/>
            <a:rect l="l" t="t" r="r" b="b"/>
            <a:pathLst>
              <a:path w="1619584" h="1619584">
                <a:moveTo>
                  <a:pt x="0" y="0"/>
                </a:moveTo>
                <a:lnTo>
                  <a:pt x="1619584" y="0"/>
                </a:lnTo>
                <a:lnTo>
                  <a:pt x="1619584" y="1619583"/>
                </a:lnTo>
                <a:lnTo>
                  <a:pt x="0" y="1619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228690" y="5508050"/>
            <a:ext cx="1619584" cy="1619584"/>
          </a:xfrm>
          <a:custGeom>
            <a:avLst/>
            <a:gdLst/>
            <a:ahLst/>
            <a:cxnLst/>
            <a:rect l="l" t="t" r="r" b="b"/>
            <a:pathLst>
              <a:path w="1619584" h="1619584">
                <a:moveTo>
                  <a:pt x="0" y="0"/>
                </a:moveTo>
                <a:lnTo>
                  <a:pt x="1619584" y="0"/>
                </a:lnTo>
                <a:lnTo>
                  <a:pt x="1619584" y="1619583"/>
                </a:lnTo>
                <a:lnTo>
                  <a:pt x="0" y="1619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574425" y="5508050"/>
            <a:ext cx="1619584" cy="1619584"/>
          </a:xfrm>
          <a:custGeom>
            <a:avLst/>
            <a:gdLst/>
            <a:ahLst/>
            <a:cxnLst/>
            <a:rect l="l" t="t" r="r" b="b"/>
            <a:pathLst>
              <a:path w="1619584" h="1619584">
                <a:moveTo>
                  <a:pt x="0" y="0"/>
                </a:moveTo>
                <a:lnTo>
                  <a:pt x="1619584" y="0"/>
                </a:lnTo>
                <a:lnTo>
                  <a:pt x="1619584" y="1619583"/>
                </a:lnTo>
                <a:lnTo>
                  <a:pt x="0" y="16195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882954" y="5508050"/>
            <a:ext cx="1619584" cy="1619584"/>
          </a:xfrm>
          <a:custGeom>
            <a:avLst/>
            <a:gdLst/>
            <a:ahLst/>
            <a:cxnLst/>
            <a:rect l="l" t="t" r="r" b="b"/>
            <a:pathLst>
              <a:path w="1619584" h="1619584">
                <a:moveTo>
                  <a:pt x="0" y="0"/>
                </a:moveTo>
                <a:lnTo>
                  <a:pt x="1619584" y="0"/>
                </a:lnTo>
                <a:lnTo>
                  <a:pt x="1619584" y="1619583"/>
                </a:lnTo>
                <a:lnTo>
                  <a:pt x="0" y="1619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526042" y="5508050"/>
            <a:ext cx="1619584" cy="1619584"/>
          </a:xfrm>
          <a:custGeom>
            <a:avLst/>
            <a:gdLst/>
            <a:ahLst/>
            <a:cxnLst/>
            <a:rect l="l" t="t" r="r" b="b"/>
            <a:pathLst>
              <a:path w="1619584" h="1619584">
                <a:moveTo>
                  <a:pt x="0" y="0"/>
                </a:moveTo>
                <a:lnTo>
                  <a:pt x="1619584" y="0"/>
                </a:lnTo>
                <a:lnTo>
                  <a:pt x="1619584" y="1619583"/>
                </a:lnTo>
                <a:lnTo>
                  <a:pt x="0" y="1619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2988622" y="4093847"/>
            <a:ext cx="1482663" cy="2965325"/>
          </a:xfrm>
          <a:custGeom>
            <a:avLst/>
            <a:gdLst/>
            <a:ahLst/>
            <a:cxnLst/>
            <a:rect l="l" t="t" r="r" b="b"/>
            <a:pathLst>
              <a:path w="1482663" h="2965325">
                <a:moveTo>
                  <a:pt x="0" y="0"/>
                </a:moveTo>
                <a:lnTo>
                  <a:pt x="1482662" y="0"/>
                </a:lnTo>
                <a:lnTo>
                  <a:pt x="1482662" y="2965326"/>
                </a:lnTo>
                <a:lnTo>
                  <a:pt x="0" y="29653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 r="-100000"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8297150" y="4093847"/>
            <a:ext cx="1482663" cy="2965325"/>
          </a:xfrm>
          <a:custGeom>
            <a:avLst/>
            <a:gdLst/>
            <a:ahLst/>
            <a:cxnLst/>
            <a:rect l="l" t="t" r="r" b="b"/>
            <a:pathLst>
              <a:path w="1482663" h="2965325">
                <a:moveTo>
                  <a:pt x="0" y="0"/>
                </a:moveTo>
                <a:lnTo>
                  <a:pt x="1482663" y="0"/>
                </a:lnTo>
                <a:lnTo>
                  <a:pt x="1482663" y="2965326"/>
                </a:lnTo>
                <a:lnTo>
                  <a:pt x="0" y="29653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 r="-100000"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13594503" y="4093847"/>
            <a:ext cx="1482663" cy="2965325"/>
          </a:xfrm>
          <a:custGeom>
            <a:avLst/>
            <a:gdLst/>
            <a:ahLst/>
            <a:cxnLst/>
            <a:rect l="l" t="t" r="r" b="b"/>
            <a:pathLst>
              <a:path w="1482663" h="2965325">
                <a:moveTo>
                  <a:pt x="0" y="0"/>
                </a:moveTo>
                <a:lnTo>
                  <a:pt x="1482663" y="0"/>
                </a:lnTo>
                <a:lnTo>
                  <a:pt x="1482663" y="2965326"/>
                </a:lnTo>
                <a:lnTo>
                  <a:pt x="0" y="296532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 r="-100000"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5642886" y="5557884"/>
            <a:ext cx="1482663" cy="2965325"/>
          </a:xfrm>
          <a:custGeom>
            <a:avLst/>
            <a:gdLst/>
            <a:ahLst/>
            <a:cxnLst/>
            <a:rect l="l" t="t" r="r" b="b"/>
            <a:pathLst>
              <a:path w="1482663" h="2965325">
                <a:moveTo>
                  <a:pt x="0" y="0"/>
                </a:moveTo>
                <a:lnTo>
                  <a:pt x="1482663" y="0"/>
                </a:lnTo>
                <a:lnTo>
                  <a:pt x="1482663" y="2965325"/>
                </a:lnTo>
                <a:lnTo>
                  <a:pt x="0" y="29653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 r="-100000"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10951415" y="5557884"/>
            <a:ext cx="1482663" cy="2965325"/>
          </a:xfrm>
          <a:custGeom>
            <a:avLst/>
            <a:gdLst/>
            <a:ahLst/>
            <a:cxnLst/>
            <a:rect l="l" t="t" r="r" b="b"/>
            <a:pathLst>
              <a:path w="1482663" h="2965325">
                <a:moveTo>
                  <a:pt x="0" y="0"/>
                </a:moveTo>
                <a:lnTo>
                  <a:pt x="1482662" y="0"/>
                </a:lnTo>
                <a:lnTo>
                  <a:pt x="1482662" y="2965325"/>
                </a:lnTo>
                <a:lnTo>
                  <a:pt x="0" y="296532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 r="-100000"/>
            </a:stretch>
          </a:blipFill>
        </p:spPr>
      </p:sp>
      <p:grpSp>
        <p:nvGrpSpPr>
          <p:cNvPr id="12" name="Group 12"/>
          <p:cNvGrpSpPr/>
          <p:nvPr/>
        </p:nvGrpSpPr>
        <p:grpSpPr>
          <a:xfrm rot="-2700000">
            <a:off x="4768410" y="6020055"/>
            <a:ext cx="559215" cy="558321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14" name="Group 14"/>
          <p:cNvGrpSpPr/>
          <p:nvPr/>
        </p:nvGrpSpPr>
        <p:grpSpPr>
          <a:xfrm rot="-2700000">
            <a:off x="10095565" y="6020055"/>
            <a:ext cx="559215" cy="558321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2700000">
            <a:off x="15365993" y="6020055"/>
            <a:ext cx="559215" cy="558321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18" name="Group 18"/>
          <p:cNvGrpSpPr/>
          <p:nvPr/>
        </p:nvGrpSpPr>
        <p:grpSpPr>
          <a:xfrm rot="8100000">
            <a:off x="7427085" y="6038681"/>
            <a:ext cx="559215" cy="558321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20" name="Group 20"/>
          <p:cNvGrpSpPr/>
          <p:nvPr/>
        </p:nvGrpSpPr>
        <p:grpSpPr>
          <a:xfrm rot="8100000">
            <a:off x="12735614" y="6038681"/>
            <a:ext cx="559215" cy="558321"/>
            <a:chOff x="0" y="0"/>
            <a:chExt cx="6350000" cy="633984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5140992" y="2171700"/>
            <a:ext cx="7610651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 dirty="0" smtClean="0">
                <a:solidFill>
                  <a:srgbClr val="191919"/>
                </a:solidFill>
                <a:latin typeface="Aileron Ultra-Bold"/>
              </a:rPr>
              <a:t>Les </a:t>
            </a:r>
            <a:r>
              <a:rPr lang="en-US" sz="3600" u="none" spc="107" dirty="0" err="1" smtClean="0">
                <a:solidFill>
                  <a:srgbClr val="191919"/>
                </a:solidFill>
                <a:latin typeface="Aileron Ultra-Bold"/>
              </a:rPr>
              <a:t>composants</a:t>
            </a:r>
            <a:r>
              <a:rPr lang="en-US" sz="3600" u="none" spc="107" dirty="0" smtClean="0">
                <a:solidFill>
                  <a:srgbClr val="191919"/>
                </a:solidFill>
                <a:latin typeface="Aileron Ultra-Bold"/>
              </a:rPr>
              <a:t> du </a:t>
            </a:r>
            <a:r>
              <a:rPr lang="en-US" sz="3600" u="none" spc="107" dirty="0" err="1" smtClean="0">
                <a:solidFill>
                  <a:srgbClr val="191919"/>
                </a:solidFill>
                <a:latin typeface="Aileron Ultra-Bold"/>
              </a:rPr>
              <a:t>projet</a:t>
            </a:r>
            <a:endParaRPr lang="en-US" sz="3600" u="none" spc="107" dirty="0">
              <a:solidFill>
                <a:srgbClr val="191919"/>
              </a:solidFill>
              <a:latin typeface="Aileron Ultra-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357036" y="7306534"/>
            <a:ext cx="2544519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36" dirty="0" smtClean="0">
                <a:solidFill>
                  <a:srgbClr val="191919"/>
                </a:solidFill>
                <a:latin typeface="Aileron"/>
              </a:rPr>
              <a:t>Model e detection de langue</a:t>
            </a:r>
            <a:endParaRPr lang="en-US" sz="1800" spc="36" dirty="0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140992" y="4420863"/>
            <a:ext cx="2544519" cy="659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36" dirty="0" smtClean="0">
                <a:solidFill>
                  <a:srgbClr val="191919"/>
                </a:solidFill>
                <a:latin typeface="Aileron"/>
              </a:rPr>
              <a:t>Model de generation de résumé</a:t>
            </a:r>
            <a:endParaRPr lang="en-US" sz="1800" spc="36" dirty="0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798430" y="7306533"/>
            <a:ext cx="254451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36" dirty="0" err="1" smtClean="0">
                <a:solidFill>
                  <a:srgbClr val="191919"/>
                </a:solidFill>
                <a:latin typeface="Aileron"/>
              </a:rPr>
              <a:t>Coté</a:t>
            </a:r>
            <a:r>
              <a:rPr lang="en-US" sz="1800" spc="36" dirty="0" smtClean="0">
                <a:solidFill>
                  <a:srgbClr val="191919"/>
                </a:solidFill>
                <a:latin typeface="Aileron"/>
              </a:rPr>
              <a:t> </a:t>
            </a:r>
            <a:r>
              <a:rPr lang="en-US" sz="1800" spc="36" dirty="0" err="1" smtClean="0">
                <a:solidFill>
                  <a:srgbClr val="191919"/>
                </a:solidFill>
                <a:latin typeface="Aileron"/>
              </a:rPr>
              <a:t>Serveur</a:t>
            </a:r>
            <a:r>
              <a:rPr lang="en-US" sz="1800" spc="36" dirty="0" smtClean="0">
                <a:solidFill>
                  <a:srgbClr val="191919"/>
                </a:solidFill>
                <a:latin typeface="Aileron"/>
              </a:rPr>
              <a:t> </a:t>
            </a:r>
            <a:endParaRPr lang="en-US" sz="1800" spc="36" dirty="0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3247791" y="7306535"/>
            <a:ext cx="2544519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36" dirty="0" smtClean="0">
                <a:solidFill>
                  <a:srgbClr val="191919"/>
                </a:solidFill>
                <a:latin typeface="Aileron"/>
              </a:rPr>
              <a:t>Liaison entre tout </a:t>
            </a:r>
            <a:r>
              <a:rPr lang="en-US" spc="36" dirty="0">
                <a:solidFill>
                  <a:srgbClr val="191919"/>
                </a:solidFill>
                <a:latin typeface="Aileron"/>
              </a:rPr>
              <a:t>l</a:t>
            </a:r>
            <a:r>
              <a:rPr lang="en-US" sz="1800" spc="36" dirty="0" smtClean="0">
                <a:solidFill>
                  <a:srgbClr val="191919"/>
                </a:solidFill>
                <a:latin typeface="Aileron"/>
              </a:rPr>
              <a:t>es </a:t>
            </a:r>
            <a:r>
              <a:rPr lang="en-US" sz="1800" spc="36" dirty="0" err="1" smtClean="0">
                <a:solidFill>
                  <a:srgbClr val="191919"/>
                </a:solidFill>
                <a:latin typeface="Aileron"/>
              </a:rPr>
              <a:t>composants</a:t>
            </a:r>
            <a:endParaRPr lang="en-US" sz="1800" spc="36" dirty="0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0404807" y="4891093"/>
            <a:ext cx="254451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36" dirty="0" smtClean="0">
                <a:solidFill>
                  <a:srgbClr val="191919"/>
                </a:solidFill>
                <a:latin typeface="Aileron"/>
              </a:rPr>
              <a:t>Interface graphic</a:t>
            </a:r>
            <a:endParaRPr lang="en-US" sz="1800" spc="36" dirty="0">
              <a:solidFill>
                <a:srgbClr val="191919"/>
              </a:solidFill>
              <a:latin typeface="Aileron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18" y="5970925"/>
            <a:ext cx="634921" cy="63492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39" y="5970924"/>
            <a:ext cx="634921" cy="63492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4" y="5891168"/>
            <a:ext cx="791812" cy="79181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606" y="5880725"/>
            <a:ext cx="812698" cy="81269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281" y="5860984"/>
            <a:ext cx="876461" cy="876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2522475" y="4155932"/>
            <a:ext cx="1619584" cy="1619584"/>
          </a:xfrm>
          <a:custGeom>
            <a:avLst/>
            <a:gdLst/>
            <a:ahLst/>
            <a:cxnLst/>
            <a:rect l="l" t="t" r="r" b="b"/>
            <a:pathLst>
              <a:path w="1619584" h="1619584">
                <a:moveTo>
                  <a:pt x="0" y="0"/>
                </a:moveTo>
                <a:lnTo>
                  <a:pt x="1619584" y="0"/>
                </a:lnTo>
                <a:lnTo>
                  <a:pt x="1619584" y="1619583"/>
                </a:lnTo>
                <a:lnTo>
                  <a:pt x="0" y="1619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4"/>
          <p:cNvSpPr/>
          <p:nvPr/>
        </p:nvSpPr>
        <p:spPr>
          <a:xfrm>
            <a:off x="5199319" y="4155932"/>
            <a:ext cx="1619584" cy="1619584"/>
          </a:xfrm>
          <a:custGeom>
            <a:avLst/>
            <a:gdLst/>
            <a:ahLst/>
            <a:cxnLst/>
            <a:rect l="l" t="t" r="r" b="b"/>
            <a:pathLst>
              <a:path w="1619584" h="1619584">
                <a:moveTo>
                  <a:pt x="0" y="0"/>
                </a:moveTo>
                <a:lnTo>
                  <a:pt x="1619584" y="0"/>
                </a:lnTo>
                <a:lnTo>
                  <a:pt x="1619584" y="1619583"/>
                </a:lnTo>
                <a:lnTo>
                  <a:pt x="0" y="1619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7"/>
          <p:cNvSpPr/>
          <p:nvPr/>
        </p:nvSpPr>
        <p:spPr>
          <a:xfrm rot="5400000">
            <a:off x="2590936" y="2741729"/>
            <a:ext cx="1482663" cy="2965325"/>
          </a:xfrm>
          <a:custGeom>
            <a:avLst/>
            <a:gdLst/>
            <a:ahLst/>
            <a:cxnLst/>
            <a:rect l="l" t="t" r="r" b="b"/>
            <a:pathLst>
              <a:path w="1482663" h="2965325">
                <a:moveTo>
                  <a:pt x="0" y="0"/>
                </a:moveTo>
                <a:lnTo>
                  <a:pt x="1482662" y="0"/>
                </a:lnTo>
                <a:lnTo>
                  <a:pt x="1482662" y="2965326"/>
                </a:lnTo>
                <a:lnTo>
                  <a:pt x="0" y="29653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 r="-100000"/>
            </a:stretch>
          </a:blipFill>
        </p:spPr>
      </p:sp>
      <p:sp>
        <p:nvSpPr>
          <p:cNvPr id="7" name="Freeform 10"/>
          <p:cNvSpPr/>
          <p:nvPr/>
        </p:nvSpPr>
        <p:spPr>
          <a:xfrm rot="16200000">
            <a:off x="5267780" y="4205766"/>
            <a:ext cx="1482663" cy="2965325"/>
          </a:xfrm>
          <a:custGeom>
            <a:avLst/>
            <a:gdLst/>
            <a:ahLst/>
            <a:cxnLst/>
            <a:rect l="l" t="t" r="r" b="b"/>
            <a:pathLst>
              <a:path w="1482663" h="2965325">
                <a:moveTo>
                  <a:pt x="0" y="0"/>
                </a:moveTo>
                <a:lnTo>
                  <a:pt x="1482663" y="0"/>
                </a:lnTo>
                <a:lnTo>
                  <a:pt x="1482663" y="2965325"/>
                </a:lnTo>
                <a:lnTo>
                  <a:pt x="0" y="296532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 r="-100000"/>
            </a:stretch>
          </a:blipFill>
        </p:spPr>
      </p:sp>
      <p:grpSp>
        <p:nvGrpSpPr>
          <p:cNvPr id="8" name="Group 12"/>
          <p:cNvGrpSpPr/>
          <p:nvPr/>
        </p:nvGrpSpPr>
        <p:grpSpPr>
          <a:xfrm rot="-2700000">
            <a:off x="4370724" y="4667937"/>
            <a:ext cx="559215" cy="558321"/>
            <a:chOff x="0" y="0"/>
            <a:chExt cx="6350000" cy="6339840"/>
          </a:xfrm>
        </p:grpSpPr>
        <p:sp>
          <p:nvSpPr>
            <p:cNvPr id="9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10" name="Group 18"/>
          <p:cNvGrpSpPr/>
          <p:nvPr/>
        </p:nvGrpSpPr>
        <p:grpSpPr>
          <a:xfrm rot="8100000">
            <a:off x="7051979" y="4686563"/>
            <a:ext cx="559215" cy="558321"/>
            <a:chOff x="0" y="0"/>
            <a:chExt cx="6350000" cy="6339840"/>
          </a:xfrm>
        </p:grpSpPr>
        <p:sp>
          <p:nvSpPr>
            <p:cNvPr id="11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50" y="4648262"/>
            <a:ext cx="634921" cy="634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06" y="4648261"/>
            <a:ext cx="634921" cy="634921"/>
          </a:xfrm>
          <a:prstGeom prst="rect">
            <a:avLst/>
          </a:prstGeom>
        </p:spPr>
      </p:pic>
      <p:sp>
        <p:nvSpPr>
          <p:cNvPr id="17" name="TextBox 7"/>
          <p:cNvSpPr txBox="1"/>
          <p:nvPr/>
        </p:nvSpPr>
        <p:spPr>
          <a:xfrm>
            <a:off x="4004700" y="3531674"/>
            <a:ext cx="41148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54"/>
              </a:lnSpc>
              <a:spcBef>
                <a:spcPct val="0"/>
              </a:spcBef>
            </a:pPr>
            <a:r>
              <a:rPr lang="en-US" sz="1600" spc="101" dirty="0" err="1" smtClean="0">
                <a:solidFill>
                  <a:srgbClr val="191919"/>
                </a:solidFill>
                <a:latin typeface="Aileron Bold"/>
              </a:rPr>
              <a:t>Génération</a:t>
            </a:r>
            <a:r>
              <a:rPr lang="en-US" sz="1600" spc="101" dirty="0" smtClean="0">
                <a:solidFill>
                  <a:srgbClr val="191919"/>
                </a:solidFill>
                <a:latin typeface="Aileron Bold"/>
              </a:rPr>
              <a:t> de résumé</a:t>
            </a:r>
            <a:endParaRPr lang="en-US" sz="1600" u="none" spc="101" dirty="0">
              <a:solidFill>
                <a:srgbClr val="191919"/>
              </a:solidFill>
              <a:latin typeface="Aileron Bold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8655" y="5904788"/>
            <a:ext cx="3616786" cy="380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54"/>
              </a:lnSpc>
              <a:spcBef>
                <a:spcPct val="0"/>
              </a:spcBef>
            </a:pPr>
            <a:r>
              <a:rPr lang="en-US" sz="1600" u="none" spc="101" dirty="0" err="1" smtClean="0">
                <a:solidFill>
                  <a:srgbClr val="191919"/>
                </a:solidFill>
                <a:latin typeface="Aileron Bold"/>
              </a:rPr>
              <a:t>Detéction</a:t>
            </a:r>
            <a:r>
              <a:rPr lang="en-US" sz="1600" spc="101" dirty="0">
                <a:solidFill>
                  <a:srgbClr val="191919"/>
                </a:solidFill>
                <a:latin typeface="Aileron Bold"/>
              </a:rPr>
              <a:t> </a:t>
            </a:r>
            <a:r>
              <a:rPr lang="en-US" sz="1600" u="none" spc="101" dirty="0" smtClean="0">
                <a:solidFill>
                  <a:srgbClr val="191919"/>
                </a:solidFill>
                <a:latin typeface="Aileron Bold"/>
              </a:rPr>
              <a:t>de langue</a:t>
            </a:r>
            <a:endParaRPr lang="en-US" sz="1600" u="none" spc="101" dirty="0">
              <a:solidFill>
                <a:srgbClr val="191919"/>
              </a:solidFill>
              <a:latin typeface="Aileron Bold"/>
            </a:endParaRPr>
          </a:p>
        </p:txBody>
      </p:sp>
      <p:grpSp>
        <p:nvGrpSpPr>
          <p:cNvPr id="51" name="Group 8"/>
          <p:cNvGrpSpPr/>
          <p:nvPr/>
        </p:nvGrpSpPr>
        <p:grpSpPr>
          <a:xfrm>
            <a:off x="9983963" y="3174990"/>
            <a:ext cx="1172919" cy="533400"/>
            <a:chOff x="0" y="0"/>
            <a:chExt cx="3392692" cy="1379154"/>
          </a:xfrm>
        </p:grpSpPr>
        <p:sp>
          <p:nvSpPr>
            <p:cNvPr id="52" name="AutoShape 9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53" name="Group 10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54" name="Freeform 11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grpSp>
        <p:nvGrpSpPr>
          <p:cNvPr id="56" name="Group 8"/>
          <p:cNvGrpSpPr/>
          <p:nvPr/>
        </p:nvGrpSpPr>
        <p:grpSpPr>
          <a:xfrm>
            <a:off x="9971086" y="4568420"/>
            <a:ext cx="1172919" cy="533400"/>
            <a:chOff x="0" y="0"/>
            <a:chExt cx="3392692" cy="1379154"/>
          </a:xfrm>
        </p:grpSpPr>
        <p:sp>
          <p:nvSpPr>
            <p:cNvPr id="57" name="AutoShape 9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58" name="Group 10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59" name="Freeform 11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grpSp>
        <p:nvGrpSpPr>
          <p:cNvPr id="60" name="Group 8"/>
          <p:cNvGrpSpPr/>
          <p:nvPr/>
        </p:nvGrpSpPr>
        <p:grpSpPr>
          <a:xfrm>
            <a:off x="9986877" y="5883211"/>
            <a:ext cx="1172919" cy="533400"/>
            <a:chOff x="0" y="0"/>
            <a:chExt cx="3392692" cy="1379154"/>
          </a:xfrm>
        </p:grpSpPr>
        <p:sp>
          <p:nvSpPr>
            <p:cNvPr id="61" name="AutoShape 9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62" name="Group 10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63" name="Freeform 11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grpSp>
        <p:nvGrpSpPr>
          <p:cNvPr id="64" name="Group 8"/>
          <p:cNvGrpSpPr/>
          <p:nvPr/>
        </p:nvGrpSpPr>
        <p:grpSpPr>
          <a:xfrm>
            <a:off x="9974000" y="7110818"/>
            <a:ext cx="1172919" cy="533400"/>
            <a:chOff x="0" y="0"/>
            <a:chExt cx="3392692" cy="1379154"/>
          </a:xfrm>
        </p:grpSpPr>
        <p:sp>
          <p:nvSpPr>
            <p:cNvPr id="65" name="AutoShape 9"/>
            <p:cNvSpPr/>
            <p:nvPr/>
          </p:nvSpPr>
          <p:spPr>
            <a:xfrm>
              <a:off x="0" y="0"/>
              <a:ext cx="1471696" cy="1379154"/>
            </a:xfrm>
            <a:prstGeom prst="rect">
              <a:avLst/>
            </a:prstGeom>
            <a:solidFill>
              <a:srgbClr val="86EAE9"/>
            </a:solidFill>
          </p:spPr>
        </p:sp>
        <p:grpSp>
          <p:nvGrpSpPr>
            <p:cNvPr id="66" name="Group 10"/>
            <p:cNvGrpSpPr/>
            <p:nvPr/>
          </p:nvGrpSpPr>
          <p:grpSpPr>
            <a:xfrm>
              <a:off x="1116149" y="400756"/>
              <a:ext cx="2276544" cy="577642"/>
              <a:chOff x="0" y="0"/>
              <a:chExt cx="5145340" cy="1305560"/>
            </a:xfrm>
          </p:grpSpPr>
          <p:sp>
            <p:nvSpPr>
              <p:cNvPr id="67" name="Freeform 11"/>
              <p:cNvSpPr/>
              <p:nvPr/>
            </p:nvSpPr>
            <p:spPr>
              <a:xfrm>
                <a:off x="0" y="-27940"/>
                <a:ext cx="5164390" cy="1360170"/>
              </a:xfrm>
              <a:custGeom>
                <a:avLst/>
                <a:gdLst/>
                <a:ahLst/>
                <a:cxnLst/>
                <a:rect l="l" t="t" r="r" b="b"/>
                <a:pathLst>
                  <a:path w="5164390" h="1360170">
                    <a:moveTo>
                      <a:pt x="5089460" y="579120"/>
                    </a:moveTo>
                    <a:lnTo>
                      <a:pt x="4389690" y="55880"/>
                    </a:lnTo>
                    <a:cubicBezTo>
                      <a:pt x="4316030" y="0"/>
                      <a:pt x="4255070" y="30480"/>
                      <a:pt x="4255070" y="123190"/>
                    </a:cubicBezTo>
                    <a:lnTo>
                      <a:pt x="4255070" y="556260"/>
                    </a:lnTo>
                    <a:lnTo>
                      <a:pt x="831850" y="556260"/>
                    </a:lnTo>
                    <a:cubicBezTo>
                      <a:pt x="778510" y="382270"/>
                      <a:pt x="617220" y="255270"/>
                      <a:pt x="425450" y="255270"/>
                    </a:cubicBezTo>
                    <a:cubicBezTo>
                      <a:pt x="190500" y="255270"/>
                      <a:pt x="0" y="445770"/>
                      <a:pt x="0" y="680720"/>
                    </a:cubicBezTo>
                    <a:cubicBezTo>
                      <a:pt x="0" y="915670"/>
                      <a:pt x="190500" y="1106170"/>
                      <a:pt x="425450" y="1106170"/>
                    </a:cubicBezTo>
                    <a:cubicBezTo>
                      <a:pt x="617220" y="1106170"/>
                      <a:pt x="778510" y="979170"/>
                      <a:pt x="831850" y="805180"/>
                    </a:cubicBezTo>
                    <a:lnTo>
                      <a:pt x="4253939" y="805180"/>
                    </a:lnTo>
                    <a:lnTo>
                      <a:pt x="4253939" y="1236980"/>
                    </a:lnTo>
                    <a:cubicBezTo>
                      <a:pt x="4253939" y="1329690"/>
                      <a:pt x="4314760" y="1360170"/>
                      <a:pt x="4388420" y="1304290"/>
                    </a:cubicBezTo>
                    <a:lnTo>
                      <a:pt x="5089460" y="779780"/>
                    </a:lnTo>
                    <a:cubicBezTo>
                      <a:pt x="5164390" y="726440"/>
                      <a:pt x="5164390" y="635000"/>
                      <a:pt x="5089460" y="57912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sp>
        <p:nvSpPr>
          <p:cNvPr id="72" name="TextBox 26"/>
          <p:cNvSpPr txBox="1"/>
          <p:nvPr/>
        </p:nvSpPr>
        <p:spPr>
          <a:xfrm>
            <a:off x="11353800" y="3275382"/>
            <a:ext cx="6788490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spc="36" dirty="0" smtClean="0">
                <a:solidFill>
                  <a:srgbClr val="191919"/>
                </a:solidFill>
                <a:latin typeface="Aileron"/>
              </a:rPr>
              <a:t>NLP</a:t>
            </a:r>
            <a:endParaRPr lang="en-US" sz="2400" spc="36" dirty="0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74" name="TextBox 26"/>
          <p:cNvSpPr txBox="1"/>
          <p:nvPr/>
        </p:nvSpPr>
        <p:spPr>
          <a:xfrm>
            <a:off x="11388969" y="4634196"/>
            <a:ext cx="6788490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spc="36" dirty="0" smtClean="0">
                <a:solidFill>
                  <a:srgbClr val="191919"/>
                </a:solidFill>
                <a:latin typeface="Aileron"/>
              </a:rPr>
              <a:t>Algorithms de Machine learning</a:t>
            </a:r>
            <a:endParaRPr lang="en-US" sz="2400" spc="36" dirty="0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75" name="TextBox 26"/>
          <p:cNvSpPr txBox="1"/>
          <p:nvPr/>
        </p:nvSpPr>
        <p:spPr>
          <a:xfrm>
            <a:off x="11353800" y="5976677"/>
            <a:ext cx="6788490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spc="36" dirty="0" err="1" smtClean="0">
                <a:solidFill>
                  <a:srgbClr val="191919"/>
                </a:solidFill>
                <a:latin typeface="Aileron"/>
              </a:rPr>
              <a:t>Sckit</a:t>
            </a:r>
            <a:r>
              <a:rPr lang="en-US" sz="2400" spc="36" dirty="0" smtClean="0">
                <a:solidFill>
                  <a:srgbClr val="191919"/>
                </a:solidFill>
                <a:latin typeface="Aileron"/>
              </a:rPr>
              <a:t>-learn</a:t>
            </a:r>
            <a:endParaRPr lang="en-US" sz="2400" spc="36" dirty="0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76" name="TextBox 26"/>
          <p:cNvSpPr txBox="1"/>
          <p:nvPr/>
        </p:nvSpPr>
        <p:spPr>
          <a:xfrm>
            <a:off x="11353800" y="7204284"/>
            <a:ext cx="6788490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spc="36" dirty="0" smtClean="0">
                <a:solidFill>
                  <a:srgbClr val="191919"/>
                </a:solidFill>
                <a:latin typeface="Aileron"/>
              </a:rPr>
              <a:t>NLTK </a:t>
            </a:r>
            <a:endParaRPr lang="en-US" sz="2400" spc="36" dirty="0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34" name="AutoShape 7"/>
          <p:cNvSpPr/>
          <p:nvPr/>
        </p:nvSpPr>
        <p:spPr>
          <a:xfrm>
            <a:off x="8780312" y="731683"/>
            <a:ext cx="45719" cy="92583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64C5CA"/>
            </a:solidFill>
          </a:ln>
        </p:spPr>
      </p:sp>
    </p:spTree>
    <p:extLst>
      <p:ext uri="{BB962C8B-B14F-4D97-AF65-F5344CB8AC3E}">
        <p14:creationId xmlns:p14="http://schemas.microsoft.com/office/powerpoint/2010/main" val="7413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752924" y="5089568"/>
            <a:ext cx="2481691" cy="4223356"/>
          </a:xfrm>
          <a:prstGeom prst="rect">
            <a:avLst/>
          </a:prstGeom>
          <a:solidFill>
            <a:srgbClr val="3EDAD8">
              <a:alpha val="19608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416110" y="4973576"/>
            <a:ext cx="2371961" cy="4340759"/>
          </a:xfrm>
          <a:prstGeom prst="rect">
            <a:avLst/>
          </a:prstGeom>
          <a:solidFill>
            <a:srgbClr val="86EAE9">
              <a:alpha val="19608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415928" y="4973576"/>
            <a:ext cx="2350870" cy="822174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5" name="AutoShape 5"/>
          <p:cNvSpPr/>
          <p:nvPr/>
        </p:nvSpPr>
        <p:spPr>
          <a:xfrm>
            <a:off x="11130828" y="5087094"/>
            <a:ext cx="2492458" cy="4193279"/>
          </a:xfrm>
          <a:prstGeom prst="rect">
            <a:avLst/>
          </a:prstGeom>
          <a:solidFill>
            <a:srgbClr val="13538A">
              <a:alpha val="19608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8618347" y="5093337"/>
            <a:ext cx="2580986" cy="4209458"/>
          </a:xfrm>
          <a:prstGeom prst="rect">
            <a:avLst/>
          </a:prstGeom>
          <a:solidFill>
            <a:srgbClr val="2C92D5">
              <a:alpha val="19608"/>
            </a:srgbClr>
          </a:solidFill>
        </p:spPr>
      </p:sp>
      <p:sp>
        <p:nvSpPr>
          <p:cNvPr id="7" name="AutoShape 7"/>
          <p:cNvSpPr/>
          <p:nvPr/>
        </p:nvSpPr>
        <p:spPr>
          <a:xfrm>
            <a:off x="11144679" y="5078946"/>
            <a:ext cx="2709036" cy="822174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8" name="AutoShape 8"/>
          <p:cNvSpPr/>
          <p:nvPr/>
        </p:nvSpPr>
        <p:spPr>
          <a:xfrm>
            <a:off x="6201552" y="5087094"/>
            <a:ext cx="2481830" cy="4221945"/>
          </a:xfrm>
          <a:prstGeom prst="rect">
            <a:avLst/>
          </a:prstGeom>
          <a:solidFill>
            <a:srgbClr val="37C9EF">
              <a:alpha val="19608"/>
            </a:srgbClr>
          </a:solidFill>
        </p:spPr>
      </p:sp>
      <p:sp>
        <p:nvSpPr>
          <p:cNvPr id="9" name="AutoShape 9"/>
          <p:cNvSpPr/>
          <p:nvPr/>
        </p:nvSpPr>
        <p:spPr>
          <a:xfrm>
            <a:off x="8620752" y="8480621"/>
            <a:ext cx="2578582" cy="822174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10" name="AutoShape 10"/>
          <p:cNvSpPr/>
          <p:nvPr/>
        </p:nvSpPr>
        <p:spPr>
          <a:xfrm>
            <a:off x="6201553" y="5064173"/>
            <a:ext cx="2446544" cy="822174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11" name="AutoShape 11"/>
          <p:cNvSpPr/>
          <p:nvPr/>
        </p:nvSpPr>
        <p:spPr>
          <a:xfrm>
            <a:off x="3760483" y="8490750"/>
            <a:ext cx="2474132" cy="822174"/>
          </a:xfrm>
          <a:prstGeom prst="rect">
            <a:avLst/>
          </a:prstGeom>
          <a:solidFill>
            <a:srgbClr val="3EDAD8"/>
          </a:solidFill>
        </p:spPr>
      </p:sp>
      <p:grpSp>
        <p:nvGrpSpPr>
          <p:cNvPr id="12" name="Group 12"/>
          <p:cNvGrpSpPr/>
          <p:nvPr/>
        </p:nvGrpSpPr>
        <p:grpSpPr>
          <a:xfrm rot="-8100000">
            <a:off x="13049987" y="4988178"/>
            <a:ext cx="1049142" cy="1047463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642898" y="5142962"/>
            <a:ext cx="2544519" cy="368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96"/>
              </a:lnSpc>
              <a:spcBef>
                <a:spcPct val="0"/>
              </a:spcBef>
            </a:pPr>
            <a:r>
              <a:rPr lang="en-US" sz="2000" u="none" spc="93" dirty="0" smtClean="0">
                <a:solidFill>
                  <a:srgbClr val="FFFFFF"/>
                </a:solidFill>
                <a:latin typeface="Aileron Bold"/>
              </a:rPr>
              <a:t>Segmentation</a:t>
            </a:r>
            <a:endParaRPr lang="en-US" sz="2000" u="none" spc="93" dirty="0">
              <a:solidFill>
                <a:srgbClr val="FFFFFF"/>
              </a:solidFill>
              <a:latin typeface="Aileron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920836" y="6672726"/>
            <a:ext cx="2544519" cy="164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‘le’,’</a:t>
            </a:r>
            <a:r>
              <a:rPr lang="en-US" sz="2100" spc="42" dirty="0" err="1" smtClean="0">
                <a:solidFill>
                  <a:srgbClr val="191919"/>
                </a:solidFill>
                <a:latin typeface="Aileron"/>
              </a:rPr>
              <a:t>soleil</a:t>
            </a: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’,’</a:t>
            </a:r>
            <a:r>
              <a:rPr lang="en-US" sz="2100" spc="42" dirty="0" err="1" smtClean="0">
                <a:solidFill>
                  <a:srgbClr val="191919"/>
                </a:solidFill>
                <a:latin typeface="Aileron"/>
              </a:rPr>
              <a:t>brille</a:t>
            </a: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’,</a:t>
            </a:r>
          </a:p>
          <a:p>
            <a:pPr>
              <a:lnSpc>
                <a:spcPts val="3150"/>
              </a:lnSpc>
            </a:pPr>
            <a:r>
              <a:rPr lang="en-US" sz="2100" spc="42" dirty="0">
                <a:solidFill>
                  <a:srgbClr val="191919"/>
                </a:solidFill>
                <a:latin typeface="Aileron"/>
              </a:rPr>
              <a:t>,</a:t>
            </a: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’</a:t>
            </a:r>
            <a:r>
              <a:rPr lang="en-US" sz="2100" spc="42" dirty="0" err="1" smtClean="0">
                <a:solidFill>
                  <a:srgbClr val="191919"/>
                </a:solidFill>
                <a:latin typeface="Aileron"/>
              </a:rPr>
              <a:t>ciel</a:t>
            </a: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’….</a:t>
            </a:r>
          </a:p>
          <a:p>
            <a:pPr>
              <a:lnSpc>
                <a:spcPts val="3150"/>
              </a:lnSpc>
            </a:pPr>
            <a:endParaRPr lang="en-US" sz="2100" spc="42" dirty="0">
              <a:solidFill>
                <a:srgbClr val="191919"/>
              </a:solidFill>
              <a:latin typeface="Aileron"/>
            </a:endParaRPr>
          </a:p>
          <a:p>
            <a:pPr>
              <a:lnSpc>
                <a:spcPts val="3150"/>
              </a:lnSpc>
            </a:pPr>
            <a:endParaRPr lang="en-US" sz="2100" spc="42" dirty="0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335648" y="6853473"/>
            <a:ext cx="2544519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‘le’,’</a:t>
            </a:r>
            <a:r>
              <a:rPr lang="en-US" sz="2100" spc="42" dirty="0" err="1" smtClean="0">
                <a:solidFill>
                  <a:srgbClr val="191919"/>
                </a:solidFill>
                <a:latin typeface="Aileron"/>
              </a:rPr>
              <a:t>dans</a:t>
            </a: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’,’les’…</a:t>
            </a:r>
            <a:endParaRPr lang="en-US" sz="2100" spc="42" dirty="0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899114" y="6334656"/>
            <a:ext cx="2544519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skips</a:t>
            </a:r>
          </a:p>
          <a:p>
            <a:pPr>
              <a:lnSpc>
                <a:spcPts val="3150"/>
              </a:lnSpc>
            </a:pPr>
            <a:r>
              <a:rPr lang="en-US" sz="2100" spc="42" dirty="0" err="1" smtClean="0">
                <a:solidFill>
                  <a:srgbClr val="191919"/>
                </a:solidFill>
                <a:latin typeface="Aileron"/>
              </a:rPr>
              <a:t>skiped</a:t>
            </a:r>
            <a:endParaRPr lang="en-US" sz="2100" spc="42" dirty="0" smtClean="0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309418" y="8651036"/>
            <a:ext cx="2544519" cy="368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96"/>
              </a:lnSpc>
              <a:spcBef>
                <a:spcPct val="0"/>
              </a:spcBef>
            </a:pPr>
            <a:r>
              <a:rPr lang="en-US" sz="2000" u="none" spc="93" dirty="0" smtClean="0">
                <a:solidFill>
                  <a:srgbClr val="FFFFFF"/>
                </a:solidFill>
                <a:latin typeface="Aileron Bold"/>
              </a:rPr>
              <a:t>tokenizing</a:t>
            </a:r>
            <a:endParaRPr lang="en-US" sz="2000" u="none" spc="93" dirty="0">
              <a:solidFill>
                <a:srgbClr val="FFFFFF"/>
              </a:solidFill>
              <a:latin typeface="Aileron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711826" y="5248781"/>
            <a:ext cx="2544519" cy="368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96"/>
              </a:lnSpc>
              <a:spcBef>
                <a:spcPct val="0"/>
              </a:spcBef>
            </a:pPr>
            <a:r>
              <a:rPr lang="en-US" sz="2000" u="none" spc="93" dirty="0" smtClean="0">
                <a:solidFill>
                  <a:srgbClr val="FFFFFF"/>
                </a:solidFill>
                <a:latin typeface="Aileron Bold"/>
              </a:rPr>
              <a:t>Stop words</a:t>
            </a:r>
            <a:endParaRPr lang="en-US" sz="2000" u="none" spc="93" dirty="0">
              <a:solidFill>
                <a:srgbClr val="FFFFFF"/>
              </a:solidFill>
              <a:latin typeface="Aileron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210630" y="8664055"/>
            <a:ext cx="2544519" cy="368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96"/>
              </a:lnSpc>
              <a:spcBef>
                <a:spcPct val="0"/>
              </a:spcBef>
            </a:pPr>
            <a:r>
              <a:rPr lang="en-US" sz="2000" u="none" spc="93" dirty="0" smtClean="0">
                <a:solidFill>
                  <a:srgbClr val="FFFFFF"/>
                </a:solidFill>
                <a:latin typeface="Aileron Bold"/>
              </a:rPr>
              <a:t>stemming</a:t>
            </a:r>
            <a:endParaRPr lang="en-US" sz="2000" u="none" spc="93" dirty="0">
              <a:solidFill>
                <a:srgbClr val="FFFFFF"/>
              </a:solidFill>
              <a:latin typeface="Aileron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417485" y="5254679"/>
            <a:ext cx="2544519" cy="35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096"/>
              </a:lnSpc>
              <a:spcBef>
                <a:spcPct val="0"/>
              </a:spcBef>
            </a:pPr>
            <a:r>
              <a:rPr lang="en-US" sz="2000" spc="93" dirty="0">
                <a:solidFill>
                  <a:srgbClr val="FFFFFF"/>
                </a:solidFill>
                <a:latin typeface="Aileron Bold"/>
              </a:rPr>
              <a:t>lemmatization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019459" y="1470538"/>
            <a:ext cx="7610651" cy="55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 dirty="0" err="1" smtClean="0">
                <a:solidFill>
                  <a:srgbClr val="191919"/>
                </a:solidFill>
                <a:latin typeface="Aileron Ultra-Bold"/>
              </a:rPr>
              <a:t>Processus</a:t>
            </a:r>
            <a:r>
              <a:rPr lang="en-US" sz="3600" u="none" spc="107" dirty="0" smtClean="0">
                <a:solidFill>
                  <a:srgbClr val="191919"/>
                </a:solidFill>
                <a:latin typeface="Aileron Ultra-Bold"/>
              </a:rPr>
              <a:t> de NLP</a:t>
            </a:r>
            <a:endParaRPr lang="en-US" sz="3600" u="none" spc="107" dirty="0">
              <a:solidFill>
                <a:srgbClr val="191919"/>
              </a:solidFill>
              <a:latin typeface="Aileron Ultra-Bold"/>
            </a:endParaRPr>
          </a:p>
        </p:txBody>
      </p:sp>
      <p:grpSp>
        <p:nvGrpSpPr>
          <p:cNvPr id="27" name="Group 27"/>
          <p:cNvGrpSpPr/>
          <p:nvPr/>
        </p:nvGrpSpPr>
        <p:grpSpPr>
          <a:xfrm rot="-8100000">
            <a:off x="8103530" y="4951528"/>
            <a:ext cx="1049142" cy="1047463"/>
            <a:chOff x="0" y="0"/>
            <a:chExt cx="6350000" cy="633984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29" name="Group 29"/>
          <p:cNvGrpSpPr/>
          <p:nvPr/>
        </p:nvGrpSpPr>
        <p:grpSpPr>
          <a:xfrm rot="-8100000">
            <a:off x="3209496" y="4884051"/>
            <a:ext cx="1049142" cy="1047463"/>
            <a:chOff x="0" y="0"/>
            <a:chExt cx="6350000" cy="633984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31" name="Group 31"/>
          <p:cNvGrpSpPr/>
          <p:nvPr/>
        </p:nvGrpSpPr>
        <p:grpSpPr>
          <a:xfrm rot="-8100000">
            <a:off x="5676980" y="8356808"/>
            <a:ext cx="1049142" cy="1047463"/>
            <a:chOff x="0" y="0"/>
            <a:chExt cx="6350000" cy="633984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33" name="Group 33"/>
          <p:cNvGrpSpPr/>
          <p:nvPr/>
        </p:nvGrpSpPr>
        <p:grpSpPr>
          <a:xfrm rot="-8100000">
            <a:off x="10617426" y="8366250"/>
            <a:ext cx="1049142" cy="1047463"/>
            <a:chOff x="0" y="0"/>
            <a:chExt cx="6350000" cy="633984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35" name="AutoShape 5"/>
          <p:cNvSpPr/>
          <p:nvPr/>
        </p:nvSpPr>
        <p:spPr>
          <a:xfrm>
            <a:off x="13566099" y="5083485"/>
            <a:ext cx="2492458" cy="4193279"/>
          </a:xfrm>
          <a:prstGeom prst="rect">
            <a:avLst/>
          </a:prstGeom>
          <a:solidFill>
            <a:srgbClr val="0B3455">
              <a:alpha val="19608"/>
            </a:srgbClr>
          </a:solidFill>
        </p:spPr>
      </p:sp>
      <p:sp>
        <p:nvSpPr>
          <p:cNvPr id="36" name="AutoShape 7"/>
          <p:cNvSpPr/>
          <p:nvPr/>
        </p:nvSpPr>
        <p:spPr>
          <a:xfrm>
            <a:off x="13583065" y="8454590"/>
            <a:ext cx="2487667" cy="822174"/>
          </a:xfrm>
          <a:prstGeom prst="rect">
            <a:avLst/>
          </a:prstGeom>
          <a:solidFill>
            <a:srgbClr val="0B3455"/>
          </a:solidFill>
        </p:spPr>
      </p:sp>
      <p:grpSp>
        <p:nvGrpSpPr>
          <p:cNvPr id="37" name="Group 12"/>
          <p:cNvGrpSpPr/>
          <p:nvPr/>
        </p:nvGrpSpPr>
        <p:grpSpPr>
          <a:xfrm rot="-8100000">
            <a:off x="15494683" y="8341946"/>
            <a:ext cx="1049142" cy="1047463"/>
            <a:chOff x="0" y="0"/>
            <a:chExt cx="6350000" cy="6339840"/>
          </a:xfrm>
          <a:solidFill>
            <a:srgbClr val="0B3455"/>
          </a:solidFill>
        </p:grpSpPr>
        <p:sp>
          <p:nvSpPr>
            <p:cNvPr id="38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43" name="TextBox 23"/>
          <p:cNvSpPr txBox="1"/>
          <p:nvPr/>
        </p:nvSpPr>
        <p:spPr>
          <a:xfrm>
            <a:off x="13817289" y="8651036"/>
            <a:ext cx="2544519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096"/>
              </a:lnSpc>
              <a:spcBef>
                <a:spcPct val="0"/>
              </a:spcBef>
            </a:pPr>
            <a:r>
              <a:rPr lang="en-US" sz="2000" spc="93" dirty="0" smtClean="0">
                <a:solidFill>
                  <a:srgbClr val="FFFFFF"/>
                </a:solidFill>
                <a:latin typeface="Aileron Bold"/>
              </a:rPr>
              <a:t>Speech tagging</a:t>
            </a:r>
            <a:endParaRPr lang="en-US" sz="2000" spc="93" dirty="0">
              <a:solidFill>
                <a:srgbClr val="FFFFFF"/>
              </a:solidFill>
              <a:latin typeface="Aileron Bold"/>
            </a:endParaRPr>
          </a:p>
        </p:txBody>
      </p:sp>
      <p:sp>
        <p:nvSpPr>
          <p:cNvPr id="45" name="TextBox 16"/>
          <p:cNvSpPr txBox="1"/>
          <p:nvPr/>
        </p:nvSpPr>
        <p:spPr>
          <a:xfrm>
            <a:off x="8736000" y="6586874"/>
            <a:ext cx="254451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Skips = skip +s</a:t>
            </a:r>
          </a:p>
          <a:p>
            <a:pPr>
              <a:lnSpc>
                <a:spcPts val="3150"/>
              </a:lnSpc>
            </a:pPr>
            <a:r>
              <a:rPr lang="en-US" sz="2100" spc="42" dirty="0" err="1" smtClean="0">
                <a:solidFill>
                  <a:srgbClr val="191919"/>
                </a:solidFill>
                <a:latin typeface="Aileron"/>
              </a:rPr>
              <a:t>Skiped</a:t>
            </a: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 = skip +</a:t>
            </a:r>
            <a:r>
              <a:rPr lang="en-US" sz="2100" spc="42" dirty="0" err="1" smtClean="0">
                <a:solidFill>
                  <a:srgbClr val="191919"/>
                </a:solidFill>
                <a:latin typeface="Aileron"/>
              </a:rPr>
              <a:t>ed</a:t>
            </a:r>
            <a:endParaRPr lang="en-US" sz="2100" spc="42" dirty="0" smtClean="0">
              <a:solidFill>
                <a:srgbClr val="191919"/>
              </a:solidFill>
              <a:latin typeface="Aileron"/>
            </a:endParaRPr>
          </a:p>
          <a:p>
            <a:pPr>
              <a:lnSpc>
                <a:spcPts val="3150"/>
              </a:lnSpc>
            </a:pPr>
            <a:r>
              <a:rPr lang="en-US" sz="2100" spc="42" dirty="0" err="1" smtClean="0">
                <a:solidFill>
                  <a:srgbClr val="191919"/>
                </a:solidFill>
                <a:latin typeface="Aileron"/>
              </a:rPr>
              <a:t>Skiping</a:t>
            </a: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 = skip +</a:t>
            </a:r>
            <a:r>
              <a:rPr lang="en-US" sz="2100" spc="42" dirty="0" err="1" smtClean="0">
                <a:solidFill>
                  <a:srgbClr val="191919"/>
                </a:solidFill>
                <a:latin typeface="Aileron"/>
              </a:rPr>
              <a:t>ing</a:t>
            </a:r>
            <a:endParaRPr lang="en-US" sz="2100" spc="42" dirty="0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46" name="TextBox 16"/>
          <p:cNvSpPr txBox="1"/>
          <p:nvPr/>
        </p:nvSpPr>
        <p:spPr>
          <a:xfrm>
            <a:off x="13789968" y="6549804"/>
            <a:ext cx="254451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Cricket -&gt;nom</a:t>
            </a:r>
          </a:p>
          <a:p>
            <a:pPr>
              <a:lnSpc>
                <a:spcPts val="3150"/>
              </a:lnSpc>
            </a:pP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Was -&gt;verb</a:t>
            </a:r>
          </a:p>
          <a:p>
            <a:pPr>
              <a:lnSpc>
                <a:spcPts val="3150"/>
              </a:lnSpc>
            </a:pP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Invented -&gt;verb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62203" y="6955042"/>
            <a:ext cx="234589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spc="42" dirty="0" smtClean="0">
                <a:solidFill>
                  <a:srgbClr val="191919"/>
                </a:solidFill>
                <a:latin typeface="Aileron"/>
              </a:rPr>
              <a:t>- Le </a:t>
            </a:r>
            <a:r>
              <a:rPr lang="fr-FR" sz="1600" spc="42" dirty="0">
                <a:solidFill>
                  <a:srgbClr val="191919"/>
                </a:solidFill>
                <a:latin typeface="Aileron"/>
              </a:rPr>
              <a:t>soleil brille </a:t>
            </a:r>
            <a:endParaRPr lang="fr-FR" sz="1600" spc="42" dirty="0" smtClean="0">
              <a:solidFill>
                <a:srgbClr val="191919"/>
              </a:solidFill>
              <a:latin typeface="Aileron"/>
            </a:endParaRPr>
          </a:p>
          <a:p>
            <a:r>
              <a:rPr lang="fr-FR" sz="1600" spc="42" dirty="0" smtClean="0">
                <a:solidFill>
                  <a:srgbClr val="191919"/>
                </a:solidFill>
                <a:latin typeface="Aileron"/>
              </a:rPr>
              <a:t>intensément </a:t>
            </a:r>
            <a:r>
              <a:rPr lang="fr-FR" sz="1600" spc="42" dirty="0">
                <a:solidFill>
                  <a:srgbClr val="191919"/>
                </a:solidFill>
                <a:latin typeface="Aileron"/>
              </a:rPr>
              <a:t>dans </a:t>
            </a:r>
            <a:endParaRPr lang="fr-FR" sz="1600" spc="42" dirty="0" smtClean="0">
              <a:solidFill>
                <a:srgbClr val="191919"/>
              </a:solidFill>
              <a:latin typeface="Aileron"/>
            </a:endParaRPr>
          </a:p>
          <a:p>
            <a:r>
              <a:rPr lang="fr-FR" sz="1600" spc="42" dirty="0" smtClean="0">
                <a:solidFill>
                  <a:srgbClr val="191919"/>
                </a:solidFill>
                <a:latin typeface="Aileron"/>
              </a:rPr>
              <a:t>le </a:t>
            </a:r>
            <a:r>
              <a:rPr lang="fr-FR" sz="1600" spc="42" dirty="0">
                <a:solidFill>
                  <a:srgbClr val="191919"/>
                </a:solidFill>
                <a:latin typeface="Aileron"/>
              </a:rPr>
              <a:t>ciel bleu</a:t>
            </a:r>
            <a:r>
              <a:rPr lang="fr-FR" sz="1600" spc="42" dirty="0" smtClean="0">
                <a:solidFill>
                  <a:srgbClr val="191919"/>
                </a:solidFill>
                <a:latin typeface="Aileron"/>
              </a:rPr>
              <a:t>.</a:t>
            </a:r>
          </a:p>
          <a:p>
            <a:endParaRPr lang="fr-FR" sz="1600" spc="42" dirty="0" smtClean="0">
              <a:solidFill>
                <a:srgbClr val="191919"/>
              </a:solidFill>
              <a:latin typeface="Aileron"/>
            </a:endParaRPr>
          </a:p>
          <a:p>
            <a:r>
              <a:rPr lang="fr-FR" sz="1600" spc="42" dirty="0" smtClean="0">
                <a:solidFill>
                  <a:srgbClr val="191919"/>
                </a:solidFill>
                <a:latin typeface="Aileron"/>
              </a:rPr>
              <a:t>- Les </a:t>
            </a:r>
            <a:r>
              <a:rPr lang="fr-FR" sz="1600" spc="42" dirty="0">
                <a:solidFill>
                  <a:srgbClr val="191919"/>
                </a:solidFill>
                <a:latin typeface="Aileron"/>
              </a:rPr>
              <a:t>oiseaux </a:t>
            </a:r>
            <a:r>
              <a:rPr lang="fr-FR" sz="1600" spc="42" dirty="0" smtClean="0">
                <a:solidFill>
                  <a:srgbClr val="191919"/>
                </a:solidFill>
                <a:latin typeface="Aileron"/>
              </a:rPr>
              <a:t>chantent</a:t>
            </a:r>
          </a:p>
          <a:p>
            <a:r>
              <a:rPr lang="fr-FR" sz="1600" spc="42" dirty="0" smtClean="0">
                <a:solidFill>
                  <a:srgbClr val="191919"/>
                </a:solidFill>
                <a:latin typeface="Aileron"/>
              </a:rPr>
              <a:t> </a:t>
            </a:r>
            <a:r>
              <a:rPr lang="fr-FR" sz="1600" spc="42" dirty="0">
                <a:solidFill>
                  <a:srgbClr val="191919"/>
                </a:solidFill>
                <a:latin typeface="Aileron"/>
              </a:rPr>
              <a:t>joyeusement</a:t>
            </a:r>
            <a:endParaRPr lang="en-US" sz="1600" spc="42" dirty="0">
              <a:solidFill>
                <a:srgbClr val="191919"/>
              </a:solidFill>
              <a:latin typeface="Aileron"/>
            </a:endParaRPr>
          </a:p>
          <a:p>
            <a:endParaRPr lang="fr-FR" sz="1600" spc="42" dirty="0">
              <a:solidFill>
                <a:srgbClr val="191919"/>
              </a:solidFill>
              <a:latin typeface="Aileron"/>
            </a:endParaRPr>
          </a:p>
          <a:p>
            <a:r>
              <a:rPr lang="fr-FR" sz="1600" spc="42" dirty="0" smtClean="0">
                <a:solidFill>
                  <a:srgbClr val="191919"/>
                </a:solidFill>
                <a:latin typeface="Aileron"/>
              </a:rPr>
              <a:t> </a:t>
            </a:r>
            <a:endParaRPr lang="fr-FR" sz="1600" dirty="0"/>
          </a:p>
        </p:txBody>
      </p:sp>
      <p:sp>
        <p:nvSpPr>
          <p:cNvPr id="48" name="TextBox 18"/>
          <p:cNvSpPr txBox="1"/>
          <p:nvPr/>
        </p:nvSpPr>
        <p:spPr>
          <a:xfrm>
            <a:off x="12147898" y="7780910"/>
            <a:ext cx="2544519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skip</a:t>
            </a:r>
          </a:p>
        </p:txBody>
      </p:sp>
      <p:sp>
        <p:nvSpPr>
          <p:cNvPr id="49" name="TextBox 18"/>
          <p:cNvSpPr txBox="1"/>
          <p:nvPr/>
        </p:nvSpPr>
        <p:spPr>
          <a:xfrm rot="5400000">
            <a:off x="10213444" y="8722060"/>
            <a:ext cx="2544519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 spc="42" dirty="0" smtClean="0">
                <a:solidFill>
                  <a:srgbClr val="191919"/>
                </a:solidFill>
                <a:latin typeface="Aileron"/>
              </a:rPr>
              <a:t>=&gt;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25" y="6708786"/>
            <a:ext cx="835860" cy="8358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6" y="2145937"/>
            <a:ext cx="1161316" cy="1161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56" y="3308718"/>
            <a:ext cx="1161316" cy="11613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05" y="1606675"/>
            <a:ext cx="1161316" cy="11613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5" y="2923324"/>
            <a:ext cx="1161316" cy="11613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89" y="1902683"/>
            <a:ext cx="1161316" cy="116131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05" y="994145"/>
            <a:ext cx="1161316" cy="11613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55" y="3206875"/>
            <a:ext cx="1161316" cy="11613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1" y="6701170"/>
            <a:ext cx="835860" cy="8358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533" y="5843434"/>
            <a:ext cx="835860" cy="8358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12" y="5891040"/>
            <a:ext cx="835860" cy="8358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551" y="7358339"/>
            <a:ext cx="835860" cy="8358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02" y="7406017"/>
            <a:ext cx="835860" cy="8358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17" y="6468666"/>
            <a:ext cx="835860" cy="8358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59" y="5218202"/>
            <a:ext cx="835860" cy="835860"/>
          </a:xfrm>
          <a:prstGeom prst="rect">
            <a:avLst/>
          </a:prstGeom>
        </p:spPr>
      </p:pic>
      <p:sp>
        <p:nvSpPr>
          <p:cNvPr id="32" name="TextBox 4"/>
          <p:cNvSpPr txBox="1"/>
          <p:nvPr/>
        </p:nvSpPr>
        <p:spPr>
          <a:xfrm>
            <a:off x="1384055" y="294810"/>
            <a:ext cx="2826727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 dirty="0" smtClean="0">
                <a:solidFill>
                  <a:srgbClr val="64C5CA"/>
                </a:solidFill>
                <a:latin typeface="Aileron Ultra-Bold"/>
              </a:rPr>
              <a:t> normal</a:t>
            </a:r>
            <a:endParaRPr lang="en-US" sz="3600" u="none" spc="107" dirty="0">
              <a:solidFill>
                <a:srgbClr val="64C5CA"/>
              </a:solidFill>
              <a:latin typeface="Aileron Ultra-Bold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2080115" y="8464766"/>
            <a:ext cx="1772383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 dirty="0" smtClean="0">
                <a:solidFill>
                  <a:srgbClr val="F31147"/>
                </a:solidFill>
                <a:latin typeface="Aileron Ultra-Bold"/>
              </a:rPr>
              <a:t>spam</a:t>
            </a:r>
            <a:endParaRPr lang="en-US" sz="3600" u="none" spc="107" dirty="0">
              <a:solidFill>
                <a:srgbClr val="F31147"/>
              </a:solidFill>
              <a:latin typeface="Aileron Ultra-Bold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67401" y="3135806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867400" y="2778252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5867400" y="2420698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867399" y="2083260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867398" y="1725706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867398" y="1385424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7078537" y="3162181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078536" y="2804627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7078536" y="2447073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78535" y="2109635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8289683" y="3138737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8289682" y="2781183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8149834" y="7425750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8149833" y="7068196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8149833" y="6710642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8149832" y="6373204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8149831" y="6015650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8149831" y="5675368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867399" y="7425750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5867398" y="7068196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5867398" y="6710642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7078545" y="7402306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078544" y="7044752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extBox 4"/>
          <p:cNvSpPr txBox="1"/>
          <p:nvPr/>
        </p:nvSpPr>
        <p:spPr>
          <a:xfrm>
            <a:off x="6360231" y="3438980"/>
            <a:ext cx="1772383" cy="49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1600" u="none" spc="107" dirty="0" smtClean="0">
                <a:solidFill>
                  <a:srgbClr val="64C5CA"/>
                </a:solidFill>
                <a:latin typeface="Aileron Ultra-Bold"/>
              </a:rPr>
              <a:t>friend</a:t>
            </a:r>
            <a:endParaRPr lang="en-US" sz="1600" u="none" spc="107" dirty="0">
              <a:solidFill>
                <a:srgbClr val="64C5CA"/>
              </a:solidFill>
              <a:latin typeface="Aileron Ultra-Bold"/>
            </a:endParaRPr>
          </a:p>
        </p:txBody>
      </p:sp>
      <p:sp>
        <p:nvSpPr>
          <p:cNvPr id="66" name="TextBox 4"/>
          <p:cNvSpPr txBox="1"/>
          <p:nvPr/>
        </p:nvSpPr>
        <p:spPr>
          <a:xfrm>
            <a:off x="11887200" y="2550008"/>
            <a:ext cx="6705600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800" spc="107" dirty="0" smtClean="0">
                <a:latin typeface="Aileron Ultra-Bold"/>
              </a:rPr>
              <a:t>P(</a:t>
            </a:r>
            <a:r>
              <a:rPr lang="en-US" sz="2800" spc="107" dirty="0" err="1" smtClean="0">
                <a:latin typeface="Aileron Ultra-Bold"/>
              </a:rPr>
              <a:t>Money|</a:t>
            </a:r>
            <a:r>
              <a:rPr lang="en-US" sz="2800" spc="107" dirty="0" err="1" smtClean="0">
                <a:solidFill>
                  <a:srgbClr val="64C5CA"/>
                </a:solidFill>
                <a:latin typeface="Aileron Ultra-Bold"/>
              </a:rPr>
              <a:t>normal</a:t>
            </a:r>
            <a:r>
              <a:rPr lang="en-US" sz="2800" spc="107" dirty="0" smtClean="0">
                <a:latin typeface="Aileron Ultra-Bold"/>
              </a:rPr>
              <a:t>)= 2   = 0.16 </a:t>
            </a:r>
            <a:endParaRPr lang="en-US" sz="2800" spc="107" dirty="0">
              <a:latin typeface="Aileron Ultra-Bold"/>
            </a:endParaRPr>
          </a:p>
        </p:txBody>
      </p:sp>
      <p:sp>
        <p:nvSpPr>
          <p:cNvPr id="67" name="TextBox 4"/>
          <p:cNvSpPr txBox="1"/>
          <p:nvPr/>
        </p:nvSpPr>
        <p:spPr>
          <a:xfrm>
            <a:off x="5129728" y="3449709"/>
            <a:ext cx="1772383" cy="49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716"/>
              </a:lnSpc>
              <a:spcBef>
                <a:spcPct val="0"/>
              </a:spcBef>
            </a:pPr>
            <a:r>
              <a:rPr lang="en-US" sz="1600" spc="107" dirty="0">
                <a:solidFill>
                  <a:srgbClr val="64C5CA"/>
                </a:solidFill>
                <a:latin typeface="Aileron Ultra-Bold"/>
              </a:rPr>
              <a:t>D</a:t>
            </a:r>
            <a:r>
              <a:rPr lang="en-US" sz="1600" spc="107" dirty="0" smtClean="0">
                <a:solidFill>
                  <a:srgbClr val="64C5CA"/>
                </a:solidFill>
                <a:latin typeface="Aileron Ultra-Bold"/>
              </a:rPr>
              <a:t>ear</a:t>
            </a:r>
            <a:endParaRPr lang="en-US" sz="1600" spc="107" dirty="0">
              <a:solidFill>
                <a:srgbClr val="64C5CA"/>
              </a:solidFill>
              <a:latin typeface="Aileron Ultra-Bold"/>
            </a:endParaRPr>
          </a:p>
        </p:txBody>
      </p:sp>
      <p:sp>
        <p:nvSpPr>
          <p:cNvPr id="68" name="TextBox 4"/>
          <p:cNvSpPr txBox="1"/>
          <p:nvPr/>
        </p:nvSpPr>
        <p:spPr>
          <a:xfrm>
            <a:off x="6332199" y="7638582"/>
            <a:ext cx="1772383" cy="49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716"/>
              </a:lnSpc>
              <a:spcBef>
                <a:spcPct val="0"/>
              </a:spcBef>
            </a:pPr>
            <a:r>
              <a:rPr lang="en-US" sz="1600" spc="107" dirty="0">
                <a:solidFill>
                  <a:srgbClr val="F31147"/>
                </a:solidFill>
                <a:latin typeface="Aileron Ultra-Bold"/>
              </a:rPr>
              <a:t>D</a:t>
            </a:r>
            <a:r>
              <a:rPr lang="en-US" sz="1600" spc="107" dirty="0" smtClean="0">
                <a:solidFill>
                  <a:srgbClr val="F31147"/>
                </a:solidFill>
                <a:latin typeface="Aileron Ultra-Bold"/>
              </a:rPr>
              <a:t>ear</a:t>
            </a:r>
            <a:endParaRPr lang="en-US" sz="1600" spc="107" dirty="0">
              <a:solidFill>
                <a:srgbClr val="F31147"/>
              </a:solidFill>
              <a:latin typeface="Aileron Ultra-Bold"/>
            </a:endParaRPr>
          </a:p>
        </p:txBody>
      </p:sp>
      <p:sp>
        <p:nvSpPr>
          <p:cNvPr id="69" name="TextBox 4"/>
          <p:cNvSpPr txBox="1"/>
          <p:nvPr/>
        </p:nvSpPr>
        <p:spPr>
          <a:xfrm>
            <a:off x="5129728" y="7614822"/>
            <a:ext cx="1772383" cy="49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1600" u="none" spc="107" dirty="0" smtClean="0">
                <a:solidFill>
                  <a:srgbClr val="F31147"/>
                </a:solidFill>
                <a:latin typeface="Aileron Ultra-Bold"/>
              </a:rPr>
              <a:t>friend</a:t>
            </a:r>
            <a:endParaRPr lang="en-US" sz="1600" u="none" spc="107" dirty="0">
              <a:solidFill>
                <a:srgbClr val="F31147"/>
              </a:solidFill>
              <a:latin typeface="Aileron Ultra-Bold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7543346" y="7657160"/>
            <a:ext cx="1772383" cy="49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1600" u="none" spc="107" dirty="0" smtClean="0">
                <a:solidFill>
                  <a:srgbClr val="F31147"/>
                </a:solidFill>
                <a:latin typeface="Aileron Ultra-Bold"/>
              </a:rPr>
              <a:t>money</a:t>
            </a:r>
            <a:endParaRPr lang="en-US" sz="1600" u="none" spc="107" dirty="0">
              <a:solidFill>
                <a:srgbClr val="F31147"/>
              </a:solidFill>
              <a:latin typeface="Aileron Ultra-Bold"/>
            </a:endParaRPr>
          </a:p>
        </p:txBody>
      </p:sp>
      <p:sp>
        <p:nvSpPr>
          <p:cNvPr id="71" name="TextBox 4"/>
          <p:cNvSpPr txBox="1"/>
          <p:nvPr/>
        </p:nvSpPr>
        <p:spPr>
          <a:xfrm>
            <a:off x="7651412" y="3545362"/>
            <a:ext cx="1772383" cy="49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716"/>
              </a:lnSpc>
              <a:spcBef>
                <a:spcPct val="0"/>
              </a:spcBef>
            </a:pPr>
            <a:r>
              <a:rPr lang="en-US" sz="1600" spc="107" dirty="0">
                <a:solidFill>
                  <a:srgbClr val="64C5CA"/>
                </a:solidFill>
                <a:latin typeface="Aileron Ultra-Bold"/>
              </a:rPr>
              <a:t>money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73540" y="897539"/>
            <a:ext cx="5265860" cy="3470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Arc 77"/>
          <p:cNvSpPr/>
          <p:nvPr/>
        </p:nvSpPr>
        <p:spPr>
          <a:xfrm>
            <a:off x="9234117" y="1110500"/>
            <a:ext cx="3581400" cy="2525806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Straight Connector 79"/>
          <p:cNvCxnSpPr/>
          <p:nvPr/>
        </p:nvCxnSpPr>
        <p:spPr>
          <a:xfrm>
            <a:off x="11024817" y="1109980"/>
            <a:ext cx="352198" cy="275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1024817" y="897539"/>
            <a:ext cx="352198" cy="2121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5240000" y="3094770"/>
            <a:ext cx="510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4"/>
          <p:cNvSpPr txBox="1"/>
          <p:nvPr/>
        </p:nvSpPr>
        <p:spPr>
          <a:xfrm>
            <a:off x="13335000" y="3033577"/>
            <a:ext cx="4320120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716"/>
              </a:lnSpc>
              <a:spcBef>
                <a:spcPct val="0"/>
              </a:spcBef>
            </a:pPr>
            <a:r>
              <a:rPr lang="en-US" sz="2800" spc="107" dirty="0" smtClean="0">
                <a:latin typeface="Aileron Ultra-Bold"/>
              </a:rPr>
              <a:t>12</a:t>
            </a:r>
            <a:endParaRPr lang="en-US" sz="2800" spc="107" dirty="0">
              <a:latin typeface="Aileron Ultra-Bold"/>
            </a:endParaRPr>
          </a:p>
        </p:txBody>
      </p:sp>
      <p:sp>
        <p:nvSpPr>
          <p:cNvPr id="89" name="TextBox 4"/>
          <p:cNvSpPr txBox="1"/>
          <p:nvPr/>
        </p:nvSpPr>
        <p:spPr>
          <a:xfrm>
            <a:off x="11377015" y="6167301"/>
            <a:ext cx="8520209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000" spc="107" dirty="0" smtClean="0">
                <a:latin typeface="Aileron Ultra-Bold"/>
              </a:rPr>
              <a:t>P(</a:t>
            </a:r>
            <a:r>
              <a:rPr lang="en-US" sz="2000" spc="107" dirty="0" smtClean="0">
                <a:solidFill>
                  <a:srgbClr val="64C5CA"/>
                </a:solidFill>
                <a:latin typeface="Aileron Ultra-Bold"/>
              </a:rPr>
              <a:t>normal</a:t>
            </a:r>
            <a:r>
              <a:rPr lang="en-US" sz="2000" spc="107" dirty="0" smtClean="0">
                <a:latin typeface="Aileron Ultra-Bold"/>
              </a:rPr>
              <a:t>) =n email normal /n total des emails </a:t>
            </a:r>
            <a:endParaRPr lang="en-US" sz="2000" spc="107" dirty="0">
              <a:latin typeface="Aileron Ultra-Bold"/>
            </a:endParaRPr>
          </a:p>
        </p:txBody>
      </p:sp>
      <p:sp>
        <p:nvSpPr>
          <p:cNvPr id="90" name="TextBox 4"/>
          <p:cNvSpPr txBox="1"/>
          <p:nvPr/>
        </p:nvSpPr>
        <p:spPr>
          <a:xfrm>
            <a:off x="11377014" y="6618209"/>
            <a:ext cx="8520209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000" spc="107" dirty="0" smtClean="0">
                <a:latin typeface="Aileron Ultra-Bold"/>
              </a:rPr>
              <a:t>P(</a:t>
            </a:r>
            <a:r>
              <a:rPr lang="en-US" sz="2000" spc="107" dirty="0" smtClean="0">
                <a:solidFill>
                  <a:srgbClr val="F31147"/>
                </a:solidFill>
                <a:latin typeface="Aileron Ultra-Bold"/>
              </a:rPr>
              <a:t>spam</a:t>
            </a:r>
            <a:r>
              <a:rPr lang="en-US" sz="2000" spc="107" dirty="0" smtClean="0">
                <a:latin typeface="Aileron Ultra-Bold"/>
              </a:rPr>
              <a:t>) =n email spam/n total des emails </a:t>
            </a:r>
            <a:endParaRPr lang="en-US" sz="2000" spc="107" dirty="0">
              <a:latin typeface="Aileron Ultra-Bold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868505" y="156862"/>
            <a:ext cx="28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7" dirty="0">
                <a:solidFill>
                  <a:srgbClr val="191919"/>
                </a:solidFill>
                <a:latin typeface="Aileron Ultra-Bold"/>
              </a:rPr>
              <a:t>naïve </a:t>
            </a:r>
            <a:r>
              <a:rPr lang="en-US" spc="107" dirty="0" smtClean="0">
                <a:solidFill>
                  <a:srgbClr val="191919"/>
                </a:solidFill>
                <a:latin typeface="Aileron Ultra-Bold"/>
              </a:rPr>
              <a:t>Bayes </a:t>
            </a:r>
            <a:r>
              <a:rPr lang="en-US" spc="107" dirty="0">
                <a:solidFill>
                  <a:srgbClr val="191919"/>
                </a:solidFill>
                <a:latin typeface="Aileron Ultra-Bold"/>
              </a:rPr>
              <a:t>classifier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45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25" y="6708786"/>
            <a:ext cx="835860" cy="8358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6" y="2145937"/>
            <a:ext cx="1161316" cy="1161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56" y="3308718"/>
            <a:ext cx="1161316" cy="11613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05" y="1606675"/>
            <a:ext cx="1161316" cy="11613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5" y="2923324"/>
            <a:ext cx="1161316" cy="11613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89" y="1902683"/>
            <a:ext cx="1161316" cy="116131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05" y="994145"/>
            <a:ext cx="1161316" cy="11613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55" y="3206875"/>
            <a:ext cx="1161316" cy="11613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1" y="6701170"/>
            <a:ext cx="835860" cy="8358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533" y="5843434"/>
            <a:ext cx="835860" cy="8358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12" y="5891040"/>
            <a:ext cx="835860" cy="8358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551" y="7358339"/>
            <a:ext cx="835860" cy="8358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02" y="7406017"/>
            <a:ext cx="835860" cy="8358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17" y="6468666"/>
            <a:ext cx="835860" cy="8358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59" y="5218202"/>
            <a:ext cx="835860" cy="835860"/>
          </a:xfrm>
          <a:prstGeom prst="rect">
            <a:avLst/>
          </a:prstGeom>
        </p:spPr>
      </p:pic>
      <p:sp>
        <p:nvSpPr>
          <p:cNvPr id="32" name="TextBox 4"/>
          <p:cNvSpPr txBox="1"/>
          <p:nvPr/>
        </p:nvSpPr>
        <p:spPr>
          <a:xfrm>
            <a:off x="1384055" y="294810"/>
            <a:ext cx="2826727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 dirty="0" smtClean="0">
                <a:solidFill>
                  <a:srgbClr val="64C5CA"/>
                </a:solidFill>
                <a:latin typeface="Aileron Ultra-Bold"/>
              </a:rPr>
              <a:t> Normal</a:t>
            </a:r>
            <a:endParaRPr lang="en-US" sz="3600" u="none" spc="107" dirty="0">
              <a:solidFill>
                <a:srgbClr val="64C5CA"/>
              </a:solidFill>
              <a:latin typeface="Aileron Ultra-Bold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2080115" y="8464766"/>
            <a:ext cx="1772383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spc="107" dirty="0">
                <a:solidFill>
                  <a:srgbClr val="F31147"/>
                </a:solidFill>
                <a:latin typeface="Aileron Ultra-Bold"/>
              </a:rPr>
              <a:t>S</a:t>
            </a:r>
            <a:r>
              <a:rPr lang="en-US" sz="3600" u="none" spc="107" dirty="0" smtClean="0">
                <a:solidFill>
                  <a:srgbClr val="F31147"/>
                </a:solidFill>
                <a:latin typeface="Aileron Ultra-Bold"/>
              </a:rPr>
              <a:t>pam</a:t>
            </a:r>
            <a:endParaRPr lang="en-US" sz="3600" u="none" spc="107" dirty="0">
              <a:solidFill>
                <a:srgbClr val="F31147"/>
              </a:solidFill>
              <a:latin typeface="Aileron Ultra-Bold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67401" y="3135806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867400" y="2778252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5867400" y="2420698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867399" y="2083260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867398" y="1725706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867398" y="1385424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7078537" y="3162181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078536" y="2804627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7078536" y="2447073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78535" y="2109635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8289683" y="3138737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8289682" y="2781183"/>
            <a:ext cx="279713" cy="290143"/>
          </a:xfrm>
          <a:prstGeom prst="rect">
            <a:avLst/>
          </a:prstGeom>
          <a:solidFill>
            <a:srgbClr val="64C5CA"/>
          </a:solidFill>
          <a:ln>
            <a:solidFill>
              <a:srgbClr val="64C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8149834" y="7425750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8149833" y="7068196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8149833" y="6710642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8149832" y="6373204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8149831" y="6015650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8149831" y="5675368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867399" y="7425750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5867398" y="7068196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5867398" y="6710642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7078545" y="7402306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078544" y="7044752"/>
            <a:ext cx="279713" cy="290143"/>
          </a:xfrm>
          <a:prstGeom prst="rect">
            <a:avLst/>
          </a:prstGeom>
          <a:solidFill>
            <a:srgbClr val="F31147"/>
          </a:solidFill>
          <a:ln>
            <a:solidFill>
              <a:srgbClr val="F31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extBox 4"/>
          <p:cNvSpPr txBox="1"/>
          <p:nvPr/>
        </p:nvSpPr>
        <p:spPr>
          <a:xfrm>
            <a:off x="6360231" y="3438980"/>
            <a:ext cx="1772383" cy="49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1600" u="none" spc="107" dirty="0" smtClean="0">
                <a:solidFill>
                  <a:srgbClr val="64C5CA"/>
                </a:solidFill>
                <a:latin typeface="Aileron Ultra-Bold"/>
              </a:rPr>
              <a:t>friend</a:t>
            </a:r>
            <a:endParaRPr lang="en-US" sz="1600" u="none" spc="107" dirty="0">
              <a:solidFill>
                <a:srgbClr val="64C5CA"/>
              </a:solidFill>
              <a:latin typeface="Aileron Ultra-Bold"/>
            </a:endParaRPr>
          </a:p>
        </p:txBody>
      </p:sp>
      <p:sp>
        <p:nvSpPr>
          <p:cNvPr id="67" name="TextBox 4"/>
          <p:cNvSpPr txBox="1"/>
          <p:nvPr/>
        </p:nvSpPr>
        <p:spPr>
          <a:xfrm>
            <a:off x="5129728" y="3449709"/>
            <a:ext cx="1772383" cy="49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716"/>
              </a:lnSpc>
              <a:spcBef>
                <a:spcPct val="0"/>
              </a:spcBef>
            </a:pPr>
            <a:r>
              <a:rPr lang="en-US" sz="1600" spc="107" dirty="0">
                <a:solidFill>
                  <a:srgbClr val="64C5CA"/>
                </a:solidFill>
                <a:latin typeface="Aileron Ultra-Bold"/>
              </a:rPr>
              <a:t>D</a:t>
            </a:r>
            <a:r>
              <a:rPr lang="en-US" sz="1600" spc="107" dirty="0" smtClean="0">
                <a:solidFill>
                  <a:srgbClr val="64C5CA"/>
                </a:solidFill>
                <a:latin typeface="Aileron Ultra-Bold"/>
              </a:rPr>
              <a:t>ear</a:t>
            </a:r>
            <a:endParaRPr lang="en-US" sz="1600" spc="107" dirty="0">
              <a:solidFill>
                <a:srgbClr val="64C5CA"/>
              </a:solidFill>
              <a:latin typeface="Aileron Ultra-Bold"/>
            </a:endParaRPr>
          </a:p>
        </p:txBody>
      </p:sp>
      <p:sp>
        <p:nvSpPr>
          <p:cNvPr id="68" name="TextBox 4"/>
          <p:cNvSpPr txBox="1"/>
          <p:nvPr/>
        </p:nvSpPr>
        <p:spPr>
          <a:xfrm>
            <a:off x="6332199" y="7638582"/>
            <a:ext cx="1772383" cy="49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716"/>
              </a:lnSpc>
              <a:spcBef>
                <a:spcPct val="0"/>
              </a:spcBef>
            </a:pPr>
            <a:r>
              <a:rPr lang="en-US" sz="1600" spc="107" dirty="0">
                <a:solidFill>
                  <a:srgbClr val="F31147"/>
                </a:solidFill>
                <a:latin typeface="Aileron Ultra-Bold"/>
              </a:rPr>
              <a:t>D</a:t>
            </a:r>
            <a:r>
              <a:rPr lang="en-US" sz="1600" spc="107" dirty="0" smtClean="0">
                <a:solidFill>
                  <a:srgbClr val="F31147"/>
                </a:solidFill>
                <a:latin typeface="Aileron Ultra-Bold"/>
              </a:rPr>
              <a:t>ear</a:t>
            </a:r>
            <a:endParaRPr lang="en-US" sz="1600" spc="107" dirty="0">
              <a:solidFill>
                <a:srgbClr val="F31147"/>
              </a:solidFill>
              <a:latin typeface="Aileron Ultra-Bold"/>
            </a:endParaRPr>
          </a:p>
        </p:txBody>
      </p:sp>
      <p:sp>
        <p:nvSpPr>
          <p:cNvPr id="69" name="TextBox 4"/>
          <p:cNvSpPr txBox="1"/>
          <p:nvPr/>
        </p:nvSpPr>
        <p:spPr>
          <a:xfrm>
            <a:off x="5129728" y="7614822"/>
            <a:ext cx="1772383" cy="49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1600" u="none" spc="107" dirty="0" smtClean="0">
                <a:solidFill>
                  <a:srgbClr val="F31147"/>
                </a:solidFill>
                <a:latin typeface="Aileron Ultra-Bold"/>
              </a:rPr>
              <a:t>friend</a:t>
            </a:r>
            <a:endParaRPr lang="en-US" sz="1600" u="none" spc="107" dirty="0">
              <a:solidFill>
                <a:srgbClr val="F31147"/>
              </a:solidFill>
              <a:latin typeface="Aileron Ultra-Bold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7543346" y="7657160"/>
            <a:ext cx="1772383" cy="49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1600" u="none" spc="107" dirty="0" smtClean="0">
                <a:solidFill>
                  <a:srgbClr val="F31147"/>
                </a:solidFill>
                <a:latin typeface="Aileron Ultra-Bold"/>
              </a:rPr>
              <a:t>money</a:t>
            </a:r>
            <a:endParaRPr lang="en-US" sz="1600" u="none" spc="107" dirty="0">
              <a:solidFill>
                <a:srgbClr val="F31147"/>
              </a:solidFill>
              <a:latin typeface="Aileron Ultra-Bold"/>
            </a:endParaRPr>
          </a:p>
        </p:txBody>
      </p:sp>
      <p:sp>
        <p:nvSpPr>
          <p:cNvPr id="71" name="TextBox 4"/>
          <p:cNvSpPr txBox="1"/>
          <p:nvPr/>
        </p:nvSpPr>
        <p:spPr>
          <a:xfrm>
            <a:off x="7651412" y="3545362"/>
            <a:ext cx="1772383" cy="49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716"/>
              </a:lnSpc>
              <a:spcBef>
                <a:spcPct val="0"/>
              </a:spcBef>
            </a:pPr>
            <a:r>
              <a:rPr lang="en-US" sz="1600" spc="107" dirty="0">
                <a:solidFill>
                  <a:srgbClr val="64C5CA"/>
                </a:solidFill>
                <a:latin typeface="Aileron Ultra-Bold"/>
              </a:rPr>
              <a:t>money</a:t>
            </a:r>
          </a:p>
        </p:txBody>
      </p:sp>
      <p:sp>
        <p:nvSpPr>
          <p:cNvPr id="62" name="TextBox 4"/>
          <p:cNvSpPr txBox="1"/>
          <p:nvPr/>
        </p:nvSpPr>
        <p:spPr>
          <a:xfrm>
            <a:off x="7972337" y="2094162"/>
            <a:ext cx="914400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800" spc="107" dirty="0" smtClean="0">
                <a:latin typeface="Aileron Ultra-Bold"/>
              </a:rPr>
              <a:t>0.16 </a:t>
            </a:r>
            <a:endParaRPr lang="en-US" sz="2800" spc="107" dirty="0">
              <a:latin typeface="Aileron Ultra-Bold"/>
            </a:endParaRPr>
          </a:p>
        </p:txBody>
      </p:sp>
      <p:sp>
        <p:nvSpPr>
          <p:cNvPr id="73" name="TextBox 4"/>
          <p:cNvSpPr txBox="1"/>
          <p:nvPr/>
        </p:nvSpPr>
        <p:spPr>
          <a:xfrm>
            <a:off x="6954411" y="1457389"/>
            <a:ext cx="914400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800" spc="107" dirty="0" smtClean="0">
                <a:latin typeface="Aileron Ultra-Bold"/>
              </a:rPr>
              <a:t>0.3</a:t>
            </a:r>
            <a:endParaRPr lang="en-US" sz="2800" spc="107" dirty="0">
              <a:latin typeface="Aileron Ultra-Bold"/>
            </a:endParaRPr>
          </a:p>
        </p:txBody>
      </p:sp>
      <p:sp>
        <p:nvSpPr>
          <p:cNvPr id="74" name="TextBox 4"/>
          <p:cNvSpPr txBox="1"/>
          <p:nvPr/>
        </p:nvSpPr>
        <p:spPr>
          <a:xfrm>
            <a:off x="5689911" y="663441"/>
            <a:ext cx="914400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800" spc="107" dirty="0" smtClean="0">
                <a:latin typeface="Aileron Ultra-Bold"/>
              </a:rPr>
              <a:t>0.5 </a:t>
            </a:r>
            <a:endParaRPr lang="en-US" sz="2800" spc="107" dirty="0">
              <a:latin typeface="Aileron Ultra-Bold"/>
            </a:endParaRPr>
          </a:p>
        </p:txBody>
      </p:sp>
      <p:sp>
        <p:nvSpPr>
          <p:cNvPr id="75" name="TextBox 4"/>
          <p:cNvSpPr txBox="1"/>
          <p:nvPr/>
        </p:nvSpPr>
        <p:spPr>
          <a:xfrm>
            <a:off x="7868811" y="4973098"/>
            <a:ext cx="914400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800" spc="107" dirty="0" smtClean="0">
                <a:latin typeface="Aileron Ultra-Bold"/>
              </a:rPr>
              <a:t>0.54</a:t>
            </a:r>
            <a:endParaRPr lang="en-US" sz="2800" spc="107" dirty="0">
              <a:latin typeface="Aileron Ultra-Bold"/>
            </a:endParaRPr>
          </a:p>
        </p:txBody>
      </p:sp>
      <p:sp>
        <p:nvSpPr>
          <p:cNvPr id="76" name="TextBox 4"/>
          <p:cNvSpPr txBox="1"/>
          <p:nvPr/>
        </p:nvSpPr>
        <p:spPr>
          <a:xfrm>
            <a:off x="6789222" y="6447330"/>
            <a:ext cx="914400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800" spc="107" dirty="0" smtClean="0">
                <a:latin typeface="Aileron Ultra-Bold"/>
              </a:rPr>
              <a:t>0.18 </a:t>
            </a:r>
            <a:endParaRPr lang="en-US" sz="2800" spc="107" dirty="0">
              <a:latin typeface="Aileron Ultra-Bold"/>
            </a:endParaRPr>
          </a:p>
        </p:txBody>
      </p:sp>
      <p:sp>
        <p:nvSpPr>
          <p:cNvPr id="77" name="TextBox 4"/>
          <p:cNvSpPr txBox="1"/>
          <p:nvPr/>
        </p:nvSpPr>
        <p:spPr>
          <a:xfrm>
            <a:off x="5651717" y="6045965"/>
            <a:ext cx="914400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800" spc="107" dirty="0" smtClean="0">
                <a:latin typeface="Aileron Ultra-Bold"/>
              </a:rPr>
              <a:t>0.27</a:t>
            </a:r>
            <a:endParaRPr lang="en-US" sz="2800" spc="107" dirty="0">
              <a:latin typeface="Aileron Ultra-Bold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0134600" y="4328258"/>
            <a:ext cx="1447800" cy="2835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172" y="2892794"/>
            <a:ext cx="2286000" cy="2286000"/>
          </a:xfrm>
          <a:prstGeom prst="rect">
            <a:avLst/>
          </a:prstGeom>
        </p:spPr>
      </p:pic>
      <p:sp>
        <p:nvSpPr>
          <p:cNvPr id="79" name="TextBox 4"/>
          <p:cNvSpPr txBox="1"/>
          <p:nvPr/>
        </p:nvSpPr>
        <p:spPr>
          <a:xfrm>
            <a:off x="12762468" y="5274462"/>
            <a:ext cx="1772383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16600" u="none" spc="107" dirty="0" smtClean="0">
                <a:solidFill>
                  <a:srgbClr val="F31147"/>
                </a:solidFill>
                <a:latin typeface="Aileron Ultra-Bold"/>
              </a:rPr>
              <a:t>?</a:t>
            </a:r>
            <a:endParaRPr lang="en-US" sz="16600" u="none" spc="107" dirty="0">
              <a:solidFill>
                <a:srgbClr val="F31147"/>
              </a:solidFill>
              <a:latin typeface="Aileron Ultra-Bold"/>
            </a:endParaRPr>
          </a:p>
        </p:txBody>
      </p:sp>
      <p:sp>
        <p:nvSpPr>
          <p:cNvPr id="81" name="TextBox 4"/>
          <p:cNvSpPr txBox="1"/>
          <p:nvPr/>
        </p:nvSpPr>
        <p:spPr>
          <a:xfrm>
            <a:off x="12841982" y="5274461"/>
            <a:ext cx="1772383" cy="941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16600" u="none" spc="107" dirty="0" smtClean="0">
                <a:solidFill>
                  <a:srgbClr val="64C5CA"/>
                </a:solidFill>
                <a:latin typeface="Aileron Ultra-Bold"/>
              </a:rPr>
              <a:t>?</a:t>
            </a:r>
            <a:endParaRPr lang="en-US" sz="16600" u="none" spc="107" dirty="0">
              <a:solidFill>
                <a:srgbClr val="64C5CA"/>
              </a:solidFill>
              <a:latin typeface="Aileron Ultra-Bold"/>
            </a:endParaRPr>
          </a:p>
        </p:txBody>
      </p:sp>
      <p:sp>
        <p:nvSpPr>
          <p:cNvPr id="85" name="TextBox 4"/>
          <p:cNvSpPr txBox="1"/>
          <p:nvPr/>
        </p:nvSpPr>
        <p:spPr>
          <a:xfrm>
            <a:off x="10711033" y="6201589"/>
            <a:ext cx="3085717" cy="511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000" spc="107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Ultra-Bold"/>
              </a:rPr>
              <a:t>Scor</a:t>
            </a:r>
            <a:r>
              <a:rPr lang="en-US" sz="2000" spc="107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Ultra-Bold"/>
              </a:rPr>
              <a:t> </a:t>
            </a:r>
            <a:r>
              <a:rPr lang="en-US" sz="2000" spc="10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Ultra-Bold"/>
              </a:rPr>
              <a:t> </a:t>
            </a:r>
            <a:r>
              <a:rPr lang="en-US" sz="2000" spc="107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Ultra-Bold"/>
              </a:rPr>
              <a:t>“Dear friend”  </a:t>
            </a:r>
            <a:endParaRPr lang="en-US" sz="2000" spc="10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leron Ultra-Bold"/>
            </a:endParaRPr>
          </a:p>
        </p:txBody>
      </p:sp>
      <p:sp>
        <p:nvSpPr>
          <p:cNvPr id="87" name="TextBox 4"/>
          <p:cNvSpPr txBox="1"/>
          <p:nvPr/>
        </p:nvSpPr>
        <p:spPr>
          <a:xfrm>
            <a:off x="10728618" y="6636896"/>
            <a:ext cx="2627868" cy="511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000" spc="107" dirty="0" smtClean="0">
                <a:solidFill>
                  <a:srgbClr val="64C5CA"/>
                </a:solidFill>
                <a:latin typeface="Aileron Ultra-Bold"/>
              </a:rPr>
              <a:t>Normal  </a:t>
            </a:r>
            <a:endParaRPr lang="en-US" sz="2000" spc="107" dirty="0">
              <a:solidFill>
                <a:srgbClr val="64C5CA"/>
              </a:solidFill>
              <a:latin typeface="Aileron Ultra-Bold"/>
            </a:endParaRPr>
          </a:p>
        </p:txBody>
      </p:sp>
      <p:sp>
        <p:nvSpPr>
          <p:cNvPr id="89" name="TextBox 4"/>
          <p:cNvSpPr txBox="1"/>
          <p:nvPr/>
        </p:nvSpPr>
        <p:spPr>
          <a:xfrm>
            <a:off x="11908461" y="7081854"/>
            <a:ext cx="6705600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1600" spc="107" dirty="0" smtClean="0">
                <a:latin typeface="Aileron Ultra-Bold"/>
              </a:rPr>
              <a:t>P(</a:t>
            </a:r>
            <a:r>
              <a:rPr lang="en-US" sz="1600" spc="107" dirty="0" err="1" smtClean="0">
                <a:latin typeface="Aileron Ultra-Bold"/>
              </a:rPr>
              <a:t>Dear|</a:t>
            </a:r>
            <a:r>
              <a:rPr lang="en-US" sz="1600" spc="107" dirty="0" err="1" smtClean="0">
                <a:solidFill>
                  <a:srgbClr val="F31147"/>
                </a:solidFill>
                <a:latin typeface="Aileron Ultra-Bold"/>
              </a:rPr>
              <a:t>spam</a:t>
            </a:r>
            <a:r>
              <a:rPr lang="en-US" sz="1600" spc="107" dirty="0" smtClean="0">
                <a:latin typeface="Aileron Ultra-Bold"/>
              </a:rPr>
              <a:t>) x p(</a:t>
            </a:r>
            <a:r>
              <a:rPr lang="en-US" sz="1600" spc="107" dirty="0" err="1" smtClean="0">
                <a:latin typeface="Aileron Ultra-Bold"/>
              </a:rPr>
              <a:t>friend|</a:t>
            </a:r>
            <a:r>
              <a:rPr lang="en-US" sz="1600" spc="107" dirty="0" err="1" smtClean="0">
                <a:solidFill>
                  <a:srgbClr val="F31147"/>
                </a:solidFill>
                <a:latin typeface="Aileron Ultra-Bold"/>
              </a:rPr>
              <a:t>spam</a:t>
            </a:r>
            <a:r>
              <a:rPr lang="en-US" sz="1600" spc="107" dirty="0" smtClean="0">
                <a:latin typeface="Aileron Ultra-Bold"/>
              </a:rPr>
              <a:t>)x p(</a:t>
            </a:r>
            <a:r>
              <a:rPr lang="en-US" sz="1600" spc="107" dirty="0" smtClean="0">
                <a:solidFill>
                  <a:srgbClr val="F31147"/>
                </a:solidFill>
                <a:latin typeface="Aileron Ultra-Bold"/>
              </a:rPr>
              <a:t>spam</a:t>
            </a:r>
            <a:r>
              <a:rPr lang="en-US" sz="1600" spc="107" dirty="0" smtClean="0">
                <a:latin typeface="Aileron Ultra-Bold"/>
              </a:rPr>
              <a:t>) </a:t>
            </a:r>
            <a:endParaRPr lang="en-US" sz="1600" spc="107" dirty="0">
              <a:latin typeface="Aileron Ultra-Bold"/>
            </a:endParaRPr>
          </a:p>
        </p:txBody>
      </p:sp>
      <p:sp>
        <p:nvSpPr>
          <p:cNvPr id="90" name="TextBox 4"/>
          <p:cNvSpPr txBox="1"/>
          <p:nvPr/>
        </p:nvSpPr>
        <p:spPr>
          <a:xfrm>
            <a:off x="11908461" y="6648694"/>
            <a:ext cx="6705600" cy="49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1600" spc="107" dirty="0" smtClean="0">
                <a:latin typeface="Aileron Ultra-Bold"/>
              </a:rPr>
              <a:t>P(</a:t>
            </a:r>
            <a:r>
              <a:rPr lang="en-US" sz="1600" spc="107" dirty="0" err="1" smtClean="0">
                <a:latin typeface="Aileron Ultra-Bold"/>
              </a:rPr>
              <a:t>Dear|</a:t>
            </a:r>
            <a:r>
              <a:rPr lang="en-US" sz="1600" spc="107" dirty="0" err="1" smtClean="0">
                <a:solidFill>
                  <a:srgbClr val="64C5CA"/>
                </a:solidFill>
                <a:latin typeface="Aileron Ultra-Bold"/>
              </a:rPr>
              <a:t>normal</a:t>
            </a:r>
            <a:r>
              <a:rPr lang="en-US" sz="1600" spc="107" dirty="0" smtClean="0">
                <a:latin typeface="Aileron Ultra-Bold"/>
              </a:rPr>
              <a:t>) x p(</a:t>
            </a:r>
            <a:r>
              <a:rPr lang="en-US" sz="1600" spc="107" dirty="0" err="1" smtClean="0">
                <a:latin typeface="Aileron Ultra-Bold"/>
              </a:rPr>
              <a:t>friend|</a:t>
            </a:r>
            <a:r>
              <a:rPr lang="en-US" sz="1600" spc="107" dirty="0" err="1" smtClean="0">
                <a:solidFill>
                  <a:srgbClr val="64C5CA"/>
                </a:solidFill>
                <a:latin typeface="Aileron Ultra-Bold"/>
              </a:rPr>
              <a:t>normal</a:t>
            </a:r>
            <a:r>
              <a:rPr lang="en-US" sz="1600" spc="107" dirty="0" smtClean="0">
                <a:latin typeface="Aileron Ultra-Bold"/>
              </a:rPr>
              <a:t>)x p(</a:t>
            </a:r>
            <a:r>
              <a:rPr lang="en-US" sz="1600" spc="107" dirty="0" smtClean="0">
                <a:solidFill>
                  <a:srgbClr val="64C5CA"/>
                </a:solidFill>
                <a:latin typeface="Aileron Ultra-Bold"/>
              </a:rPr>
              <a:t>normal</a:t>
            </a:r>
            <a:r>
              <a:rPr lang="en-US" sz="1600" spc="107" dirty="0" smtClean="0">
                <a:latin typeface="Aileron Ultra-Bold"/>
              </a:rPr>
              <a:t>) </a:t>
            </a:r>
            <a:endParaRPr lang="en-US" sz="1600" spc="107" dirty="0">
              <a:latin typeface="Aileron Ultra-Bold"/>
            </a:endParaRPr>
          </a:p>
        </p:txBody>
      </p:sp>
      <p:sp>
        <p:nvSpPr>
          <p:cNvPr id="91" name="TextBox 4"/>
          <p:cNvSpPr txBox="1"/>
          <p:nvPr/>
        </p:nvSpPr>
        <p:spPr>
          <a:xfrm>
            <a:off x="10719826" y="7114894"/>
            <a:ext cx="2627868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16"/>
              </a:lnSpc>
              <a:spcBef>
                <a:spcPct val="0"/>
              </a:spcBef>
            </a:pPr>
            <a:r>
              <a:rPr lang="en-US" sz="2000" spc="107" dirty="0">
                <a:solidFill>
                  <a:srgbClr val="F31147"/>
                </a:solidFill>
                <a:latin typeface="Aileron Ultra-Bold"/>
              </a:rPr>
              <a:t>S</a:t>
            </a:r>
            <a:r>
              <a:rPr lang="en-US" sz="2000" spc="107" dirty="0" smtClean="0">
                <a:solidFill>
                  <a:srgbClr val="F31147"/>
                </a:solidFill>
                <a:latin typeface="Aileron Ultra-Bold"/>
              </a:rPr>
              <a:t>pam</a:t>
            </a:r>
            <a:endParaRPr lang="en-US" sz="2000" spc="107" dirty="0">
              <a:solidFill>
                <a:srgbClr val="F31147"/>
              </a:solidFill>
              <a:latin typeface="Aileron Ultra-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92637" y="4389605"/>
            <a:ext cx="157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10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Ultra-Bold"/>
              </a:rPr>
              <a:t>Dear friend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840033" y="159560"/>
            <a:ext cx="28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7" dirty="0">
                <a:solidFill>
                  <a:srgbClr val="191919"/>
                </a:solidFill>
                <a:latin typeface="Aileron Ultra-Bold"/>
              </a:rPr>
              <a:t>naïve </a:t>
            </a:r>
            <a:r>
              <a:rPr lang="en-US" spc="107" dirty="0" smtClean="0">
                <a:solidFill>
                  <a:srgbClr val="191919"/>
                </a:solidFill>
                <a:latin typeface="Aileron Ultra-Bold"/>
              </a:rPr>
              <a:t>Bayes </a:t>
            </a:r>
            <a:r>
              <a:rPr lang="en-US" spc="107" dirty="0">
                <a:solidFill>
                  <a:srgbClr val="191919"/>
                </a:solidFill>
                <a:latin typeface="Aileron Ultra-Bold"/>
              </a:rPr>
              <a:t>classifier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59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577</Words>
  <Application>Microsoft Office PowerPoint</Application>
  <PresentationFormat>Custom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Wingdings</vt:lpstr>
      <vt:lpstr>Aileron Heavy</vt:lpstr>
      <vt:lpstr>Arial</vt:lpstr>
      <vt:lpstr>Aileron</vt:lpstr>
      <vt:lpstr>Aileron Ultra-Bold</vt:lpstr>
      <vt:lpstr>Aileron Bold</vt:lpstr>
      <vt:lpstr>Söhne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 Visual Charts Presentation in Blue White Teal Simple Style</dc:title>
  <dc:creator>Hiba_BDK</dc:creator>
  <cp:lastModifiedBy>azerty</cp:lastModifiedBy>
  <cp:revision>45</cp:revision>
  <dcterms:created xsi:type="dcterms:W3CDTF">2006-08-16T00:00:00Z</dcterms:created>
  <dcterms:modified xsi:type="dcterms:W3CDTF">2024-04-16T22:37:47Z</dcterms:modified>
  <dc:identifier>DAGCeFxt4VY</dc:identifier>
</cp:coreProperties>
</file>