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3" r:id="rId8"/>
    <p:sldId id="264" r:id="rId9"/>
    <p:sldId id="265" r:id="rId10"/>
    <p:sldId id="266" r:id="rId11"/>
  </p:sldIdLst>
  <p:sldSz cx="18288000" cy="10287000"/>
  <p:notesSz cx="6858000" cy="9144000"/>
  <p:embeddedFontLst>
    <p:embeddedFont>
      <p:font typeface="Aileron" panose="020B0604020202020204" charset="0"/>
      <p:regular r:id="rId12"/>
    </p:embeddedFont>
    <p:embeddedFont>
      <p:font typeface="Arimo" panose="020B0604020202020204" charset="0"/>
      <p:regular r:id="rId13"/>
    </p:embeddedFont>
    <p:embeddedFont>
      <p:font typeface="Aileron Bold" panose="020B0604020202020204" charset="0"/>
      <p:regular r:id="rId14"/>
    </p:embeddedFont>
    <p:embeddedFont>
      <p:font typeface="Open Sauc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ileron Ultra-Bold" panose="020B0604020202020204" charset="0"/>
      <p:regular r:id="rId20"/>
    </p:embeddedFont>
    <p:embeddedFont>
      <p:font typeface="Aileron Heavy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22" autoAdjust="0"/>
  </p:normalViewPr>
  <p:slideViewPr>
    <p:cSldViewPr>
      <p:cViewPr varScale="1">
        <p:scale>
          <a:sx n="56" d="100"/>
          <a:sy n="56" d="100"/>
        </p:scale>
        <p:origin x="4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14000" y="7260950"/>
            <a:ext cx="3366703" cy="3366703"/>
          </a:xfrm>
          <a:custGeom>
            <a:avLst/>
            <a:gdLst/>
            <a:ahLst/>
            <a:cxnLst/>
            <a:rect l="l" t="t" r="r" b="b"/>
            <a:pathLst>
              <a:path w="3366703" h="3366703">
                <a:moveTo>
                  <a:pt x="0" y="0"/>
                </a:moveTo>
                <a:lnTo>
                  <a:pt x="3366703" y="0"/>
                </a:lnTo>
                <a:lnTo>
                  <a:pt x="3366703" y="3366703"/>
                </a:lnTo>
                <a:lnTo>
                  <a:pt x="0" y="3366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51699" y="1578813"/>
            <a:ext cx="10272111" cy="1651098"/>
          </a:xfrm>
          <a:custGeom>
            <a:avLst/>
            <a:gdLst/>
            <a:ahLst/>
            <a:cxnLst/>
            <a:rect l="l" t="t" r="r" b="b"/>
            <a:pathLst>
              <a:path w="10272111" h="1651098">
                <a:moveTo>
                  <a:pt x="0" y="0"/>
                </a:moveTo>
                <a:lnTo>
                  <a:pt x="10272110" y="0"/>
                </a:lnTo>
                <a:lnTo>
                  <a:pt x="10272110" y="1651098"/>
                </a:lnTo>
                <a:lnTo>
                  <a:pt x="0" y="1651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543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22618" y="4029168"/>
            <a:ext cx="11301270" cy="158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3"/>
              </a:lnSpc>
            </a:pPr>
            <a:r>
              <a:rPr lang="en-US" sz="5100" spc="51">
                <a:solidFill>
                  <a:srgbClr val="191919"/>
                </a:solidFill>
                <a:latin typeface="Aileron Heavy"/>
              </a:rPr>
              <a:t>Administration d’une infrastructure Windows Server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9161" y="9034463"/>
            <a:ext cx="420241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160">
                <a:solidFill>
                  <a:srgbClr val="191919"/>
                </a:solidFill>
                <a:latin typeface="Aileron"/>
              </a:rPr>
              <a:t>Réalisé par : </a:t>
            </a:r>
          </a:p>
          <a:p>
            <a:pPr algn="l">
              <a:lnSpc>
                <a:spcPts val="2800"/>
              </a:lnSpc>
            </a:pPr>
            <a:r>
              <a:rPr lang="en-US" sz="2000" spc="160">
                <a:solidFill>
                  <a:srgbClr val="191919"/>
                </a:solidFill>
                <a:latin typeface="Aileron"/>
              </a:rPr>
              <a:t>BENDAKHKHOU Hiba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41581" y="9034463"/>
            <a:ext cx="696889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160" dirty="0" err="1">
                <a:solidFill>
                  <a:srgbClr val="191919"/>
                </a:solidFill>
                <a:latin typeface="Aileron"/>
              </a:rPr>
              <a:t>Encadré</a:t>
            </a:r>
            <a:r>
              <a:rPr lang="en-US" sz="2000" spc="160" dirty="0">
                <a:solidFill>
                  <a:srgbClr val="191919"/>
                </a:solidFill>
                <a:latin typeface="Aileron"/>
              </a:rPr>
              <a:t> par : </a:t>
            </a:r>
            <a:endParaRPr lang="en-US" sz="2000" spc="160" dirty="0" smtClean="0">
              <a:solidFill>
                <a:srgbClr val="191919"/>
              </a:solidFill>
              <a:latin typeface="Aileron"/>
            </a:endParaRPr>
          </a:p>
          <a:p>
            <a:pPr>
              <a:lnSpc>
                <a:spcPts val="2800"/>
              </a:lnSpc>
            </a:pPr>
            <a:r>
              <a:rPr lang="en-US" sz="2000" spc="160" dirty="0">
                <a:solidFill>
                  <a:srgbClr val="191919"/>
                </a:solidFill>
                <a:latin typeface="Aileron"/>
              </a:rPr>
              <a:t>Ismael BOUYOUSSEF </a:t>
            </a:r>
            <a:r>
              <a:rPr lang="en-US" sz="2000" spc="160" dirty="0" smtClean="0">
                <a:solidFill>
                  <a:srgbClr val="191919"/>
                </a:solidFill>
                <a:latin typeface="Aileron"/>
              </a:rPr>
              <a:t>(</a:t>
            </a:r>
            <a:r>
              <a:rPr lang="en-US" sz="2000" spc="160" dirty="0" err="1" smtClean="0">
                <a:solidFill>
                  <a:srgbClr val="191919"/>
                </a:solidFill>
                <a:latin typeface="Aileron"/>
              </a:rPr>
              <a:t>Encadrant</a:t>
            </a:r>
            <a:r>
              <a:rPr lang="en-US" sz="2000" spc="160" dirty="0" smtClean="0">
                <a:solidFill>
                  <a:srgbClr val="191919"/>
                </a:solidFill>
                <a:latin typeface="Aileron"/>
              </a:rPr>
              <a:t> </a:t>
            </a:r>
            <a:r>
              <a:rPr lang="en-US" sz="2000" spc="160" dirty="0" err="1">
                <a:solidFill>
                  <a:srgbClr val="191919"/>
                </a:solidFill>
                <a:latin typeface="Aileron"/>
              </a:rPr>
              <a:t>indistruel</a:t>
            </a:r>
            <a:r>
              <a:rPr lang="en-US" sz="2000" spc="160" dirty="0" smtClean="0">
                <a:solidFill>
                  <a:srgbClr val="191919"/>
                </a:solidFill>
                <a:latin typeface="Aileron"/>
              </a:rPr>
              <a:t>)</a:t>
            </a:r>
            <a:endParaRPr lang="en-US" sz="2000" spc="160" dirty="0">
              <a:solidFill>
                <a:srgbClr val="191919"/>
              </a:solidFill>
              <a:latin typeface="Aileron"/>
            </a:endParaRPr>
          </a:p>
          <a:p>
            <a:pPr algn="l">
              <a:lnSpc>
                <a:spcPts val="2800"/>
              </a:lnSpc>
            </a:pPr>
            <a:r>
              <a:rPr lang="en-US" sz="2000" spc="160" dirty="0">
                <a:solidFill>
                  <a:srgbClr val="191919"/>
                </a:solidFill>
                <a:latin typeface="Aileron"/>
              </a:rPr>
              <a:t>Mohamed BENSLIMANE  </a:t>
            </a:r>
            <a:r>
              <a:rPr lang="en-US" sz="2000" spc="160" dirty="0" smtClean="0">
                <a:solidFill>
                  <a:srgbClr val="191919"/>
                </a:solidFill>
                <a:latin typeface="Aileron"/>
              </a:rPr>
              <a:t>(</a:t>
            </a:r>
            <a:r>
              <a:rPr lang="en-US" sz="2000" spc="160" dirty="0" err="1">
                <a:solidFill>
                  <a:srgbClr val="191919"/>
                </a:solidFill>
                <a:latin typeface="Aileron"/>
              </a:rPr>
              <a:t>E</a:t>
            </a:r>
            <a:r>
              <a:rPr lang="en-US" sz="2000" spc="160" dirty="0" err="1" smtClean="0">
                <a:solidFill>
                  <a:srgbClr val="191919"/>
                </a:solidFill>
                <a:latin typeface="Aileron"/>
              </a:rPr>
              <a:t>ncadrant</a:t>
            </a:r>
            <a:r>
              <a:rPr lang="en-US" sz="2000" spc="160" dirty="0" smtClean="0">
                <a:solidFill>
                  <a:srgbClr val="191919"/>
                </a:solidFill>
                <a:latin typeface="Aileron"/>
              </a:rPr>
              <a:t> EST)</a:t>
            </a:r>
            <a:endParaRPr lang="en-US" sz="2000" spc="160" dirty="0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0" y="0"/>
            <a:ext cx="584075" cy="1052542"/>
          </a:xfrm>
          <a:prstGeom prst="rect">
            <a:avLst/>
          </a:prstGeom>
          <a:solidFill>
            <a:srgbClr val="7CD4D2"/>
          </a:solidFill>
        </p:spPr>
      </p:sp>
      <p:sp>
        <p:nvSpPr>
          <p:cNvPr id="8" name="AutoShape 8"/>
          <p:cNvSpPr/>
          <p:nvPr/>
        </p:nvSpPr>
        <p:spPr>
          <a:xfrm>
            <a:off x="0" y="1052542"/>
            <a:ext cx="584075" cy="1052542"/>
          </a:xfrm>
          <a:prstGeom prst="rect">
            <a:avLst/>
          </a:prstGeom>
          <a:solidFill>
            <a:srgbClr val="4AB1B4"/>
          </a:solidFill>
        </p:spPr>
      </p:sp>
      <p:sp>
        <p:nvSpPr>
          <p:cNvPr id="9" name="AutoShape 9"/>
          <p:cNvSpPr/>
          <p:nvPr/>
        </p:nvSpPr>
        <p:spPr>
          <a:xfrm>
            <a:off x="0" y="2105083"/>
            <a:ext cx="584075" cy="10525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10" name="AutoShape 10"/>
          <p:cNvSpPr/>
          <p:nvPr/>
        </p:nvSpPr>
        <p:spPr>
          <a:xfrm>
            <a:off x="0" y="3157625"/>
            <a:ext cx="584075" cy="1052542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11" name="AutoShape 11"/>
          <p:cNvSpPr/>
          <p:nvPr/>
        </p:nvSpPr>
        <p:spPr>
          <a:xfrm>
            <a:off x="0" y="4210167"/>
            <a:ext cx="584075" cy="105254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2" name="AutoShape 12"/>
          <p:cNvSpPr/>
          <p:nvPr/>
        </p:nvSpPr>
        <p:spPr>
          <a:xfrm>
            <a:off x="0" y="5262709"/>
            <a:ext cx="584075" cy="105254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3" name="AutoShape 13"/>
          <p:cNvSpPr/>
          <p:nvPr/>
        </p:nvSpPr>
        <p:spPr>
          <a:xfrm rot="-5400000">
            <a:off x="799226" y="-234233"/>
            <a:ext cx="584075" cy="1052542"/>
          </a:xfrm>
          <a:prstGeom prst="rect">
            <a:avLst/>
          </a:prstGeom>
          <a:solidFill>
            <a:srgbClr val="7CD4D2"/>
          </a:solidFill>
        </p:spPr>
      </p:sp>
      <p:sp>
        <p:nvSpPr>
          <p:cNvPr id="14" name="AutoShape 14"/>
          <p:cNvSpPr/>
          <p:nvPr/>
        </p:nvSpPr>
        <p:spPr>
          <a:xfrm rot="-5400000">
            <a:off x="1851768" y="-234233"/>
            <a:ext cx="584075" cy="1052542"/>
          </a:xfrm>
          <a:prstGeom prst="rect">
            <a:avLst/>
          </a:prstGeom>
          <a:solidFill>
            <a:srgbClr val="4AB1B4"/>
          </a:solidFill>
        </p:spPr>
      </p:sp>
      <p:sp>
        <p:nvSpPr>
          <p:cNvPr id="15" name="AutoShape 15"/>
          <p:cNvSpPr/>
          <p:nvPr/>
        </p:nvSpPr>
        <p:spPr>
          <a:xfrm rot="-5400000">
            <a:off x="2904310" y="-234233"/>
            <a:ext cx="584075" cy="10525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16" name="AutoShape 16"/>
          <p:cNvSpPr/>
          <p:nvPr/>
        </p:nvSpPr>
        <p:spPr>
          <a:xfrm rot="-5400000">
            <a:off x="3956851" y="-234233"/>
            <a:ext cx="584075" cy="1052542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17" name="AutoShape 17"/>
          <p:cNvSpPr/>
          <p:nvPr/>
        </p:nvSpPr>
        <p:spPr>
          <a:xfrm rot="-5400000">
            <a:off x="5009393" y="-234233"/>
            <a:ext cx="584075" cy="105254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8" name="AutoShape 18"/>
          <p:cNvSpPr/>
          <p:nvPr/>
        </p:nvSpPr>
        <p:spPr>
          <a:xfrm rot="-5400000">
            <a:off x="6061935" y="-234233"/>
            <a:ext cx="584075" cy="105254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9" name="AutoShape 19"/>
          <p:cNvSpPr/>
          <p:nvPr/>
        </p:nvSpPr>
        <p:spPr>
          <a:xfrm rot="5400000">
            <a:off x="12353343" y="-234233"/>
            <a:ext cx="584075" cy="1052542"/>
          </a:xfrm>
          <a:prstGeom prst="rect">
            <a:avLst/>
          </a:prstGeom>
          <a:solidFill>
            <a:srgbClr val="7CD4D2"/>
          </a:solidFill>
        </p:spPr>
      </p:sp>
      <p:sp>
        <p:nvSpPr>
          <p:cNvPr id="20" name="AutoShape 20"/>
          <p:cNvSpPr/>
          <p:nvPr/>
        </p:nvSpPr>
        <p:spPr>
          <a:xfrm rot="5400000">
            <a:off x="11300802" y="-234233"/>
            <a:ext cx="584075" cy="1052542"/>
          </a:xfrm>
          <a:prstGeom prst="rect">
            <a:avLst/>
          </a:prstGeom>
          <a:solidFill>
            <a:srgbClr val="4AB1B4"/>
          </a:solidFill>
        </p:spPr>
      </p:sp>
      <p:sp>
        <p:nvSpPr>
          <p:cNvPr id="21" name="AutoShape 21"/>
          <p:cNvSpPr/>
          <p:nvPr/>
        </p:nvSpPr>
        <p:spPr>
          <a:xfrm rot="5400000">
            <a:off x="10248260" y="-234233"/>
            <a:ext cx="584075" cy="10525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22" name="AutoShape 22"/>
          <p:cNvSpPr/>
          <p:nvPr/>
        </p:nvSpPr>
        <p:spPr>
          <a:xfrm rot="5400000">
            <a:off x="9195718" y="-234233"/>
            <a:ext cx="584075" cy="1052542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23" name="AutoShape 23"/>
          <p:cNvSpPr/>
          <p:nvPr/>
        </p:nvSpPr>
        <p:spPr>
          <a:xfrm rot="5400000">
            <a:off x="8143177" y="-234233"/>
            <a:ext cx="584075" cy="105254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24" name="AutoShape 24"/>
          <p:cNvSpPr/>
          <p:nvPr/>
        </p:nvSpPr>
        <p:spPr>
          <a:xfrm rot="5400000">
            <a:off x="7090635" y="-234233"/>
            <a:ext cx="584075" cy="105254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25" name="AutoShape 25"/>
          <p:cNvSpPr/>
          <p:nvPr/>
        </p:nvSpPr>
        <p:spPr>
          <a:xfrm rot="-5400000">
            <a:off x="13382043" y="-234233"/>
            <a:ext cx="584075" cy="1052542"/>
          </a:xfrm>
          <a:prstGeom prst="rect">
            <a:avLst/>
          </a:prstGeom>
          <a:solidFill>
            <a:srgbClr val="7CD4D2"/>
          </a:solidFill>
        </p:spPr>
      </p:sp>
      <p:sp>
        <p:nvSpPr>
          <p:cNvPr id="26" name="AutoShape 26"/>
          <p:cNvSpPr/>
          <p:nvPr/>
        </p:nvSpPr>
        <p:spPr>
          <a:xfrm rot="-5400000">
            <a:off x="14434585" y="-234233"/>
            <a:ext cx="584075" cy="1052542"/>
          </a:xfrm>
          <a:prstGeom prst="rect">
            <a:avLst/>
          </a:prstGeom>
          <a:solidFill>
            <a:srgbClr val="4AB1B4"/>
          </a:solidFill>
        </p:spPr>
      </p:sp>
      <p:sp>
        <p:nvSpPr>
          <p:cNvPr id="27" name="AutoShape 27"/>
          <p:cNvSpPr/>
          <p:nvPr/>
        </p:nvSpPr>
        <p:spPr>
          <a:xfrm rot="-5400000">
            <a:off x="15487127" y="-234233"/>
            <a:ext cx="584075" cy="10525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28" name="AutoShape 28"/>
          <p:cNvSpPr/>
          <p:nvPr/>
        </p:nvSpPr>
        <p:spPr>
          <a:xfrm rot="-5400000">
            <a:off x="16539668" y="-234233"/>
            <a:ext cx="584075" cy="1052542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29" name="AutoShape 29"/>
          <p:cNvSpPr/>
          <p:nvPr/>
        </p:nvSpPr>
        <p:spPr>
          <a:xfrm rot="-5400000">
            <a:off x="17592210" y="-234233"/>
            <a:ext cx="584075" cy="105254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30" name="AutoShape 30"/>
          <p:cNvSpPr/>
          <p:nvPr/>
        </p:nvSpPr>
        <p:spPr>
          <a:xfrm rot="-10800000">
            <a:off x="0" y="9366034"/>
            <a:ext cx="584075" cy="10525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1" name="AutoShape 31"/>
          <p:cNvSpPr/>
          <p:nvPr/>
        </p:nvSpPr>
        <p:spPr>
          <a:xfrm rot="-10800000">
            <a:off x="0" y="8313492"/>
            <a:ext cx="584075" cy="1052542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32" name="AutoShape 32"/>
          <p:cNvSpPr/>
          <p:nvPr/>
        </p:nvSpPr>
        <p:spPr>
          <a:xfrm rot="-10800000">
            <a:off x="0" y="7260950"/>
            <a:ext cx="584075" cy="105254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33" name="AutoShape 33"/>
          <p:cNvSpPr/>
          <p:nvPr/>
        </p:nvSpPr>
        <p:spPr>
          <a:xfrm rot="-10800000">
            <a:off x="0" y="6251487"/>
            <a:ext cx="584075" cy="105254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34" name="TextBox 34"/>
          <p:cNvSpPr txBox="1"/>
          <p:nvPr/>
        </p:nvSpPr>
        <p:spPr>
          <a:xfrm>
            <a:off x="16997214" y="9878233"/>
            <a:ext cx="1257746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0"/>
              </a:lnSpc>
              <a:spcBef>
                <a:spcPct val="0"/>
              </a:spcBef>
            </a:pPr>
            <a:r>
              <a:rPr lang="en-US" sz="1900" spc="57">
                <a:solidFill>
                  <a:srgbClr val="082F50"/>
                </a:solidFill>
                <a:latin typeface="Aileron"/>
              </a:rPr>
              <a:t>2023/2024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56146" y="1573844"/>
            <a:ext cx="6226227" cy="622620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82F50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Freeform 4"/>
          <p:cNvSpPr/>
          <p:nvPr/>
        </p:nvSpPr>
        <p:spPr>
          <a:xfrm rot="-5400000">
            <a:off x="15318710" y="-326920"/>
            <a:ext cx="3366703" cy="3366703"/>
          </a:xfrm>
          <a:custGeom>
            <a:avLst/>
            <a:gdLst/>
            <a:ahLst/>
            <a:cxnLst/>
            <a:rect l="l" t="t" r="r" b="b"/>
            <a:pathLst>
              <a:path w="3366703" h="3366703">
                <a:moveTo>
                  <a:pt x="0" y="0"/>
                </a:moveTo>
                <a:lnTo>
                  <a:pt x="3366703" y="0"/>
                </a:lnTo>
                <a:lnTo>
                  <a:pt x="3366703" y="3366703"/>
                </a:lnTo>
                <a:lnTo>
                  <a:pt x="0" y="3366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79022" y="2102684"/>
            <a:ext cx="1261089" cy="126108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7" name="TextBox 7"/>
          <p:cNvSpPr txBox="1"/>
          <p:nvPr/>
        </p:nvSpPr>
        <p:spPr>
          <a:xfrm rot="5400000">
            <a:off x="16519686" y="8371627"/>
            <a:ext cx="1369050" cy="404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5"/>
              </a:lnSpc>
            </a:pPr>
            <a:r>
              <a:rPr lang="en-US" sz="2511" spc="100">
                <a:solidFill>
                  <a:srgbClr val="191919"/>
                </a:solidFill>
                <a:latin typeface="Aileron Bold"/>
              </a:rPr>
              <a:t>Merci.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41706" y="3841125"/>
            <a:ext cx="9204588" cy="175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79"/>
              </a:lnSpc>
            </a:pPr>
            <a:r>
              <a:rPr lang="en-US" sz="12000" spc="120" dirty="0" smtClean="0">
                <a:solidFill>
                  <a:srgbClr val="191919"/>
                </a:solidFill>
                <a:latin typeface="Aileron Heavy"/>
              </a:rPr>
              <a:t>Conclusion</a:t>
            </a:r>
            <a:endParaRPr lang="en-US" sz="12000" spc="120" dirty="0">
              <a:solidFill>
                <a:srgbClr val="191919"/>
              </a:solidFill>
              <a:latin typeface="Aileron Heav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83372" y="981075"/>
            <a:ext cx="10951142" cy="64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39"/>
              </a:lnSpc>
              <a:spcBef>
                <a:spcPct val="0"/>
              </a:spcBef>
            </a:pPr>
            <a:r>
              <a:rPr lang="en-US" sz="3999" spc="119">
                <a:solidFill>
                  <a:srgbClr val="191919"/>
                </a:solidFill>
                <a:latin typeface="Aileron Ultra-Bold"/>
              </a:rPr>
              <a:t> PLAN</a:t>
            </a:r>
          </a:p>
        </p:txBody>
      </p:sp>
      <p:sp>
        <p:nvSpPr>
          <p:cNvPr id="3" name="AutoShape 3"/>
          <p:cNvSpPr/>
          <p:nvPr/>
        </p:nvSpPr>
        <p:spPr>
          <a:xfrm>
            <a:off x="2544678" y="5186380"/>
            <a:ext cx="2639729" cy="477959"/>
          </a:xfrm>
          <a:prstGeom prst="rect">
            <a:avLst/>
          </a:prstGeom>
          <a:solidFill>
            <a:srgbClr val="7CD4D2"/>
          </a:solidFill>
        </p:spPr>
      </p:sp>
      <p:sp>
        <p:nvSpPr>
          <p:cNvPr id="4" name="AutoShape 4"/>
          <p:cNvSpPr/>
          <p:nvPr/>
        </p:nvSpPr>
        <p:spPr>
          <a:xfrm>
            <a:off x="5184407" y="5186380"/>
            <a:ext cx="2639729" cy="477959"/>
          </a:xfrm>
          <a:prstGeom prst="rect">
            <a:avLst/>
          </a:prstGeom>
          <a:solidFill>
            <a:srgbClr val="4AB1B4"/>
          </a:solidFill>
        </p:spPr>
      </p:sp>
      <p:sp>
        <p:nvSpPr>
          <p:cNvPr id="5" name="AutoShape 5"/>
          <p:cNvSpPr/>
          <p:nvPr/>
        </p:nvSpPr>
        <p:spPr>
          <a:xfrm>
            <a:off x="7824136" y="5186380"/>
            <a:ext cx="2639729" cy="477959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6" name="AutoShape 6"/>
          <p:cNvSpPr/>
          <p:nvPr/>
        </p:nvSpPr>
        <p:spPr>
          <a:xfrm>
            <a:off x="10463864" y="5186380"/>
            <a:ext cx="2639729" cy="477959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7" name="AutoShape 7"/>
          <p:cNvSpPr/>
          <p:nvPr/>
        </p:nvSpPr>
        <p:spPr>
          <a:xfrm>
            <a:off x="13103593" y="5186380"/>
            <a:ext cx="2639729" cy="477959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8" name="TextBox 8"/>
          <p:cNvSpPr txBox="1"/>
          <p:nvPr/>
        </p:nvSpPr>
        <p:spPr>
          <a:xfrm>
            <a:off x="2642735" y="6212020"/>
            <a:ext cx="2443615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Présentation général de projet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80520" y="3647595"/>
            <a:ext cx="244361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u="none" spc="97">
                <a:solidFill>
                  <a:srgbClr val="191919"/>
                </a:solidFill>
                <a:latin typeface="Aileron Bold"/>
              </a:rPr>
              <a:t> La maquette du réseau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22192" y="6212020"/>
            <a:ext cx="244361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Les outils utilisé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59978" y="4053995"/>
            <a:ext cx="244361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La réalisation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01650" y="6212020"/>
            <a:ext cx="244361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Conclusion</a:t>
            </a:r>
          </a:p>
        </p:txBody>
      </p:sp>
      <p:sp>
        <p:nvSpPr>
          <p:cNvPr id="13" name="Freeform 13"/>
          <p:cNvSpPr/>
          <p:nvPr/>
        </p:nvSpPr>
        <p:spPr>
          <a:xfrm rot="-10800000">
            <a:off x="3704027" y="5654814"/>
            <a:ext cx="321030" cy="277691"/>
          </a:xfrm>
          <a:custGeom>
            <a:avLst/>
            <a:gdLst/>
            <a:ahLst/>
            <a:cxnLst/>
            <a:rect l="l" t="t" r="r" b="b"/>
            <a:pathLst>
              <a:path w="321030" h="277691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43756" y="4918214"/>
            <a:ext cx="321030" cy="277691"/>
          </a:xfrm>
          <a:custGeom>
            <a:avLst/>
            <a:gdLst/>
            <a:ahLst/>
            <a:cxnLst/>
            <a:rect l="l" t="t" r="r" b="b"/>
            <a:pathLst>
              <a:path w="321030" h="277691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8983485" y="5654814"/>
            <a:ext cx="321030" cy="277691"/>
          </a:xfrm>
          <a:custGeom>
            <a:avLst/>
            <a:gdLst/>
            <a:ahLst/>
            <a:cxnLst/>
            <a:rect l="l" t="t" r="r" b="b"/>
            <a:pathLst>
              <a:path w="321030" h="277691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4262942" y="5654814"/>
            <a:ext cx="321030" cy="277691"/>
          </a:xfrm>
          <a:custGeom>
            <a:avLst/>
            <a:gdLst/>
            <a:ahLst/>
            <a:cxnLst/>
            <a:rect l="l" t="t" r="r" b="b"/>
            <a:pathLst>
              <a:path w="321030" h="277691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623214" y="4918214"/>
            <a:ext cx="321030" cy="277691"/>
          </a:xfrm>
          <a:custGeom>
            <a:avLst/>
            <a:gdLst/>
            <a:ahLst/>
            <a:cxnLst/>
            <a:rect l="l" t="t" r="r" b="b"/>
            <a:pathLst>
              <a:path w="321030" h="277691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8787371" y="1934845"/>
            <a:ext cx="321030" cy="277691"/>
          </a:xfrm>
          <a:custGeom>
            <a:avLst/>
            <a:gdLst/>
            <a:ahLst/>
            <a:cxnLst/>
            <a:rect l="l" t="t" r="r" b="b"/>
            <a:pathLst>
              <a:path w="321030" h="277691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19"/>
          <p:cNvSpPr/>
          <p:nvPr/>
        </p:nvSpPr>
        <p:spPr>
          <a:xfrm>
            <a:off x="8386923" y="1782445"/>
            <a:ext cx="1121928" cy="0"/>
          </a:xfrm>
          <a:prstGeom prst="line">
            <a:avLst/>
          </a:prstGeom>
          <a:ln w="1905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295864" y="2129169"/>
            <a:ext cx="11228490" cy="60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39"/>
              </a:lnSpc>
              <a:spcBef>
                <a:spcPct val="0"/>
              </a:spcBef>
            </a:pPr>
            <a:r>
              <a:rPr lang="en-US" sz="3200" b="1" spc="119" dirty="0">
                <a:solidFill>
                  <a:srgbClr val="13538A"/>
                </a:solidFill>
                <a:latin typeface="Aileron"/>
              </a:rPr>
              <a:t>Work-Group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55374" y="2129169"/>
            <a:ext cx="11228490" cy="60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39"/>
              </a:lnSpc>
              <a:spcBef>
                <a:spcPct val="0"/>
              </a:spcBef>
            </a:pPr>
            <a:r>
              <a:rPr lang="en-US" sz="3200" b="1" spc="119" dirty="0">
                <a:solidFill>
                  <a:srgbClr val="13538A"/>
                </a:solidFill>
                <a:latin typeface="Aileron"/>
              </a:rPr>
              <a:t>Domaine</a:t>
            </a:r>
          </a:p>
        </p:txBody>
      </p:sp>
      <p:sp>
        <p:nvSpPr>
          <p:cNvPr id="4" name="AutoShape 4"/>
          <p:cNvSpPr/>
          <p:nvPr/>
        </p:nvSpPr>
        <p:spPr>
          <a:xfrm>
            <a:off x="8995350" y="1819046"/>
            <a:ext cx="0" cy="6648908"/>
          </a:xfrm>
          <a:prstGeom prst="line">
            <a:avLst/>
          </a:prstGeom>
          <a:ln w="38100" cap="flat">
            <a:solidFill>
              <a:srgbClr val="7CD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854248" y="3976321"/>
            <a:ext cx="5156151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7" lvl="1" indent="-280669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77" dirty="0">
                <a:solidFill>
                  <a:srgbClr val="191919"/>
                </a:solidFill>
                <a:latin typeface="Arimo"/>
              </a:rPr>
              <a:t>Structure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Décentralisée</a:t>
            </a:r>
            <a:endParaRPr lang="en-US" sz="2599" spc="77" dirty="0">
              <a:solidFill>
                <a:srgbClr val="191919"/>
              </a:solidFill>
              <a:latin typeface="Arimo"/>
            </a:endParaRPr>
          </a:p>
          <a:p>
            <a:pPr algn="l">
              <a:lnSpc>
                <a:spcPts val="3899"/>
              </a:lnSpc>
              <a:spcBef>
                <a:spcPct val="0"/>
              </a:spcBef>
            </a:pPr>
            <a:endParaRPr lang="en-US" sz="2599" spc="77" dirty="0">
              <a:solidFill>
                <a:srgbClr val="191919"/>
              </a:solidFill>
              <a:latin typeface="Arimo"/>
            </a:endParaRPr>
          </a:p>
          <a:p>
            <a:pPr marL="561337" lvl="1" indent="-280669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77" dirty="0">
                <a:solidFill>
                  <a:srgbClr val="191919"/>
                </a:solidFill>
                <a:latin typeface="Arimo"/>
              </a:rPr>
              <a:t>Administration Locale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  <a:endParaRPr lang="en-US" sz="2599" spc="77" dirty="0">
              <a:solidFill>
                <a:srgbClr val="191919"/>
              </a:solidFill>
              <a:latin typeface="Arimo"/>
            </a:endParaRPr>
          </a:p>
          <a:p>
            <a:pPr marL="561337" lvl="1" indent="-280669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Partage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de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Ressources</a:t>
            </a:r>
            <a:endParaRPr lang="en-US" sz="2599" spc="77" dirty="0">
              <a:solidFill>
                <a:srgbClr val="191919"/>
              </a:solidFill>
              <a:latin typeface="Arimo"/>
            </a:endParaRPr>
          </a:p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sz="2599" spc="77" dirty="0">
                <a:solidFill>
                  <a:srgbClr val="191919"/>
                </a:solidFill>
                <a:latin typeface="Arimo"/>
              </a:rPr>
              <a:t> </a:t>
            </a:r>
          </a:p>
          <a:p>
            <a:pPr marL="561337" lvl="1" indent="-280669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Sécurité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limité</a:t>
            </a:r>
            <a:endParaRPr lang="en-US" sz="2599" spc="77" dirty="0">
              <a:solidFill>
                <a:srgbClr val="191919"/>
              </a:solidFill>
              <a:latin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92942" y="3976321"/>
            <a:ext cx="5906095" cy="3451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 spc="77" dirty="0">
                <a:solidFill>
                  <a:srgbClr val="191919"/>
                </a:solidFill>
                <a:latin typeface="Arimo"/>
              </a:rPr>
              <a:t>Structure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Centralisée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  <a:endParaRPr lang="en-US" sz="2599" spc="77" dirty="0">
              <a:solidFill>
                <a:srgbClr val="191919"/>
              </a:solidFill>
              <a:latin typeface="Arimo"/>
            </a:endParaRPr>
          </a:p>
          <a:p>
            <a:pPr marL="561337" lvl="1" indent="-280669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Gestion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Centralisée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des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Comptes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  <a:endParaRPr lang="en-US" sz="2599" spc="77" dirty="0">
              <a:solidFill>
                <a:srgbClr val="191919"/>
              </a:solidFill>
              <a:latin typeface="Arimo"/>
            </a:endParaRPr>
          </a:p>
          <a:p>
            <a:pPr marL="561337" lvl="1" indent="-280669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Accès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aux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Ressources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  <a:endParaRPr lang="en-US" sz="2599" spc="77" dirty="0">
              <a:solidFill>
                <a:srgbClr val="191919"/>
              </a:solidFill>
              <a:latin typeface="Arimo"/>
            </a:endParaRPr>
          </a:p>
          <a:p>
            <a:pPr marL="561337" lvl="1" indent="-280669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Politiques</a:t>
            </a:r>
            <a:r>
              <a:rPr lang="en-US" sz="2599" spc="77" dirty="0">
                <a:solidFill>
                  <a:srgbClr val="191919"/>
                </a:solidFill>
                <a:latin typeface="Arimo"/>
              </a:rPr>
              <a:t> de </a:t>
            </a:r>
            <a:r>
              <a:rPr lang="en-US" sz="2599" spc="77" dirty="0" err="1">
                <a:solidFill>
                  <a:srgbClr val="191919"/>
                </a:solidFill>
                <a:latin typeface="Arimo"/>
              </a:rPr>
              <a:t>Sécurité</a:t>
            </a:r>
            <a:endParaRPr lang="en-US" sz="2599" spc="77" dirty="0">
              <a:solidFill>
                <a:srgbClr val="191919"/>
              </a:solidFill>
              <a:latin typeface="Arimo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374901" y="646613"/>
            <a:ext cx="11228490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4715"/>
              </a:lnSpc>
              <a:spcBef>
                <a:spcPct val="0"/>
              </a:spcBef>
            </a:pPr>
            <a:r>
              <a:rPr lang="en-US" sz="3599" spc="107" dirty="0" err="1">
                <a:solidFill>
                  <a:srgbClr val="191919"/>
                </a:solidFill>
                <a:latin typeface="Aileron Ultra-Bold"/>
              </a:rPr>
              <a:t>Pourquoi</a:t>
            </a:r>
            <a:r>
              <a:rPr lang="en-US" sz="3599" spc="107" dirty="0">
                <a:solidFill>
                  <a:srgbClr val="191919"/>
                </a:solidFill>
                <a:latin typeface="Aileron Ultra-Bold"/>
              </a:rPr>
              <a:t> le </a:t>
            </a:r>
            <a:r>
              <a:rPr lang="en-US" sz="3599" spc="107" dirty="0" smtClean="0">
                <a:solidFill>
                  <a:srgbClr val="191919"/>
                </a:solidFill>
                <a:latin typeface="Aileron Ultra-Bold"/>
              </a:rPr>
              <a:t>ADDS ?</a:t>
            </a:r>
            <a:endParaRPr lang="en-US" sz="3599" spc="107" dirty="0">
              <a:solidFill>
                <a:srgbClr val="191919"/>
              </a:solidFill>
              <a:latin typeface="Aileron Ultra-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59380" y="1983128"/>
            <a:ext cx="11969239" cy="7275172"/>
          </a:xfrm>
          <a:custGeom>
            <a:avLst/>
            <a:gdLst/>
            <a:ahLst/>
            <a:cxnLst/>
            <a:rect l="l" t="t" r="r" b="b"/>
            <a:pathLst>
              <a:path w="11969239" h="7275172">
                <a:moveTo>
                  <a:pt x="0" y="0"/>
                </a:moveTo>
                <a:lnTo>
                  <a:pt x="11969240" y="0"/>
                </a:lnTo>
                <a:lnTo>
                  <a:pt x="11969240" y="7275172"/>
                </a:lnTo>
                <a:lnTo>
                  <a:pt x="0" y="727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217233">
            <a:off x="10044683" y="3864835"/>
            <a:ext cx="2011075" cy="1210301"/>
          </a:xfrm>
          <a:custGeom>
            <a:avLst/>
            <a:gdLst/>
            <a:ahLst/>
            <a:cxnLst/>
            <a:rect l="l" t="t" r="r" b="b"/>
            <a:pathLst>
              <a:path w="2011075" h="1210301">
                <a:moveTo>
                  <a:pt x="0" y="0"/>
                </a:moveTo>
                <a:lnTo>
                  <a:pt x="2011075" y="0"/>
                </a:lnTo>
                <a:lnTo>
                  <a:pt x="2011075" y="1210301"/>
                </a:lnTo>
                <a:lnTo>
                  <a:pt x="0" y="1210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00130" y="994601"/>
            <a:ext cx="10487740" cy="595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5"/>
              </a:lnSpc>
              <a:spcBef>
                <a:spcPct val="0"/>
              </a:spcBef>
            </a:pPr>
            <a:r>
              <a:rPr lang="en-US" sz="3599" spc="107">
                <a:solidFill>
                  <a:srgbClr val="191919"/>
                </a:solidFill>
                <a:latin typeface="Aileron Ultra-Bold"/>
              </a:rPr>
              <a:t>LA MAQUETTE DU RÉSEAU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3584" y="873179"/>
            <a:ext cx="9420833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Ultra-Bold"/>
              </a:rPr>
              <a:t>PRÉSENTATION DU PROJET</a:t>
            </a:r>
          </a:p>
        </p:txBody>
      </p:sp>
      <p:sp>
        <p:nvSpPr>
          <p:cNvPr id="3" name="Freeform 3"/>
          <p:cNvSpPr/>
          <p:nvPr/>
        </p:nvSpPr>
        <p:spPr>
          <a:xfrm>
            <a:off x="6221368" y="2515499"/>
            <a:ext cx="5845264" cy="5816038"/>
          </a:xfrm>
          <a:custGeom>
            <a:avLst/>
            <a:gdLst/>
            <a:ahLst/>
            <a:cxnLst/>
            <a:rect l="l" t="t" r="r" b="b"/>
            <a:pathLst>
              <a:path w="5845264" h="5816038">
                <a:moveTo>
                  <a:pt x="0" y="0"/>
                </a:moveTo>
                <a:lnTo>
                  <a:pt x="5845264" y="0"/>
                </a:lnTo>
                <a:lnTo>
                  <a:pt x="5845264" y="5816038"/>
                </a:lnTo>
                <a:lnTo>
                  <a:pt x="0" y="5816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295066" y="6922370"/>
            <a:ext cx="3964234" cy="1281666"/>
            <a:chOff x="0" y="0"/>
            <a:chExt cx="5285645" cy="1708888"/>
          </a:xfrm>
        </p:grpSpPr>
        <p:sp>
          <p:nvSpPr>
            <p:cNvPr id="5" name="TextBox 5"/>
            <p:cNvSpPr txBox="1"/>
            <p:nvPr/>
          </p:nvSpPr>
          <p:spPr>
            <a:xfrm>
              <a:off x="0" y="671298"/>
              <a:ext cx="5285645" cy="1037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La gestion et l'optimisation  du matériel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0</a:t>
              </a:r>
              <a:r>
                <a:rPr lang="en-US" sz="2499" u="none" spc="97">
                  <a:solidFill>
                    <a:srgbClr val="191919"/>
                  </a:solidFill>
                  <a:latin typeface="Aileron Bold"/>
                </a:rPr>
                <a:t>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295066" y="4918709"/>
            <a:ext cx="3964234" cy="872091"/>
            <a:chOff x="0" y="0"/>
            <a:chExt cx="5285645" cy="1162788"/>
          </a:xfrm>
        </p:grpSpPr>
        <p:sp>
          <p:nvSpPr>
            <p:cNvPr id="8" name="TextBox 8"/>
            <p:cNvSpPr txBox="1"/>
            <p:nvPr/>
          </p:nvSpPr>
          <p:spPr>
            <a:xfrm>
              <a:off x="0" y="671298"/>
              <a:ext cx="5285645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le service WDS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0</a:t>
              </a:r>
              <a:r>
                <a:rPr lang="en-US" sz="2499" u="none" spc="97">
                  <a:solidFill>
                    <a:srgbClr val="191919"/>
                  </a:solidFill>
                  <a:latin typeface="Aileron Bold"/>
                </a:rPr>
                <a:t>5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295066" y="2915123"/>
            <a:ext cx="3964234" cy="872091"/>
            <a:chOff x="0" y="0"/>
            <a:chExt cx="5285645" cy="116278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71298"/>
              <a:ext cx="5285645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Gestion d’acces et partages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0</a:t>
              </a:r>
              <a:r>
                <a:rPr lang="en-US" sz="2499" u="none" spc="97">
                  <a:solidFill>
                    <a:srgbClr val="191919"/>
                  </a:solidFill>
                  <a:latin typeface="Aileron Bold"/>
                </a:rPr>
                <a:t>4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919369"/>
            <a:ext cx="3964234" cy="1281666"/>
            <a:chOff x="0" y="0"/>
            <a:chExt cx="5285645" cy="170888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71298"/>
              <a:ext cx="5285645" cy="1037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Appliqué les paramétres de configuration au utilisateurs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0</a:t>
              </a:r>
              <a:r>
                <a:rPr lang="en-US" sz="2499" u="none" spc="97">
                  <a:solidFill>
                    <a:srgbClr val="191919"/>
                  </a:solidFill>
                  <a:latin typeface="Aileron Bold"/>
                </a:rPr>
                <a:t>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4918784"/>
            <a:ext cx="3964234" cy="1281666"/>
            <a:chOff x="0" y="0"/>
            <a:chExt cx="5285645" cy="170888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71298"/>
              <a:ext cx="5285645" cy="1037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Organiser les objets au sein de notre domaine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0</a:t>
              </a:r>
              <a:r>
                <a:rPr lang="en-US" sz="2499" u="none" spc="97">
                  <a:solidFill>
                    <a:srgbClr val="191919"/>
                  </a:solidFill>
                  <a:latin typeface="Aileron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2918198"/>
            <a:ext cx="3964234" cy="872091"/>
            <a:chOff x="0" y="0"/>
            <a:chExt cx="5285645" cy="1162788"/>
          </a:xfrm>
        </p:grpSpPr>
        <p:sp>
          <p:nvSpPr>
            <p:cNvPr id="20" name="TextBox 20"/>
            <p:cNvSpPr txBox="1"/>
            <p:nvPr/>
          </p:nvSpPr>
          <p:spPr>
            <a:xfrm>
              <a:off x="0" y="671298"/>
              <a:ext cx="5285645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L’instalation de AD DS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0</a:t>
              </a:r>
              <a:r>
                <a:rPr lang="en-US" sz="2499" u="none" spc="97">
                  <a:solidFill>
                    <a:srgbClr val="191919"/>
                  </a:solidFill>
                  <a:latin typeface="Aileron Bold"/>
                </a:rPr>
                <a:t>1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584650" y="5170988"/>
            <a:ext cx="1118701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5"/>
              </a:lnSpc>
              <a:spcBef>
                <a:spcPct val="0"/>
              </a:spcBef>
            </a:pPr>
            <a:r>
              <a:rPr lang="en-US" sz="2500" u="none" spc="97">
                <a:solidFill>
                  <a:srgbClr val="191919"/>
                </a:solidFill>
                <a:latin typeface="Aileron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07203" y="3321975"/>
            <a:ext cx="111870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5"/>
              </a:lnSpc>
              <a:spcBef>
                <a:spcPct val="0"/>
              </a:spcBef>
            </a:pPr>
            <a:r>
              <a:rPr lang="en-US" sz="2500" u="none" spc="97">
                <a:solidFill>
                  <a:srgbClr val="FFFFFF"/>
                </a:solidFill>
                <a:latin typeface="Aileron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59129" y="3693450"/>
            <a:ext cx="111870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5"/>
              </a:lnSpc>
              <a:spcBef>
                <a:spcPct val="0"/>
              </a:spcBef>
            </a:pPr>
            <a:r>
              <a:rPr lang="en-US" sz="2500" u="none" spc="97">
                <a:solidFill>
                  <a:srgbClr val="FFFFFF"/>
                </a:solidFill>
                <a:latin typeface="Aileron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551225" y="5394943"/>
            <a:ext cx="111870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5"/>
              </a:lnSpc>
              <a:spcBef>
                <a:spcPct val="0"/>
              </a:spcBef>
            </a:pPr>
            <a:r>
              <a:rPr lang="en-US" sz="2500" u="none" spc="97">
                <a:solidFill>
                  <a:srgbClr val="FFFFFF"/>
                </a:solidFill>
                <a:latin typeface="Aileron Bold"/>
              </a:rPr>
              <a:t>06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166553" y="7209791"/>
            <a:ext cx="111870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5"/>
              </a:lnSpc>
              <a:spcBef>
                <a:spcPct val="0"/>
              </a:spcBef>
            </a:pPr>
            <a:r>
              <a:rPr lang="en-US" sz="2500" u="none" spc="97">
                <a:solidFill>
                  <a:srgbClr val="FFFFFF"/>
                </a:solidFill>
                <a:latin typeface="Aileron 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426247" y="6047642"/>
            <a:ext cx="111870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5"/>
              </a:lnSpc>
              <a:spcBef>
                <a:spcPct val="0"/>
              </a:spcBef>
            </a:pPr>
            <a:r>
              <a:rPr lang="en-US" sz="2500" u="none" spc="97">
                <a:solidFill>
                  <a:srgbClr val="FFFFFF"/>
                </a:solidFill>
                <a:latin typeface="Aileron Bold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5614" y="3653961"/>
            <a:ext cx="5250085" cy="5250085"/>
          </a:xfrm>
          <a:custGeom>
            <a:avLst/>
            <a:gdLst/>
            <a:ahLst/>
            <a:cxnLst/>
            <a:rect l="l" t="t" r="r" b="b"/>
            <a:pathLst>
              <a:path w="5250085" h="5250085">
                <a:moveTo>
                  <a:pt x="0" y="0"/>
                </a:moveTo>
                <a:lnTo>
                  <a:pt x="5250084" y="0"/>
                </a:lnTo>
                <a:lnTo>
                  <a:pt x="5250084" y="5250084"/>
                </a:lnTo>
                <a:lnTo>
                  <a:pt x="0" y="525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27619" y="2986791"/>
            <a:ext cx="1646074" cy="1289115"/>
            <a:chOff x="0" y="0"/>
            <a:chExt cx="433534" cy="3395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3534" cy="339520"/>
            </a:xfrm>
            <a:custGeom>
              <a:avLst/>
              <a:gdLst/>
              <a:ahLst/>
              <a:cxnLst/>
              <a:rect l="l" t="t" r="r" b="b"/>
              <a:pathLst>
                <a:path w="433534" h="339520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802257" y="3105562"/>
            <a:ext cx="1096797" cy="1096797"/>
          </a:xfrm>
          <a:custGeom>
            <a:avLst/>
            <a:gdLst/>
            <a:ahLst/>
            <a:cxnLst/>
            <a:rect l="l" t="t" r="r" b="b"/>
            <a:pathLst>
              <a:path w="1096797" h="1096797">
                <a:moveTo>
                  <a:pt x="0" y="0"/>
                </a:moveTo>
                <a:lnTo>
                  <a:pt x="1096798" y="0"/>
                </a:lnTo>
                <a:lnTo>
                  <a:pt x="1096798" y="1096798"/>
                </a:lnTo>
                <a:lnTo>
                  <a:pt x="0" y="1096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23807" y="3772732"/>
            <a:ext cx="5250085" cy="5250085"/>
          </a:xfrm>
          <a:custGeom>
            <a:avLst/>
            <a:gdLst/>
            <a:ahLst/>
            <a:cxnLst/>
            <a:rect l="l" t="t" r="r" b="b"/>
            <a:pathLst>
              <a:path w="5250085" h="5250085">
                <a:moveTo>
                  <a:pt x="0" y="0"/>
                </a:moveTo>
                <a:lnTo>
                  <a:pt x="5250085" y="0"/>
                </a:lnTo>
                <a:lnTo>
                  <a:pt x="5250085" y="5250085"/>
                </a:lnTo>
                <a:lnTo>
                  <a:pt x="0" y="52500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2325813" y="3105562"/>
            <a:ext cx="1646074" cy="1289115"/>
            <a:chOff x="0" y="0"/>
            <a:chExt cx="433534" cy="3395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534" cy="339520"/>
            </a:xfrm>
            <a:custGeom>
              <a:avLst/>
              <a:gdLst/>
              <a:ahLst/>
              <a:cxnLst/>
              <a:rect l="l" t="t" r="r" b="b"/>
              <a:pathLst>
                <a:path w="433534" h="339520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4B6B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23064" y="3224334"/>
            <a:ext cx="1051572" cy="1051572"/>
          </a:xfrm>
          <a:custGeom>
            <a:avLst/>
            <a:gdLst/>
            <a:ahLst/>
            <a:cxnLst/>
            <a:rect l="l" t="t" r="r" b="b"/>
            <a:pathLst>
              <a:path w="1051572" h="1051572">
                <a:moveTo>
                  <a:pt x="0" y="0"/>
                </a:moveTo>
                <a:lnTo>
                  <a:pt x="1051571" y="0"/>
                </a:lnTo>
                <a:lnTo>
                  <a:pt x="1051571" y="1051571"/>
                </a:lnTo>
                <a:lnTo>
                  <a:pt x="0" y="10515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00002" y="1019175"/>
            <a:ext cx="1428799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dirty="0">
                <a:solidFill>
                  <a:srgbClr val="191919"/>
                </a:solidFill>
                <a:latin typeface="Aileron Bold"/>
              </a:rPr>
              <a:t>LES OUTILS </a:t>
            </a:r>
            <a:r>
              <a:rPr lang="en-US" sz="5000" dirty="0" smtClean="0">
                <a:solidFill>
                  <a:srgbClr val="191919"/>
                </a:solidFill>
                <a:latin typeface="Aileron Bold"/>
              </a:rPr>
              <a:t> UTILISÉ</a:t>
            </a:r>
            <a:endParaRPr lang="en-US" sz="5000" dirty="0">
              <a:solidFill>
                <a:srgbClr val="191919"/>
              </a:solidFill>
              <a:latin typeface="Ailero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42691" y="5154148"/>
            <a:ext cx="4815929" cy="191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100" spc="63">
                <a:solidFill>
                  <a:srgbClr val="191919"/>
                </a:solidFill>
                <a:latin typeface="Aileron Bold"/>
              </a:rPr>
              <a:t>VirtualBox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2100" spc="63">
              <a:solidFill>
                <a:srgbClr val="191919"/>
              </a:solidFill>
              <a:latin typeface="Aileron Bold"/>
            </a:endParaRPr>
          </a:p>
          <a:p>
            <a:pPr marL="431801" lvl="1" indent="-215900" algn="ctr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Aileron"/>
              </a:rPr>
              <a:t>Déployé des machines virtuelles     </a:t>
            </a:r>
          </a:p>
          <a:p>
            <a:pPr marL="431801" lvl="1" indent="-215900" algn="ctr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Aileron"/>
              </a:rPr>
              <a:t>Les connecté dans un réseau virtuel</a:t>
            </a:r>
          </a:p>
          <a:p>
            <a:pPr marL="431801" lvl="1" indent="-215900" algn="ctr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Aileron"/>
              </a:rPr>
              <a:t>Testé les scénarios du projet             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10561" y="4254456"/>
            <a:ext cx="4276576" cy="381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100" spc="63">
                <a:solidFill>
                  <a:srgbClr val="191919"/>
                </a:solidFill>
                <a:latin typeface="Aileron Bold"/>
              </a:rPr>
              <a:t>Technologie de virtualisation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2100" spc="63">
              <a:solidFill>
                <a:srgbClr val="191919"/>
              </a:solidFill>
              <a:latin typeface="Aileron Bold"/>
            </a:endParaRPr>
          </a:p>
          <a:p>
            <a:pPr marL="431801" lvl="1" indent="-215900" algn="ctr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Aileron"/>
              </a:rPr>
              <a:t>la création des versions virtuels 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000" spc="60">
                <a:solidFill>
                  <a:srgbClr val="191919"/>
                </a:solidFill>
                <a:latin typeface="Aileron"/>
              </a:rPr>
              <a:t>via un superviseur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2000" spc="60">
              <a:solidFill>
                <a:srgbClr val="191919"/>
              </a:solidFill>
              <a:latin typeface="Aileron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2000" spc="60">
              <a:solidFill>
                <a:srgbClr val="191919"/>
              </a:solidFill>
              <a:latin typeface="Aileron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2000" spc="60">
              <a:solidFill>
                <a:srgbClr val="191919"/>
              </a:solidFill>
              <a:latin typeface="Ailero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63842" y="2423355"/>
            <a:ext cx="2025330" cy="2040744"/>
            <a:chOff x="0" y="0"/>
            <a:chExt cx="812800" cy="818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24405"/>
              <a:ext cx="660400" cy="617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r>
                <a:rPr lang="en-US" sz="2499" spc="74">
                  <a:solidFill>
                    <a:srgbClr val="FFFFFF"/>
                  </a:solidFill>
                  <a:latin typeface="Aileron"/>
                </a:rPr>
                <a:t>Objets AD</a:t>
              </a:r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9276507" y="4464100"/>
            <a:ext cx="0" cy="1415432"/>
          </a:xfrm>
          <a:prstGeom prst="line">
            <a:avLst/>
          </a:prstGeom>
          <a:ln w="2857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1787966" y="2423355"/>
            <a:ext cx="2025330" cy="2040744"/>
            <a:chOff x="0" y="0"/>
            <a:chExt cx="812800" cy="8189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24405"/>
              <a:ext cx="660400" cy="617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r>
                <a:rPr lang="en-US" sz="2499" spc="74">
                  <a:solidFill>
                    <a:srgbClr val="FFFFFF"/>
                  </a:solidFill>
                  <a:latin typeface="Aileron"/>
                </a:rPr>
                <a:t>GPOs</a:t>
              </a:r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12800631" y="4464100"/>
            <a:ext cx="0" cy="1415432"/>
          </a:xfrm>
          <a:prstGeom prst="line">
            <a:avLst/>
          </a:prstGeom>
          <a:ln w="2857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15312090" y="2423355"/>
            <a:ext cx="2025330" cy="2040744"/>
            <a:chOff x="0" y="0"/>
            <a:chExt cx="812800" cy="8189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24405"/>
              <a:ext cx="660400" cy="617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r>
                <a:rPr lang="en-US" sz="2499" spc="74">
                  <a:solidFill>
                    <a:srgbClr val="FFFFFF"/>
                  </a:solidFill>
                  <a:latin typeface="Aileron"/>
                </a:rPr>
                <a:t>Roaming profils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6324755" y="4464100"/>
            <a:ext cx="0" cy="1415432"/>
          </a:xfrm>
          <a:prstGeom prst="line">
            <a:avLst/>
          </a:prstGeom>
          <a:ln w="2857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5411914" y="5848044"/>
            <a:ext cx="12876086" cy="0"/>
          </a:xfrm>
          <a:prstGeom prst="line">
            <a:avLst/>
          </a:prstGeom>
          <a:ln w="1905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9066789" y="5698925"/>
            <a:ext cx="358486" cy="361214"/>
            <a:chOff x="0" y="0"/>
            <a:chExt cx="812800" cy="8189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0105"/>
              <a:ext cx="660400" cy="732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621388" y="5698925"/>
            <a:ext cx="358486" cy="361214"/>
            <a:chOff x="0" y="0"/>
            <a:chExt cx="812800" cy="8189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0105"/>
              <a:ext cx="660400" cy="732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6145512" y="5667437"/>
            <a:ext cx="358486" cy="361214"/>
            <a:chOff x="0" y="0"/>
            <a:chExt cx="812800" cy="8189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0105"/>
              <a:ext cx="660400" cy="732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591270" y="5565736"/>
            <a:ext cx="3567261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599" spc="77">
                <a:solidFill>
                  <a:srgbClr val="000000"/>
                </a:solidFill>
                <a:latin typeface="Aileron"/>
              </a:rPr>
              <a:t>Domaine AUTAZA1.ma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38678" y="6362751"/>
            <a:ext cx="2875657" cy="33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800" spc="54">
                <a:solidFill>
                  <a:srgbClr val="000000"/>
                </a:solidFill>
                <a:latin typeface="Aileron"/>
              </a:rPr>
              <a:t>Infrastructure de L’agence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721255" y="6362751"/>
            <a:ext cx="2158752" cy="101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54">
                <a:solidFill>
                  <a:srgbClr val="000000"/>
                </a:solidFill>
                <a:latin typeface="Aileron"/>
              </a:rPr>
              <a:t>Control Panel,</a:t>
            </a:r>
          </a:p>
          <a:p>
            <a:pPr algn="ctr">
              <a:lnSpc>
                <a:spcPts val="2700"/>
              </a:lnSpc>
            </a:pPr>
            <a:r>
              <a:rPr lang="en-US" sz="1800" spc="54">
                <a:solidFill>
                  <a:srgbClr val="000000"/>
                </a:solidFill>
                <a:latin typeface="Aileron"/>
              </a:rPr>
              <a:t> CMD,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800" spc="54">
                <a:solidFill>
                  <a:srgbClr val="000000"/>
                </a:solidFill>
                <a:latin typeface="Aileron"/>
              </a:rPr>
              <a:t>lecture USB inséré...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358170" y="6362751"/>
            <a:ext cx="2291655" cy="33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800" spc="54">
                <a:solidFill>
                  <a:srgbClr val="000000"/>
                </a:solidFill>
                <a:latin typeface="Aileron"/>
              </a:rPr>
              <a:t>un seul Profil unique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374901" y="646613"/>
            <a:ext cx="11228490" cy="595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5"/>
              </a:lnSpc>
              <a:spcBef>
                <a:spcPct val="0"/>
              </a:spcBef>
            </a:pPr>
            <a:r>
              <a:rPr lang="en-US" sz="3599" spc="107" dirty="0">
                <a:solidFill>
                  <a:srgbClr val="191919"/>
                </a:solidFill>
                <a:latin typeface="Aileron Ultra-Bold"/>
              </a:rPr>
              <a:t>REALISATION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1009" y="2446525"/>
            <a:ext cx="2025330" cy="2040744"/>
            <a:chOff x="0" y="0"/>
            <a:chExt cx="812800" cy="818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24405"/>
              <a:ext cx="660400" cy="617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r>
                <a:rPr lang="en-US" sz="2499" spc="74">
                  <a:solidFill>
                    <a:srgbClr val="FFFFFF"/>
                  </a:solidFill>
                  <a:latin typeface="Aileron"/>
                </a:rPr>
                <a:t>WDS</a:t>
              </a:r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3673674" y="4487269"/>
            <a:ext cx="0" cy="1415432"/>
          </a:xfrm>
          <a:prstGeom prst="line">
            <a:avLst/>
          </a:prstGeom>
          <a:ln w="2857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185133" y="2446525"/>
            <a:ext cx="2025330" cy="2040744"/>
            <a:chOff x="0" y="0"/>
            <a:chExt cx="812800" cy="8189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2F5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830"/>
              <a:ext cx="660400" cy="646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r>
                <a:rPr lang="en-US" sz="2300" spc="69">
                  <a:solidFill>
                    <a:srgbClr val="FFFFFF"/>
                  </a:solidFill>
                  <a:latin typeface="Arimo"/>
                </a:rPr>
                <a:t> file sharing </a:t>
              </a:r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7197798" y="4487269"/>
            <a:ext cx="0" cy="1415432"/>
          </a:xfrm>
          <a:prstGeom prst="line">
            <a:avLst/>
          </a:prstGeom>
          <a:ln w="2857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9709257" y="2446525"/>
            <a:ext cx="2025330" cy="2040744"/>
            <a:chOff x="0" y="0"/>
            <a:chExt cx="812800" cy="8189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05355"/>
              <a:ext cx="660400" cy="636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9"/>
                </a:lnSpc>
              </a:pPr>
              <a:r>
                <a:rPr lang="en-US" sz="1699" spc="50">
                  <a:solidFill>
                    <a:srgbClr val="FFFFFF"/>
                  </a:solidFill>
                  <a:latin typeface="Aileron"/>
                </a:rPr>
                <a:t>Nic teaming </a:t>
              </a:r>
            </a:p>
            <a:p>
              <a:pPr algn="ctr">
                <a:lnSpc>
                  <a:spcPts val="1699"/>
                </a:lnSpc>
              </a:pPr>
              <a:r>
                <a:rPr lang="en-US" sz="1699" spc="50">
                  <a:solidFill>
                    <a:srgbClr val="FFFFFF"/>
                  </a:solidFill>
                  <a:latin typeface="Aileron"/>
                </a:rPr>
                <a:t>&amp; </a:t>
              </a:r>
            </a:p>
            <a:p>
              <a:pPr algn="ctr">
                <a:lnSpc>
                  <a:spcPts val="1699"/>
                </a:lnSpc>
              </a:pPr>
              <a:r>
                <a:rPr lang="en-US" sz="1699" spc="50">
                  <a:solidFill>
                    <a:srgbClr val="FFFFFF"/>
                  </a:solidFill>
                  <a:latin typeface="Aileron"/>
                </a:rPr>
                <a:t>StoragePool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721922" y="4487269"/>
            <a:ext cx="0" cy="1415432"/>
          </a:xfrm>
          <a:prstGeom prst="line">
            <a:avLst/>
          </a:prstGeom>
          <a:ln w="2857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-8823982" y="5871214"/>
            <a:ext cx="19545904" cy="0"/>
          </a:xfrm>
          <a:prstGeom prst="line">
            <a:avLst/>
          </a:prstGeom>
          <a:ln w="19050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3463956" y="5722094"/>
            <a:ext cx="358486" cy="361214"/>
            <a:chOff x="0" y="0"/>
            <a:chExt cx="812800" cy="8189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0105"/>
              <a:ext cx="660400" cy="732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18555" y="5722094"/>
            <a:ext cx="358486" cy="361214"/>
            <a:chOff x="0" y="0"/>
            <a:chExt cx="812800" cy="8189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2F5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0105"/>
              <a:ext cx="660400" cy="732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42679" y="5690607"/>
            <a:ext cx="358486" cy="361214"/>
            <a:chOff x="0" y="0"/>
            <a:chExt cx="812800" cy="8189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8986"/>
            </a:xfrm>
            <a:custGeom>
              <a:avLst/>
              <a:gdLst/>
              <a:ahLst/>
              <a:cxnLst/>
              <a:rect l="l" t="t" r="r" b="b"/>
              <a:pathLst>
                <a:path w="812800" h="818986">
                  <a:moveTo>
                    <a:pt x="406400" y="0"/>
                  </a:moveTo>
                  <a:cubicBezTo>
                    <a:pt x="181951" y="0"/>
                    <a:pt x="0" y="183336"/>
                    <a:pt x="0" y="409493"/>
                  </a:cubicBezTo>
                  <a:cubicBezTo>
                    <a:pt x="0" y="635650"/>
                    <a:pt x="181951" y="818986"/>
                    <a:pt x="406400" y="818986"/>
                  </a:cubicBezTo>
                  <a:cubicBezTo>
                    <a:pt x="630849" y="818986"/>
                    <a:pt x="812800" y="635650"/>
                    <a:pt x="812800" y="409493"/>
                  </a:cubicBezTo>
                  <a:cubicBezTo>
                    <a:pt x="812800" y="1833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0105"/>
              <a:ext cx="660400" cy="732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322408" y="479282"/>
            <a:ext cx="11228490" cy="595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5"/>
              </a:lnSpc>
              <a:spcBef>
                <a:spcPct val="0"/>
              </a:spcBef>
            </a:pPr>
            <a:r>
              <a:rPr lang="en-US" sz="3599" spc="107" dirty="0" smtClean="0">
                <a:solidFill>
                  <a:srgbClr val="191919"/>
                </a:solidFill>
                <a:latin typeface="Aileron Ultra-Bold"/>
              </a:rPr>
              <a:t>REALISATION</a:t>
            </a:r>
            <a:endParaRPr lang="en-US" sz="3599" spc="107" dirty="0">
              <a:solidFill>
                <a:srgbClr val="191919"/>
              </a:solidFill>
              <a:latin typeface="Aileron Ultra-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235845" y="6534869"/>
            <a:ext cx="2875657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000" spc="60">
                <a:solidFill>
                  <a:srgbClr val="000000"/>
                </a:solidFill>
                <a:latin typeface="Aileron"/>
              </a:rPr>
              <a:t>déployer les OS Windows sur les ordinateurs via le réseau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759969" y="6534869"/>
            <a:ext cx="2875657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000" spc="60">
                <a:solidFill>
                  <a:srgbClr val="000000"/>
                </a:solidFill>
                <a:latin typeface="Aileron"/>
              </a:rPr>
              <a:t>Dossier partagé sur le réseau local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87919" y="6612975"/>
            <a:ext cx="3411736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800" spc="54">
                <a:solidFill>
                  <a:srgbClr val="000000"/>
                </a:solidFill>
                <a:latin typeface="Aileron"/>
              </a:rPr>
              <a:t>gestion flexible du stockage 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800" spc="54">
                <a:solidFill>
                  <a:srgbClr val="000000"/>
                </a:solidFill>
                <a:latin typeface="Aileron"/>
              </a:rPr>
              <a:t>et amélioration de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019639" y="1819046"/>
            <a:ext cx="0" cy="6648908"/>
          </a:xfrm>
          <a:prstGeom prst="line">
            <a:avLst/>
          </a:prstGeom>
          <a:ln w="38100" cap="flat">
            <a:solidFill>
              <a:srgbClr val="7CD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239222" y="2106162"/>
            <a:ext cx="7799467" cy="71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1"/>
              </a:lnSpc>
            </a:pPr>
            <a:r>
              <a:rPr lang="en-US" sz="2199" spc="65" dirty="0">
                <a:solidFill>
                  <a:srgbClr val="082F50"/>
                </a:solidFill>
                <a:latin typeface="Aileron Bold"/>
              </a:rPr>
              <a:t>WDS</a:t>
            </a:r>
          </a:p>
          <a:p>
            <a:pPr marL="0" lvl="0" indent="0" algn="ctr">
              <a:lnSpc>
                <a:spcPts val="2881"/>
              </a:lnSpc>
              <a:spcBef>
                <a:spcPct val="0"/>
              </a:spcBef>
            </a:pPr>
            <a:r>
              <a:rPr lang="en-US" sz="2199" spc="65" dirty="0">
                <a:solidFill>
                  <a:srgbClr val="082F50"/>
                </a:solidFill>
                <a:latin typeface="Aileron Bold"/>
              </a:rPr>
              <a:t>(Windows </a:t>
            </a:r>
            <a:r>
              <a:rPr lang="en-US" sz="2199" spc="65" dirty="0" err="1">
                <a:solidFill>
                  <a:srgbClr val="082F50"/>
                </a:solidFill>
                <a:latin typeface="Aileron Bold"/>
              </a:rPr>
              <a:t>deployement</a:t>
            </a:r>
            <a:r>
              <a:rPr lang="en-US" sz="2199" spc="65" dirty="0">
                <a:solidFill>
                  <a:srgbClr val="082F50"/>
                </a:solidFill>
                <a:latin typeface="Aileron Bold"/>
              </a:rPr>
              <a:t> service)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47778" y="2287137"/>
            <a:ext cx="7799467" cy="35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81"/>
              </a:lnSpc>
              <a:spcBef>
                <a:spcPct val="0"/>
              </a:spcBef>
            </a:pPr>
            <a:r>
              <a:rPr lang="en-US" sz="2199" spc="65" dirty="0" err="1">
                <a:solidFill>
                  <a:srgbClr val="082F50"/>
                </a:solidFill>
                <a:latin typeface="Aileron Bold"/>
              </a:rPr>
              <a:t>FileSharing</a:t>
            </a:r>
            <a:r>
              <a:rPr lang="en-US" sz="2199" spc="65" dirty="0">
                <a:solidFill>
                  <a:srgbClr val="082F50"/>
                </a:solidFill>
                <a:latin typeface="Aileron Bold"/>
              </a:rPr>
              <a:t> &amp; FSRM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48699" y="3667500"/>
            <a:ext cx="6081711" cy="418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Open Sauce"/>
              </a:rPr>
              <a:t>Les hôtes sans OS démarrent via le réseau 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2000" spc="60">
                <a:solidFill>
                  <a:srgbClr val="191919"/>
                </a:solidFill>
                <a:latin typeface="Open Sauce"/>
              </a:rPr>
              <a:t>     en utilisant PXE.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endParaRPr lang="en-US" sz="2000" spc="60">
              <a:solidFill>
                <a:srgbClr val="191919"/>
              </a:solidFill>
              <a:latin typeface="Open Sauce"/>
            </a:endParaRPr>
          </a:p>
          <a:p>
            <a:pPr marL="431801" lvl="1" indent="-21590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Open Sauce"/>
              </a:rPr>
              <a:t>Loading de Boot.wim (pour l’envirenement Windows PE).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endParaRPr lang="en-US" sz="2000" spc="60">
              <a:solidFill>
                <a:srgbClr val="191919"/>
              </a:solidFill>
              <a:latin typeface="Open Sauce"/>
            </a:endParaRPr>
          </a:p>
          <a:p>
            <a:pPr marL="431801" lvl="1" indent="-21590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Open Sauce"/>
              </a:rPr>
              <a:t>Loading de install.wim pour les fichiers nécessaires pour installer le système d'exploitation).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  <a:endParaRPr lang="en-US" sz="2000" spc="60">
              <a:solidFill>
                <a:srgbClr val="191919"/>
              </a:solidFill>
              <a:latin typeface="Open Sauce"/>
            </a:endParaRPr>
          </a:p>
          <a:p>
            <a:pPr algn="l">
              <a:lnSpc>
                <a:spcPts val="3000"/>
              </a:lnSpc>
              <a:spcBef>
                <a:spcPct val="0"/>
              </a:spcBef>
            </a:pPr>
            <a:endParaRPr lang="en-US" sz="2000" spc="60">
              <a:solidFill>
                <a:srgbClr val="191919"/>
              </a:solidFill>
              <a:latin typeface="Open Sau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491530" y="3667500"/>
            <a:ext cx="6083682" cy="227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Le Type de </a:t>
            </a:r>
            <a:r>
              <a:rPr lang="en-US" sz="2000" spc="60" dirty="0" err="1">
                <a:solidFill>
                  <a:srgbClr val="191919"/>
                </a:solidFill>
                <a:latin typeface="Open Sauce"/>
              </a:rPr>
              <a:t>partage</a:t>
            </a: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 (NFS,SMB,CIFS...).</a:t>
            </a:r>
          </a:p>
          <a:p>
            <a:pPr algn="l">
              <a:lnSpc>
                <a:spcPts val="3000"/>
              </a:lnSpc>
            </a:pPr>
            <a:endParaRPr lang="en-US" sz="2000" spc="60" dirty="0">
              <a:solidFill>
                <a:srgbClr val="191919"/>
              </a:solidFill>
              <a:latin typeface="Open Sauce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Les droit de </a:t>
            </a:r>
            <a:r>
              <a:rPr lang="en-US" sz="2000" spc="60" dirty="0" err="1">
                <a:solidFill>
                  <a:srgbClr val="191919"/>
                </a:solidFill>
                <a:latin typeface="Open Sauce"/>
              </a:rPr>
              <a:t>partages</a:t>
            </a: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 et les droits NTFS.</a:t>
            </a:r>
          </a:p>
          <a:p>
            <a:pPr algn="l">
              <a:lnSpc>
                <a:spcPts val="3000"/>
              </a:lnSpc>
            </a:pPr>
            <a:endParaRPr lang="en-US" sz="2000" spc="60" dirty="0">
              <a:solidFill>
                <a:srgbClr val="191919"/>
              </a:solidFill>
              <a:latin typeface="Open Sauce"/>
            </a:endParaRPr>
          </a:p>
          <a:p>
            <a:pPr marL="431801" lvl="1" indent="-215900" algn="l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60" dirty="0" err="1">
                <a:solidFill>
                  <a:srgbClr val="191919"/>
                </a:solidFill>
                <a:latin typeface="Open Sauce"/>
              </a:rPr>
              <a:t>Filtres</a:t>
            </a: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 de type de </a:t>
            </a:r>
            <a:r>
              <a:rPr lang="en-US" sz="2000" spc="60" dirty="0" err="1">
                <a:solidFill>
                  <a:srgbClr val="191919"/>
                </a:solidFill>
                <a:latin typeface="Open Sauce"/>
              </a:rPr>
              <a:t>contenue</a:t>
            </a: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 </a:t>
            </a:r>
            <a:r>
              <a:rPr lang="en-US" sz="2000" spc="60" dirty="0" err="1">
                <a:solidFill>
                  <a:srgbClr val="191919"/>
                </a:solidFill>
                <a:latin typeface="Open Sauce"/>
              </a:rPr>
              <a:t>autorisé</a:t>
            </a: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 pour un dossier </a:t>
            </a:r>
            <a:r>
              <a:rPr lang="en-US" sz="2000" spc="60" dirty="0" err="1">
                <a:solidFill>
                  <a:srgbClr val="191919"/>
                </a:solidFill>
                <a:latin typeface="Open Sauce"/>
              </a:rPr>
              <a:t>partagé</a:t>
            </a:r>
            <a:r>
              <a:rPr lang="en-US" sz="2000" spc="60" dirty="0">
                <a:solidFill>
                  <a:srgbClr val="191919"/>
                </a:solidFill>
                <a:latin typeface="Open Sauce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29755" y="433057"/>
            <a:ext cx="11228490" cy="595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5"/>
              </a:lnSpc>
              <a:spcBef>
                <a:spcPct val="0"/>
              </a:spcBef>
            </a:pPr>
            <a:r>
              <a:rPr lang="en-US" sz="3599" spc="107">
                <a:solidFill>
                  <a:srgbClr val="191919"/>
                </a:solidFill>
                <a:latin typeface="Aileron Ultra-Bold"/>
              </a:rPr>
              <a:t>REALISATION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285</Words>
  <Application>Microsoft Office PowerPoint</Application>
  <PresentationFormat>Custom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Aileron</vt:lpstr>
      <vt:lpstr>Arimo</vt:lpstr>
      <vt:lpstr>Aileron Bold</vt:lpstr>
      <vt:lpstr>Open Sauce</vt:lpstr>
      <vt:lpstr>Calibri</vt:lpstr>
      <vt:lpstr>Aileron Ultra-Bold</vt:lpstr>
      <vt:lpstr>Aileron Heavy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Planning Cycle</dc:title>
  <dc:creator>Hiba_BDK</dc:creator>
  <cp:lastModifiedBy>azerty</cp:lastModifiedBy>
  <cp:revision>9</cp:revision>
  <dcterms:created xsi:type="dcterms:W3CDTF">2006-08-16T00:00:00Z</dcterms:created>
  <dcterms:modified xsi:type="dcterms:W3CDTF">2024-06-24T05:17:51Z</dcterms:modified>
  <dc:identifier>DAGHKRD8Jp4</dc:identifier>
</cp:coreProperties>
</file>