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Arial Black" panose="020B0A04020102020204" pitchFamily="34" charset="0"/>
      <p:regular r:id="rId44"/>
      <p:bold r:id="rId45"/>
    </p:embeddedFont>
    <p:embeddedFont>
      <p:font typeface="Pacifico"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a:t> c’est un super-tableau de contingence des variables X1, . . . , Xp, forme de tableaux de contingence et de matrices d’effectifs marginaux</a:t>
            </a:r>
            <a:endParaRPr/>
          </a:p>
        </p:txBody>
      </p:sp>
      <p:sp>
        <p:nvSpPr>
          <p:cNvPr id="174" name="Google Shape;1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8"/>
        <p:cNvGrpSpPr/>
        <p:nvPr/>
      </p:nvGrpSpPr>
      <p:grpSpPr>
        <a:xfrm>
          <a:off x="0" y="0"/>
          <a:ext cx="0" cy="0"/>
          <a:chOff x="0" y="0"/>
          <a:chExt cx="0" cy="0"/>
        </a:xfrm>
      </p:grpSpPr>
      <p:sp>
        <p:nvSpPr>
          <p:cNvPr id="19" name="Google Shape;19;p2"/>
          <p:cNvSpPr txBox="1">
            <a:spLocks noGrp="1"/>
          </p:cNvSpPr>
          <p:nvPr>
            <p:ph type="ftr" idx="11"/>
          </p:nvPr>
        </p:nvSpPr>
        <p:spPr>
          <a:xfrm>
            <a:off x="3686185" y="6459785"/>
            <a:ext cx="4822804"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dt" idx="10"/>
          </p:nvPr>
        </p:nvSpPr>
        <p:spPr>
          <a:xfrm>
            <a:off x="1097280" y="6459785"/>
            <a:ext cx="2472271"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9900458" y="6459785"/>
            <a:ext cx="1312025"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a:t>
            </a:fld>
            <a:endParaRPr sz="1050" b="0" i="0" u="none" strike="noStrike" cap="non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Image avec légende" type="picTx">
  <p:cSld name="PICTURE_WITH_CAPTION_TEXT">
    <p:spTree>
      <p:nvGrpSpPr>
        <p:cNvPr id="1" name="Shape 82"/>
        <p:cNvGrpSpPr/>
        <p:nvPr/>
      </p:nvGrpSpPr>
      <p:grpSpPr>
        <a:xfrm>
          <a:off x="0" y="0"/>
          <a:ext cx="0" cy="0"/>
          <a:chOff x="0" y="0"/>
          <a:chExt cx="0" cy="0"/>
        </a:xfrm>
      </p:grpSpPr>
      <p:sp>
        <p:nvSpPr>
          <p:cNvPr id="83" name="Google Shape;83;p1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a:spLocks noGrp="1"/>
          </p:cNvSpPr>
          <p:nvPr>
            <p:ph type="pic" idx="2"/>
          </p:nvPr>
        </p:nvSpPr>
        <p:spPr>
          <a:xfrm>
            <a:off x="15" y="0"/>
            <a:ext cx="12191985" cy="4915076"/>
          </a:xfrm>
          <a:prstGeom prst="rect">
            <a:avLst/>
          </a:prstGeom>
          <a:solidFill>
            <a:srgbClr val="D2CDB0"/>
          </a:solid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7" name="Google Shape;87;p11"/>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8" name="Google Shape;88;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2"/>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re vertical et texte" type="vertTitleAndTx">
  <p:cSld name="VERTICAL_TITLE_AND_VERTICAL_TEXT">
    <p:spTree>
      <p:nvGrpSpPr>
        <p:cNvPr id="1" name="Shape 97"/>
        <p:cNvGrpSpPr/>
        <p:nvPr/>
      </p:nvGrpSpPr>
      <p:grpSpPr>
        <a:xfrm>
          <a:off x="0" y="0"/>
          <a:ext cx="0" cy="0"/>
          <a:chOff x="0" y="0"/>
          <a:chExt cx="0" cy="0"/>
        </a:xfrm>
      </p:grpSpPr>
      <p:sp>
        <p:nvSpPr>
          <p:cNvPr id="98" name="Google Shape;98;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2" name="Google Shape;102;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5" name="Google Shape;25;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u avec légende" type="objTx">
  <p:cSld name="OBJECT_WITH_CAPTION_TEXT">
    <p:spTree>
      <p:nvGrpSpPr>
        <p:cNvPr id="1" name="Shape 28"/>
        <p:cNvGrpSpPr/>
        <p:nvPr/>
      </p:nvGrpSpPr>
      <p:grpSpPr>
        <a:xfrm>
          <a:off x="0" y="0"/>
          <a:ext cx="0" cy="0"/>
          <a:chOff x="0" y="0"/>
          <a:chExt cx="0" cy="0"/>
        </a:xfrm>
      </p:grpSpPr>
      <p:sp>
        <p:nvSpPr>
          <p:cNvPr id="29" name="Google Shape;29;p4"/>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4"/>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4" name="Google Shape;34;p4"/>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49"/>
        <p:cNvGrpSpPr/>
        <p:nvPr/>
      </p:nvGrpSpPr>
      <p:grpSpPr>
        <a:xfrm>
          <a:off x="0" y="0"/>
          <a:ext cx="0" cy="0"/>
          <a:chOff x="0" y="0"/>
          <a:chExt cx="0" cy="0"/>
        </a:xfrm>
      </p:grpSpPr>
      <p:sp>
        <p:nvSpPr>
          <p:cNvPr id="50" name="Google Shape;50;p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55"/>
        <p:cNvGrpSpPr/>
        <p:nvPr/>
      </p:nvGrpSpPr>
      <p:grpSpPr>
        <a:xfrm>
          <a:off x="0" y="0"/>
          <a:ext cx="0" cy="0"/>
          <a:chOff x="0" y="0"/>
          <a:chExt cx="0" cy="0"/>
        </a:xfrm>
      </p:grpSpPr>
      <p:sp>
        <p:nvSpPr>
          <p:cNvPr id="56" name="Google Shape;56;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60" name="Google Shape;60;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cxnSp>
        <p:nvCxnSpPr>
          <p:cNvPr id="63" name="Google Shape;63;p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re de section" type="secHead">
  <p:cSld name="SECTION_HEADER">
    <p:bg>
      <p:bgPr>
        <a:solidFill>
          <a:schemeClr val="lt1"/>
        </a:solidFill>
        <a:effectLst/>
      </p:bgPr>
    </p:bg>
    <p:spTree>
      <p:nvGrpSpPr>
        <p:cNvPr id="1" name="Shape 64"/>
        <p:cNvGrpSpPr/>
        <p:nvPr/>
      </p:nvGrpSpPr>
      <p:grpSpPr>
        <a:xfrm>
          <a:off x="0" y="0"/>
          <a:ext cx="0" cy="0"/>
          <a:chOff x="0" y="0"/>
          <a:chExt cx="0" cy="0"/>
        </a:xfrm>
      </p:grpSpPr>
      <p:sp>
        <p:nvSpPr>
          <p:cNvPr id="65" name="Google Shape;65;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69" name="Google Shape;69;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cxnSp>
        <p:nvCxnSpPr>
          <p:cNvPr id="72" name="Google Shape;72;p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0"/>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6" name="Google Shape;76;p10"/>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10"/>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8" name="Google Shape;78;p10"/>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8.jpg"/></Relationships>
</file>

<file path=ppt/slides/_rels/slide3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p:nvPr/>
        </p:nvSpPr>
        <p:spPr>
          <a:xfrm>
            <a:off x="9938141" y="1252244"/>
            <a:ext cx="1401732" cy="381084"/>
          </a:xfrm>
          <a:prstGeom prst="rect">
            <a:avLst/>
          </a:prstGeom>
          <a:noFill/>
          <a:ln>
            <a:noFill/>
          </a:ln>
        </p:spPr>
        <p:txBody>
          <a:bodyPr spcFirstLastPara="1" wrap="square" lIns="0" tIns="8125" rIns="0" bIns="0" anchor="t" anchorCtr="0">
            <a:noAutofit/>
          </a:bodyPr>
          <a:lstStyle/>
          <a:p>
            <a:pPr marL="115245" marR="3258" lvl="0" indent="-107508" algn="l" rtl="0">
              <a:lnSpc>
                <a:spcPct val="143000"/>
              </a:lnSpc>
              <a:spcBef>
                <a:spcPts val="0"/>
              </a:spcBef>
              <a:spcAft>
                <a:spcPts val="0"/>
              </a:spcAft>
              <a:buNone/>
            </a:pPr>
            <a:r>
              <a:rPr lang="fr-FR" sz="897" b="1" i="0" u="none" strike="noStrike" cap="none">
                <a:solidFill>
                  <a:srgbClr val="16B009"/>
                </a:solidFill>
                <a:latin typeface="Times New Roman"/>
                <a:ea typeface="Times New Roman"/>
                <a:cs typeface="Times New Roman"/>
                <a:sym typeface="Times New Roman"/>
              </a:rPr>
              <a:t>I</a:t>
            </a:r>
            <a:r>
              <a:rPr lang="fr-FR" sz="897" b="0" i="0" u="none" strike="noStrike" cap="none">
                <a:solidFill>
                  <a:schemeClr val="dk1"/>
                </a:solidFill>
                <a:latin typeface="Times New Roman"/>
                <a:ea typeface="Times New Roman"/>
                <a:cs typeface="Times New Roman"/>
                <a:sym typeface="Times New Roman"/>
              </a:rPr>
              <a:t>nstitut </a:t>
            </a:r>
            <a:r>
              <a:rPr lang="fr-FR" sz="897" b="1" i="0" u="none" strike="noStrike" cap="none">
                <a:solidFill>
                  <a:srgbClr val="16B009"/>
                </a:solidFill>
                <a:latin typeface="Times New Roman"/>
                <a:ea typeface="Times New Roman"/>
                <a:cs typeface="Times New Roman"/>
                <a:sym typeface="Times New Roman"/>
              </a:rPr>
              <a:t>N</a:t>
            </a:r>
            <a:r>
              <a:rPr lang="fr-FR" sz="897" b="0" i="0" u="none" strike="noStrike" cap="none">
                <a:solidFill>
                  <a:schemeClr val="dk1"/>
                </a:solidFill>
                <a:latin typeface="Times New Roman"/>
                <a:ea typeface="Times New Roman"/>
                <a:cs typeface="Times New Roman"/>
                <a:sym typeface="Times New Roman"/>
              </a:rPr>
              <a:t>ational de </a:t>
            </a:r>
            <a:r>
              <a:rPr lang="fr-FR" sz="897" b="1" i="0" u="none" strike="noStrike" cap="none">
                <a:solidFill>
                  <a:srgbClr val="16B009"/>
                </a:solidFill>
                <a:latin typeface="Times New Roman"/>
                <a:ea typeface="Times New Roman"/>
                <a:cs typeface="Times New Roman"/>
                <a:sym typeface="Times New Roman"/>
              </a:rPr>
              <a:t>S</a:t>
            </a:r>
            <a:r>
              <a:rPr lang="fr-FR" sz="897" b="0" i="0" u="none" strike="noStrike" cap="none">
                <a:solidFill>
                  <a:schemeClr val="dk1"/>
                </a:solidFill>
                <a:latin typeface="Times New Roman"/>
                <a:ea typeface="Times New Roman"/>
                <a:cs typeface="Times New Roman"/>
                <a:sym typeface="Times New Roman"/>
              </a:rPr>
              <a:t>tatistique  et d’</a:t>
            </a:r>
            <a:r>
              <a:rPr lang="fr-FR" sz="897" b="1" i="0" u="none" strike="noStrike" cap="none">
                <a:solidFill>
                  <a:srgbClr val="16B009"/>
                </a:solidFill>
                <a:latin typeface="Times New Roman"/>
                <a:ea typeface="Times New Roman"/>
                <a:cs typeface="Times New Roman"/>
                <a:sym typeface="Times New Roman"/>
              </a:rPr>
              <a:t>E</a:t>
            </a:r>
            <a:r>
              <a:rPr lang="fr-FR" sz="897" b="0" i="0" u="none" strike="noStrike" cap="none">
                <a:solidFill>
                  <a:schemeClr val="dk1"/>
                </a:solidFill>
                <a:latin typeface="Times New Roman"/>
                <a:ea typeface="Times New Roman"/>
                <a:cs typeface="Times New Roman"/>
                <a:sym typeface="Times New Roman"/>
              </a:rPr>
              <a:t>conomie </a:t>
            </a:r>
            <a:r>
              <a:rPr lang="fr-FR" sz="897" b="1" i="0" u="none" strike="noStrike" cap="none">
                <a:solidFill>
                  <a:srgbClr val="16B009"/>
                </a:solidFill>
                <a:latin typeface="Times New Roman"/>
                <a:ea typeface="Times New Roman"/>
                <a:cs typeface="Times New Roman"/>
                <a:sym typeface="Times New Roman"/>
              </a:rPr>
              <a:t>A</a:t>
            </a:r>
            <a:r>
              <a:rPr lang="fr-FR" sz="897" b="0" i="0" u="none" strike="noStrike" cap="none">
                <a:solidFill>
                  <a:schemeClr val="dk1"/>
                </a:solidFill>
                <a:latin typeface="Times New Roman"/>
                <a:ea typeface="Times New Roman"/>
                <a:cs typeface="Times New Roman"/>
                <a:sym typeface="Times New Roman"/>
              </a:rPr>
              <a:t>ppliquée</a:t>
            </a:r>
            <a:endParaRPr sz="897" b="0" i="0" u="none" strike="noStrike" cap="none">
              <a:solidFill>
                <a:schemeClr val="dk1"/>
              </a:solidFill>
              <a:latin typeface="Times New Roman"/>
              <a:ea typeface="Times New Roman"/>
              <a:cs typeface="Times New Roman"/>
              <a:sym typeface="Times New Roman"/>
            </a:endParaRPr>
          </a:p>
        </p:txBody>
      </p:sp>
      <p:sp>
        <p:nvSpPr>
          <p:cNvPr id="110" name="Google Shape;110;p14"/>
          <p:cNvSpPr txBox="1"/>
          <p:nvPr/>
        </p:nvSpPr>
        <p:spPr>
          <a:xfrm>
            <a:off x="5340626" y="5944312"/>
            <a:ext cx="2208929" cy="193301"/>
          </a:xfrm>
          <a:prstGeom prst="rect">
            <a:avLst/>
          </a:prstGeom>
          <a:noFill/>
          <a:ln>
            <a:noFill/>
          </a:ln>
        </p:spPr>
        <p:txBody>
          <a:bodyPr spcFirstLastPara="1" wrap="square" lIns="0" tIns="8550" rIns="0" bIns="0" anchor="t" anchorCtr="0">
            <a:noAutofit/>
          </a:bodyPr>
          <a:lstStyle/>
          <a:p>
            <a:pPr marL="8145" marR="0" lvl="0" indent="0" algn="ctr" rtl="0">
              <a:spcBef>
                <a:spcPts val="0"/>
              </a:spcBef>
              <a:spcAft>
                <a:spcPts val="0"/>
              </a:spcAft>
              <a:buNone/>
            </a:pPr>
            <a:r>
              <a:rPr lang="fr-FR" sz="1200" b="1" i="0" u="none" strike="noStrike" cap="none">
                <a:solidFill>
                  <a:schemeClr val="dk1"/>
                </a:solidFill>
                <a:latin typeface="Calibri"/>
                <a:ea typeface="Calibri"/>
                <a:cs typeface="Calibri"/>
                <a:sym typeface="Calibri"/>
              </a:rPr>
              <a:t>Année universitaire 2019/2020</a:t>
            </a:r>
            <a:endParaRPr sz="1200" b="1" i="0" u="none" strike="noStrike" cap="none">
              <a:solidFill>
                <a:schemeClr val="dk1"/>
              </a:solidFill>
              <a:latin typeface="Calibri"/>
              <a:ea typeface="Calibri"/>
              <a:cs typeface="Calibri"/>
              <a:sym typeface="Calibri"/>
            </a:endParaRPr>
          </a:p>
        </p:txBody>
      </p:sp>
      <p:sp>
        <p:nvSpPr>
          <p:cNvPr id="111" name="Google Shape;111;p14"/>
          <p:cNvSpPr/>
          <p:nvPr/>
        </p:nvSpPr>
        <p:spPr>
          <a:xfrm>
            <a:off x="10313623" y="350148"/>
            <a:ext cx="650769" cy="71573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154">
              <a:solidFill>
                <a:schemeClr val="dk1"/>
              </a:solidFill>
              <a:latin typeface="Calibri"/>
              <a:ea typeface="Calibri"/>
              <a:cs typeface="Calibri"/>
              <a:sym typeface="Calibri"/>
            </a:endParaRPr>
          </a:p>
        </p:txBody>
      </p:sp>
      <p:sp>
        <p:nvSpPr>
          <p:cNvPr id="112" name="Google Shape;112;p14"/>
          <p:cNvSpPr/>
          <p:nvPr/>
        </p:nvSpPr>
        <p:spPr>
          <a:xfrm>
            <a:off x="3021496" y="2349613"/>
            <a:ext cx="6255026" cy="1824602"/>
          </a:xfrm>
          <a:prstGeom prst="roundRect">
            <a:avLst>
              <a:gd name="adj" fmla="val 16667"/>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sp>
        <p:nvSpPr>
          <p:cNvPr id="113" name="Google Shape;113;p14"/>
          <p:cNvSpPr txBox="1"/>
          <p:nvPr/>
        </p:nvSpPr>
        <p:spPr>
          <a:xfrm>
            <a:off x="2449936" y="1923876"/>
            <a:ext cx="7292128" cy="18912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600" b="0" i="0" u="none" strike="noStrike">
              <a:solidFill>
                <a:srgbClr val="008000"/>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r>
              <a:rPr lang="fr-FR" sz="4400" b="1" i="0" strike="noStrike">
                <a:solidFill>
                  <a:srgbClr val="008000"/>
                </a:solidFill>
                <a:latin typeface="Arial Black"/>
                <a:ea typeface="Arial Black"/>
                <a:cs typeface="Arial Black"/>
                <a:sym typeface="Arial Black"/>
              </a:rPr>
              <a:t> </a:t>
            </a:r>
            <a:r>
              <a:rPr lang="fr-FR" sz="2800" b="1">
                <a:solidFill>
                  <a:srgbClr val="008000"/>
                </a:solidFill>
                <a:latin typeface="Arial Black"/>
                <a:ea typeface="Arial Black"/>
                <a:cs typeface="Arial Black"/>
                <a:sym typeface="Arial Black"/>
              </a:rPr>
              <a:t>Analyse Factorielle des Correspondances Multiples</a:t>
            </a:r>
            <a:endParaRPr sz="2400" b="1">
              <a:solidFill>
                <a:srgbClr val="008000"/>
              </a:solidFill>
              <a:latin typeface="Arial Black"/>
              <a:ea typeface="Arial Black"/>
              <a:cs typeface="Arial Black"/>
              <a:sym typeface="Arial Black"/>
            </a:endParaRPr>
          </a:p>
        </p:txBody>
      </p:sp>
      <p:pic>
        <p:nvPicPr>
          <p:cNvPr id="114" name="Google Shape;114;p14"/>
          <p:cNvPicPr preferRelativeResize="0"/>
          <p:nvPr/>
        </p:nvPicPr>
        <p:blipFill rotWithShape="1">
          <a:blip r:embed="rId4">
            <a:alphaModFix/>
          </a:blip>
          <a:srcRect l="8453" r="3221"/>
          <a:stretch/>
        </p:blipFill>
        <p:spPr>
          <a:xfrm>
            <a:off x="1130423" y="313972"/>
            <a:ext cx="2063350" cy="1141952"/>
          </a:xfrm>
          <a:prstGeom prst="rect">
            <a:avLst/>
          </a:prstGeom>
          <a:noFill/>
          <a:ln>
            <a:noFill/>
          </a:ln>
        </p:spPr>
      </p:pic>
      <p:sp>
        <p:nvSpPr>
          <p:cNvPr id="115" name="Google Shape;115;p14"/>
          <p:cNvSpPr txBox="1"/>
          <p:nvPr/>
        </p:nvSpPr>
        <p:spPr>
          <a:xfrm>
            <a:off x="993913" y="4320209"/>
            <a:ext cx="331045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b="1" u="sng" dirty="0">
                <a:solidFill>
                  <a:schemeClr val="dk1"/>
                </a:solidFill>
                <a:latin typeface="Calibri"/>
                <a:ea typeface="Calibri"/>
                <a:cs typeface="Calibri"/>
                <a:sym typeface="Calibri"/>
              </a:rPr>
              <a:t>Travail </a:t>
            </a:r>
            <a:r>
              <a:rPr lang="fr-FR" sz="1800" b="1" u="sng" dirty="0" smtClean="0">
                <a:solidFill>
                  <a:schemeClr val="dk1"/>
                </a:solidFill>
                <a:latin typeface="Calibri"/>
                <a:ea typeface="Calibri"/>
                <a:cs typeface="Calibri"/>
                <a:sym typeface="Calibri"/>
              </a:rPr>
              <a:t>élaboré</a:t>
            </a:r>
            <a:r>
              <a:rPr lang="fr-FR" sz="1800" b="1" u="sng" dirty="0" smtClean="0">
                <a:solidFill>
                  <a:schemeClr val="dk1"/>
                </a:solidFill>
                <a:latin typeface="Calibri"/>
                <a:ea typeface="Calibri"/>
                <a:cs typeface="Calibri"/>
                <a:sym typeface="Calibri"/>
              </a:rPr>
              <a:t> </a:t>
            </a:r>
            <a:r>
              <a:rPr lang="fr-FR" sz="1800" b="1" u="sng" dirty="0">
                <a:solidFill>
                  <a:schemeClr val="dk1"/>
                </a:solidFill>
                <a:latin typeface="Calibri"/>
                <a:ea typeface="Calibri"/>
                <a:cs typeface="Calibri"/>
                <a:sym typeface="Calibri"/>
              </a:rPr>
              <a:t>par :</a:t>
            </a:r>
            <a:endParaRPr dirty="0"/>
          </a:p>
        </p:txBody>
      </p:sp>
      <p:sp>
        <p:nvSpPr>
          <p:cNvPr id="116" name="Google Shape;116;p14"/>
          <p:cNvSpPr txBox="1"/>
          <p:nvPr/>
        </p:nvSpPr>
        <p:spPr>
          <a:xfrm>
            <a:off x="949183" y="4820290"/>
            <a:ext cx="4161183"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fr-FR" sz="1800" b="1" dirty="0">
                <a:solidFill>
                  <a:schemeClr val="dk1"/>
                </a:solidFill>
                <a:latin typeface="Calibri"/>
                <a:ea typeface="Calibri"/>
                <a:cs typeface="Calibri"/>
                <a:sym typeface="Calibri"/>
              </a:rPr>
              <a:t>Hiba </a:t>
            </a:r>
            <a:r>
              <a:rPr lang="fr-FR" sz="1800" b="1" dirty="0" err="1" smtClean="0">
                <a:solidFill>
                  <a:schemeClr val="dk1"/>
                </a:solidFill>
                <a:latin typeface="Calibri"/>
                <a:ea typeface="Calibri"/>
                <a:cs typeface="Calibri"/>
                <a:sym typeface="Calibri"/>
              </a:rPr>
              <a:t>Boulhanna</a:t>
            </a:r>
            <a:endParaRPr sz="1800" b="1" dirty="0">
              <a:solidFill>
                <a:schemeClr val="dk1"/>
              </a:solidFill>
              <a:latin typeface="Calibri"/>
              <a:ea typeface="Calibri"/>
              <a:cs typeface="Calibri"/>
              <a:sym typeface="Calibri"/>
            </a:endParaRPr>
          </a:p>
        </p:txBody>
      </p:sp>
      <p:sp>
        <p:nvSpPr>
          <p:cNvPr id="117" name="Google Shape;117;p14"/>
          <p:cNvSpPr txBox="1"/>
          <p:nvPr/>
        </p:nvSpPr>
        <p:spPr>
          <a:xfrm>
            <a:off x="4544453" y="5484023"/>
            <a:ext cx="3801273" cy="55693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000"/>
              <a:buFont typeface="Calibri"/>
              <a:buNone/>
            </a:pPr>
            <a:r>
              <a:rPr lang="fr-FR" sz="2000" b="1" dirty="0" smtClean="0">
                <a:solidFill>
                  <a:schemeClr val="dk1"/>
                </a:solidFill>
                <a:latin typeface="Calibri"/>
                <a:ea typeface="Calibri"/>
                <a:cs typeface="Calibri"/>
                <a:sym typeface="Calibri"/>
              </a:rPr>
              <a:t>Elève Ingénieure en 2</a:t>
            </a:r>
            <a:r>
              <a:rPr lang="fr-FR" sz="2000" b="1" baseline="30000" dirty="0" smtClean="0">
                <a:solidFill>
                  <a:schemeClr val="dk1"/>
                </a:solidFill>
                <a:latin typeface="Calibri"/>
                <a:ea typeface="Calibri"/>
                <a:cs typeface="Calibri"/>
                <a:sym typeface="Calibri"/>
              </a:rPr>
              <a:t>ème</a:t>
            </a:r>
            <a:r>
              <a:rPr lang="fr-FR" sz="2000" b="1" dirty="0" smtClean="0">
                <a:solidFill>
                  <a:schemeClr val="dk1"/>
                </a:solidFill>
                <a:latin typeface="Calibri"/>
                <a:ea typeface="Calibri"/>
                <a:cs typeface="Calibri"/>
                <a:sym typeface="Calibri"/>
              </a:rPr>
              <a:t> années </a:t>
            </a:r>
            <a:endParaRPr sz="2000" b="1" dirty="0">
              <a:solidFill>
                <a:schemeClr val="dk1"/>
              </a:solidFill>
              <a:latin typeface="Calibri"/>
              <a:ea typeface="Calibri"/>
              <a:cs typeface="Calibri"/>
              <a:sym typeface="Calibri"/>
            </a:endParaRPr>
          </a:p>
        </p:txBody>
      </p:sp>
      <p:sp>
        <p:nvSpPr>
          <p:cNvPr id="118" name="Google Shape;118;p14"/>
          <p:cNvSpPr txBox="1"/>
          <p:nvPr/>
        </p:nvSpPr>
        <p:spPr>
          <a:xfrm>
            <a:off x="9124303" y="4415286"/>
            <a:ext cx="201734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2 . Axes factoriels et facteurs </a:t>
            </a:r>
            <a:endParaRPr sz="3200">
              <a:solidFill>
                <a:srgbClr val="0070C0"/>
              </a:solidFill>
            </a:endParaRPr>
          </a:p>
        </p:txBody>
      </p:sp>
      <p:sp>
        <p:nvSpPr>
          <p:cNvPr id="195" name="Google Shape;195;p23"/>
          <p:cNvSpPr txBox="1">
            <a:spLocks noGrp="1"/>
          </p:cNvSpPr>
          <p:nvPr>
            <p:ph type="body" idx="1"/>
          </p:nvPr>
        </p:nvSpPr>
        <p:spPr>
          <a:xfrm>
            <a:off x="1097280" y="1845734"/>
            <a:ext cx="10058400" cy="4023360"/>
          </a:xfrm>
          <a:prstGeom prst="rect">
            <a:avLst/>
          </a:prstGeom>
          <a:blipFill rotWithShape="1">
            <a:blip r:embed="rId3">
              <a:alphaModFix/>
            </a:blip>
            <a:stretch>
              <a:fillRect l="-484" t="-453"/>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2 . Axes factoriels et facteurs (2)</a:t>
            </a:r>
            <a:endParaRPr sz="3200"/>
          </a:p>
        </p:txBody>
      </p:sp>
      <p:sp>
        <p:nvSpPr>
          <p:cNvPr id="201" name="Google Shape;201;p24"/>
          <p:cNvSpPr txBox="1">
            <a:spLocks noGrp="1"/>
          </p:cNvSpPr>
          <p:nvPr>
            <p:ph type="body" idx="1"/>
          </p:nvPr>
        </p:nvSpPr>
        <p:spPr>
          <a:xfrm>
            <a:off x="1097280" y="1845734"/>
            <a:ext cx="10058400" cy="4023360"/>
          </a:xfrm>
          <a:prstGeom prst="rect">
            <a:avLst/>
          </a:prstGeom>
          <a:blipFill rotWithShape="1">
            <a:blip r:embed="rId3">
              <a:alphaModFix/>
            </a:blip>
            <a:stretch>
              <a:fillRect l="-1393" t="-453"/>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2 . Axes factoriels et facteurs (3)</a:t>
            </a:r>
            <a:endParaRPr sz="3200"/>
          </a:p>
        </p:txBody>
      </p:sp>
      <p:sp>
        <p:nvSpPr>
          <p:cNvPr id="207" name="Google Shape;207;p25"/>
          <p:cNvSpPr txBox="1">
            <a:spLocks noGrp="1"/>
          </p:cNvSpPr>
          <p:nvPr>
            <p:ph type="body" idx="1"/>
          </p:nvPr>
        </p:nvSpPr>
        <p:spPr>
          <a:xfrm>
            <a:off x="1097280" y="1845734"/>
            <a:ext cx="10058400" cy="4023360"/>
          </a:xfrm>
          <a:prstGeom prst="rect">
            <a:avLst/>
          </a:prstGeom>
          <a:blipFill rotWithShape="1">
            <a:blip r:embed="rId3">
              <a:alphaModFix/>
            </a:blip>
            <a:stretch>
              <a:fillRect l="-484" t="-453" r="-422"/>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2 . Axes factoriels et facteurs (4)</a:t>
            </a:r>
            <a:endParaRPr sz="3200"/>
          </a:p>
        </p:txBody>
      </p:sp>
      <p:sp>
        <p:nvSpPr>
          <p:cNvPr id="213" name="Google Shape;213;p26"/>
          <p:cNvSpPr txBox="1">
            <a:spLocks noGrp="1"/>
          </p:cNvSpPr>
          <p:nvPr>
            <p:ph type="body" idx="1"/>
          </p:nvPr>
        </p:nvSpPr>
        <p:spPr>
          <a:xfrm>
            <a:off x="1097280" y="1845734"/>
            <a:ext cx="10058400" cy="4023360"/>
          </a:xfrm>
          <a:prstGeom prst="rect">
            <a:avLst/>
          </a:prstGeom>
          <a:blipFill rotWithShape="1">
            <a:blip r:embed="rId3">
              <a:alphaModFix/>
            </a:blip>
            <a:stretch>
              <a:fillRect l="-484"/>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3 . Facteurs et relations quasi-barycentriques </a:t>
            </a:r>
            <a:endParaRPr sz="3200"/>
          </a:p>
        </p:txBody>
      </p:sp>
      <p:sp>
        <p:nvSpPr>
          <p:cNvPr id="219" name="Google Shape;219;p27"/>
          <p:cNvSpPr txBox="1">
            <a:spLocks noGrp="1"/>
          </p:cNvSpPr>
          <p:nvPr>
            <p:ph type="body" idx="1"/>
          </p:nvPr>
        </p:nvSpPr>
        <p:spPr>
          <a:xfrm>
            <a:off x="1097280" y="1845734"/>
            <a:ext cx="10058400" cy="4023360"/>
          </a:xfrm>
          <a:prstGeom prst="rect">
            <a:avLst/>
          </a:prstGeom>
          <a:blipFill rotWithShape="1">
            <a:blip r:embed="rId3">
              <a:alphaModFix/>
            </a:blip>
            <a:stretch>
              <a:fillRect l="-1393" t="-1059" b="-10302"/>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3 . Facteurs et relations quasi-barycentriques (2)</a:t>
            </a:r>
            <a:endParaRPr sz="5400">
              <a:latin typeface="Times New Roman"/>
              <a:ea typeface="Times New Roman"/>
              <a:cs typeface="Times New Roman"/>
              <a:sym typeface="Times New Roman"/>
            </a:endParaRPr>
          </a:p>
        </p:txBody>
      </p:sp>
      <p:sp>
        <p:nvSpPr>
          <p:cNvPr id="225" name="Google Shape;225;p28"/>
          <p:cNvSpPr txBox="1">
            <a:spLocks noGrp="1"/>
          </p:cNvSpPr>
          <p:nvPr>
            <p:ph type="body" idx="1"/>
          </p:nvPr>
        </p:nvSpPr>
        <p:spPr>
          <a:xfrm>
            <a:off x="1097280" y="1845734"/>
            <a:ext cx="10058400" cy="4023360"/>
          </a:xfrm>
          <a:prstGeom prst="rect">
            <a:avLst/>
          </a:prstGeom>
          <a:blipFill rotWithShape="1">
            <a:blip r:embed="rId3">
              <a:alphaModFix/>
            </a:blip>
            <a:stretch>
              <a:fillRect l="-483" t="-453" r="-302"/>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4 . Support du nuage des modalités </a:t>
            </a:r>
            <a:endParaRPr sz="3200">
              <a:solidFill>
                <a:srgbClr val="0070C0"/>
              </a:solidFill>
            </a:endParaRPr>
          </a:p>
        </p:txBody>
      </p:sp>
      <p:sp>
        <p:nvSpPr>
          <p:cNvPr id="231" name="Google Shape;231;p29"/>
          <p:cNvSpPr txBox="1">
            <a:spLocks noGrp="1"/>
          </p:cNvSpPr>
          <p:nvPr>
            <p:ph type="body" idx="1"/>
          </p:nvPr>
        </p:nvSpPr>
        <p:spPr>
          <a:xfrm>
            <a:off x="1097280" y="1845734"/>
            <a:ext cx="10058400" cy="4023360"/>
          </a:xfrm>
          <a:prstGeom prst="rect">
            <a:avLst/>
          </a:prstGeom>
          <a:blipFill rotWithShape="1">
            <a:blip r:embed="rId3">
              <a:alphaModFix/>
            </a:blip>
            <a:stretch>
              <a:fillRect l="-1211"/>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5. Meilleure représentation simultanée </a:t>
            </a:r>
            <a:endParaRPr sz="3200" b="1">
              <a:solidFill>
                <a:srgbClr val="0070C0"/>
              </a:solidFill>
              <a:latin typeface="Times New Roman"/>
              <a:ea typeface="Times New Roman"/>
              <a:cs typeface="Times New Roman"/>
              <a:sym typeface="Times New Roman"/>
            </a:endParaRPr>
          </a:p>
        </p:txBody>
      </p:sp>
      <p:sp>
        <p:nvSpPr>
          <p:cNvPr id="237" name="Google Shape;237;p30"/>
          <p:cNvSpPr txBox="1">
            <a:spLocks noGrp="1"/>
          </p:cNvSpPr>
          <p:nvPr>
            <p:ph type="body" idx="1"/>
          </p:nvPr>
        </p:nvSpPr>
        <p:spPr>
          <a:xfrm>
            <a:off x="1097280" y="1845734"/>
            <a:ext cx="10058400" cy="4023360"/>
          </a:xfrm>
          <a:prstGeom prst="rect">
            <a:avLst/>
          </a:prstGeom>
          <a:blipFill rotWithShape="1">
            <a:blip r:embed="rId3">
              <a:alphaModFix/>
            </a:blip>
            <a:stretch>
              <a:fillRect l="-1393" t="-1060"/>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5 . Meilleure représentation simultanée (2)</a:t>
            </a:r>
            <a:endParaRPr sz="3200" b="1">
              <a:latin typeface="Times New Roman"/>
              <a:ea typeface="Times New Roman"/>
              <a:cs typeface="Times New Roman"/>
              <a:sym typeface="Times New Roman"/>
            </a:endParaRPr>
          </a:p>
        </p:txBody>
      </p:sp>
      <p:sp>
        <p:nvSpPr>
          <p:cNvPr id="243" name="Google Shape;243;p31"/>
          <p:cNvSpPr txBox="1">
            <a:spLocks noGrp="1"/>
          </p:cNvSpPr>
          <p:nvPr>
            <p:ph type="body" idx="1"/>
          </p:nvPr>
        </p:nvSpPr>
        <p:spPr>
          <a:xfrm>
            <a:off x="1097280" y="1845734"/>
            <a:ext cx="10058400" cy="4023360"/>
          </a:xfrm>
          <a:prstGeom prst="rect">
            <a:avLst/>
          </a:prstGeom>
          <a:blipFill rotWithShape="1">
            <a:blip r:embed="rId3">
              <a:alphaModFix/>
            </a:blip>
            <a:stretch>
              <a:fillRect l="-483" r="-1392"/>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6 . Inertie du nuage des modalités et conséquences pratiques </a:t>
            </a:r>
            <a:endParaRPr sz="3200" b="1">
              <a:latin typeface="Times New Roman"/>
              <a:ea typeface="Times New Roman"/>
              <a:cs typeface="Times New Roman"/>
              <a:sym typeface="Times New Roman"/>
            </a:endParaRPr>
          </a:p>
        </p:txBody>
      </p:sp>
      <p:sp>
        <p:nvSpPr>
          <p:cNvPr id="249" name="Google Shape;249;p32"/>
          <p:cNvSpPr txBox="1">
            <a:spLocks noGrp="1"/>
          </p:cNvSpPr>
          <p:nvPr>
            <p:ph type="body" idx="1"/>
          </p:nvPr>
        </p:nvSpPr>
        <p:spPr>
          <a:xfrm>
            <a:off x="1097280" y="1845734"/>
            <a:ext cx="10058400" cy="4023360"/>
          </a:xfrm>
          <a:prstGeom prst="rect">
            <a:avLst/>
          </a:prstGeom>
          <a:blipFill rotWithShape="1">
            <a:blip r:embed="rId3">
              <a:alphaModFix/>
            </a:blip>
            <a:stretch>
              <a:fillRect l="-484"/>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08000"/>
              </a:buClr>
              <a:buSzPts val="4400"/>
              <a:buFont typeface="Arial Black"/>
              <a:buNone/>
            </a:pPr>
            <a:r>
              <a:rPr lang="fr-FR" sz="4400" b="1">
                <a:solidFill>
                  <a:srgbClr val="008000"/>
                </a:solidFill>
                <a:latin typeface="Arial Black"/>
                <a:ea typeface="Arial Black"/>
                <a:cs typeface="Arial Black"/>
                <a:sym typeface="Arial Black"/>
              </a:rPr>
              <a:t>Plan</a:t>
            </a:r>
            <a:endParaRPr b="1">
              <a:solidFill>
                <a:srgbClr val="008000"/>
              </a:solidFill>
              <a:latin typeface="Arial Black"/>
              <a:ea typeface="Arial Black"/>
              <a:cs typeface="Arial Black"/>
              <a:sym typeface="Arial Black"/>
            </a:endParaRPr>
          </a:p>
        </p:txBody>
      </p:sp>
      <p:sp>
        <p:nvSpPr>
          <p:cNvPr id="124" name="Google Shape;124;p15"/>
          <p:cNvSpPr txBox="1">
            <a:spLocks noGrp="1"/>
          </p:cNvSpPr>
          <p:nvPr>
            <p:ph type="body" idx="1"/>
          </p:nvPr>
        </p:nvSpPr>
        <p:spPr>
          <a:xfrm>
            <a:off x="1258956" y="1737360"/>
            <a:ext cx="9896723" cy="4623683"/>
          </a:xfrm>
          <a:prstGeom prst="rect">
            <a:avLst/>
          </a:prstGeom>
          <a:noFill/>
          <a:ln>
            <a:noFill/>
          </a:ln>
        </p:spPr>
        <p:txBody>
          <a:bodyPr spcFirstLastPara="1" wrap="square" lIns="0" tIns="45700" rIns="0" bIns="45700" anchor="t" anchorCtr="0">
            <a:noAutofit/>
          </a:bodyPr>
          <a:lstStyle/>
          <a:p>
            <a:pPr marL="715518" lvl="1" indent="-387350" algn="l" rtl="0">
              <a:lnSpc>
                <a:spcPct val="100000"/>
              </a:lnSpc>
              <a:spcBef>
                <a:spcPts val="0"/>
              </a:spcBef>
              <a:spcAft>
                <a:spcPts val="0"/>
              </a:spcAft>
              <a:buSzPts val="2000"/>
              <a:buFont typeface="Calibri"/>
              <a:buNone/>
            </a:pPr>
            <a:endParaRPr sz="2000">
              <a:solidFill>
                <a:schemeClr val="dk1"/>
              </a:solidFill>
            </a:endParaRPr>
          </a:p>
          <a:p>
            <a:pPr marL="715518" lvl="1" indent="-514350" algn="l" rtl="0">
              <a:lnSpc>
                <a:spcPct val="100000"/>
              </a:lnSpc>
              <a:spcBef>
                <a:spcPts val="600"/>
              </a:spcBef>
              <a:spcAft>
                <a:spcPts val="0"/>
              </a:spcAft>
              <a:buSzPts val="1800"/>
              <a:buFont typeface="Calibri"/>
              <a:buAutoNum type="romanUcPeriod"/>
            </a:pPr>
            <a:r>
              <a:rPr lang="fr-FR" b="1">
                <a:solidFill>
                  <a:schemeClr val="dk1"/>
                </a:solidFill>
                <a:latin typeface="Times New Roman"/>
                <a:ea typeface="Times New Roman"/>
                <a:cs typeface="Times New Roman"/>
                <a:sym typeface="Times New Roman"/>
              </a:rPr>
              <a:t>Introduction</a:t>
            </a:r>
            <a:endParaRPr/>
          </a:p>
          <a:p>
            <a:pPr marL="715518" lvl="1" indent="-514350" algn="l" rtl="0">
              <a:lnSpc>
                <a:spcPct val="100000"/>
              </a:lnSpc>
              <a:spcBef>
                <a:spcPts val="600"/>
              </a:spcBef>
              <a:spcAft>
                <a:spcPts val="0"/>
              </a:spcAft>
              <a:buSzPts val="1800"/>
              <a:buFont typeface="Calibri"/>
              <a:buAutoNum type="romanUcPeriod"/>
            </a:pPr>
            <a:r>
              <a:rPr lang="fr-FR" b="1">
                <a:solidFill>
                  <a:schemeClr val="dk1"/>
                </a:solidFill>
                <a:latin typeface="Times New Roman"/>
                <a:ea typeface="Times New Roman"/>
                <a:cs typeface="Times New Roman"/>
                <a:sym typeface="Times New Roman"/>
              </a:rPr>
              <a:t>Définition</a:t>
            </a:r>
            <a:endParaRPr b="1">
              <a:solidFill>
                <a:schemeClr val="dk1"/>
              </a:solidFill>
              <a:latin typeface="Times New Roman"/>
              <a:ea typeface="Times New Roman"/>
              <a:cs typeface="Times New Roman"/>
              <a:sym typeface="Times New Roman"/>
            </a:endParaRPr>
          </a:p>
          <a:p>
            <a:pPr marL="715518" lvl="1" indent="-514350" algn="l" rtl="0">
              <a:lnSpc>
                <a:spcPct val="100000"/>
              </a:lnSpc>
              <a:spcBef>
                <a:spcPts val="600"/>
              </a:spcBef>
              <a:spcAft>
                <a:spcPts val="0"/>
              </a:spcAft>
              <a:buSzPts val="1800"/>
              <a:buFont typeface="Calibri"/>
              <a:buAutoNum type="romanUcPeriod"/>
            </a:pPr>
            <a:r>
              <a:rPr lang="fr-FR" b="1">
                <a:solidFill>
                  <a:schemeClr val="dk1"/>
                </a:solidFill>
                <a:latin typeface="Times New Roman"/>
                <a:ea typeface="Times New Roman"/>
                <a:cs typeface="Times New Roman"/>
                <a:sym typeface="Times New Roman"/>
              </a:rPr>
              <a:t>Objectifs </a:t>
            </a:r>
            <a:endParaRPr/>
          </a:p>
          <a:p>
            <a:pPr marL="715518" lvl="1" indent="-514350" algn="l" rtl="0">
              <a:lnSpc>
                <a:spcPct val="100000"/>
              </a:lnSpc>
              <a:spcBef>
                <a:spcPts val="600"/>
              </a:spcBef>
              <a:spcAft>
                <a:spcPts val="0"/>
              </a:spcAft>
              <a:buSzPts val="1800"/>
              <a:buFont typeface="Calibri"/>
              <a:buAutoNum type="romanUcPeriod"/>
            </a:pPr>
            <a:r>
              <a:rPr lang="fr-FR" b="1">
                <a:solidFill>
                  <a:schemeClr val="dk1"/>
                </a:solidFill>
                <a:latin typeface="Times New Roman"/>
                <a:ea typeface="Times New Roman"/>
                <a:cs typeface="Times New Roman"/>
                <a:sym typeface="Times New Roman"/>
              </a:rPr>
              <a:t>Notations et définitions </a:t>
            </a:r>
            <a:endParaRPr/>
          </a:p>
          <a:p>
            <a:pPr marL="715518" lvl="1" indent="-514350" algn="l" rtl="0">
              <a:lnSpc>
                <a:spcPct val="100000"/>
              </a:lnSpc>
              <a:spcBef>
                <a:spcPts val="600"/>
              </a:spcBef>
              <a:spcAft>
                <a:spcPts val="0"/>
              </a:spcAft>
              <a:buSzPts val="1800"/>
              <a:buFont typeface="Calibri"/>
              <a:buAutoNum type="romanUcPeriod"/>
            </a:pPr>
            <a:r>
              <a:rPr lang="fr-FR" b="1">
                <a:solidFill>
                  <a:schemeClr val="dk1"/>
                </a:solidFill>
                <a:latin typeface="Times New Roman"/>
                <a:ea typeface="Times New Roman"/>
                <a:cs typeface="Times New Roman"/>
                <a:sym typeface="Times New Roman"/>
              </a:rPr>
              <a:t>Principe </a:t>
            </a:r>
            <a:endParaRPr/>
          </a:p>
          <a:p>
            <a:pPr marL="715518" lvl="1" indent="-514350" algn="l" rtl="0">
              <a:lnSpc>
                <a:spcPct val="100000"/>
              </a:lnSpc>
              <a:spcBef>
                <a:spcPts val="600"/>
              </a:spcBef>
              <a:spcAft>
                <a:spcPts val="0"/>
              </a:spcAft>
              <a:buSzPts val="1800"/>
              <a:buFont typeface="Calibri"/>
              <a:buAutoNum type="romanUcPeriod"/>
            </a:pPr>
            <a:r>
              <a:rPr lang="fr-FR" b="1">
                <a:solidFill>
                  <a:schemeClr val="dk1"/>
                </a:solidFill>
                <a:latin typeface="Times New Roman"/>
                <a:ea typeface="Times New Roman"/>
                <a:cs typeface="Times New Roman"/>
                <a:sym typeface="Times New Roman"/>
              </a:rPr>
              <a:t>Application sur R</a:t>
            </a:r>
            <a:endParaRPr/>
          </a:p>
          <a:p>
            <a:pPr marL="715518" lvl="1" indent="-514350" algn="l" rtl="0">
              <a:lnSpc>
                <a:spcPct val="100000"/>
              </a:lnSpc>
              <a:spcBef>
                <a:spcPts val="600"/>
              </a:spcBef>
              <a:spcAft>
                <a:spcPts val="0"/>
              </a:spcAft>
              <a:buSzPts val="1800"/>
              <a:buFont typeface="Calibri"/>
              <a:buAutoNum type="romanUcPeriod"/>
            </a:pPr>
            <a:r>
              <a:rPr lang="fr-FR" b="1">
                <a:solidFill>
                  <a:schemeClr val="dk1"/>
                </a:solidFill>
                <a:latin typeface="Times New Roman"/>
                <a:ea typeface="Times New Roman"/>
                <a:cs typeface="Times New Roman"/>
                <a:sym typeface="Times New Roman"/>
              </a:rPr>
              <a:t>Conclusion</a:t>
            </a:r>
            <a:endParaRPr/>
          </a:p>
          <a:p>
            <a:pPr marL="692658" lvl="1" indent="-298450" algn="l" rtl="0">
              <a:lnSpc>
                <a:spcPct val="90000"/>
              </a:lnSpc>
              <a:spcBef>
                <a:spcPts val="600"/>
              </a:spcBef>
              <a:spcAft>
                <a:spcPts val="0"/>
              </a:spcAft>
              <a:buSzPts val="1600"/>
              <a:buFont typeface="Calibri"/>
              <a:buNone/>
            </a:pPr>
            <a:endParaRPr sz="1600"/>
          </a:p>
          <a:p>
            <a:pPr marL="692658" lvl="1" indent="-298450" algn="l" rtl="0">
              <a:lnSpc>
                <a:spcPct val="90000"/>
              </a:lnSpc>
              <a:spcBef>
                <a:spcPts val="600"/>
              </a:spcBef>
              <a:spcAft>
                <a:spcPts val="0"/>
              </a:spcAft>
              <a:buSzPts val="1600"/>
              <a:buFont typeface="Calibri"/>
              <a:buNone/>
            </a:pPr>
            <a:endParaRPr sz="1600">
              <a:solidFill>
                <a:srgbClr val="000000"/>
              </a:solidFill>
            </a:endParaRPr>
          </a:p>
          <a:p>
            <a:pPr marL="692658" lvl="1" indent="-298450" algn="l" rtl="0">
              <a:lnSpc>
                <a:spcPct val="90000"/>
              </a:lnSpc>
              <a:spcBef>
                <a:spcPts val="600"/>
              </a:spcBef>
              <a:spcAft>
                <a:spcPts val="0"/>
              </a:spcAft>
              <a:buSzPts val="1600"/>
              <a:buFont typeface="Calibri"/>
              <a:buNone/>
            </a:pPr>
            <a:endParaRPr sz="1600">
              <a:solidFill>
                <a:srgbClr val="000000"/>
              </a:solidFill>
            </a:endParaRPr>
          </a:p>
          <a:p>
            <a:pPr marL="692658" lvl="1" indent="-285750" algn="l" rtl="0">
              <a:lnSpc>
                <a:spcPct val="90000"/>
              </a:lnSpc>
              <a:spcBef>
                <a:spcPts val="600"/>
              </a:spcBef>
              <a:spcAft>
                <a:spcPts val="0"/>
              </a:spcAft>
              <a:buSzPts val="1800"/>
              <a:buFont typeface="Calibri"/>
              <a:buNone/>
            </a:pPr>
            <a:endParaRPr sz="1800">
              <a:latin typeface="Calibri"/>
              <a:ea typeface="Calibri"/>
              <a:cs typeface="Calibri"/>
              <a:sym typeface="Calibri"/>
            </a:endParaRPr>
          </a:p>
          <a:p>
            <a:pPr marL="692658" lvl="1" indent="-298450" algn="l" rtl="0">
              <a:lnSpc>
                <a:spcPct val="90000"/>
              </a:lnSpc>
              <a:spcBef>
                <a:spcPts val="600"/>
              </a:spcBef>
              <a:spcAft>
                <a:spcPts val="0"/>
              </a:spcAft>
              <a:buSzPts val="1600"/>
              <a:buFont typeface="Calibri"/>
              <a:buNone/>
            </a:pPr>
            <a:endParaRPr sz="1600"/>
          </a:p>
          <a:p>
            <a:pPr marL="692658" lvl="1" indent="-285750" algn="l" rtl="0">
              <a:lnSpc>
                <a:spcPct val="90000"/>
              </a:lnSpc>
              <a:spcBef>
                <a:spcPts val="600"/>
              </a:spcBef>
              <a:spcAft>
                <a:spcPts val="0"/>
              </a:spcAft>
              <a:buSzPts val="1800"/>
              <a:buFont typeface="Calibri"/>
              <a:buNone/>
            </a:pPr>
            <a:endParaRPr sz="1800">
              <a:latin typeface="Calibri"/>
              <a:ea typeface="Calibri"/>
              <a:cs typeface="Calibri"/>
              <a:sym typeface="Calibri"/>
            </a:endParaRPr>
          </a:p>
          <a:p>
            <a:pPr marL="692658" lvl="1" indent="-298450" algn="l" rtl="0">
              <a:lnSpc>
                <a:spcPct val="90000"/>
              </a:lnSpc>
              <a:spcBef>
                <a:spcPts val="600"/>
              </a:spcBef>
              <a:spcAft>
                <a:spcPts val="0"/>
              </a:spcAft>
              <a:buSzPts val="1600"/>
              <a:buFont typeface="Calibri"/>
              <a:buNone/>
            </a:pPr>
            <a:endParaRPr sz="1600">
              <a:latin typeface="Calibri"/>
              <a:ea typeface="Calibri"/>
              <a:cs typeface="Calibri"/>
              <a:sym typeface="Calibri"/>
            </a:endParaRPr>
          </a:p>
          <a:p>
            <a:pPr marL="400050" lvl="0" indent="-298450" algn="l" rtl="0">
              <a:lnSpc>
                <a:spcPct val="90000"/>
              </a:lnSpc>
              <a:spcBef>
                <a:spcPts val="1600"/>
              </a:spcBef>
              <a:spcAft>
                <a:spcPts val="0"/>
              </a:spcAft>
              <a:buSzPts val="1600"/>
              <a:buFont typeface="Calibri"/>
              <a:buNone/>
            </a:pPr>
            <a:endParaRPr sz="1600"/>
          </a:p>
          <a:p>
            <a:pPr marL="692658" lvl="1" indent="-285750" algn="l" rtl="0">
              <a:lnSpc>
                <a:spcPct val="90000"/>
              </a:lnSpc>
              <a:spcBef>
                <a:spcPts val="400"/>
              </a:spcBef>
              <a:spcAft>
                <a:spcPts val="0"/>
              </a:spcAft>
              <a:buSzPts val="1800"/>
              <a:buFont typeface="Calibri"/>
              <a:buNone/>
            </a:pPr>
            <a:endParaRPr sz="1800">
              <a:latin typeface="Calibri"/>
              <a:ea typeface="Calibri"/>
              <a:cs typeface="Calibri"/>
              <a:sym typeface="Calibri"/>
            </a:endParaRPr>
          </a:p>
          <a:p>
            <a:pPr marL="692658" lvl="1" indent="-285750" algn="l" rtl="0">
              <a:lnSpc>
                <a:spcPct val="90000"/>
              </a:lnSpc>
              <a:spcBef>
                <a:spcPts val="600"/>
              </a:spcBef>
              <a:spcAft>
                <a:spcPts val="0"/>
              </a:spcAft>
              <a:buSzPts val="1800"/>
              <a:buFont typeface="Calibri"/>
              <a:buNone/>
            </a:pPr>
            <a:endParaRPr sz="1800">
              <a:latin typeface="Calibri"/>
              <a:ea typeface="Calibri"/>
              <a:cs typeface="Calibri"/>
              <a:sym typeface="Calibri"/>
            </a:endParaRPr>
          </a:p>
          <a:p>
            <a:pPr marL="692658" lvl="1" indent="-298450" algn="l" rtl="0">
              <a:lnSpc>
                <a:spcPct val="90000"/>
              </a:lnSpc>
              <a:spcBef>
                <a:spcPts val="600"/>
              </a:spcBef>
              <a:spcAft>
                <a:spcPts val="0"/>
              </a:spcAft>
              <a:buSzPts val="1600"/>
              <a:buFont typeface="Calibri"/>
              <a:buNone/>
            </a:pPr>
            <a:endParaRPr sz="1600">
              <a:latin typeface="Courier New"/>
              <a:ea typeface="Courier New"/>
              <a:cs typeface="Courier New"/>
              <a:sym typeface="Courier New"/>
            </a:endParaRPr>
          </a:p>
          <a:p>
            <a:pPr marL="692658" lvl="1" indent="-298450" algn="l" rtl="0">
              <a:lnSpc>
                <a:spcPct val="90000"/>
              </a:lnSpc>
              <a:spcBef>
                <a:spcPts val="600"/>
              </a:spcBef>
              <a:spcAft>
                <a:spcPts val="0"/>
              </a:spcAft>
              <a:buSzPts val="1600"/>
              <a:buFont typeface="Calibri"/>
              <a:buNone/>
            </a:pPr>
            <a:endParaRPr sz="1600">
              <a:latin typeface="Calibri"/>
              <a:ea typeface="Calibri"/>
              <a:cs typeface="Calibri"/>
              <a:sym typeface="Calibri"/>
            </a:endParaRPr>
          </a:p>
          <a:p>
            <a:pPr marL="400050" lvl="0" indent="-285750" algn="l" rtl="0">
              <a:lnSpc>
                <a:spcPct val="90000"/>
              </a:lnSpc>
              <a:spcBef>
                <a:spcPts val="1600"/>
              </a:spcBef>
              <a:spcAft>
                <a:spcPts val="0"/>
              </a:spcAft>
              <a:buSzPts val="1800"/>
              <a:buFont typeface="Calibri"/>
              <a:buNone/>
            </a:pPr>
            <a:endParaRPr sz="1800">
              <a:latin typeface="Calibri"/>
              <a:ea typeface="Calibri"/>
              <a:cs typeface="Calibri"/>
              <a:sym typeface="Calibri"/>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ED7D31"/>
              </a:buClr>
              <a:buSzPts val="3200"/>
              <a:buFont typeface="Times New Roman"/>
              <a:buNone/>
            </a:pPr>
            <a:r>
              <a:rPr lang="fr-FR" sz="3200" b="1">
                <a:solidFill>
                  <a:srgbClr val="ED7D31"/>
                </a:solidFill>
                <a:latin typeface="Times New Roman"/>
                <a:ea typeface="Times New Roman"/>
                <a:cs typeface="Times New Roman"/>
                <a:sym typeface="Times New Roman"/>
              </a:rPr>
              <a:t>a . Inertie d'une modalité </a:t>
            </a:r>
            <a:endParaRPr sz="3200"/>
          </a:p>
        </p:txBody>
      </p:sp>
      <p:sp>
        <p:nvSpPr>
          <p:cNvPr id="255" name="Google Shape;255;p33"/>
          <p:cNvSpPr txBox="1">
            <a:spLocks noGrp="1"/>
          </p:cNvSpPr>
          <p:nvPr>
            <p:ph type="body" idx="1"/>
          </p:nvPr>
        </p:nvSpPr>
        <p:spPr>
          <a:xfrm>
            <a:off x="1097280" y="1845734"/>
            <a:ext cx="10058400" cy="4023360"/>
          </a:xfrm>
          <a:prstGeom prst="rect">
            <a:avLst/>
          </a:prstGeom>
          <a:blipFill rotWithShape="1">
            <a:blip r:embed="rId3">
              <a:alphaModFix/>
            </a:blip>
            <a:stretch>
              <a:fillRect r="-1089"/>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ED7D31"/>
              </a:buClr>
              <a:buSzPts val="3200"/>
              <a:buFont typeface="Times New Roman"/>
              <a:buNone/>
            </a:pPr>
            <a:r>
              <a:rPr lang="fr-FR" sz="3200" b="1">
                <a:solidFill>
                  <a:srgbClr val="ED7D31"/>
                </a:solidFill>
                <a:latin typeface="Times New Roman"/>
                <a:ea typeface="Times New Roman"/>
                <a:cs typeface="Times New Roman"/>
                <a:sym typeface="Times New Roman"/>
              </a:rPr>
              <a:t>b . Inertie d'une question </a:t>
            </a:r>
            <a:endParaRPr sz="3200"/>
          </a:p>
        </p:txBody>
      </p:sp>
      <p:sp>
        <p:nvSpPr>
          <p:cNvPr id="261" name="Google Shape;261;p34"/>
          <p:cNvSpPr txBox="1">
            <a:spLocks noGrp="1"/>
          </p:cNvSpPr>
          <p:nvPr>
            <p:ph type="body" idx="1"/>
          </p:nvPr>
        </p:nvSpPr>
        <p:spPr>
          <a:xfrm>
            <a:off x="1097280" y="1845734"/>
            <a:ext cx="10058400" cy="4023360"/>
          </a:xfrm>
          <a:prstGeom prst="rect">
            <a:avLst/>
          </a:prstGeom>
          <a:blipFill rotWithShape="1">
            <a:blip r:embed="rId3">
              <a:alphaModFix/>
            </a:blip>
            <a:stretch>
              <a:fillRect t="-453"/>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ED7D31"/>
              </a:buClr>
              <a:buSzPts val="3200"/>
              <a:buFont typeface="Times New Roman"/>
              <a:buNone/>
            </a:pPr>
            <a:r>
              <a:rPr lang="fr-FR" sz="3200" b="1">
                <a:solidFill>
                  <a:srgbClr val="ED7D31"/>
                </a:solidFill>
                <a:latin typeface="Times New Roman"/>
                <a:ea typeface="Times New Roman"/>
                <a:cs typeface="Times New Roman"/>
                <a:sym typeface="Times New Roman"/>
              </a:rPr>
              <a:t>c . Inertie totale </a:t>
            </a:r>
            <a:endParaRPr sz="3200"/>
          </a:p>
        </p:txBody>
      </p:sp>
      <p:sp>
        <p:nvSpPr>
          <p:cNvPr id="267" name="Google Shape;267;p35"/>
          <p:cNvSpPr txBox="1">
            <a:spLocks noGrp="1"/>
          </p:cNvSpPr>
          <p:nvPr>
            <p:ph type="body" idx="1"/>
          </p:nvPr>
        </p:nvSpPr>
        <p:spPr>
          <a:xfrm>
            <a:off x="1097280" y="1845734"/>
            <a:ext cx="10058400" cy="4023360"/>
          </a:xfrm>
          <a:prstGeom prst="rect">
            <a:avLst/>
          </a:prstGeom>
          <a:blipFill rotWithShape="1">
            <a:blip r:embed="rId3">
              <a:alphaModFix/>
            </a:blip>
            <a:stretch>
              <a:fillRect t="-453" r="-787"/>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7 . Règles d'interprétation </a:t>
            </a:r>
            <a:endParaRPr sz="3200" b="1">
              <a:solidFill>
                <a:srgbClr val="0070C0"/>
              </a:solidFill>
              <a:latin typeface="Times New Roman"/>
              <a:ea typeface="Times New Roman"/>
              <a:cs typeface="Times New Roman"/>
              <a:sym typeface="Times New Roman"/>
            </a:endParaRPr>
          </a:p>
        </p:txBody>
      </p:sp>
      <p:sp>
        <p:nvSpPr>
          <p:cNvPr id="273" name="Google Shape;273;p36"/>
          <p:cNvSpPr txBox="1">
            <a:spLocks noGrp="1"/>
          </p:cNvSpPr>
          <p:nvPr>
            <p:ph type="body" idx="1"/>
          </p:nvPr>
        </p:nvSpPr>
        <p:spPr>
          <a:xfrm>
            <a:off x="1205948" y="1845734"/>
            <a:ext cx="9949732" cy="402336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800"/>
              <a:buNone/>
            </a:pPr>
            <a:r>
              <a:rPr lang="fr-FR" sz="1800">
                <a:solidFill>
                  <a:schemeClr val="dk1"/>
                </a:solidFill>
                <a:latin typeface="Times New Roman"/>
                <a:ea typeface="Times New Roman"/>
                <a:cs typeface="Times New Roman"/>
                <a:sym typeface="Times New Roman"/>
              </a:rPr>
              <a:t>  Dire qu'il existe des affinités entre réponses, c'est dire aussi qu'il existe des individus qui ont choisi simultanément toutes ou presque toutes ces réponses.</a:t>
            </a:r>
            <a:br>
              <a:rPr lang="fr-FR" sz="1800">
                <a:solidFill>
                  <a:schemeClr val="dk1"/>
                </a:solidFill>
                <a:latin typeface="Times New Roman"/>
                <a:ea typeface="Times New Roman"/>
                <a:cs typeface="Times New Roman"/>
                <a:sym typeface="Times New Roman"/>
              </a:rPr>
            </a:br>
            <a:r>
              <a:rPr lang="fr-FR" sz="1800">
                <a:solidFill>
                  <a:schemeClr val="dk1"/>
                </a:solidFill>
                <a:latin typeface="Times New Roman"/>
                <a:ea typeface="Times New Roman"/>
                <a:cs typeface="Times New Roman"/>
                <a:sym typeface="Times New Roman"/>
              </a:rPr>
              <a:t>  L'analyse des correspondances multiples met alors en évidence des types d'individus ayant des profils semblables quant aux attributs choisis pour les décrire.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1097280" y="286603"/>
            <a:ext cx="10058400" cy="1263901"/>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0000"/>
              </a:buClr>
              <a:buSzPts val="2000"/>
              <a:buFont typeface="Times New Roman"/>
              <a:buNone/>
            </a:pPr>
            <a:r>
              <a:rPr lang="fr-FR" sz="2000">
                <a:solidFill>
                  <a:srgbClr val="000000"/>
                </a:solidFill>
                <a:latin typeface="Times New Roman"/>
                <a:ea typeface="Times New Roman"/>
                <a:cs typeface="Times New Roman"/>
                <a:sym typeface="Times New Roman"/>
              </a:rPr>
              <a:t>Compte tenu des distances entre les éléments du tableau disjonctif complet et des relations barycentriques particulières, on exprime : </a:t>
            </a:r>
            <a:endParaRPr sz="2000"/>
          </a:p>
        </p:txBody>
      </p:sp>
      <p:grpSp>
        <p:nvGrpSpPr>
          <p:cNvPr id="279" name="Google Shape;279;p37"/>
          <p:cNvGrpSpPr/>
          <p:nvPr/>
        </p:nvGrpSpPr>
        <p:grpSpPr>
          <a:xfrm>
            <a:off x="1096963" y="1848227"/>
            <a:ext cx="10058399" cy="4018795"/>
            <a:chOff x="0" y="1964"/>
            <a:chExt cx="10058399" cy="4018795"/>
          </a:xfrm>
        </p:grpSpPr>
        <p:sp>
          <p:nvSpPr>
            <p:cNvPr id="280" name="Google Shape;280;p37"/>
            <p:cNvSpPr/>
            <p:nvPr/>
          </p:nvSpPr>
          <p:spPr>
            <a:xfrm rot="5400000">
              <a:off x="6321157" y="-2568530"/>
              <a:ext cx="1037108" cy="6437376"/>
            </a:xfrm>
            <a:prstGeom prst="round2SameRect">
              <a:avLst>
                <a:gd name="adj1" fmla="val 16667"/>
                <a:gd name="adj2" fmla="val 0"/>
              </a:avLst>
            </a:prstGeom>
            <a:solidFill>
              <a:srgbClr val="D4DDC9">
                <a:alpha val="89803"/>
              </a:srgbClr>
            </a:solidFill>
            <a:ln w="15875" cap="flat" cmpd="sng">
              <a:solidFill>
                <a:srgbClr val="D4DDC9">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txBox="1"/>
            <p:nvPr/>
          </p:nvSpPr>
          <p:spPr>
            <a:xfrm>
              <a:off x="3621024" y="182230"/>
              <a:ext cx="6386749" cy="935854"/>
            </a:xfrm>
            <a:prstGeom prst="rect">
              <a:avLst/>
            </a:prstGeom>
            <a:noFill/>
            <a:ln>
              <a:noFill/>
            </a:ln>
          </p:spPr>
          <p:txBody>
            <a:bodyPr spcFirstLastPara="1" wrap="square" lIns="60950" tIns="30475" rIns="60950" bIns="30475" anchor="ctr" anchorCtr="0">
              <a:noAutofit/>
            </a:bodyPr>
            <a:lstStyle/>
            <a:p>
              <a:pPr marL="171450" marR="0" lvl="1" indent="-171450" algn="l" rtl="0">
                <a:lnSpc>
                  <a:spcPct val="90000"/>
                </a:lnSpc>
                <a:spcBef>
                  <a:spcPts val="0"/>
                </a:spcBef>
                <a:spcAft>
                  <a:spcPts val="0"/>
                </a:spcAft>
                <a:buClr>
                  <a:srgbClr val="000000"/>
                </a:buClr>
                <a:buSzPts val="1600"/>
                <a:buFont typeface="Noto Sans Symbols"/>
                <a:buChar char="⮚"/>
              </a:pPr>
              <a:r>
                <a:rPr lang="fr-FR" sz="1600" b="0" i="0" u="none" strike="noStrike" cap="none">
                  <a:solidFill>
                    <a:srgbClr val="000000"/>
                  </a:solidFill>
                  <a:latin typeface="Times New Roman"/>
                  <a:ea typeface="Times New Roman"/>
                  <a:cs typeface="Times New Roman"/>
                  <a:sym typeface="Times New Roman"/>
                </a:rPr>
                <a:t>deux individus se ressemblent s'ils ont choisi globalement les mêmes modalités.</a:t>
              </a:r>
              <a:endParaRPr sz="1600" b="0" i="0" u="none" strike="noStrike" cap="none">
                <a:solidFill>
                  <a:schemeClr val="dk1"/>
                </a:solidFill>
                <a:latin typeface="Calibri"/>
                <a:ea typeface="Calibri"/>
                <a:cs typeface="Calibri"/>
                <a:sym typeface="Calibri"/>
              </a:endParaRPr>
            </a:p>
          </p:txBody>
        </p:sp>
        <p:sp>
          <p:nvSpPr>
            <p:cNvPr id="282" name="Google Shape;282;p37"/>
            <p:cNvSpPr/>
            <p:nvPr/>
          </p:nvSpPr>
          <p:spPr>
            <a:xfrm>
              <a:off x="0" y="1964"/>
              <a:ext cx="3621024" cy="1296385"/>
            </a:xfrm>
            <a:prstGeom prst="roundRect">
              <a:avLst>
                <a:gd name="adj" fmla="val 16667"/>
              </a:avLst>
            </a:prstGeom>
            <a:solidFill>
              <a:srgbClr val="729A2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txBox="1"/>
            <p:nvPr/>
          </p:nvSpPr>
          <p:spPr>
            <a:xfrm>
              <a:off x="63284" y="65248"/>
              <a:ext cx="3494456" cy="1169817"/>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fr-FR" sz="1800" b="1" i="1">
                  <a:solidFill>
                    <a:schemeClr val="lt1"/>
                  </a:solidFill>
                  <a:latin typeface="Times New Roman"/>
                  <a:ea typeface="Times New Roman"/>
                  <a:cs typeface="Times New Roman"/>
                  <a:sym typeface="Times New Roman"/>
                </a:rPr>
                <a:t>La proximité entre individus en termes de ressemblances </a:t>
              </a:r>
              <a:endParaRPr sz="1800">
                <a:solidFill>
                  <a:schemeClr val="lt1"/>
                </a:solidFill>
                <a:latin typeface="Calibri"/>
                <a:ea typeface="Calibri"/>
                <a:cs typeface="Calibri"/>
                <a:sym typeface="Calibri"/>
              </a:endParaRPr>
            </a:p>
          </p:txBody>
        </p:sp>
        <p:sp>
          <p:nvSpPr>
            <p:cNvPr id="284" name="Google Shape;284;p37"/>
            <p:cNvSpPr/>
            <p:nvPr/>
          </p:nvSpPr>
          <p:spPr>
            <a:xfrm rot="5400000">
              <a:off x="6321157" y="-1207325"/>
              <a:ext cx="1037108" cy="6437376"/>
            </a:xfrm>
            <a:prstGeom prst="round2SameRect">
              <a:avLst>
                <a:gd name="adj1" fmla="val 16667"/>
                <a:gd name="adj2" fmla="val 0"/>
              </a:avLst>
            </a:prstGeom>
            <a:solidFill>
              <a:srgbClr val="D4DDC9">
                <a:alpha val="89803"/>
              </a:srgbClr>
            </a:solidFill>
            <a:ln w="15875" cap="flat" cmpd="sng">
              <a:solidFill>
                <a:srgbClr val="D4DDC9">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txBox="1"/>
            <p:nvPr/>
          </p:nvSpPr>
          <p:spPr>
            <a:xfrm>
              <a:off x="3621024" y="1543435"/>
              <a:ext cx="6386749" cy="935854"/>
            </a:xfrm>
            <a:prstGeom prst="rect">
              <a:avLst/>
            </a:prstGeom>
            <a:noFill/>
            <a:ln>
              <a:noFill/>
            </a:ln>
          </p:spPr>
          <p:txBody>
            <a:bodyPr spcFirstLastPara="1" wrap="square" lIns="60950" tIns="30475" rIns="60950" bIns="30475" anchor="ctr" anchorCtr="0">
              <a:noAutofit/>
            </a:bodyPr>
            <a:lstStyle/>
            <a:p>
              <a:pPr marL="171450" marR="0" lvl="1" indent="-171450" algn="l" rtl="0">
                <a:lnSpc>
                  <a:spcPct val="90000"/>
                </a:lnSpc>
                <a:spcBef>
                  <a:spcPts val="0"/>
                </a:spcBef>
                <a:spcAft>
                  <a:spcPts val="0"/>
                </a:spcAft>
                <a:buClr>
                  <a:srgbClr val="000000"/>
                </a:buClr>
                <a:buSzPts val="1600"/>
                <a:buFont typeface="Noto Sans Symbols"/>
                <a:buChar char="⮚"/>
              </a:pPr>
              <a:r>
                <a:rPr lang="fr-FR" sz="1600" b="0" i="0" u="none" strike="noStrike" cap="none">
                  <a:solidFill>
                    <a:srgbClr val="000000"/>
                  </a:solidFill>
                  <a:latin typeface="Times New Roman"/>
                  <a:ea typeface="Times New Roman"/>
                  <a:cs typeface="Times New Roman"/>
                  <a:sym typeface="Times New Roman"/>
                </a:rPr>
                <a:t>les modalités correspondent aux points moyens des individus qui les ont choisies et sont proches parce qu'elles concernent globalement les mêmes individus ou des individus semblables.</a:t>
              </a:r>
              <a:endParaRPr sz="1600" b="0" i="0" u="none" strike="noStrike" cap="none">
                <a:solidFill>
                  <a:schemeClr val="dk1"/>
                </a:solidFill>
                <a:latin typeface="Calibri"/>
                <a:ea typeface="Calibri"/>
                <a:cs typeface="Calibri"/>
                <a:sym typeface="Calibri"/>
              </a:endParaRPr>
            </a:p>
          </p:txBody>
        </p:sp>
        <p:sp>
          <p:nvSpPr>
            <p:cNvPr id="286" name="Google Shape;286;p37"/>
            <p:cNvSpPr/>
            <p:nvPr/>
          </p:nvSpPr>
          <p:spPr>
            <a:xfrm>
              <a:off x="0" y="1363169"/>
              <a:ext cx="3621024" cy="1296385"/>
            </a:xfrm>
            <a:prstGeom prst="roundRect">
              <a:avLst>
                <a:gd name="adj" fmla="val 16667"/>
              </a:avLst>
            </a:prstGeom>
            <a:solidFill>
              <a:srgbClr val="729A2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txBox="1"/>
            <p:nvPr/>
          </p:nvSpPr>
          <p:spPr>
            <a:xfrm>
              <a:off x="63284" y="1426453"/>
              <a:ext cx="3494456" cy="1169817"/>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fr-FR" sz="1800" b="1" i="1">
                  <a:solidFill>
                    <a:schemeClr val="lt1"/>
                  </a:solidFill>
                  <a:latin typeface="Times New Roman"/>
                  <a:ea typeface="Times New Roman"/>
                  <a:cs typeface="Times New Roman"/>
                  <a:sym typeface="Times New Roman"/>
                </a:rPr>
                <a:t>La proximité entre modalités de variables différentes en termes d’association</a:t>
              </a:r>
              <a:endParaRPr sz="1800">
                <a:solidFill>
                  <a:schemeClr val="lt1"/>
                </a:solidFill>
                <a:latin typeface="Calibri"/>
                <a:ea typeface="Calibri"/>
                <a:cs typeface="Calibri"/>
                <a:sym typeface="Calibri"/>
              </a:endParaRPr>
            </a:p>
          </p:txBody>
        </p:sp>
        <p:sp>
          <p:nvSpPr>
            <p:cNvPr id="288" name="Google Shape;288;p37"/>
            <p:cNvSpPr/>
            <p:nvPr/>
          </p:nvSpPr>
          <p:spPr>
            <a:xfrm rot="5400000">
              <a:off x="6321157" y="153879"/>
              <a:ext cx="1037108" cy="6437376"/>
            </a:xfrm>
            <a:prstGeom prst="round2SameRect">
              <a:avLst>
                <a:gd name="adj1" fmla="val 16667"/>
                <a:gd name="adj2" fmla="val 0"/>
              </a:avLst>
            </a:prstGeom>
            <a:solidFill>
              <a:srgbClr val="D4DDC9">
                <a:alpha val="89803"/>
              </a:srgbClr>
            </a:solidFill>
            <a:ln w="15875" cap="flat" cmpd="sng">
              <a:solidFill>
                <a:srgbClr val="D4DDC9">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txBox="1"/>
            <p:nvPr/>
          </p:nvSpPr>
          <p:spPr>
            <a:xfrm>
              <a:off x="3621024" y="2904640"/>
              <a:ext cx="6386749" cy="935854"/>
            </a:xfrm>
            <a:prstGeom prst="rect">
              <a:avLst/>
            </a:prstGeom>
            <a:noFill/>
            <a:ln>
              <a:noFill/>
            </a:ln>
          </p:spPr>
          <p:txBody>
            <a:bodyPr spcFirstLastPara="1" wrap="square" lIns="60950" tIns="30475" rIns="60950" bIns="30475" anchor="ctr" anchorCtr="0">
              <a:noAutofit/>
            </a:bodyPr>
            <a:lstStyle/>
            <a:p>
              <a:pPr marL="171450" marR="0" lvl="1" indent="-171450" algn="l" rtl="0">
                <a:lnSpc>
                  <a:spcPct val="90000"/>
                </a:lnSpc>
                <a:spcBef>
                  <a:spcPts val="0"/>
                </a:spcBef>
                <a:spcAft>
                  <a:spcPts val="0"/>
                </a:spcAft>
                <a:buClr>
                  <a:srgbClr val="000000"/>
                </a:buClr>
                <a:buSzPts val="1600"/>
                <a:buFont typeface="Noto Sans Symbols"/>
                <a:buChar char="⮚"/>
              </a:pPr>
              <a:r>
                <a:rPr lang="fr-FR" sz="1600" b="0" i="0" u="none" strike="noStrike" cap="none">
                  <a:solidFill>
                    <a:srgbClr val="000000"/>
                  </a:solidFill>
                  <a:latin typeface="Times New Roman"/>
                  <a:ea typeface="Times New Roman"/>
                  <a:cs typeface="Times New Roman"/>
                  <a:sym typeface="Times New Roman"/>
                </a:rPr>
                <a:t>par construction, les modalités d'une même variable s'excluent. Si elles sont proches, cette proximité s'interprète en termes de ressemblance entre les groupes d'individus qui les ont choisies (vis-à-vis d'autres variables actives de l'analyse).</a:t>
              </a:r>
              <a:endParaRPr sz="1600" b="0" i="0" u="none" strike="noStrike" cap="none">
                <a:solidFill>
                  <a:schemeClr val="dk1"/>
                </a:solidFill>
                <a:latin typeface="Calibri"/>
                <a:ea typeface="Calibri"/>
                <a:cs typeface="Calibri"/>
                <a:sym typeface="Calibri"/>
              </a:endParaRPr>
            </a:p>
          </p:txBody>
        </p:sp>
        <p:sp>
          <p:nvSpPr>
            <p:cNvPr id="290" name="Google Shape;290;p37"/>
            <p:cNvSpPr/>
            <p:nvPr/>
          </p:nvSpPr>
          <p:spPr>
            <a:xfrm>
              <a:off x="0" y="2724374"/>
              <a:ext cx="3621024" cy="1296385"/>
            </a:xfrm>
            <a:prstGeom prst="roundRect">
              <a:avLst>
                <a:gd name="adj" fmla="val 16667"/>
              </a:avLst>
            </a:prstGeom>
            <a:solidFill>
              <a:srgbClr val="729A2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txBox="1"/>
            <p:nvPr/>
          </p:nvSpPr>
          <p:spPr>
            <a:xfrm>
              <a:off x="63284" y="2787658"/>
              <a:ext cx="3494456" cy="1169817"/>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fr-FR" sz="1800" b="1" i="1">
                  <a:solidFill>
                    <a:schemeClr val="lt1"/>
                  </a:solidFill>
                  <a:latin typeface="Times New Roman"/>
                  <a:ea typeface="Times New Roman"/>
                  <a:cs typeface="Times New Roman"/>
                  <a:sym typeface="Times New Roman"/>
                </a:rPr>
                <a:t>La proximité entre deux modalités d'une même variable en termes de ressemblance</a:t>
              </a:r>
              <a:endParaRPr sz="1800">
                <a:solidFill>
                  <a:schemeClr val="lt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8"/>
          <p:cNvSpPr txBox="1">
            <a:spLocks noGrp="1"/>
          </p:cNvSpPr>
          <p:nvPr>
            <p:ph type="title"/>
          </p:nvPr>
        </p:nvSpPr>
        <p:spPr>
          <a:xfrm>
            <a:off x="447825" y="961317"/>
            <a:ext cx="10058400" cy="1107583"/>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08000"/>
              </a:buClr>
              <a:buSzPts val="4000"/>
              <a:buFont typeface="Arial Black"/>
              <a:buNone/>
            </a:pPr>
            <a:r>
              <a:rPr lang="fr-FR" sz="4000">
                <a:solidFill>
                  <a:srgbClr val="008000"/>
                </a:solidFill>
                <a:latin typeface="Arial Black"/>
                <a:ea typeface="Arial Black"/>
                <a:cs typeface="Arial Black"/>
                <a:sym typeface="Arial Black"/>
              </a:rPr>
              <a:t>Application sur R</a:t>
            </a:r>
            <a:br>
              <a:rPr lang="fr-FR" sz="4000">
                <a:solidFill>
                  <a:srgbClr val="008000"/>
                </a:solidFill>
                <a:latin typeface="Arial Black"/>
                <a:ea typeface="Arial Black"/>
                <a:cs typeface="Arial Black"/>
                <a:sym typeface="Arial Black"/>
              </a:rPr>
            </a:br>
            <a:r>
              <a:rPr lang="fr-FR" sz="4000" b="1">
                <a:solidFill>
                  <a:srgbClr val="0070C0"/>
                </a:solidFill>
                <a:latin typeface="Times New Roman"/>
                <a:ea typeface="Times New Roman"/>
                <a:cs typeface="Times New Roman"/>
                <a:sym typeface="Times New Roman"/>
              </a:rPr>
              <a:t/>
            </a:r>
            <a:br>
              <a:rPr lang="fr-FR" sz="4000" b="1">
                <a:solidFill>
                  <a:srgbClr val="0070C0"/>
                </a:solidFill>
                <a:latin typeface="Times New Roman"/>
                <a:ea typeface="Times New Roman"/>
                <a:cs typeface="Times New Roman"/>
                <a:sym typeface="Times New Roman"/>
              </a:rPr>
            </a:br>
            <a:endParaRPr sz="4000">
              <a:solidFill>
                <a:srgbClr val="008000"/>
              </a:solidFill>
              <a:latin typeface="Arial Black"/>
              <a:ea typeface="Arial Black"/>
              <a:cs typeface="Arial Black"/>
              <a:sym typeface="Arial Black"/>
            </a:endParaRPr>
          </a:p>
        </p:txBody>
      </p:sp>
      <p:sp>
        <p:nvSpPr>
          <p:cNvPr id="297" name="Google Shape;297;p38"/>
          <p:cNvSpPr txBox="1"/>
          <p:nvPr/>
        </p:nvSpPr>
        <p:spPr>
          <a:xfrm>
            <a:off x="1685775" y="2068900"/>
            <a:ext cx="8543700" cy="1846629"/>
          </a:xfrm>
          <a:prstGeom prst="rect">
            <a:avLst/>
          </a:prstGeom>
          <a:noFill/>
          <a:ln>
            <a:noFill/>
          </a:ln>
        </p:spPr>
        <p:txBody>
          <a:bodyPr spcFirstLastPara="1" wrap="square" lIns="91425" tIns="91425" rIns="91425" bIns="91425" anchor="t" anchorCtr="0">
            <a:noAutofit/>
          </a:bodyPr>
          <a:lstStyle/>
          <a:p>
            <a:pPr marL="12065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Autant qu'un package R dédié à la statistique exploratoire multidimensionnelle, FactoMiner comporte une base de données  “data(poison)” constituée de 55 lignes et 15 colonnes, faisant référence à une enquête réalisée sur un échantillon d'enfants du primaire ayant souffert d'une intoxication alimentaire. Ces derniers ont été interrogés sur leurs symptômes et sur ce qu’ils ont mangé .</a:t>
            </a:r>
            <a:endParaRPr sz="1800">
              <a:solidFill>
                <a:schemeClr val="dk1"/>
              </a:solidFill>
              <a:latin typeface="Arial"/>
              <a:ea typeface="Arial"/>
              <a:cs typeface="Arial"/>
              <a:sym typeface="Arial"/>
            </a:endParaRPr>
          </a:p>
          <a:p>
            <a:pPr marL="120650" marR="0" lvl="0" indent="0" algn="l" rtl="0">
              <a:spcBef>
                <a:spcPts val="0"/>
              </a:spcBef>
              <a:spcAft>
                <a:spcPts val="0"/>
              </a:spcAft>
              <a:buNone/>
            </a:pPr>
            <a:r>
              <a:rPr lang="fr-FR" sz="1800" b="1">
                <a:solidFill>
                  <a:srgbClr val="0070C0"/>
                </a:solidFill>
                <a:latin typeface="Times New Roman"/>
                <a:ea typeface="Times New Roman"/>
                <a:cs typeface="Times New Roman"/>
                <a:sym typeface="Times New Roman"/>
              </a:rPr>
              <a:t> </a:t>
            </a:r>
            <a:endParaRPr sz="1700">
              <a:solidFill>
                <a:schemeClr val="dk1"/>
              </a:solidFill>
              <a:latin typeface="Calibri"/>
              <a:ea typeface="Calibri"/>
              <a:cs typeface="Calibri"/>
              <a:sym typeface="Calibri"/>
            </a:endParaRPr>
          </a:p>
        </p:txBody>
      </p:sp>
      <p:sp>
        <p:nvSpPr>
          <p:cNvPr id="298" name="Google Shape;298;p38"/>
          <p:cNvSpPr txBox="1"/>
          <p:nvPr/>
        </p:nvSpPr>
        <p:spPr>
          <a:xfrm>
            <a:off x="1036320" y="1181029"/>
            <a:ext cx="960470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3200" b="1">
                <a:solidFill>
                  <a:srgbClr val="0070C0"/>
                </a:solidFill>
                <a:latin typeface="Times New Roman"/>
                <a:ea typeface="Times New Roman"/>
                <a:cs typeface="Times New Roman"/>
                <a:sym typeface="Times New Roman"/>
              </a:rPr>
              <a:t>1 . Description de la bases de données :</a:t>
            </a:r>
            <a:endParaRPr sz="3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600"/>
              <a:buFont typeface="Times New Roman"/>
              <a:buNone/>
            </a:pPr>
            <a:r>
              <a:rPr lang="fr-FR" sz="3600" b="1">
                <a:solidFill>
                  <a:srgbClr val="0070C0"/>
                </a:solidFill>
                <a:latin typeface="Times New Roman"/>
                <a:ea typeface="Times New Roman"/>
                <a:cs typeface="Times New Roman"/>
                <a:sym typeface="Times New Roman"/>
              </a:rPr>
              <a:t>2 . Visualisations des valeurs propres :</a:t>
            </a:r>
            <a:endParaRPr sz="3600">
              <a:solidFill>
                <a:srgbClr val="0070C0"/>
              </a:solidFill>
            </a:endParaRPr>
          </a:p>
        </p:txBody>
      </p:sp>
      <p:sp>
        <p:nvSpPr>
          <p:cNvPr id="304" name="Google Shape;304;p39"/>
          <p:cNvSpPr txBox="1">
            <a:spLocks noGrp="1"/>
          </p:cNvSpPr>
          <p:nvPr>
            <p:ph type="body" idx="2"/>
          </p:nvPr>
        </p:nvSpPr>
        <p:spPr>
          <a:xfrm>
            <a:off x="5870190" y="1920272"/>
            <a:ext cx="5463218" cy="4023360"/>
          </a:xfrm>
          <a:prstGeom prst="rect">
            <a:avLst/>
          </a:prstGeom>
          <a:noFill/>
          <a:ln>
            <a:noFill/>
          </a:ln>
        </p:spPr>
        <p:txBody>
          <a:bodyPr spcFirstLastPara="1" wrap="square" lIns="0" tIns="45700" rIns="0" bIns="45700" anchor="t" anchorCtr="0">
            <a:noAutofit/>
          </a:bodyPr>
          <a:lstStyle/>
          <a:p>
            <a:pPr marL="91440" lvl="0" indent="-98425" algn="l" rtl="0">
              <a:lnSpc>
                <a:spcPct val="95000"/>
              </a:lnSpc>
              <a:spcBef>
                <a:spcPts val="0"/>
              </a:spcBef>
              <a:spcAft>
                <a:spcPts val="0"/>
              </a:spcAft>
              <a:buSzPts val="1550"/>
              <a:buChar char=" "/>
            </a:pPr>
            <a:r>
              <a:rPr lang="fr-FR" sz="1550">
                <a:solidFill>
                  <a:schemeClr val="dk1"/>
                </a:solidFill>
                <a:latin typeface="Times New Roman"/>
                <a:ea typeface="Times New Roman"/>
                <a:cs typeface="Times New Roman"/>
                <a:sym typeface="Times New Roman"/>
              </a:rPr>
              <a:t> </a:t>
            </a:r>
            <a:r>
              <a:rPr lang="fr-FR" sz="2050">
                <a:solidFill>
                  <a:schemeClr val="dk1"/>
                </a:solidFill>
                <a:latin typeface="Times New Roman"/>
                <a:ea typeface="Times New Roman"/>
                <a:cs typeface="Times New Roman"/>
                <a:sym typeface="Times New Roman"/>
              </a:rPr>
              <a:t>Les deux premiers axes expliquent 46.44% de l’inertie totale du jeu de données en question, cela signifie que </a:t>
            </a:r>
            <a:r>
              <a:rPr lang="fr-FR" sz="2050">
                <a:solidFill>
                  <a:srgbClr val="0000FF"/>
                </a:solidFill>
                <a:latin typeface="Times New Roman"/>
                <a:ea typeface="Times New Roman"/>
                <a:cs typeface="Times New Roman"/>
                <a:sym typeface="Times New Roman"/>
              </a:rPr>
              <a:t>46.44%</a:t>
            </a:r>
            <a:r>
              <a:rPr lang="fr-FR" sz="2050">
                <a:solidFill>
                  <a:schemeClr val="dk1"/>
                </a:solidFill>
                <a:latin typeface="Times New Roman"/>
                <a:ea typeface="Times New Roman"/>
                <a:cs typeface="Times New Roman"/>
                <a:sym typeface="Times New Roman"/>
              </a:rPr>
              <a:t> de la variabilité totale du nuage des individus (ou des variables) est représentée dans ce plan. </a:t>
            </a:r>
            <a:endParaRPr sz="2500"/>
          </a:p>
          <a:p>
            <a:pPr marL="91440" lvl="0" indent="-98425" algn="l" rtl="0">
              <a:lnSpc>
                <a:spcPct val="95000"/>
              </a:lnSpc>
              <a:spcBef>
                <a:spcPts val="1400"/>
              </a:spcBef>
              <a:spcAft>
                <a:spcPts val="0"/>
              </a:spcAft>
              <a:buSzPts val="1550"/>
              <a:buChar char=" "/>
            </a:pPr>
            <a:endParaRPr sz="1550">
              <a:solidFill>
                <a:schemeClr val="dk1"/>
              </a:solidFill>
              <a:latin typeface="Times New Roman"/>
              <a:ea typeface="Times New Roman"/>
              <a:cs typeface="Times New Roman"/>
              <a:sym typeface="Times New Roman"/>
            </a:endParaRPr>
          </a:p>
          <a:p>
            <a:pPr marL="91440" lvl="0" indent="-136525" algn="l" rtl="0">
              <a:lnSpc>
                <a:spcPct val="95000"/>
              </a:lnSpc>
              <a:spcBef>
                <a:spcPts val="1400"/>
              </a:spcBef>
              <a:spcAft>
                <a:spcPts val="0"/>
              </a:spcAft>
              <a:buSzPts val="2150"/>
              <a:buChar char=" "/>
            </a:pPr>
            <a:r>
              <a:rPr lang="fr-FR" sz="2150">
                <a:solidFill>
                  <a:schemeClr val="dk1"/>
                </a:solidFill>
                <a:latin typeface="Times New Roman"/>
                <a:ea typeface="Times New Roman"/>
                <a:cs typeface="Times New Roman"/>
                <a:sym typeface="Times New Roman"/>
              </a:rPr>
              <a:t>Du fait de ces observations, il serait judicieux de considérer également les dimensions</a:t>
            </a:r>
            <a:r>
              <a:rPr lang="fr-FR" sz="2150">
                <a:solidFill>
                  <a:srgbClr val="4A86E8"/>
                </a:solidFill>
                <a:latin typeface="Times New Roman"/>
                <a:ea typeface="Times New Roman"/>
                <a:cs typeface="Times New Roman"/>
                <a:sym typeface="Times New Roman"/>
              </a:rPr>
              <a:t> supérieures ou égales à la troisième dans l’analyse</a:t>
            </a:r>
            <a:r>
              <a:rPr lang="fr-FR" sz="2150">
                <a:solidFill>
                  <a:schemeClr val="dk1"/>
                </a:solidFill>
                <a:latin typeface="Times New Roman"/>
                <a:ea typeface="Times New Roman"/>
                <a:cs typeface="Times New Roman"/>
                <a:sym typeface="Times New Roman"/>
              </a:rPr>
              <a:t>.</a:t>
            </a:r>
            <a:endParaRPr sz="2150">
              <a:solidFill>
                <a:schemeClr val="dk1"/>
              </a:solidFill>
              <a:latin typeface="Times New Roman"/>
              <a:ea typeface="Times New Roman"/>
              <a:cs typeface="Times New Roman"/>
              <a:sym typeface="Times New Roman"/>
            </a:endParaRPr>
          </a:p>
          <a:p>
            <a:pPr marL="91440" lvl="0" indent="0" algn="l" rtl="0">
              <a:lnSpc>
                <a:spcPct val="70000"/>
              </a:lnSpc>
              <a:spcBef>
                <a:spcPts val="1400"/>
              </a:spcBef>
              <a:spcAft>
                <a:spcPts val="0"/>
              </a:spcAft>
              <a:buSzPts val="1550"/>
              <a:buNone/>
            </a:pPr>
            <a:endParaRPr sz="2150"/>
          </a:p>
        </p:txBody>
      </p:sp>
      <p:pic>
        <p:nvPicPr>
          <p:cNvPr id="305" name="Google Shape;305;p39"/>
          <p:cNvPicPr preferRelativeResize="0">
            <a:picLocks noGrp="1"/>
          </p:cNvPicPr>
          <p:nvPr>
            <p:ph type="body" idx="1"/>
          </p:nvPr>
        </p:nvPicPr>
        <p:blipFill rotWithShape="1">
          <a:blip r:embed="rId3">
            <a:alphaModFix/>
          </a:blip>
          <a:srcRect/>
          <a:stretch/>
        </p:blipFill>
        <p:spPr>
          <a:xfrm>
            <a:off x="746975" y="2416143"/>
            <a:ext cx="4842456" cy="30316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600"/>
              <a:buFont typeface="Times New Roman"/>
              <a:buNone/>
            </a:pPr>
            <a:r>
              <a:rPr lang="fr-FR" sz="3600" b="1">
                <a:solidFill>
                  <a:srgbClr val="0070C0"/>
                </a:solidFill>
                <a:latin typeface="Times New Roman"/>
                <a:ea typeface="Times New Roman"/>
                <a:cs typeface="Times New Roman"/>
                <a:sym typeface="Times New Roman"/>
              </a:rPr>
              <a:t>3 . Coordonnées et contributions des variables :</a:t>
            </a:r>
            <a:endParaRPr sz="3600" b="1">
              <a:solidFill>
                <a:srgbClr val="0070C0"/>
              </a:solidFill>
            </a:endParaRPr>
          </a:p>
        </p:txBody>
      </p:sp>
      <p:pic>
        <p:nvPicPr>
          <p:cNvPr id="311" name="Google Shape;311;p40"/>
          <p:cNvPicPr preferRelativeResize="0">
            <a:picLocks noGrp="1"/>
          </p:cNvPicPr>
          <p:nvPr>
            <p:ph type="body" idx="1"/>
          </p:nvPr>
        </p:nvPicPr>
        <p:blipFill rotWithShape="1">
          <a:blip r:embed="rId3">
            <a:alphaModFix/>
          </a:blip>
          <a:srcRect/>
          <a:stretch/>
        </p:blipFill>
        <p:spPr>
          <a:xfrm>
            <a:off x="1403797" y="2357050"/>
            <a:ext cx="4631878" cy="2936168"/>
          </a:xfrm>
          <a:prstGeom prst="rect">
            <a:avLst/>
          </a:prstGeom>
          <a:noFill/>
          <a:ln>
            <a:noFill/>
          </a:ln>
        </p:spPr>
      </p:pic>
      <p:pic>
        <p:nvPicPr>
          <p:cNvPr id="312" name="Google Shape;312;p40"/>
          <p:cNvPicPr preferRelativeResize="0">
            <a:picLocks noGrp="1"/>
          </p:cNvPicPr>
          <p:nvPr>
            <p:ph type="body" idx="2"/>
          </p:nvPr>
        </p:nvPicPr>
        <p:blipFill rotWithShape="1">
          <a:blip r:embed="rId4">
            <a:alphaModFix/>
          </a:blip>
          <a:srcRect/>
          <a:stretch/>
        </p:blipFill>
        <p:spPr>
          <a:xfrm>
            <a:off x="6218238" y="2385290"/>
            <a:ext cx="4937125" cy="294467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600"/>
              <a:buFont typeface="Times New Roman"/>
              <a:buNone/>
            </a:pPr>
            <a:r>
              <a:rPr lang="fr-FR" sz="3600" b="1">
                <a:solidFill>
                  <a:srgbClr val="0070C0"/>
                </a:solidFill>
                <a:latin typeface="Times New Roman"/>
                <a:ea typeface="Times New Roman"/>
                <a:cs typeface="Times New Roman"/>
                <a:sym typeface="Times New Roman"/>
              </a:rPr>
              <a:t>4 . Coordonnées et contributions des individus :</a:t>
            </a:r>
            <a:endParaRPr sz="8000" b="1">
              <a:solidFill>
                <a:srgbClr val="0070C0"/>
              </a:solidFill>
            </a:endParaRPr>
          </a:p>
        </p:txBody>
      </p:sp>
      <p:pic>
        <p:nvPicPr>
          <p:cNvPr id="318" name="Google Shape;318;p41"/>
          <p:cNvPicPr preferRelativeResize="0">
            <a:picLocks noGrp="1"/>
          </p:cNvPicPr>
          <p:nvPr>
            <p:ph type="body" idx="1"/>
          </p:nvPr>
        </p:nvPicPr>
        <p:blipFill rotWithShape="1">
          <a:blip r:embed="rId3">
            <a:alphaModFix/>
          </a:blip>
          <a:srcRect/>
          <a:stretch/>
        </p:blipFill>
        <p:spPr>
          <a:xfrm>
            <a:off x="901521" y="2447111"/>
            <a:ext cx="5134154" cy="3490050"/>
          </a:xfrm>
          <a:prstGeom prst="rect">
            <a:avLst/>
          </a:prstGeom>
          <a:noFill/>
          <a:ln>
            <a:noFill/>
          </a:ln>
        </p:spPr>
      </p:pic>
      <p:pic>
        <p:nvPicPr>
          <p:cNvPr id="319" name="Google Shape;319;p41"/>
          <p:cNvPicPr preferRelativeResize="0">
            <a:picLocks noGrp="1"/>
          </p:cNvPicPr>
          <p:nvPr>
            <p:ph type="body" idx="2"/>
          </p:nvPr>
        </p:nvPicPr>
        <p:blipFill rotWithShape="1">
          <a:blip r:embed="rId4">
            <a:alphaModFix/>
          </a:blip>
          <a:srcRect/>
          <a:stretch/>
        </p:blipFill>
        <p:spPr>
          <a:xfrm>
            <a:off x="6218238" y="3413839"/>
            <a:ext cx="5231080" cy="13513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600"/>
              <a:buFont typeface="Times New Roman"/>
              <a:buNone/>
            </a:pPr>
            <a:r>
              <a:rPr lang="fr-FR" sz="3600" b="1">
                <a:solidFill>
                  <a:srgbClr val="0070C0"/>
                </a:solidFill>
                <a:latin typeface="Times New Roman"/>
                <a:ea typeface="Times New Roman"/>
                <a:cs typeface="Times New Roman"/>
                <a:sym typeface="Times New Roman"/>
              </a:rPr>
              <a:t>5 . Carte des individus:</a:t>
            </a:r>
            <a:endParaRPr sz="8000" b="1">
              <a:solidFill>
                <a:srgbClr val="0070C0"/>
              </a:solidFill>
            </a:endParaRPr>
          </a:p>
        </p:txBody>
      </p:sp>
      <p:sp>
        <p:nvSpPr>
          <p:cNvPr id="325" name="Google Shape;325;p42"/>
          <p:cNvSpPr txBox="1">
            <a:spLocks noGrp="1"/>
          </p:cNvSpPr>
          <p:nvPr>
            <p:ph type="body" idx="1"/>
          </p:nvPr>
        </p:nvSpPr>
        <p:spPr>
          <a:xfrm>
            <a:off x="824248" y="1970468"/>
            <a:ext cx="5210790" cy="3898626"/>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SzPts val="1800"/>
              <a:buNone/>
            </a:pPr>
            <a:endParaRPr sz="1800" b="1">
              <a:solidFill>
                <a:schemeClr val="dk1"/>
              </a:solidFill>
              <a:latin typeface="Times New Roman"/>
              <a:ea typeface="Times New Roman"/>
              <a:cs typeface="Times New Roman"/>
              <a:sym typeface="Times New Roman"/>
            </a:endParaRPr>
          </a:p>
          <a:p>
            <a:pPr marL="91440" lvl="0" indent="-114300" algn="l" rtl="0">
              <a:lnSpc>
                <a:spcPct val="90000"/>
              </a:lnSpc>
              <a:spcBef>
                <a:spcPts val="1400"/>
              </a:spcBef>
              <a:spcAft>
                <a:spcPts val="0"/>
              </a:spcAft>
              <a:buSzPts val="1800"/>
              <a:buChar char=" "/>
            </a:pPr>
            <a:r>
              <a:rPr lang="fr-FR" sz="1800" b="1">
                <a:solidFill>
                  <a:schemeClr val="dk1"/>
                </a:solidFill>
                <a:latin typeface="Times New Roman"/>
                <a:ea typeface="Times New Roman"/>
                <a:cs typeface="Times New Roman"/>
                <a:sym typeface="Times New Roman"/>
              </a:rPr>
              <a:t>La dimension 1 </a:t>
            </a:r>
            <a:r>
              <a:rPr lang="fr-FR" sz="1800">
                <a:solidFill>
                  <a:schemeClr val="dk1"/>
                </a:solidFill>
                <a:latin typeface="Times New Roman"/>
                <a:ea typeface="Times New Roman"/>
                <a:cs typeface="Times New Roman"/>
                <a:sym typeface="Times New Roman"/>
              </a:rPr>
              <a:t>oppose des individus tels que 4, 14, 20, 51, 32, 15, 26, 29, 53 et 2 (à droite du graphe, caractérisés par une coordonnée fortement positive sur l’axe) à des individus comme 23, 45, 28,  coordonnée  sur l’axe.</a:t>
            </a:r>
            <a:endParaRPr sz="1800">
              <a:solidFill>
                <a:schemeClr val="dk1"/>
              </a:solidFill>
              <a:latin typeface="Times New Roman"/>
              <a:ea typeface="Times New Roman"/>
              <a:cs typeface="Times New Roman"/>
              <a:sym typeface="Times New Roman"/>
            </a:endParaRPr>
          </a:p>
          <a:p>
            <a:pPr marL="91440" lvl="0" indent="0" algn="l" rtl="0">
              <a:lnSpc>
                <a:spcPct val="90000"/>
              </a:lnSpc>
              <a:spcBef>
                <a:spcPts val="1400"/>
              </a:spcBef>
              <a:spcAft>
                <a:spcPts val="0"/>
              </a:spcAft>
              <a:buSzPts val="2000"/>
              <a:buNone/>
            </a:pPr>
            <a:endParaRPr/>
          </a:p>
        </p:txBody>
      </p:sp>
      <p:pic>
        <p:nvPicPr>
          <p:cNvPr id="326" name="Google Shape;326;p42"/>
          <p:cNvPicPr preferRelativeResize="0">
            <a:picLocks noGrp="1"/>
          </p:cNvPicPr>
          <p:nvPr>
            <p:ph type="body" idx="2"/>
          </p:nvPr>
        </p:nvPicPr>
        <p:blipFill rotWithShape="1">
          <a:blip r:embed="rId3">
            <a:alphaModFix/>
          </a:blip>
          <a:srcRect/>
          <a:stretch/>
        </p:blipFill>
        <p:spPr>
          <a:xfrm>
            <a:off x="6323526" y="1846263"/>
            <a:ext cx="5210789" cy="43608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1097280" y="286604"/>
            <a:ext cx="10058400" cy="1330162"/>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08000"/>
              </a:buClr>
              <a:buSzPts val="4400"/>
              <a:buFont typeface="Arial Black"/>
              <a:buNone/>
            </a:pPr>
            <a:r>
              <a:rPr lang="fr-FR" sz="4400">
                <a:solidFill>
                  <a:srgbClr val="008000"/>
                </a:solidFill>
                <a:latin typeface="Arial Black"/>
                <a:ea typeface="Arial Black"/>
                <a:cs typeface="Arial Black"/>
                <a:sym typeface="Arial Black"/>
              </a:rPr>
              <a:t>Introduction</a:t>
            </a:r>
            <a:endParaRPr sz="4400"/>
          </a:p>
        </p:txBody>
      </p:sp>
      <p:sp>
        <p:nvSpPr>
          <p:cNvPr id="130" name="Google Shape;130;p16"/>
          <p:cNvSpPr txBox="1">
            <a:spLocks noGrp="1"/>
          </p:cNvSpPr>
          <p:nvPr>
            <p:ph type="body" idx="1"/>
          </p:nvPr>
        </p:nvSpPr>
        <p:spPr>
          <a:xfrm>
            <a:off x="3448275" y="5771350"/>
            <a:ext cx="5440200" cy="49260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1400"/>
              </a:spcBef>
              <a:spcAft>
                <a:spcPts val="0"/>
              </a:spcAft>
              <a:buClr>
                <a:schemeClr val="dk1"/>
              </a:buClr>
              <a:buSzPts val="1100"/>
              <a:buFont typeface="Arial"/>
              <a:buNone/>
            </a:pPr>
            <a:endParaRPr>
              <a:solidFill>
                <a:schemeClr val="dk1"/>
              </a:solidFill>
              <a:latin typeface="Pacifico"/>
              <a:ea typeface="Pacifico"/>
              <a:cs typeface="Pacifico"/>
              <a:sym typeface="Pacifico"/>
            </a:endParaRPr>
          </a:p>
          <a:p>
            <a:pPr marL="91440" lvl="0" indent="0" algn="l" rtl="0">
              <a:lnSpc>
                <a:spcPct val="90000"/>
              </a:lnSpc>
              <a:spcBef>
                <a:spcPts val="1400"/>
              </a:spcBef>
              <a:spcAft>
                <a:spcPts val="0"/>
              </a:spcAft>
              <a:buSzPts val="2000"/>
              <a:buNone/>
            </a:pPr>
            <a:endParaRPr>
              <a:solidFill>
                <a:schemeClr val="dk1"/>
              </a:solidFill>
              <a:latin typeface="Times New Roman"/>
              <a:ea typeface="Times New Roman"/>
              <a:cs typeface="Times New Roman"/>
              <a:sym typeface="Times New Roman"/>
            </a:endParaRPr>
          </a:p>
        </p:txBody>
      </p:sp>
      <p:sp>
        <p:nvSpPr>
          <p:cNvPr id="131" name="Google Shape;131;p16"/>
          <p:cNvSpPr/>
          <p:nvPr/>
        </p:nvSpPr>
        <p:spPr>
          <a:xfrm>
            <a:off x="3927075" y="1953950"/>
            <a:ext cx="4597500" cy="68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cxnSp>
        <p:nvCxnSpPr>
          <p:cNvPr id="132" name="Google Shape;132;p16"/>
          <p:cNvCxnSpPr>
            <a:stCxn id="131" idx="2"/>
            <a:endCxn id="133" idx="0"/>
          </p:cNvCxnSpPr>
          <p:nvPr/>
        </p:nvCxnSpPr>
        <p:spPr>
          <a:xfrm flipH="1">
            <a:off x="2069625" y="2643650"/>
            <a:ext cx="4156200" cy="831600"/>
          </a:xfrm>
          <a:prstGeom prst="straightConnector1">
            <a:avLst/>
          </a:prstGeom>
          <a:noFill/>
          <a:ln w="28575" cap="flat" cmpd="sng">
            <a:solidFill>
              <a:schemeClr val="dk2"/>
            </a:solidFill>
            <a:prstDash val="solid"/>
            <a:round/>
            <a:headEnd type="none" w="sm" len="sm"/>
            <a:tailEnd type="triangle" w="med" len="med"/>
          </a:ln>
        </p:spPr>
      </p:cxnSp>
      <p:cxnSp>
        <p:nvCxnSpPr>
          <p:cNvPr id="134" name="Google Shape;134;p16"/>
          <p:cNvCxnSpPr>
            <a:stCxn id="131" idx="2"/>
          </p:cNvCxnSpPr>
          <p:nvPr/>
        </p:nvCxnSpPr>
        <p:spPr>
          <a:xfrm>
            <a:off x="6225825" y="2643650"/>
            <a:ext cx="19200" cy="842700"/>
          </a:xfrm>
          <a:prstGeom prst="straightConnector1">
            <a:avLst/>
          </a:prstGeom>
          <a:noFill/>
          <a:ln w="28575" cap="flat" cmpd="sng">
            <a:solidFill>
              <a:schemeClr val="dk2"/>
            </a:solidFill>
            <a:prstDash val="solid"/>
            <a:round/>
            <a:headEnd type="none" w="sm" len="sm"/>
            <a:tailEnd type="triangle" w="med" len="med"/>
          </a:ln>
        </p:spPr>
      </p:cxnSp>
      <p:cxnSp>
        <p:nvCxnSpPr>
          <p:cNvPr id="135" name="Google Shape;135;p16"/>
          <p:cNvCxnSpPr>
            <a:stCxn id="131" idx="2"/>
          </p:cNvCxnSpPr>
          <p:nvPr/>
        </p:nvCxnSpPr>
        <p:spPr>
          <a:xfrm>
            <a:off x="6225825" y="2643650"/>
            <a:ext cx="3792900" cy="498000"/>
          </a:xfrm>
          <a:prstGeom prst="straightConnector1">
            <a:avLst/>
          </a:prstGeom>
          <a:noFill/>
          <a:ln w="28575" cap="flat" cmpd="sng">
            <a:solidFill>
              <a:schemeClr val="dk2"/>
            </a:solidFill>
            <a:prstDash val="solid"/>
            <a:round/>
            <a:headEnd type="none" w="sm" len="sm"/>
            <a:tailEnd type="triangle" w="med" len="med"/>
          </a:ln>
        </p:spPr>
      </p:cxnSp>
      <p:sp>
        <p:nvSpPr>
          <p:cNvPr id="136" name="Google Shape;136;p16"/>
          <p:cNvSpPr/>
          <p:nvPr/>
        </p:nvSpPr>
        <p:spPr>
          <a:xfrm>
            <a:off x="4559175" y="3555207"/>
            <a:ext cx="2952000" cy="1512000"/>
          </a:xfrm>
          <a:prstGeom prst="roundRect">
            <a:avLst>
              <a:gd name="adj" fmla="val 16667"/>
            </a:avLst>
          </a:prstGeom>
          <a:solidFill>
            <a:srgbClr val="0070C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7" name="Google Shape;137;p16"/>
          <p:cNvSpPr/>
          <p:nvPr/>
        </p:nvSpPr>
        <p:spPr>
          <a:xfrm>
            <a:off x="8888575" y="3256599"/>
            <a:ext cx="2952000" cy="1512000"/>
          </a:xfrm>
          <a:prstGeom prst="roundRect">
            <a:avLst>
              <a:gd name="adj" fmla="val 16667"/>
            </a:avLst>
          </a:prstGeom>
          <a:solidFill>
            <a:srgbClr val="0070C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8" name="Google Shape;138;p16"/>
          <p:cNvSpPr txBox="1"/>
          <p:nvPr/>
        </p:nvSpPr>
        <p:spPr>
          <a:xfrm>
            <a:off x="4118675" y="1991000"/>
            <a:ext cx="4041900" cy="615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2800"/>
              <a:buFont typeface="Calibri"/>
              <a:buNone/>
            </a:pPr>
            <a:r>
              <a:rPr lang="fr-FR" sz="2800">
                <a:solidFill>
                  <a:schemeClr val="dk1"/>
                </a:solidFill>
                <a:latin typeface="Calibri"/>
                <a:ea typeface="Calibri"/>
                <a:cs typeface="Calibri"/>
                <a:sym typeface="Calibri"/>
              </a:rPr>
              <a:t>Analyse de données </a:t>
            </a:r>
            <a:endParaRPr sz="2800">
              <a:solidFill>
                <a:schemeClr val="dk1"/>
              </a:solidFill>
              <a:latin typeface="Calibri"/>
              <a:ea typeface="Calibri"/>
              <a:cs typeface="Calibri"/>
              <a:sym typeface="Calibri"/>
            </a:endParaRPr>
          </a:p>
        </p:txBody>
      </p:sp>
      <p:sp>
        <p:nvSpPr>
          <p:cNvPr id="139" name="Google Shape;139;p16"/>
          <p:cNvSpPr txBox="1"/>
          <p:nvPr/>
        </p:nvSpPr>
        <p:spPr>
          <a:xfrm>
            <a:off x="315975" y="3861225"/>
            <a:ext cx="3601500" cy="6618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3100"/>
              <a:buFont typeface="Calibri"/>
              <a:buNone/>
            </a:pPr>
            <a:r>
              <a:rPr lang="fr-FR" sz="3100" b="1">
                <a:solidFill>
                  <a:schemeClr val="dk1"/>
                </a:solidFill>
                <a:latin typeface="Calibri"/>
                <a:ea typeface="Calibri"/>
                <a:cs typeface="Calibri"/>
                <a:sym typeface="Calibri"/>
              </a:rPr>
              <a:t>ACP</a:t>
            </a:r>
            <a:endParaRPr sz="3100" b="1">
              <a:solidFill>
                <a:schemeClr val="dk1"/>
              </a:solidFill>
              <a:latin typeface="Calibri"/>
              <a:ea typeface="Calibri"/>
              <a:cs typeface="Calibri"/>
              <a:sym typeface="Calibri"/>
            </a:endParaRPr>
          </a:p>
        </p:txBody>
      </p:sp>
      <p:sp>
        <p:nvSpPr>
          <p:cNvPr id="140" name="Google Shape;140;p16"/>
          <p:cNvSpPr txBox="1"/>
          <p:nvPr/>
        </p:nvSpPr>
        <p:spPr>
          <a:xfrm>
            <a:off x="1858250" y="5740600"/>
            <a:ext cx="3180000" cy="554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400"/>
              <a:buFont typeface="Calibri"/>
              <a:buNone/>
            </a:pPr>
            <a:endParaRPr sz="2400" b="1">
              <a:solidFill>
                <a:schemeClr val="dk1"/>
              </a:solidFill>
              <a:latin typeface="Calibri"/>
              <a:ea typeface="Calibri"/>
              <a:cs typeface="Calibri"/>
              <a:sym typeface="Calibri"/>
            </a:endParaRPr>
          </a:p>
        </p:txBody>
      </p:sp>
      <p:sp>
        <p:nvSpPr>
          <p:cNvPr id="141" name="Google Shape;141;p16"/>
          <p:cNvSpPr txBox="1"/>
          <p:nvPr/>
        </p:nvSpPr>
        <p:spPr>
          <a:xfrm>
            <a:off x="4969225" y="3654929"/>
            <a:ext cx="1877400" cy="553968"/>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2400"/>
              <a:buFont typeface="Calibri"/>
              <a:buNone/>
            </a:pPr>
            <a:r>
              <a:rPr lang="fr-FR" sz="2400" b="1">
                <a:solidFill>
                  <a:schemeClr val="dk1"/>
                </a:solidFill>
                <a:latin typeface="Calibri"/>
                <a:ea typeface="Calibri"/>
                <a:cs typeface="Calibri"/>
                <a:sym typeface="Calibri"/>
              </a:rPr>
              <a:t>AFC</a:t>
            </a:r>
            <a:endParaRPr sz="2400" b="1">
              <a:solidFill>
                <a:schemeClr val="dk1"/>
              </a:solidFill>
              <a:latin typeface="Calibri"/>
              <a:ea typeface="Calibri"/>
              <a:cs typeface="Calibri"/>
              <a:sym typeface="Calibri"/>
            </a:endParaRPr>
          </a:p>
        </p:txBody>
      </p:sp>
      <p:sp>
        <p:nvSpPr>
          <p:cNvPr id="142" name="Google Shape;142;p16"/>
          <p:cNvSpPr txBox="1"/>
          <p:nvPr/>
        </p:nvSpPr>
        <p:spPr>
          <a:xfrm>
            <a:off x="4530534" y="4244455"/>
            <a:ext cx="2950200" cy="5079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2000"/>
              <a:buFont typeface="Calibri"/>
              <a:buNone/>
            </a:pPr>
            <a:r>
              <a:rPr lang="fr-FR" sz="2000" b="1">
                <a:solidFill>
                  <a:schemeClr val="dk1"/>
                </a:solidFill>
                <a:latin typeface="Calibri"/>
                <a:ea typeface="Calibri"/>
                <a:cs typeface="Calibri"/>
                <a:sym typeface="Calibri"/>
              </a:rPr>
              <a:t>Données qualitatives </a:t>
            </a:r>
            <a:endParaRPr sz="2000" b="1">
              <a:solidFill>
                <a:schemeClr val="dk1"/>
              </a:solidFill>
              <a:latin typeface="Calibri"/>
              <a:ea typeface="Calibri"/>
              <a:cs typeface="Calibri"/>
              <a:sym typeface="Calibri"/>
            </a:endParaRPr>
          </a:p>
        </p:txBody>
      </p:sp>
      <p:sp>
        <p:nvSpPr>
          <p:cNvPr id="143" name="Google Shape;143;p16"/>
          <p:cNvSpPr txBox="1"/>
          <p:nvPr/>
        </p:nvSpPr>
        <p:spPr>
          <a:xfrm>
            <a:off x="9260175" y="3420175"/>
            <a:ext cx="2030700" cy="553968"/>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2400"/>
              <a:buFont typeface="Calibri"/>
              <a:buNone/>
            </a:pPr>
            <a:r>
              <a:rPr lang="fr-FR" sz="2400" b="1">
                <a:solidFill>
                  <a:schemeClr val="dk1"/>
                </a:solidFill>
                <a:latin typeface="Calibri"/>
                <a:ea typeface="Calibri"/>
                <a:cs typeface="Calibri"/>
                <a:sym typeface="Calibri"/>
              </a:rPr>
              <a:t>ACM</a:t>
            </a:r>
            <a:endParaRPr sz="2400" b="1">
              <a:solidFill>
                <a:schemeClr val="dk1"/>
              </a:solidFill>
              <a:latin typeface="Calibri"/>
              <a:ea typeface="Calibri"/>
              <a:cs typeface="Calibri"/>
              <a:sym typeface="Calibri"/>
            </a:endParaRPr>
          </a:p>
        </p:txBody>
      </p:sp>
      <p:sp>
        <p:nvSpPr>
          <p:cNvPr id="133" name="Google Shape;133;p16"/>
          <p:cNvSpPr/>
          <p:nvPr/>
        </p:nvSpPr>
        <p:spPr>
          <a:xfrm>
            <a:off x="593675" y="3475300"/>
            <a:ext cx="2952000" cy="1293300"/>
          </a:xfrm>
          <a:prstGeom prst="roundRect">
            <a:avLst>
              <a:gd name="adj" fmla="val 16667"/>
            </a:avLst>
          </a:prstGeom>
          <a:solidFill>
            <a:srgbClr val="0070C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4" name="Google Shape;144;p16"/>
          <p:cNvSpPr txBox="1"/>
          <p:nvPr/>
        </p:nvSpPr>
        <p:spPr>
          <a:xfrm>
            <a:off x="965675" y="3654935"/>
            <a:ext cx="1590000" cy="5541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2400"/>
              <a:buFont typeface="Calibri"/>
              <a:buNone/>
            </a:pPr>
            <a:r>
              <a:rPr lang="fr-FR" sz="2400" b="1">
                <a:solidFill>
                  <a:schemeClr val="dk1"/>
                </a:solidFill>
                <a:latin typeface="Calibri"/>
                <a:ea typeface="Calibri"/>
                <a:cs typeface="Calibri"/>
                <a:sym typeface="Calibri"/>
              </a:rPr>
              <a:t>ACP</a:t>
            </a:r>
            <a:endParaRPr sz="2400" b="1">
              <a:solidFill>
                <a:schemeClr val="dk1"/>
              </a:solidFill>
              <a:latin typeface="Calibri"/>
              <a:ea typeface="Calibri"/>
              <a:cs typeface="Calibri"/>
              <a:sym typeface="Calibri"/>
            </a:endParaRPr>
          </a:p>
        </p:txBody>
      </p:sp>
      <p:sp>
        <p:nvSpPr>
          <p:cNvPr id="145" name="Google Shape;145;p16"/>
          <p:cNvSpPr txBox="1"/>
          <p:nvPr/>
        </p:nvSpPr>
        <p:spPr>
          <a:xfrm>
            <a:off x="641625" y="4138125"/>
            <a:ext cx="2950200" cy="492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000"/>
              <a:buFont typeface="Calibri"/>
              <a:buNone/>
            </a:pPr>
            <a:r>
              <a:rPr lang="fr-FR" sz="2000" b="1">
                <a:solidFill>
                  <a:schemeClr val="dk1"/>
                </a:solidFill>
                <a:latin typeface="Calibri"/>
                <a:ea typeface="Calibri"/>
                <a:cs typeface="Calibri"/>
                <a:sym typeface="Calibri"/>
              </a:rPr>
              <a:t>Données quantitatives </a:t>
            </a:r>
            <a:endParaRPr sz="2000" b="1">
              <a:solidFill>
                <a:schemeClr val="dk1"/>
              </a:solidFill>
              <a:latin typeface="Calibri"/>
              <a:ea typeface="Calibri"/>
              <a:cs typeface="Calibri"/>
              <a:sym typeface="Calibri"/>
            </a:endParaRPr>
          </a:p>
        </p:txBody>
      </p:sp>
      <p:sp>
        <p:nvSpPr>
          <p:cNvPr id="146" name="Google Shape;146;p16"/>
          <p:cNvSpPr txBox="1"/>
          <p:nvPr/>
        </p:nvSpPr>
        <p:spPr>
          <a:xfrm>
            <a:off x="9214225" y="4175500"/>
            <a:ext cx="2356200" cy="400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7" name="Google Shape;147;p16"/>
          <p:cNvSpPr txBox="1"/>
          <p:nvPr/>
        </p:nvSpPr>
        <p:spPr>
          <a:xfrm>
            <a:off x="9348325" y="3969725"/>
            <a:ext cx="2356200" cy="5079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000"/>
              <a:buFont typeface="Calibri"/>
              <a:buNone/>
            </a:pPr>
            <a:r>
              <a:rPr lang="fr-FR" sz="2000" b="1">
                <a:solidFill>
                  <a:schemeClr val="dk1"/>
                </a:solidFill>
                <a:latin typeface="Calibri"/>
                <a:ea typeface="Calibri"/>
                <a:cs typeface="Calibri"/>
                <a:sym typeface="Calibri"/>
              </a:rPr>
              <a:t>Donnée mixtes </a:t>
            </a:r>
            <a:endParaRPr sz="2000" b="1">
              <a:solidFill>
                <a:schemeClr val="dk1"/>
              </a:solidFill>
              <a:latin typeface="Calibri"/>
              <a:ea typeface="Calibri"/>
              <a:cs typeface="Calibri"/>
              <a:sym typeface="Calibri"/>
            </a:endParaRPr>
          </a:p>
        </p:txBody>
      </p:sp>
      <p:cxnSp>
        <p:nvCxnSpPr>
          <p:cNvPr id="148" name="Google Shape;148;p16"/>
          <p:cNvCxnSpPr>
            <a:stCxn id="133" idx="2"/>
            <a:endCxn id="149" idx="1"/>
          </p:cNvCxnSpPr>
          <p:nvPr/>
        </p:nvCxnSpPr>
        <p:spPr>
          <a:xfrm>
            <a:off x="2069675" y="4768600"/>
            <a:ext cx="1857300" cy="1293300"/>
          </a:xfrm>
          <a:prstGeom prst="straightConnector1">
            <a:avLst/>
          </a:prstGeom>
          <a:noFill/>
          <a:ln w="28575" cap="flat" cmpd="sng">
            <a:solidFill>
              <a:schemeClr val="dk2"/>
            </a:solidFill>
            <a:prstDash val="solid"/>
            <a:round/>
            <a:headEnd type="none" w="med" len="med"/>
            <a:tailEnd type="triangle" w="med" len="med"/>
          </a:ln>
        </p:spPr>
      </p:cxnSp>
      <p:cxnSp>
        <p:nvCxnSpPr>
          <p:cNvPr id="150" name="Google Shape;150;p16"/>
          <p:cNvCxnSpPr>
            <a:stCxn id="136" idx="2"/>
            <a:endCxn id="151" idx="0"/>
          </p:cNvCxnSpPr>
          <p:nvPr/>
        </p:nvCxnSpPr>
        <p:spPr>
          <a:xfrm>
            <a:off x="6035175" y="5067207"/>
            <a:ext cx="60900" cy="656100"/>
          </a:xfrm>
          <a:prstGeom prst="straightConnector1">
            <a:avLst/>
          </a:prstGeom>
          <a:noFill/>
          <a:ln w="28575" cap="flat" cmpd="sng">
            <a:solidFill>
              <a:schemeClr val="dk2"/>
            </a:solidFill>
            <a:prstDash val="solid"/>
            <a:round/>
            <a:headEnd type="none" w="med" len="med"/>
            <a:tailEnd type="triangle" w="med" len="med"/>
          </a:ln>
        </p:spPr>
      </p:cxnSp>
      <p:cxnSp>
        <p:nvCxnSpPr>
          <p:cNvPr id="152" name="Google Shape;152;p16"/>
          <p:cNvCxnSpPr>
            <a:stCxn id="137" idx="2"/>
            <a:endCxn id="149" idx="3"/>
          </p:cNvCxnSpPr>
          <p:nvPr/>
        </p:nvCxnSpPr>
        <p:spPr>
          <a:xfrm flipH="1">
            <a:off x="8524675" y="4768599"/>
            <a:ext cx="1839900" cy="1293300"/>
          </a:xfrm>
          <a:prstGeom prst="straightConnector1">
            <a:avLst/>
          </a:prstGeom>
          <a:noFill/>
          <a:ln w="28575" cap="flat" cmpd="sng">
            <a:solidFill>
              <a:schemeClr val="dk2"/>
            </a:solidFill>
            <a:prstDash val="solid"/>
            <a:round/>
            <a:headEnd type="none" w="med" len="med"/>
            <a:tailEnd type="triangle" w="med" len="med"/>
          </a:ln>
        </p:spPr>
      </p:cxnSp>
      <p:sp>
        <p:nvSpPr>
          <p:cNvPr id="149" name="Google Shape;149;p16"/>
          <p:cNvSpPr/>
          <p:nvPr/>
        </p:nvSpPr>
        <p:spPr>
          <a:xfrm>
            <a:off x="3927075" y="5861875"/>
            <a:ext cx="4597500"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txBox="1"/>
          <p:nvPr/>
        </p:nvSpPr>
        <p:spPr>
          <a:xfrm>
            <a:off x="4075050" y="5723425"/>
            <a:ext cx="4041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3200" b="1">
                <a:latin typeface="Calibri"/>
                <a:ea typeface="Calibri"/>
                <a:cs typeface="Calibri"/>
                <a:sym typeface="Calibri"/>
              </a:rPr>
              <a:t>classification</a:t>
            </a:r>
            <a:endParaRPr sz="3200" b="1">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3"/>
          <p:cNvSpPr txBox="1"/>
          <p:nvPr/>
        </p:nvSpPr>
        <p:spPr>
          <a:xfrm>
            <a:off x="588135" y="1436648"/>
            <a:ext cx="10921285" cy="497059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chemeClr val="dk1"/>
              </a:buClr>
              <a:buSzPts val="1600"/>
              <a:buFont typeface="Arial"/>
              <a:buChar char="●"/>
            </a:pPr>
            <a:r>
              <a:rPr lang="fr-FR" sz="1600" b="1" u="none" strike="noStrike">
                <a:solidFill>
                  <a:schemeClr val="dk1"/>
                </a:solidFill>
                <a:latin typeface="Times New Roman"/>
                <a:ea typeface="Times New Roman"/>
                <a:cs typeface="Times New Roman"/>
                <a:sym typeface="Times New Roman"/>
              </a:rPr>
              <a:t>Le groupe</a:t>
            </a:r>
            <a:r>
              <a:rPr lang="fr-FR" sz="1600" u="none" strike="noStrike">
                <a:solidFill>
                  <a:schemeClr val="dk1"/>
                </a:solidFill>
                <a:latin typeface="Times New Roman"/>
                <a:ea typeface="Times New Roman"/>
                <a:cs typeface="Times New Roman"/>
                <a:sym typeface="Times New Roman"/>
              </a:rPr>
              <a:t> auquel les individus </a:t>
            </a:r>
            <a:r>
              <a:rPr lang="fr-FR" sz="1600" b="1" u="none" strike="noStrike">
                <a:solidFill>
                  <a:schemeClr val="dk1"/>
                </a:solidFill>
                <a:latin typeface="Times New Roman"/>
                <a:ea typeface="Times New Roman"/>
                <a:cs typeface="Times New Roman"/>
                <a:sym typeface="Times New Roman"/>
              </a:rPr>
              <a:t>4, 14, 20, 51, 26, 29 et 2</a:t>
            </a:r>
            <a:r>
              <a:rPr lang="fr-FR" sz="1600" u="none" strike="noStrike">
                <a:solidFill>
                  <a:schemeClr val="dk1"/>
                </a:solidFill>
                <a:latin typeface="Times New Roman"/>
                <a:ea typeface="Times New Roman"/>
                <a:cs typeface="Times New Roman"/>
                <a:sym typeface="Times New Roman"/>
              </a:rPr>
              <a:t> appartiennent (caractérisés par une coordonnée positive sur l’axe) partage :</a:t>
            </a:r>
            <a:endParaRPr sz="1600" u="none" strike="noStrike">
              <a:solidFill>
                <a:schemeClr val="dk1"/>
              </a:solidFill>
              <a:latin typeface="Times New Roman"/>
              <a:ea typeface="Times New Roman"/>
              <a:cs typeface="Times New Roman"/>
              <a:sym typeface="Times New Roman"/>
            </a:endParaRPr>
          </a:p>
          <a:p>
            <a:pPr marL="800100" marR="0" lvl="1" indent="-342900" algn="l" rtl="0">
              <a:lnSpc>
                <a:spcPct val="115000"/>
              </a:lnSpc>
              <a:spcBef>
                <a:spcPts val="0"/>
              </a:spcBef>
              <a:spcAft>
                <a:spcPts val="0"/>
              </a:spcAft>
              <a:buClr>
                <a:schemeClr val="dk1"/>
              </a:buClr>
              <a:buSzPts val="1600"/>
              <a:buFont typeface="Noto Sans Symbols"/>
              <a:buChar char="▪"/>
            </a:pPr>
            <a:r>
              <a:rPr lang="fr-FR" sz="1600" b="0" i="0" u="none" strike="noStrike" cap="none">
                <a:solidFill>
                  <a:schemeClr val="dk1"/>
                </a:solidFill>
                <a:latin typeface="Times New Roman"/>
                <a:ea typeface="Times New Roman"/>
                <a:cs typeface="Times New Roman"/>
                <a:sym typeface="Times New Roman"/>
              </a:rPr>
              <a:t>une forte fréquence des modalités Diarrhae=Diarrhea_n, Abdominals=Abdo_n, Fever=Fever_n, Vomiting=Vomit_n et Nausea=Nausea_n (du plus commun au plus rare).</a:t>
            </a:r>
            <a:endParaRPr sz="1600" b="0" i="0" u="none" strike="noStrike" cap="none">
              <a:solidFill>
                <a:schemeClr val="dk1"/>
              </a:solidFill>
              <a:latin typeface="Times New Roman"/>
              <a:ea typeface="Times New Roman"/>
              <a:cs typeface="Times New Roman"/>
              <a:sym typeface="Times New Roman"/>
            </a:endParaRPr>
          </a:p>
          <a:p>
            <a:pPr marL="800100" marR="0" lvl="1" indent="-342900" algn="l" rtl="0">
              <a:lnSpc>
                <a:spcPct val="115000"/>
              </a:lnSpc>
              <a:spcBef>
                <a:spcPts val="0"/>
              </a:spcBef>
              <a:spcAft>
                <a:spcPts val="0"/>
              </a:spcAft>
              <a:buClr>
                <a:schemeClr val="dk1"/>
              </a:buClr>
              <a:buSzPts val="1600"/>
              <a:buFont typeface="Noto Sans Symbols"/>
              <a:buChar char="▪"/>
            </a:pPr>
            <a:r>
              <a:rPr lang="fr-FR" sz="1600" b="0" i="0" u="none" strike="noStrike" cap="none">
                <a:solidFill>
                  <a:schemeClr val="dk1"/>
                </a:solidFill>
                <a:latin typeface="Times New Roman"/>
                <a:ea typeface="Times New Roman"/>
                <a:cs typeface="Times New Roman"/>
                <a:sym typeface="Times New Roman"/>
              </a:rPr>
              <a:t>une faible fréquence des modalités Abdominals=Abdo_y, Diarrhae=Diarrhea_y, Fever=Fever_y, Vomiting=Vomit_y et Nausea=Nausea_y (du plus rare au plus commun).</a:t>
            </a: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1600"/>
              <a:buFont typeface="Arial"/>
              <a:buChar char="●"/>
            </a:pPr>
            <a:r>
              <a:rPr lang="fr-FR" sz="1600" b="1" u="none" strike="noStrike">
                <a:solidFill>
                  <a:schemeClr val="dk1"/>
                </a:solidFill>
                <a:latin typeface="Times New Roman"/>
                <a:ea typeface="Times New Roman"/>
                <a:cs typeface="Times New Roman"/>
                <a:sym typeface="Times New Roman"/>
              </a:rPr>
              <a:t>Le groupe </a:t>
            </a:r>
            <a:r>
              <a:rPr lang="fr-FR" sz="1600" u="none" strike="noStrike">
                <a:solidFill>
                  <a:schemeClr val="dk1"/>
                </a:solidFill>
                <a:latin typeface="Times New Roman"/>
                <a:ea typeface="Times New Roman"/>
                <a:cs typeface="Times New Roman"/>
                <a:sym typeface="Times New Roman"/>
              </a:rPr>
              <a:t>auquel les individus </a:t>
            </a:r>
            <a:r>
              <a:rPr lang="fr-FR" sz="1600" b="1" u="none" strike="noStrike">
                <a:solidFill>
                  <a:schemeClr val="dk1"/>
                </a:solidFill>
                <a:latin typeface="Times New Roman"/>
                <a:ea typeface="Times New Roman"/>
                <a:cs typeface="Times New Roman"/>
                <a:sym typeface="Times New Roman"/>
              </a:rPr>
              <a:t>32, 15, 53 et 47</a:t>
            </a:r>
            <a:r>
              <a:rPr lang="fr-FR" sz="1600" u="none" strike="noStrike">
                <a:solidFill>
                  <a:schemeClr val="dk1"/>
                </a:solidFill>
                <a:latin typeface="Times New Roman"/>
                <a:ea typeface="Times New Roman"/>
                <a:cs typeface="Times New Roman"/>
                <a:sym typeface="Times New Roman"/>
              </a:rPr>
              <a:t> appartiennent (caractérisés par une coordonnée positive sur l’axe) partage :</a:t>
            </a:r>
            <a:endParaRPr sz="1600" u="none" strike="noStrike">
              <a:solidFill>
                <a:schemeClr val="dk1"/>
              </a:solidFill>
              <a:latin typeface="Times New Roman"/>
              <a:ea typeface="Times New Roman"/>
              <a:cs typeface="Times New Roman"/>
              <a:sym typeface="Times New Roman"/>
            </a:endParaRPr>
          </a:p>
          <a:p>
            <a:pPr marL="800100" marR="0" lvl="1" indent="-342900" algn="l" rtl="0">
              <a:lnSpc>
                <a:spcPct val="115000"/>
              </a:lnSpc>
              <a:spcBef>
                <a:spcPts val="0"/>
              </a:spcBef>
              <a:spcAft>
                <a:spcPts val="0"/>
              </a:spcAft>
              <a:buClr>
                <a:schemeClr val="dk1"/>
              </a:buClr>
              <a:buSzPts val="1600"/>
              <a:buFont typeface="Noto Sans Symbols"/>
              <a:buChar char="▪"/>
            </a:pPr>
            <a:r>
              <a:rPr lang="fr-FR" sz="1600" b="0" i="0" u="none" strike="noStrike" cap="none">
                <a:solidFill>
                  <a:schemeClr val="dk1"/>
                </a:solidFill>
                <a:latin typeface="Times New Roman"/>
                <a:ea typeface="Times New Roman"/>
                <a:cs typeface="Times New Roman"/>
                <a:sym typeface="Times New Roman"/>
              </a:rPr>
              <a:t>une forte fréquence des modalités Cheese=Cheese_n, Mayo=Mayo_n, Icecream=Icecream_n, Diarrhae=Diarrhea_n et Abdominals=Abdo_n (du plus commun au plus rare).</a:t>
            </a:r>
            <a:endParaRPr sz="1600" b="0" i="0" u="none" strike="noStrike" cap="none">
              <a:solidFill>
                <a:schemeClr val="dk1"/>
              </a:solidFill>
              <a:latin typeface="Times New Roman"/>
              <a:ea typeface="Times New Roman"/>
              <a:cs typeface="Times New Roman"/>
              <a:sym typeface="Times New Roman"/>
            </a:endParaRPr>
          </a:p>
          <a:p>
            <a:pPr marL="800100" marR="0" lvl="1" indent="-342900" algn="l" rtl="0">
              <a:lnSpc>
                <a:spcPct val="115000"/>
              </a:lnSpc>
              <a:spcBef>
                <a:spcPts val="0"/>
              </a:spcBef>
              <a:spcAft>
                <a:spcPts val="0"/>
              </a:spcAft>
              <a:buClr>
                <a:schemeClr val="dk1"/>
              </a:buClr>
              <a:buSzPts val="1600"/>
              <a:buFont typeface="Noto Sans Symbols"/>
              <a:buChar char="▪"/>
            </a:pPr>
            <a:r>
              <a:rPr lang="fr-FR" sz="1600" b="0" i="0" u="none" strike="noStrike" cap="none">
                <a:solidFill>
                  <a:schemeClr val="dk1"/>
                </a:solidFill>
                <a:latin typeface="Times New Roman"/>
                <a:ea typeface="Times New Roman"/>
                <a:cs typeface="Times New Roman"/>
                <a:sym typeface="Times New Roman"/>
              </a:rPr>
              <a:t>une faible fréquence des modalités Cheese=Cheese_y, Mayo=Mayo_y, Icecream=Icecream_y, Abdominals=Abdo_y et Diarrhae=Diarrhea_y (du plus rare au plus commun).</a:t>
            </a: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chemeClr val="dk1"/>
              </a:buClr>
              <a:buSzPts val="1600"/>
              <a:buFont typeface="Arial"/>
              <a:buChar char="●"/>
            </a:pPr>
            <a:r>
              <a:rPr lang="fr-FR" sz="1600" b="1" u="none" strike="noStrike">
                <a:solidFill>
                  <a:schemeClr val="dk1"/>
                </a:solidFill>
                <a:latin typeface="Times New Roman"/>
                <a:ea typeface="Times New Roman"/>
                <a:cs typeface="Times New Roman"/>
                <a:sym typeface="Times New Roman"/>
              </a:rPr>
              <a:t>Le groupe 3</a:t>
            </a:r>
            <a:r>
              <a:rPr lang="fr-FR" sz="1600" u="none" strike="noStrike">
                <a:solidFill>
                  <a:schemeClr val="dk1"/>
                </a:solidFill>
                <a:latin typeface="Times New Roman"/>
                <a:ea typeface="Times New Roman"/>
                <a:cs typeface="Times New Roman"/>
                <a:sym typeface="Times New Roman"/>
              </a:rPr>
              <a:t> (caractérisés par une coordonnées négative sur l’axe) partage :</a:t>
            </a:r>
            <a:endParaRPr sz="1600" u="none" strike="noStrike">
              <a:solidFill>
                <a:schemeClr val="dk1"/>
              </a:solidFill>
              <a:latin typeface="Times New Roman"/>
              <a:ea typeface="Times New Roman"/>
              <a:cs typeface="Times New Roman"/>
              <a:sym typeface="Times New Roman"/>
            </a:endParaRPr>
          </a:p>
          <a:p>
            <a:pPr marL="800100" marR="0" lvl="1" indent="-342900" algn="l" rtl="0">
              <a:lnSpc>
                <a:spcPct val="115000"/>
              </a:lnSpc>
              <a:spcBef>
                <a:spcPts val="0"/>
              </a:spcBef>
              <a:spcAft>
                <a:spcPts val="0"/>
              </a:spcAft>
              <a:buClr>
                <a:schemeClr val="dk1"/>
              </a:buClr>
              <a:buSzPts val="1600"/>
              <a:buFont typeface="Noto Sans Symbols"/>
              <a:buChar char="▪"/>
            </a:pPr>
            <a:r>
              <a:rPr lang="fr-FR" sz="1600" b="0" i="0" u="none" strike="noStrike" cap="none">
                <a:solidFill>
                  <a:schemeClr val="dk1"/>
                </a:solidFill>
                <a:latin typeface="Times New Roman"/>
                <a:ea typeface="Times New Roman"/>
                <a:cs typeface="Times New Roman"/>
                <a:sym typeface="Times New Roman"/>
              </a:rPr>
              <a:t>une forte fréquence des modalités Vomiting=Vomit_y, Fever=Fever_y, Diarrhae=Diarrhea_y, Abdominals=Abdo_y, Mayo=Mayo_y et Nausea=Nausea_y (du plus commun au plus rare).</a:t>
            </a:r>
            <a:endParaRPr sz="1600" b="0" i="0" u="none" strike="noStrike" cap="none">
              <a:solidFill>
                <a:schemeClr val="dk1"/>
              </a:solidFill>
              <a:latin typeface="Times New Roman"/>
              <a:ea typeface="Times New Roman"/>
              <a:cs typeface="Times New Roman"/>
              <a:sym typeface="Times New Roman"/>
            </a:endParaRPr>
          </a:p>
          <a:p>
            <a:pPr marL="800100" marR="0" lvl="1" indent="-342900" algn="l" rtl="0">
              <a:lnSpc>
                <a:spcPct val="115000"/>
              </a:lnSpc>
              <a:spcBef>
                <a:spcPts val="0"/>
              </a:spcBef>
              <a:spcAft>
                <a:spcPts val="0"/>
              </a:spcAft>
              <a:buClr>
                <a:schemeClr val="dk1"/>
              </a:buClr>
              <a:buSzPts val="1600"/>
              <a:buFont typeface="Noto Sans Symbols"/>
              <a:buChar char="▪"/>
            </a:pPr>
            <a:r>
              <a:rPr lang="fr-FR" sz="1600" b="0" i="0" u="none" strike="noStrike" cap="none">
                <a:solidFill>
                  <a:schemeClr val="dk1"/>
                </a:solidFill>
                <a:latin typeface="Times New Roman"/>
                <a:ea typeface="Times New Roman"/>
                <a:cs typeface="Times New Roman"/>
                <a:sym typeface="Times New Roman"/>
              </a:rPr>
              <a:t>une faible fréquence des modalités Vomiting=Vomit_n, Fever=Fever_n, Abdominals=Abdo_n, Diarrhae=Diarrhea_n, Mayo=Mayo_n et Nausea=Nausea_n (du plus rare au plus commun).</a:t>
            </a:r>
            <a:endParaRPr sz="1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43"/>
          <p:cNvSpPr txBox="1"/>
          <p:nvPr/>
        </p:nvSpPr>
        <p:spPr>
          <a:xfrm>
            <a:off x="746975" y="437882"/>
            <a:ext cx="901521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3600" b="1">
                <a:solidFill>
                  <a:srgbClr val="0070C0"/>
                </a:solidFill>
                <a:latin typeface="Times New Roman"/>
                <a:ea typeface="Times New Roman"/>
                <a:cs typeface="Times New Roman"/>
                <a:sym typeface="Times New Roman"/>
              </a:rPr>
              <a:t>5 . Carte des individus:</a:t>
            </a:r>
            <a:endParaRPr sz="36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600"/>
              <a:buFont typeface="Times New Roman"/>
              <a:buNone/>
            </a:pPr>
            <a:r>
              <a:rPr lang="fr-FR" sz="3600" b="1">
                <a:solidFill>
                  <a:srgbClr val="0070C0"/>
                </a:solidFill>
                <a:latin typeface="Times New Roman"/>
                <a:ea typeface="Times New Roman"/>
                <a:cs typeface="Times New Roman"/>
                <a:sym typeface="Times New Roman"/>
              </a:rPr>
              <a:t>6 . Carte des variables:</a:t>
            </a:r>
            <a:endParaRPr sz="8000" b="1">
              <a:solidFill>
                <a:srgbClr val="0070C0"/>
              </a:solidFill>
            </a:endParaRPr>
          </a:p>
        </p:txBody>
      </p:sp>
      <p:pic>
        <p:nvPicPr>
          <p:cNvPr id="338" name="Google Shape;338;p44"/>
          <p:cNvPicPr preferRelativeResize="0">
            <a:picLocks noGrp="1"/>
          </p:cNvPicPr>
          <p:nvPr>
            <p:ph type="body" idx="1"/>
          </p:nvPr>
        </p:nvPicPr>
        <p:blipFill rotWithShape="1">
          <a:blip r:embed="rId3">
            <a:alphaModFix/>
          </a:blip>
          <a:srcRect/>
          <a:stretch/>
        </p:blipFill>
        <p:spPr>
          <a:xfrm>
            <a:off x="3979572" y="1737361"/>
            <a:ext cx="3876541" cy="463768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600"/>
              <a:buFont typeface="Times New Roman"/>
              <a:buNone/>
            </a:pPr>
            <a:r>
              <a:rPr lang="fr-FR" sz="3600" b="1">
                <a:solidFill>
                  <a:srgbClr val="0070C0"/>
                </a:solidFill>
                <a:latin typeface="Times New Roman"/>
                <a:ea typeface="Times New Roman"/>
                <a:cs typeface="Times New Roman"/>
                <a:sym typeface="Times New Roman"/>
              </a:rPr>
              <a:t>7 . Représentation simultanée :</a:t>
            </a:r>
            <a:endParaRPr sz="8000" b="1">
              <a:solidFill>
                <a:srgbClr val="0070C0"/>
              </a:solidFill>
            </a:endParaRPr>
          </a:p>
        </p:txBody>
      </p:sp>
      <p:pic>
        <p:nvPicPr>
          <p:cNvPr id="344" name="Google Shape;344;p45"/>
          <p:cNvPicPr preferRelativeResize="0">
            <a:picLocks noGrp="1"/>
          </p:cNvPicPr>
          <p:nvPr>
            <p:ph type="body" idx="1"/>
          </p:nvPr>
        </p:nvPicPr>
        <p:blipFill rotWithShape="1">
          <a:blip r:embed="rId3">
            <a:alphaModFix/>
          </a:blip>
          <a:srcRect/>
          <a:stretch/>
        </p:blipFill>
        <p:spPr>
          <a:xfrm>
            <a:off x="1096963" y="2436000"/>
            <a:ext cx="5432626" cy="3307977"/>
          </a:xfrm>
          <a:prstGeom prst="rect">
            <a:avLst/>
          </a:prstGeom>
          <a:noFill/>
          <a:ln>
            <a:noFill/>
          </a:ln>
        </p:spPr>
      </p:pic>
      <p:pic>
        <p:nvPicPr>
          <p:cNvPr id="345" name="Google Shape;345;p45"/>
          <p:cNvPicPr preferRelativeResize="0">
            <a:picLocks noGrp="1"/>
          </p:cNvPicPr>
          <p:nvPr>
            <p:ph type="body" idx="2"/>
          </p:nvPr>
        </p:nvPicPr>
        <p:blipFill rotWithShape="1">
          <a:blip r:embed="rId4">
            <a:alphaModFix/>
          </a:blip>
          <a:srcRect/>
          <a:stretch/>
        </p:blipFill>
        <p:spPr>
          <a:xfrm>
            <a:off x="7188079" y="1846262"/>
            <a:ext cx="3591538" cy="44901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600"/>
              <a:buFont typeface="Times New Roman"/>
              <a:buNone/>
            </a:pPr>
            <a:r>
              <a:rPr lang="fr-FR" sz="3600" b="1">
                <a:solidFill>
                  <a:srgbClr val="0070C0"/>
                </a:solidFill>
                <a:latin typeface="Times New Roman"/>
                <a:ea typeface="Times New Roman"/>
                <a:cs typeface="Times New Roman"/>
                <a:sym typeface="Times New Roman"/>
              </a:rPr>
              <a:t>8 . Qualité de la représentation des variables :</a:t>
            </a:r>
            <a:endParaRPr sz="8000" b="1">
              <a:solidFill>
                <a:srgbClr val="0070C0"/>
              </a:solidFill>
              <a:latin typeface="Times New Roman"/>
              <a:ea typeface="Times New Roman"/>
              <a:cs typeface="Times New Roman"/>
              <a:sym typeface="Times New Roman"/>
            </a:endParaRPr>
          </a:p>
        </p:txBody>
      </p:sp>
      <p:pic>
        <p:nvPicPr>
          <p:cNvPr id="351" name="Google Shape;351;p46"/>
          <p:cNvPicPr preferRelativeResize="0">
            <a:picLocks noGrp="1"/>
          </p:cNvPicPr>
          <p:nvPr>
            <p:ph type="body" idx="1"/>
          </p:nvPr>
        </p:nvPicPr>
        <p:blipFill rotWithShape="1">
          <a:blip r:embed="rId3">
            <a:alphaModFix/>
          </a:blip>
          <a:srcRect/>
          <a:stretch/>
        </p:blipFill>
        <p:spPr>
          <a:xfrm>
            <a:off x="3211513" y="2109788"/>
            <a:ext cx="5829300" cy="3495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600"/>
              <a:buFont typeface="Times New Roman"/>
              <a:buNone/>
            </a:pPr>
            <a:r>
              <a:rPr lang="fr-FR" sz="3600" b="1">
                <a:solidFill>
                  <a:srgbClr val="0070C0"/>
                </a:solidFill>
                <a:latin typeface="Times New Roman"/>
                <a:ea typeface="Times New Roman"/>
                <a:cs typeface="Times New Roman"/>
                <a:sym typeface="Times New Roman"/>
              </a:rPr>
              <a:t>9 . Qualité de la représentation des individus :</a:t>
            </a:r>
            <a:endParaRPr sz="8000" b="1">
              <a:solidFill>
                <a:srgbClr val="0070C0"/>
              </a:solidFill>
              <a:latin typeface="Times New Roman"/>
              <a:ea typeface="Times New Roman"/>
              <a:cs typeface="Times New Roman"/>
              <a:sym typeface="Times New Roman"/>
            </a:endParaRPr>
          </a:p>
        </p:txBody>
      </p:sp>
      <p:pic>
        <p:nvPicPr>
          <p:cNvPr id="357" name="Google Shape;357;p47"/>
          <p:cNvPicPr preferRelativeResize="0">
            <a:picLocks noGrp="1"/>
          </p:cNvPicPr>
          <p:nvPr>
            <p:ph type="body" idx="1"/>
          </p:nvPr>
        </p:nvPicPr>
        <p:blipFill rotWithShape="1">
          <a:blip r:embed="rId3">
            <a:alphaModFix/>
          </a:blip>
          <a:srcRect/>
          <a:stretch/>
        </p:blipFill>
        <p:spPr>
          <a:xfrm>
            <a:off x="3254375" y="2119313"/>
            <a:ext cx="5743575" cy="3476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070C0"/>
              </a:buClr>
              <a:buSzPts val="3200"/>
              <a:buFont typeface="Times New Roman"/>
              <a:buNone/>
            </a:pPr>
            <a:r>
              <a:rPr lang="fr-FR" sz="3200" b="1">
                <a:solidFill>
                  <a:srgbClr val="0070C0"/>
                </a:solidFill>
                <a:latin typeface="Times New Roman"/>
                <a:ea typeface="Times New Roman"/>
                <a:cs typeface="Times New Roman"/>
                <a:sym typeface="Times New Roman"/>
              </a:rPr>
              <a:t>10 . Résultats des variables quantitatives supplémentaires : </a:t>
            </a:r>
            <a:endParaRPr sz="7200" b="1">
              <a:solidFill>
                <a:srgbClr val="0070C0"/>
              </a:solidFill>
              <a:latin typeface="Times New Roman"/>
              <a:ea typeface="Times New Roman"/>
              <a:cs typeface="Times New Roman"/>
              <a:sym typeface="Times New Roman"/>
            </a:endParaRPr>
          </a:p>
        </p:txBody>
      </p:sp>
      <p:pic>
        <p:nvPicPr>
          <p:cNvPr id="363" name="Google Shape;363;p48"/>
          <p:cNvPicPr preferRelativeResize="0">
            <a:picLocks noGrp="1"/>
          </p:cNvPicPr>
          <p:nvPr>
            <p:ph type="body" idx="1"/>
          </p:nvPr>
        </p:nvPicPr>
        <p:blipFill rotWithShape="1">
          <a:blip r:embed="rId3">
            <a:alphaModFix/>
          </a:blip>
          <a:srcRect/>
          <a:stretch/>
        </p:blipFill>
        <p:spPr>
          <a:xfrm>
            <a:off x="3382963" y="1914525"/>
            <a:ext cx="5486400" cy="3886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08000"/>
              </a:buClr>
              <a:buSzPts val="4400"/>
              <a:buFont typeface="Arial Black"/>
              <a:buNone/>
            </a:pPr>
            <a:r>
              <a:rPr lang="fr-FR" sz="4400">
                <a:solidFill>
                  <a:srgbClr val="008000"/>
                </a:solidFill>
                <a:latin typeface="Arial Black"/>
                <a:ea typeface="Arial Black"/>
                <a:cs typeface="Arial Black"/>
                <a:sym typeface="Arial Black"/>
              </a:rPr>
              <a:t>Conclusion</a:t>
            </a:r>
            <a:r>
              <a:rPr lang="fr-FR">
                <a:solidFill>
                  <a:srgbClr val="008000"/>
                </a:solidFill>
                <a:latin typeface="Arial Black"/>
                <a:ea typeface="Arial Black"/>
                <a:cs typeface="Arial Black"/>
                <a:sym typeface="Arial Black"/>
              </a:rPr>
              <a:t> </a:t>
            </a:r>
            <a:endParaRPr/>
          </a:p>
        </p:txBody>
      </p:sp>
      <p:sp>
        <p:nvSpPr>
          <p:cNvPr id="369" name="Google Shape;369;p4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ctr" anchorCtr="0">
            <a:noAutofit/>
          </a:bodyPr>
          <a:lstStyle/>
          <a:p>
            <a:pPr marL="180000" lvl="0" indent="-127000" algn="l" rtl="0">
              <a:lnSpc>
                <a:spcPct val="90000"/>
              </a:lnSpc>
              <a:spcBef>
                <a:spcPts val="0"/>
              </a:spcBef>
              <a:spcAft>
                <a:spcPts val="0"/>
              </a:spcAft>
              <a:buSzPts val="2000"/>
              <a:buChar char=" "/>
            </a:pPr>
            <a:r>
              <a:rPr lang="fr-FR" dirty="0">
                <a:solidFill>
                  <a:schemeClr val="dk1"/>
                </a:solidFill>
                <a:latin typeface="Times New Roman"/>
                <a:ea typeface="Times New Roman"/>
                <a:cs typeface="Times New Roman"/>
                <a:sym typeface="Times New Roman"/>
              </a:rPr>
              <a:t>Nous avons présenté la théorie de l'ACM tout en soulignant sont apport vis </a:t>
            </a:r>
            <a:r>
              <a:rPr lang="fr-FR" dirty="0" smtClean="0">
                <a:solidFill>
                  <a:schemeClr val="dk1"/>
                </a:solidFill>
                <a:latin typeface="Times New Roman"/>
                <a:ea typeface="Times New Roman"/>
                <a:cs typeface="Times New Roman"/>
                <a:sym typeface="Times New Roman"/>
              </a:rPr>
              <a:t>à </a:t>
            </a:r>
            <a:r>
              <a:rPr lang="fr-FR" dirty="0">
                <a:solidFill>
                  <a:schemeClr val="dk1"/>
                </a:solidFill>
                <a:latin typeface="Times New Roman"/>
                <a:ea typeface="Times New Roman"/>
                <a:cs typeface="Times New Roman"/>
                <a:sym typeface="Times New Roman"/>
              </a:rPr>
              <a:t>vis l'analyses des données qualitatives. Ensuite, nous avons mis en pratique cette théorie sous le logiciel R. </a:t>
            </a:r>
            <a:endParaRPr dirty="0"/>
          </a:p>
          <a:p>
            <a:pPr marL="180000" lvl="0" indent="-127000" algn="l" rtl="0">
              <a:lnSpc>
                <a:spcPct val="90000"/>
              </a:lnSpc>
              <a:spcBef>
                <a:spcPts val="1400"/>
              </a:spcBef>
              <a:spcAft>
                <a:spcPts val="0"/>
              </a:spcAft>
              <a:buSzPts val="2000"/>
              <a:buChar char=" "/>
            </a:pPr>
            <a:r>
              <a:rPr lang="fr-FR" dirty="0">
                <a:solidFill>
                  <a:schemeClr val="dk1"/>
                </a:solidFill>
                <a:latin typeface="Times New Roman"/>
                <a:ea typeface="Times New Roman"/>
                <a:cs typeface="Times New Roman"/>
                <a:sym typeface="Times New Roman"/>
              </a:rPr>
              <a:t>Il parait clairement que l'analyse des données est un outils indispensable pour le statisticien, néanmoins rendre cette synthèse accessible et ludique au lecteurs  et au grand public nécessite   une excellente maitrise de ce qu'on appelle à cette ère du numérique et des métadonnées la "</a:t>
            </a:r>
            <a:r>
              <a:rPr lang="fr-FR" dirty="0">
                <a:solidFill>
                  <a:srgbClr val="FF0000"/>
                </a:solidFill>
                <a:latin typeface="Times New Roman"/>
                <a:ea typeface="Times New Roman"/>
                <a:cs typeface="Times New Roman"/>
                <a:sym typeface="Times New Roman"/>
              </a:rPr>
              <a:t>Data </a:t>
            </a:r>
            <a:r>
              <a:rPr lang="fr-FR" dirty="0" smtClean="0">
                <a:solidFill>
                  <a:srgbClr val="FF0000"/>
                </a:solidFill>
                <a:latin typeface="Times New Roman"/>
                <a:ea typeface="Times New Roman"/>
                <a:cs typeface="Times New Roman"/>
                <a:sym typeface="Times New Roman"/>
              </a:rPr>
              <a:t>visualisation".</a:t>
            </a:r>
            <a:endParaRPr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0"/>
          <p:cNvSpPr txBox="1"/>
          <p:nvPr/>
        </p:nvSpPr>
        <p:spPr>
          <a:xfrm>
            <a:off x="1775792" y="2721114"/>
            <a:ext cx="841513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4000">
                <a:solidFill>
                  <a:srgbClr val="0070C0"/>
                </a:solidFill>
                <a:latin typeface="Arial Black"/>
                <a:ea typeface="Arial Black"/>
                <a:cs typeface="Arial Black"/>
                <a:sym typeface="Arial Black"/>
              </a:rPr>
              <a:t>Merci de votre attention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 calcmode="lin" valueType="num">
                                      <p:cBhvr additive="base">
                                        <p:cTn id="7" dur="500"/>
                                        <p:tgtEl>
                                          <p:spTgt spid="374">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37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08000"/>
              </a:buClr>
              <a:buSzPts val="4400"/>
              <a:buFont typeface="Arial Black"/>
              <a:buNone/>
            </a:pPr>
            <a:r>
              <a:rPr lang="fr-FR" sz="4400" b="1">
                <a:solidFill>
                  <a:srgbClr val="008000"/>
                </a:solidFill>
                <a:latin typeface="Arial Black"/>
                <a:ea typeface="Arial Black"/>
                <a:cs typeface="Arial Black"/>
                <a:sym typeface="Arial Black"/>
              </a:rPr>
              <a:t>Objectifs</a:t>
            </a:r>
            <a:endParaRPr/>
          </a:p>
        </p:txBody>
      </p:sp>
      <p:sp>
        <p:nvSpPr>
          <p:cNvPr id="158" name="Google Shape;158;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235584" lvl="0" indent="-144144" algn="l" rtl="0">
              <a:lnSpc>
                <a:spcPct val="115000"/>
              </a:lnSpc>
              <a:spcBef>
                <a:spcPts val="0"/>
              </a:spcBef>
              <a:spcAft>
                <a:spcPts val="0"/>
              </a:spcAft>
              <a:buSzPts val="2000"/>
              <a:buChar char=" "/>
            </a:pPr>
            <a:r>
              <a:rPr lang="fr-FR">
                <a:solidFill>
                  <a:schemeClr val="dk1"/>
                </a:solidFill>
                <a:latin typeface="Times New Roman"/>
                <a:ea typeface="Times New Roman"/>
                <a:cs typeface="Times New Roman"/>
                <a:sym typeface="Times New Roman"/>
              </a:rPr>
              <a:t>Mener une ACM provient de la nécessité de répondre aux questions qui vont comme suit :</a:t>
            </a:r>
            <a:endParaRPr>
              <a:solidFill>
                <a:schemeClr val="dk1"/>
              </a:solidFill>
              <a:latin typeface="Arial"/>
              <a:ea typeface="Arial"/>
              <a:cs typeface="Arial"/>
              <a:sym typeface="Arial"/>
            </a:endParaRPr>
          </a:p>
          <a:p>
            <a:pPr marL="635508" lvl="1" indent="-342900" algn="l" rtl="0">
              <a:lnSpc>
                <a:spcPct val="115000"/>
              </a:lnSpc>
              <a:spcBef>
                <a:spcPts val="400"/>
              </a:spcBef>
              <a:spcAft>
                <a:spcPts val="0"/>
              </a:spcAft>
              <a:buSzPts val="1800"/>
              <a:buFont typeface="Arial"/>
              <a:buChar char="❖"/>
            </a:pPr>
            <a:r>
              <a:rPr lang="fr-FR" u="none" strike="noStrike">
                <a:solidFill>
                  <a:schemeClr val="dk1"/>
                </a:solidFill>
                <a:latin typeface="Times New Roman"/>
                <a:ea typeface="Times New Roman"/>
                <a:cs typeface="Times New Roman"/>
                <a:sym typeface="Times New Roman"/>
              </a:rPr>
              <a:t>Quels sont les individus qui se ressemblent ?</a:t>
            </a:r>
            <a:endParaRPr u="none" strike="noStrike">
              <a:solidFill>
                <a:schemeClr val="dk1"/>
              </a:solidFill>
              <a:latin typeface="Arial"/>
              <a:ea typeface="Arial"/>
              <a:cs typeface="Arial"/>
              <a:sym typeface="Arial"/>
            </a:endParaRPr>
          </a:p>
          <a:p>
            <a:pPr marL="635508" lvl="1" indent="-342900" algn="l" rtl="0">
              <a:lnSpc>
                <a:spcPct val="115000"/>
              </a:lnSpc>
              <a:spcBef>
                <a:spcPts val="600"/>
              </a:spcBef>
              <a:spcAft>
                <a:spcPts val="0"/>
              </a:spcAft>
              <a:buSzPts val="1800"/>
              <a:buFont typeface="Arial"/>
              <a:buChar char="❖"/>
            </a:pPr>
            <a:r>
              <a:rPr lang="fr-FR" u="none" strike="noStrike">
                <a:solidFill>
                  <a:schemeClr val="dk1"/>
                </a:solidFill>
                <a:latin typeface="Times New Roman"/>
                <a:ea typeface="Times New Roman"/>
                <a:cs typeface="Times New Roman"/>
                <a:sym typeface="Times New Roman"/>
              </a:rPr>
              <a:t>Quels sont ceux qui sont différents?</a:t>
            </a:r>
            <a:endParaRPr/>
          </a:p>
          <a:p>
            <a:pPr marL="635508" lvl="1" indent="-342900" algn="l" rtl="0">
              <a:lnSpc>
                <a:spcPct val="115000"/>
              </a:lnSpc>
              <a:spcBef>
                <a:spcPts val="600"/>
              </a:spcBef>
              <a:spcAft>
                <a:spcPts val="0"/>
              </a:spcAft>
              <a:buSzPts val="1800"/>
              <a:buFont typeface="Arial"/>
              <a:buChar char="❖"/>
            </a:pPr>
            <a:r>
              <a:rPr lang="fr-FR" u="none" strike="noStrike">
                <a:solidFill>
                  <a:schemeClr val="dk1"/>
                </a:solidFill>
                <a:latin typeface="Times New Roman"/>
                <a:ea typeface="Times New Roman"/>
                <a:cs typeface="Times New Roman"/>
                <a:sym typeface="Times New Roman"/>
              </a:rPr>
              <a:t> existe-t-il des groupes homogènes d’individus ?</a:t>
            </a:r>
            <a:endParaRPr u="none" strike="noStrike">
              <a:solidFill>
                <a:schemeClr val="dk1"/>
              </a:solidFill>
              <a:latin typeface="Arial"/>
              <a:ea typeface="Arial"/>
              <a:cs typeface="Arial"/>
              <a:sym typeface="Arial"/>
            </a:endParaRPr>
          </a:p>
          <a:p>
            <a:pPr marL="635508" lvl="1" indent="-342900" algn="l" rtl="0">
              <a:lnSpc>
                <a:spcPct val="115000"/>
              </a:lnSpc>
              <a:spcBef>
                <a:spcPts val="600"/>
              </a:spcBef>
              <a:spcAft>
                <a:spcPts val="0"/>
              </a:spcAft>
              <a:buSzPts val="1800"/>
              <a:buFont typeface="Arial"/>
              <a:buChar char="❖"/>
            </a:pPr>
            <a:r>
              <a:rPr lang="fr-FR" u="none" strike="noStrike">
                <a:solidFill>
                  <a:schemeClr val="dk1"/>
                </a:solidFill>
                <a:latin typeface="Times New Roman"/>
                <a:ea typeface="Times New Roman"/>
                <a:cs typeface="Times New Roman"/>
                <a:sym typeface="Times New Roman"/>
              </a:rPr>
              <a:t>Existe-t -il des groupes homogènes d’individus ? </a:t>
            </a:r>
            <a:endParaRPr u="none" strike="noStrike">
              <a:solidFill>
                <a:schemeClr val="dk1"/>
              </a:solidFill>
              <a:latin typeface="Arial"/>
              <a:ea typeface="Arial"/>
              <a:cs typeface="Arial"/>
              <a:sym typeface="Arial"/>
            </a:endParaRPr>
          </a:p>
          <a:p>
            <a:pPr marL="635508" lvl="1" indent="-342900" algn="l" rtl="0">
              <a:lnSpc>
                <a:spcPct val="115000"/>
              </a:lnSpc>
              <a:spcBef>
                <a:spcPts val="600"/>
              </a:spcBef>
              <a:spcAft>
                <a:spcPts val="0"/>
              </a:spcAft>
              <a:buSzPts val="1800"/>
              <a:buFont typeface="Arial"/>
              <a:buChar char="❖"/>
            </a:pPr>
            <a:r>
              <a:rPr lang="fr-FR" u="none" strike="noStrike">
                <a:solidFill>
                  <a:schemeClr val="dk1"/>
                </a:solidFill>
                <a:latin typeface="Times New Roman"/>
                <a:ea typeface="Times New Roman"/>
                <a:cs typeface="Times New Roman"/>
                <a:sym typeface="Times New Roman"/>
              </a:rPr>
              <a:t>Est-il possible de mettre en évidence une typologie des individus</a:t>
            </a:r>
            <a:endParaRPr u="none" strike="noStrike">
              <a:solidFill>
                <a:schemeClr val="dk1"/>
              </a:solidFill>
              <a:latin typeface="Arial"/>
              <a:ea typeface="Arial"/>
              <a:cs typeface="Arial"/>
              <a:sym typeface="Arial"/>
            </a:endParaRPr>
          </a:p>
          <a:p>
            <a:pPr marL="91440" lvl="0" indent="0" algn="l" rtl="0">
              <a:lnSpc>
                <a:spcPct val="90000"/>
              </a:lnSpc>
              <a:spcBef>
                <a:spcPts val="16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08000"/>
              </a:buClr>
              <a:buSzPts val="4000"/>
              <a:buFont typeface="Arial Black"/>
              <a:buNone/>
            </a:pPr>
            <a:r>
              <a:rPr lang="fr-FR" sz="4000" b="1">
                <a:solidFill>
                  <a:srgbClr val="008000"/>
                </a:solidFill>
                <a:latin typeface="Arial Black"/>
                <a:ea typeface="Arial Black"/>
                <a:cs typeface="Arial Black"/>
                <a:sym typeface="Arial Black"/>
              </a:rPr>
              <a:t>Notations et définitions </a:t>
            </a:r>
            <a:endParaRPr sz="8800">
              <a:solidFill>
                <a:srgbClr val="008000"/>
              </a:solidFill>
              <a:latin typeface="Arial Black"/>
              <a:ea typeface="Arial Black"/>
              <a:cs typeface="Arial Black"/>
              <a:sym typeface="Arial Black"/>
            </a:endParaRPr>
          </a:p>
        </p:txBody>
      </p:sp>
      <p:sp>
        <p:nvSpPr>
          <p:cNvPr id="164" name="Google Shape;164;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384048" lvl="1" indent="-182880" algn="l" rtl="0">
              <a:lnSpc>
                <a:spcPct val="90000"/>
              </a:lnSpc>
              <a:spcBef>
                <a:spcPts val="0"/>
              </a:spcBef>
              <a:spcAft>
                <a:spcPts val="0"/>
              </a:spcAft>
              <a:buSzPts val="2000"/>
              <a:buFont typeface="Noto Sans Symbols"/>
              <a:buChar char="▪"/>
            </a:pPr>
            <a:r>
              <a:rPr lang="fr-FR" sz="2000" b="1" u="sng">
                <a:solidFill>
                  <a:srgbClr val="0070C0"/>
                </a:solidFill>
                <a:latin typeface="Times New Roman"/>
                <a:ea typeface="Times New Roman"/>
                <a:cs typeface="Times New Roman"/>
                <a:sym typeface="Times New Roman"/>
              </a:rPr>
              <a:t>Tableau de contingence</a:t>
            </a:r>
            <a:r>
              <a:rPr lang="fr-FR" sz="2000" b="1">
                <a:solidFill>
                  <a:srgbClr val="0070C0"/>
                </a:solidFill>
                <a:latin typeface="Times New Roman"/>
                <a:ea typeface="Times New Roman"/>
                <a:cs typeface="Times New Roman"/>
                <a:sym typeface="Times New Roman"/>
              </a:rPr>
              <a:t> :</a:t>
            </a:r>
            <a:endParaRPr/>
          </a:p>
          <a:p>
            <a:pPr marL="91440" lvl="0" indent="0" algn="l" rtl="0">
              <a:lnSpc>
                <a:spcPct val="115000"/>
              </a:lnSpc>
              <a:spcBef>
                <a:spcPts val="1600"/>
              </a:spcBef>
              <a:spcAft>
                <a:spcPts val="0"/>
              </a:spcAft>
              <a:buSzPts val="1800"/>
              <a:buNone/>
            </a:pPr>
            <a:r>
              <a:rPr lang="fr-FR" sz="1800">
                <a:solidFill>
                  <a:schemeClr val="dk1"/>
                </a:solidFill>
                <a:latin typeface="Times New Roman"/>
                <a:ea typeface="Times New Roman"/>
                <a:cs typeface="Times New Roman"/>
                <a:sym typeface="Times New Roman"/>
              </a:rPr>
              <a:t>  Etant donnée qu'on est face à un problème qui présente des variables qualitatives, on procédera dans un premier temps par </a:t>
            </a:r>
            <a:r>
              <a:rPr lang="fr-FR" sz="1800" b="1" u="sng">
                <a:solidFill>
                  <a:srgbClr val="FF3300"/>
                </a:solidFill>
                <a:latin typeface="Times New Roman"/>
                <a:ea typeface="Times New Roman"/>
                <a:cs typeface="Times New Roman"/>
                <a:sym typeface="Times New Roman"/>
              </a:rPr>
              <a:t>codage binaire disjonctif</a:t>
            </a:r>
            <a:r>
              <a:rPr lang="fr-FR" sz="1800">
                <a:solidFill>
                  <a:schemeClr val="dk1"/>
                </a:solidFill>
                <a:latin typeface="Times New Roman"/>
                <a:ea typeface="Times New Roman"/>
                <a:cs typeface="Times New Roman"/>
                <a:sym typeface="Times New Roman"/>
              </a:rPr>
              <a:t>. Autrement dit, si l’individus possède la caractéristique on affecte 1 et 0 ailleurs.</a:t>
            </a:r>
            <a:endParaRPr sz="1800">
              <a:solidFill>
                <a:schemeClr val="dk1"/>
              </a:solidFill>
              <a:latin typeface="Arial"/>
              <a:ea typeface="Arial"/>
              <a:cs typeface="Arial"/>
              <a:sym typeface="Arial"/>
            </a:endParaRPr>
          </a:p>
          <a:p>
            <a:pPr marL="91440" lvl="0" indent="0" algn="l" rtl="0">
              <a:lnSpc>
                <a:spcPct val="115000"/>
              </a:lnSpc>
              <a:spcBef>
                <a:spcPts val="1400"/>
              </a:spcBef>
              <a:spcAft>
                <a:spcPts val="0"/>
              </a:spcAft>
              <a:buSzPts val="1800"/>
              <a:buNone/>
            </a:pPr>
            <a:r>
              <a:rPr lang="fr-FR" sz="1800">
                <a:solidFill>
                  <a:schemeClr val="dk1"/>
                </a:solidFill>
                <a:latin typeface="Times New Roman"/>
                <a:ea typeface="Times New Roman"/>
                <a:cs typeface="Times New Roman"/>
                <a:sym typeface="Times New Roman"/>
              </a:rPr>
              <a:t>  L’analyse s’applique ensuite sur le tableau disjonctif complet issu de la transformation selon la même thématique de l ‘AFC c'est-à- dire les profiles-lignes et les profiles-colonnes. La distance de Khi-2 nous sera un outil puissant afin de déceler les liaisons existantes.</a:t>
            </a:r>
            <a:endParaRPr sz="1800">
              <a:solidFill>
                <a:schemeClr val="dk1"/>
              </a:solidFill>
              <a:latin typeface="Arial"/>
              <a:ea typeface="Arial"/>
              <a:cs typeface="Arial"/>
              <a:sym typeface="Arial"/>
            </a:endParaRPr>
          </a:p>
          <a:p>
            <a:pPr marL="91440" lvl="0" indent="0" algn="l" rtl="0">
              <a:lnSpc>
                <a:spcPct val="115000"/>
              </a:lnSpc>
              <a:spcBef>
                <a:spcPts val="1400"/>
              </a:spcBef>
              <a:spcAft>
                <a:spcPts val="0"/>
              </a:spcAft>
              <a:buSzPts val="1800"/>
              <a:buNone/>
            </a:pPr>
            <a:r>
              <a:rPr lang="fr-FR" sz="1800">
                <a:solidFill>
                  <a:schemeClr val="dk1"/>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a:p>
            <a:pPr marL="0" lvl="0" indent="0" algn="l" rtl="0">
              <a:lnSpc>
                <a:spcPct val="90000"/>
              </a:lnSpc>
              <a:spcBef>
                <a:spcPts val="1400"/>
              </a:spcBef>
              <a:spcAft>
                <a:spcPts val="0"/>
              </a:spcAft>
              <a:buSzPts val="1800"/>
              <a:buNone/>
            </a:pPr>
            <a:endParaRPr sz="1800">
              <a:latin typeface="Arial"/>
              <a:ea typeface="Arial"/>
              <a:cs typeface="Arial"/>
              <a:sym typeface="Arial"/>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6096000" y="4505739"/>
            <a:ext cx="3710608" cy="86139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2000"/>
              <a:buFont typeface="Arial Black"/>
              <a:buNone/>
            </a:pPr>
            <a:r>
              <a:rPr lang="fr-FR" sz="2000" b="1" u="sng">
                <a:solidFill>
                  <a:schemeClr val="dk1"/>
                </a:solidFill>
                <a:latin typeface="Arial Black"/>
                <a:ea typeface="Arial Black"/>
                <a:cs typeface="Arial Black"/>
                <a:sym typeface="Arial Black"/>
              </a:rPr>
              <a:t>Construction d’un tableau disjonctif complet </a:t>
            </a:r>
            <a:endParaRPr sz="4000">
              <a:solidFill>
                <a:schemeClr val="dk1"/>
              </a:solidFill>
              <a:latin typeface="Arial Black"/>
              <a:ea typeface="Arial Black"/>
              <a:cs typeface="Arial Black"/>
              <a:sym typeface="Arial Black"/>
            </a:endParaRPr>
          </a:p>
        </p:txBody>
      </p:sp>
      <p:pic>
        <p:nvPicPr>
          <p:cNvPr id="170" name="Google Shape;170;p19"/>
          <p:cNvPicPr preferRelativeResize="0">
            <a:picLocks noGrp="1"/>
          </p:cNvPicPr>
          <p:nvPr>
            <p:ph type="body" idx="1"/>
          </p:nvPr>
        </p:nvPicPr>
        <p:blipFill rotWithShape="1">
          <a:blip r:embed="rId3">
            <a:alphaModFix/>
          </a:blip>
          <a:srcRect l="3654" t="7070" r="5383" b="11023"/>
          <a:stretch/>
        </p:blipFill>
        <p:spPr>
          <a:xfrm>
            <a:off x="4359965" y="1106558"/>
            <a:ext cx="7169801" cy="2769704"/>
          </a:xfrm>
          <a:prstGeom prst="rect">
            <a:avLst/>
          </a:prstGeom>
          <a:noFill/>
          <a:ln>
            <a:noFill/>
          </a:ln>
        </p:spPr>
      </p:pic>
      <p:sp>
        <p:nvSpPr>
          <p:cNvPr id="171" name="Google Shape;171;p19"/>
          <p:cNvSpPr txBox="1">
            <a:spLocks noGrp="1"/>
          </p:cNvSpPr>
          <p:nvPr>
            <p:ph type="body" idx="2"/>
          </p:nvPr>
        </p:nvSpPr>
        <p:spPr>
          <a:xfrm>
            <a:off x="457200" y="596348"/>
            <a:ext cx="3200400" cy="5708857"/>
          </a:xfrm>
          <a:prstGeom prst="rect">
            <a:avLst/>
          </a:prstGeom>
          <a:blipFill rotWithShape="1">
            <a:blip r:embed="rId4">
              <a:alphaModFix/>
            </a:blip>
            <a:stretch>
              <a:fillRect l="-1523" t="-1067" r="-2855"/>
            </a:stretch>
          </a:blip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r>
              <a:rPr lang="fr-F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08000"/>
              </a:buClr>
              <a:buSzPts val="4000"/>
              <a:buFont typeface="Arial Black"/>
              <a:buNone/>
            </a:pPr>
            <a:r>
              <a:rPr lang="fr-FR" sz="4000" b="1">
                <a:solidFill>
                  <a:srgbClr val="008000"/>
                </a:solidFill>
                <a:latin typeface="Arial Black"/>
                <a:ea typeface="Arial Black"/>
                <a:cs typeface="Arial Black"/>
                <a:sym typeface="Arial Black"/>
              </a:rPr>
              <a:t>Notations et définitions  </a:t>
            </a:r>
            <a:endParaRPr sz="8800">
              <a:solidFill>
                <a:srgbClr val="008000"/>
              </a:solidFill>
              <a:latin typeface="Arial Black"/>
              <a:ea typeface="Arial Black"/>
              <a:cs typeface="Arial Black"/>
              <a:sym typeface="Arial Black"/>
            </a:endParaRPr>
          </a:p>
        </p:txBody>
      </p:sp>
      <p:sp>
        <p:nvSpPr>
          <p:cNvPr id="177" name="Google Shape;177;p20"/>
          <p:cNvSpPr txBox="1">
            <a:spLocks noGrp="1"/>
          </p:cNvSpPr>
          <p:nvPr>
            <p:ph type="body" idx="1"/>
          </p:nvPr>
        </p:nvSpPr>
        <p:spPr>
          <a:xfrm>
            <a:off x="1097275" y="1845702"/>
            <a:ext cx="10058400" cy="4016100"/>
          </a:xfrm>
          <a:prstGeom prst="rect">
            <a:avLst/>
          </a:prstGeom>
          <a:blipFill rotWithShape="1">
            <a:blip r:embed="rId3">
              <a:alphaModFix/>
            </a:blip>
            <a:stretch>
              <a:fillRect l="-1454" t="-1666" r="-1514"/>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08000"/>
              </a:buClr>
              <a:buSzPts val="4400"/>
              <a:buFont typeface="Arial Black"/>
              <a:buNone/>
            </a:pPr>
            <a:r>
              <a:rPr lang="fr-FR" sz="4400">
                <a:solidFill>
                  <a:srgbClr val="008000"/>
                </a:solidFill>
                <a:latin typeface="Arial Black"/>
                <a:ea typeface="Arial Black"/>
                <a:cs typeface="Arial Black"/>
                <a:sym typeface="Arial Black"/>
              </a:rPr>
              <a:t>Principe</a:t>
            </a:r>
            <a:endParaRPr/>
          </a:p>
        </p:txBody>
      </p:sp>
      <p:sp>
        <p:nvSpPr>
          <p:cNvPr id="183" name="Google Shape;183;p2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800"/>
              <a:buNone/>
            </a:pPr>
            <a:r>
              <a:rPr lang="fr-FR" sz="1800">
                <a:solidFill>
                  <a:schemeClr val="dk1"/>
                </a:solidFill>
                <a:latin typeface="Times New Roman"/>
                <a:ea typeface="Times New Roman"/>
                <a:cs typeface="Times New Roman"/>
                <a:sym typeface="Times New Roman"/>
              </a:rPr>
              <a:t>Dans cette partie nous allons s’attarder sur les points qui vont comme suit:</a:t>
            </a:r>
            <a:endParaRPr/>
          </a:p>
          <a:p>
            <a:pPr marL="635508" lvl="1" indent="-342900" algn="l" rtl="0">
              <a:lnSpc>
                <a:spcPct val="90000"/>
              </a:lnSpc>
              <a:spcBef>
                <a:spcPts val="400"/>
              </a:spcBef>
              <a:spcAft>
                <a:spcPts val="0"/>
              </a:spcAft>
              <a:buSzPts val="1800"/>
              <a:buFont typeface="Calibri"/>
              <a:buAutoNum type="arabicPeriod"/>
            </a:pPr>
            <a:r>
              <a:rPr lang="fr-FR">
                <a:solidFill>
                  <a:schemeClr val="dk1"/>
                </a:solidFill>
                <a:latin typeface="Times New Roman"/>
                <a:ea typeface="Times New Roman"/>
                <a:cs typeface="Times New Roman"/>
                <a:sym typeface="Times New Roman"/>
              </a:rPr>
              <a:t>Critère d’ajustement et distance de khi-2 </a:t>
            </a:r>
            <a:endParaRPr/>
          </a:p>
          <a:p>
            <a:pPr marL="635508" lvl="1" indent="-342900" algn="l" rtl="0">
              <a:lnSpc>
                <a:spcPct val="90000"/>
              </a:lnSpc>
              <a:spcBef>
                <a:spcPts val="600"/>
              </a:spcBef>
              <a:spcAft>
                <a:spcPts val="0"/>
              </a:spcAft>
              <a:buSzPts val="1800"/>
              <a:buFont typeface="Calibri"/>
              <a:buAutoNum type="arabicPeriod"/>
            </a:pPr>
            <a:r>
              <a:rPr lang="fr-FR">
                <a:solidFill>
                  <a:schemeClr val="dk1"/>
                </a:solidFill>
                <a:latin typeface="Times New Roman"/>
                <a:ea typeface="Times New Roman"/>
                <a:cs typeface="Times New Roman"/>
                <a:sym typeface="Times New Roman"/>
              </a:rPr>
              <a:t>Axes factoriels et facteurs </a:t>
            </a:r>
            <a:endParaRPr>
              <a:solidFill>
                <a:schemeClr val="dk1"/>
              </a:solidFill>
              <a:latin typeface="Times New Roman"/>
              <a:ea typeface="Times New Roman"/>
              <a:cs typeface="Times New Roman"/>
              <a:sym typeface="Times New Roman"/>
            </a:endParaRPr>
          </a:p>
          <a:p>
            <a:pPr marL="635508" lvl="1" indent="-342900" algn="l" rtl="0">
              <a:lnSpc>
                <a:spcPct val="90000"/>
              </a:lnSpc>
              <a:spcBef>
                <a:spcPts val="600"/>
              </a:spcBef>
              <a:spcAft>
                <a:spcPts val="0"/>
              </a:spcAft>
              <a:buSzPts val="1800"/>
              <a:buFont typeface="Calibri"/>
              <a:buAutoNum type="arabicPeriod"/>
            </a:pPr>
            <a:r>
              <a:rPr lang="fr-FR">
                <a:solidFill>
                  <a:schemeClr val="dk1"/>
                </a:solidFill>
                <a:latin typeface="Times New Roman"/>
                <a:ea typeface="Times New Roman"/>
                <a:cs typeface="Times New Roman"/>
                <a:sym typeface="Times New Roman"/>
              </a:rPr>
              <a:t>Facteurs et relations quasi-barycentriques </a:t>
            </a:r>
            <a:endParaRPr>
              <a:solidFill>
                <a:schemeClr val="dk1"/>
              </a:solidFill>
              <a:latin typeface="Times New Roman"/>
              <a:ea typeface="Times New Roman"/>
              <a:cs typeface="Times New Roman"/>
              <a:sym typeface="Times New Roman"/>
            </a:endParaRPr>
          </a:p>
          <a:p>
            <a:pPr marL="635508" lvl="1" indent="-342900" algn="l" rtl="0">
              <a:lnSpc>
                <a:spcPct val="90000"/>
              </a:lnSpc>
              <a:spcBef>
                <a:spcPts val="600"/>
              </a:spcBef>
              <a:spcAft>
                <a:spcPts val="0"/>
              </a:spcAft>
              <a:buSzPts val="1800"/>
              <a:buFont typeface="Calibri"/>
              <a:buAutoNum type="arabicPeriod"/>
            </a:pPr>
            <a:r>
              <a:rPr lang="fr-FR">
                <a:solidFill>
                  <a:schemeClr val="dk1"/>
                </a:solidFill>
                <a:latin typeface="Times New Roman"/>
                <a:ea typeface="Times New Roman"/>
                <a:cs typeface="Times New Roman"/>
                <a:sym typeface="Times New Roman"/>
              </a:rPr>
              <a:t>Support du nuage des modalités </a:t>
            </a:r>
            <a:endParaRPr>
              <a:solidFill>
                <a:schemeClr val="dk1"/>
              </a:solidFill>
              <a:latin typeface="Times New Roman"/>
              <a:ea typeface="Times New Roman"/>
              <a:cs typeface="Times New Roman"/>
              <a:sym typeface="Times New Roman"/>
            </a:endParaRPr>
          </a:p>
          <a:p>
            <a:pPr marL="635508" lvl="1" indent="-342900" algn="l" rtl="0">
              <a:lnSpc>
                <a:spcPct val="90000"/>
              </a:lnSpc>
              <a:spcBef>
                <a:spcPts val="600"/>
              </a:spcBef>
              <a:spcAft>
                <a:spcPts val="0"/>
              </a:spcAft>
              <a:buSzPts val="1800"/>
              <a:buFont typeface="Calibri"/>
              <a:buAutoNum type="arabicPeriod"/>
            </a:pPr>
            <a:r>
              <a:rPr lang="fr-FR">
                <a:solidFill>
                  <a:schemeClr val="dk1"/>
                </a:solidFill>
                <a:latin typeface="Times New Roman"/>
                <a:ea typeface="Times New Roman"/>
                <a:cs typeface="Times New Roman"/>
                <a:sym typeface="Times New Roman"/>
              </a:rPr>
              <a:t>Meilleure représentation simultanée </a:t>
            </a:r>
            <a:endParaRPr>
              <a:solidFill>
                <a:schemeClr val="dk1"/>
              </a:solidFill>
              <a:latin typeface="Times New Roman"/>
              <a:ea typeface="Times New Roman"/>
              <a:cs typeface="Times New Roman"/>
              <a:sym typeface="Times New Roman"/>
            </a:endParaRPr>
          </a:p>
          <a:p>
            <a:pPr marL="635508" lvl="1" indent="-342900" algn="l" rtl="0">
              <a:lnSpc>
                <a:spcPct val="90000"/>
              </a:lnSpc>
              <a:spcBef>
                <a:spcPts val="600"/>
              </a:spcBef>
              <a:spcAft>
                <a:spcPts val="0"/>
              </a:spcAft>
              <a:buSzPts val="1800"/>
              <a:buFont typeface="Calibri"/>
              <a:buAutoNum type="arabicPeriod"/>
            </a:pPr>
            <a:r>
              <a:rPr lang="fr-FR">
                <a:solidFill>
                  <a:schemeClr val="dk1"/>
                </a:solidFill>
                <a:latin typeface="Times New Roman"/>
                <a:ea typeface="Times New Roman"/>
                <a:cs typeface="Times New Roman"/>
                <a:sym typeface="Times New Roman"/>
              </a:rPr>
              <a:t>Inertie du nuage des modalités et conséquences pratiques </a:t>
            </a:r>
            <a:endParaRPr>
              <a:solidFill>
                <a:schemeClr val="dk1"/>
              </a:solidFill>
              <a:latin typeface="Times New Roman"/>
              <a:ea typeface="Times New Roman"/>
              <a:cs typeface="Times New Roman"/>
              <a:sym typeface="Times New Roman"/>
            </a:endParaRPr>
          </a:p>
          <a:p>
            <a:pPr marL="635508" lvl="1" indent="-342900" algn="l" rtl="0">
              <a:lnSpc>
                <a:spcPct val="90000"/>
              </a:lnSpc>
              <a:spcBef>
                <a:spcPts val="600"/>
              </a:spcBef>
              <a:spcAft>
                <a:spcPts val="0"/>
              </a:spcAft>
              <a:buSzPts val="1800"/>
              <a:buFont typeface="Calibri"/>
              <a:buAutoNum type="arabicPeriod"/>
            </a:pPr>
            <a:r>
              <a:rPr lang="fr-FR">
                <a:solidFill>
                  <a:schemeClr val="dk1"/>
                </a:solidFill>
                <a:latin typeface="Times New Roman"/>
                <a:ea typeface="Times New Roman"/>
                <a:cs typeface="Times New Roman"/>
                <a:sym typeface="Times New Roman"/>
              </a:rPr>
              <a:t>Règles d'interprétation </a:t>
            </a:r>
            <a:endParaRPr/>
          </a:p>
          <a:p>
            <a:pPr marL="91440" lvl="0" indent="0" algn="l" rtl="0">
              <a:lnSpc>
                <a:spcPct val="90000"/>
              </a:lnSpc>
              <a:spcBef>
                <a:spcPts val="1600"/>
              </a:spcBef>
              <a:spcAft>
                <a:spcPts val="0"/>
              </a:spcAft>
              <a:buSzPts val="1800"/>
              <a:buNone/>
            </a:pPr>
            <a:endParaRPr sz="1800">
              <a:latin typeface="Noto Sans Symbols"/>
              <a:ea typeface="Noto Sans Symbols"/>
              <a:cs typeface="Noto Sans Symbols"/>
              <a:sym typeface="Noto Sans Symbols"/>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742950" lvl="0" indent="-742950" algn="l" rtl="0">
              <a:lnSpc>
                <a:spcPct val="85000"/>
              </a:lnSpc>
              <a:spcBef>
                <a:spcPts val="0"/>
              </a:spcBef>
              <a:spcAft>
                <a:spcPts val="0"/>
              </a:spcAft>
              <a:buClr>
                <a:srgbClr val="0070C0"/>
              </a:buClr>
              <a:buSzPts val="3200"/>
              <a:buFont typeface="Calibri"/>
              <a:buAutoNum type="arabicPeriod"/>
            </a:pPr>
            <a:r>
              <a:rPr lang="fr-FR" sz="3200" b="1">
                <a:solidFill>
                  <a:srgbClr val="0070C0"/>
                </a:solidFill>
                <a:latin typeface="Times New Roman"/>
                <a:ea typeface="Times New Roman"/>
                <a:cs typeface="Times New Roman"/>
                <a:sym typeface="Times New Roman"/>
              </a:rPr>
              <a:t>Critère d’ajustement et distance de khi -2 </a:t>
            </a:r>
            <a:endParaRPr sz="3200">
              <a:solidFill>
                <a:srgbClr val="0070C0"/>
              </a:solidFill>
            </a:endParaRPr>
          </a:p>
        </p:txBody>
      </p:sp>
      <p:sp>
        <p:nvSpPr>
          <p:cNvPr id="189" name="Google Shape;189;p22"/>
          <p:cNvSpPr txBox="1">
            <a:spLocks noGrp="1"/>
          </p:cNvSpPr>
          <p:nvPr>
            <p:ph type="body" idx="1"/>
          </p:nvPr>
        </p:nvSpPr>
        <p:spPr>
          <a:xfrm>
            <a:off x="1097280" y="1845734"/>
            <a:ext cx="10058400" cy="4023360"/>
          </a:xfrm>
          <a:prstGeom prst="rect">
            <a:avLst/>
          </a:prstGeom>
          <a:blipFill rotWithShape="1">
            <a:blip r:embed="rId3">
              <a:alphaModFix/>
            </a:blip>
            <a:stretch>
              <a:fillRect l="-484" t="-302" r="-1756"/>
            </a:stretch>
          </a:blip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fr-FR"/>
              <a:t> </a:t>
            </a:r>
            <a:endParaRPr/>
          </a:p>
        </p:txBody>
      </p:sp>
    </p:spTree>
  </p:cSld>
  <p:clrMapOvr>
    <a:masterClrMapping/>
  </p:clrMapOvr>
</p:sld>
</file>

<file path=ppt/theme/theme1.xml><?xml version="1.0" encoding="utf-8"?>
<a:theme xmlns:a="http://schemas.openxmlformats.org/drawingml/2006/main" name="Rétrospective">
  <a:themeElements>
    <a:clrScheme name="Personnalisé 10">
      <a:dk1>
        <a:srgbClr val="000000"/>
      </a:dk1>
      <a:lt1>
        <a:srgbClr val="FFFFFF"/>
      </a:lt1>
      <a:dk2>
        <a:srgbClr val="455F51"/>
      </a:dk2>
      <a:lt2>
        <a:srgbClr val="E2DFCC"/>
      </a:lt2>
      <a:accent1>
        <a:srgbClr val="739A28"/>
      </a:accent1>
      <a:accent2>
        <a:srgbClr val="058405"/>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1171</Words>
  <Application>Microsoft Office PowerPoint</Application>
  <PresentationFormat>Widescreen</PresentationFormat>
  <Paragraphs>133</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Calibri</vt:lpstr>
      <vt:lpstr>Noto Sans Symbols</vt:lpstr>
      <vt:lpstr>Arial</vt:lpstr>
      <vt:lpstr>Times New Roman</vt:lpstr>
      <vt:lpstr>Courier New</vt:lpstr>
      <vt:lpstr>Arial Black</vt:lpstr>
      <vt:lpstr>Pacifico</vt:lpstr>
      <vt:lpstr>Rétrospective</vt:lpstr>
      <vt:lpstr>PowerPoint Presentation</vt:lpstr>
      <vt:lpstr>Plan</vt:lpstr>
      <vt:lpstr>Introduction</vt:lpstr>
      <vt:lpstr>Objectifs</vt:lpstr>
      <vt:lpstr>Notations et définitions </vt:lpstr>
      <vt:lpstr>Construction d’un tableau disjonctif complet </vt:lpstr>
      <vt:lpstr>Notations et définitions  </vt:lpstr>
      <vt:lpstr>Principe</vt:lpstr>
      <vt:lpstr>Critère d’ajustement et distance de khi -2 </vt:lpstr>
      <vt:lpstr>2 . Axes factoriels et facteurs </vt:lpstr>
      <vt:lpstr>2 . Axes factoriels et facteurs (2)</vt:lpstr>
      <vt:lpstr>2 . Axes factoriels et facteurs (3)</vt:lpstr>
      <vt:lpstr>2 . Axes factoriels et facteurs (4)</vt:lpstr>
      <vt:lpstr>3 . Facteurs et relations quasi-barycentriques </vt:lpstr>
      <vt:lpstr>3 . Facteurs et relations quasi-barycentriques (2)</vt:lpstr>
      <vt:lpstr>4 . Support du nuage des modalités </vt:lpstr>
      <vt:lpstr>5. Meilleure représentation simultanée </vt:lpstr>
      <vt:lpstr>5 . Meilleure représentation simultanée (2)</vt:lpstr>
      <vt:lpstr>6 . Inertie du nuage des modalités et conséquences pratiques </vt:lpstr>
      <vt:lpstr>a . Inertie d'une modalité </vt:lpstr>
      <vt:lpstr>b . Inertie d'une question </vt:lpstr>
      <vt:lpstr>c . Inertie totale </vt:lpstr>
      <vt:lpstr>7 . Règles d'interprétation </vt:lpstr>
      <vt:lpstr>Compte tenu des distances entre les éléments du tableau disjonctif complet et des relations barycentriques particulières, on exprime : </vt:lpstr>
      <vt:lpstr>Application sur R  </vt:lpstr>
      <vt:lpstr>2 . Visualisations des valeurs propres :</vt:lpstr>
      <vt:lpstr>3 . Coordonnées et contributions des variables :</vt:lpstr>
      <vt:lpstr>4 . Coordonnées et contributions des individus :</vt:lpstr>
      <vt:lpstr>5 . Carte des individus:</vt:lpstr>
      <vt:lpstr>PowerPoint Presentation</vt:lpstr>
      <vt:lpstr>6 . Carte des variables:</vt:lpstr>
      <vt:lpstr>7 . Représentation simultanée :</vt:lpstr>
      <vt:lpstr>8 . Qualité de la représentation des variables :</vt:lpstr>
      <vt:lpstr>9 . Qualité de la représentation des individus :</vt:lpstr>
      <vt:lpstr>10 . Résultats des variables quantitatives supplémentaires :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Hiba BOULHANNA</cp:lastModifiedBy>
  <cp:revision>1</cp:revision>
  <dcterms:modified xsi:type="dcterms:W3CDTF">2021-10-22T12:20:08Z</dcterms:modified>
</cp:coreProperties>
</file>