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Lst>
  <p:notesMasterIdLst>
    <p:notesMasterId r:id="rId21"/>
  </p:notesMasterIdLst>
  <p:sldIdLst>
    <p:sldId id="338" r:id="rId5"/>
    <p:sldId id="299" r:id="rId6"/>
    <p:sldId id="316" r:id="rId7"/>
    <p:sldId id="339" r:id="rId8"/>
    <p:sldId id="340" r:id="rId9"/>
    <p:sldId id="341" r:id="rId10"/>
    <p:sldId id="335" r:id="rId11"/>
    <p:sldId id="344" r:id="rId12"/>
    <p:sldId id="318" r:id="rId13"/>
    <p:sldId id="345" r:id="rId14"/>
    <p:sldId id="347" r:id="rId15"/>
    <p:sldId id="346" r:id="rId16"/>
    <p:sldId id="349" r:id="rId17"/>
    <p:sldId id="321" r:id="rId18"/>
    <p:sldId id="348" r:id="rId19"/>
    <p:sldId id="35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um Butt" initials="CB" lastIdx="1" clrIdx="0">
    <p:extLst>
      <p:ext uri="{19B8F6BF-5375-455C-9EA6-DF929625EA0E}">
        <p15:presenceInfo xmlns:p15="http://schemas.microsoft.com/office/powerpoint/2012/main" userId="S::Calum.Butt@albertgoodman.co.uk::e6b45358-97c5-4a4c-8d2e-1c2d0c0435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1132"/>
    <a:srgbClr val="577DA4"/>
    <a:srgbClr val="010101"/>
    <a:srgbClr val="0060B3"/>
    <a:srgbClr val="01357C"/>
    <a:srgbClr val="5D5D5D"/>
    <a:srgbClr val="FF4E00"/>
    <a:srgbClr val="0B5C96"/>
    <a:srgbClr val="267CCF"/>
    <a:srgbClr val="1740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86" autoAdjust="0"/>
    <p:restoredTop sz="94660" autoAdjust="0"/>
  </p:normalViewPr>
  <p:slideViewPr>
    <p:cSldViewPr snapToGrid="0">
      <p:cViewPr varScale="1">
        <p:scale>
          <a:sx n="114" d="100"/>
          <a:sy n="114" d="100"/>
        </p:scale>
        <p:origin x="870"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8T11:14:17.965" idx="1">
    <p:pos x="10" y="10"/>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08T11:14:17.96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CD536-6602-4C64-A2D1-9AD5C7DF1C89}"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F9508-EB51-4B53-B821-0889E189E128}" type="slidenum">
              <a:rPr lang="en-US" smtClean="0"/>
              <a:t>‹#›</a:t>
            </a:fld>
            <a:endParaRPr lang="en-US"/>
          </a:p>
        </p:txBody>
      </p:sp>
    </p:spTree>
    <p:extLst>
      <p:ext uri="{BB962C8B-B14F-4D97-AF65-F5344CB8AC3E}">
        <p14:creationId xmlns:p14="http://schemas.microsoft.com/office/powerpoint/2010/main" val="157577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0F9508-EB51-4B53-B821-0889E189E128}" type="slidenum">
              <a:rPr lang="en-US" smtClean="0"/>
              <a:t>2</a:t>
            </a:fld>
            <a:endParaRPr lang="en-US"/>
          </a:p>
        </p:txBody>
      </p:sp>
    </p:spTree>
    <p:extLst>
      <p:ext uri="{BB962C8B-B14F-4D97-AF65-F5344CB8AC3E}">
        <p14:creationId xmlns:p14="http://schemas.microsoft.com/office/powerpoint/2010/main" val="829135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E94A7-C4C0-4312-9A43-1209F3AEDD1F}" type="slidenum">
              <a:rPr lang="en-US" smtClean="0"/>
              <a:t>4</a:t>
            </a:fld>
            <a:endParaRPr lang="en-US"/>
          </a:p>
        </p:txBody>
      </p:sp>
    </p:spTree>
    <p:extLst>
      <p:ext uri="{BB962C8B-B14F-4D97-AF65-F5344CB8AC3E}">
        <p14:creationId xmlns:p14="http://schemas.microsoft.com/office/powerpoint/2010/main" val="242975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174DE4-D6E9-4419-BBC5-6C621C4D6CB0}" type="slidenum">
              <a:rPr lang="en-US" smtClean="0"/>
              <a:pPr/>
              <a:t>‹#›</a:t>
            </a:fld>
            <a:endParaRPr lang="en-US"/>
          </a:p>
        </p:txBody>
      </p:sp>
    </p:spTree>
    <p:extLst>
      <p:ext uri="{BB962C8B-B14F-4D97-AF65-F5344CB8AC3E}">
        <p14:creationId xmlns:p14="http://schemas.microsoft.com/office/powerpoint/2010/main" val="84308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1A174DE4-D6E9-4419-BBC5-6C621C4D6CB0}" type="slidenum">
              <a:rPr lang="en-US" smtClean="0"/>
              <a:pPr algn="ctr"/>
              <a:t>‹#›</a:t>
            </a:fld>
            <a:endParaRPr lang="en-US"/>
          </a:p>
        </p:txBody>
      </p:sp>
    </p:spTree>
    <p:extLst>
      <p:ext uri="{BB962C8B-B14F-4D97-AF65-F5344CB8AC3E}">
        <p14:creationId xmlns:p14="http://schemas.microsoft.com/office/powerpoint/2010/main" val="318052012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1A174DE4-D6E9-4419-BBC5-6C621C4D6CB0}" type="slidenum">
              <a:rPr lang="en-US" smtClean="0"/>
              <a:pPr algn="ctr"/>
              <a:t>‹#›</a:t>
            </a:fld>
            <a:endParaRPr lang="en-US"/>
          </a:p>
        </p:txBody>
      </p:sp>
    </p:spTree>
    <p:extLst>
      <p:ext uri="{BB962C8B-B14F-4D97-AF65-F5344CB8AC3E}">
        <p14:creationId xmlns:p14="http://schemas.microsoft.com/office/powerpoint/2010/main" val="354269010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1A174DE4-D6E9-4419-BBC5-6C621C4D6CB0}" type="slidenum">
              <a:rPr lang="en-US" smtClean="0"/>
              <a:pPr/>
              <a:t>‹#›</a:t>
            </a:fld>
            <a:endParaRPr lang="en-US"/>
          </a:p>
        </p:txBody>
      </p:sp>
    </p:spTree>
    <p:extLst>
      <p:ext uri="{BB962C8B-B14F-4D97-AF65-F5344CB8AC3E}">
        <p14:creationId xmlns:p14="http://schemas.microsoft.com/office/powerpoint/2010/main" val="2208429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5115914" y="1480174"/>
            <a:ext cx="1772266" cy="1772266"/>
          </a:xfrm>
          <a:prstGeom prst="ellipse">
            <a:avLst/>
          </a:prstGeom>
        </p:spPr>
        <p:txBody>
          <a:bodyPr anchor="ctr">
            <a:normAutofit/>
          </a:bodyPr>
          <a:lstStyle>
            <a:lvl1pPr algn="ctr">
              <a:defRPr sz="1800"/>
            </a:lvl1pPr>
          </a:lstStyle>
          <a:p>
            <a:endParaRPr lang="en-US"/>
          </a:p>
        </p:txBody>
      </p:sp>
      <p:sp>
        <p:nvSpPr>
          <p:cNvPr id="6" name="Slide Number Placeholder 5"/>
          <p:cNvSpPr>
            <a:spLocks noGrp="1"/>
          </p:cNvSpPr>
          <p:nvPr>
            <p:ph type="sldNum" sz="quarter" idx="12"/>
          </p:nvPr>
        </p:nvSpPr>
        <p:spPr/>
        <p:txBody>
          <a:bodyPr/>
          <a:lstStyle>
            <a:lvl1pPr algn="ctr">
              <a:defRPr/>
            </a:lvl1pPr>
          </a:lstStyle>
          <a:p>
            <a:fld id="{1A174DE4-D6E9-4419-BBC5-6C621C4D6CB0}" type="slidenum">
              <a:rPr lang="en-US" smtClean="0"/>
              <a:pPr/>
              <a:t>‹#›</a:t>
            </a:fld>
            <a:endParaRPr lang="en-US"/>
          </a:p>
        </p:txBody>
      </p:sp>
    </p:spTree>
    <p:extLst>
      <p:ext uri="{BB962C8B-B14F-4D97-AF65-F5344CB8AC3E}">
        <p14:creationId xmlns:p14="http://schemas.microsoft.com/office/powerpoint/2010/main" val="448640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eft_Blank">
    <p:spTree>
      <p:nvGrpSpPr>
        <p:cNvPr id="1" name=""/>
        <p:cNvGrpSpPr/>
        <p:nvPr/>
      </p:nvGrpSpPr>
      <p:grpSpPr>
        <a:xfrm>
          <a:off x="0" y="0"/>
          <a:ext cx="0" cy="0"/>
          <a:chOff x="0" y="0"/>
          <a:chExt cx="0" cy="0"/>
        </a:xfrm>
      </p:grpSpPr>
      <p:sp>
        <p:nvSpPr>
          <p:cNvPr id="10" name="TextBox 9"/>
          <p:cNvSpPr txBox="1"/>
          <p:nvPr userDrawn="1"/>
        </p:nvSpPr>
        <p:spPr>
          <a:xfrm>
            <a:off x="11430062" y="6394262"/>
            <a:ext cx="375103" cy="276999"/>
          </a:xfrm>
          <a:prstGeom prst="rect">
            <a:avLst/>
          </a:prstGeom>
          <a:noFill/>
        </p:spPr>
        <p:txBody>
          <a:bodyPr wrap="none" rtlCol="0">
            <a:spAutoFit/>
          </a:bodyPr>
          <a:lstStyle>
            <a:defPPr>
              <a:defRPr lang="en-US"/>
            </a:defPPr>
            <a:lvl1pPr>
              <a:defRPr sz="1200" b="1" spc="20" baseline="0">
                <a:solidFill>
                  <a:schemeClr val="tx2"/>
                </a:solidFill>
                <a:latin typeface="Calibri" panose="020F0502020204030204" pitchFamily="34" charset="0"/>
                <a:cs typeface="Calibri" panose="020F0502020204030204" pitchFamily="34" charset="0"/>
              </a:defRPr>
            </a:lvl1pPr>
          </a:lstStyle>
          <a:p>
            <a:pPr lvl="0" algn="r"/>
            <a:fld id="{C7C71010-677A-489C-BB3F-CA8EBC4C3264}" type="slidenum">
              <a:rPr lang="id-ID" smtClean="0">
                <a:solidFill>
                  <a:schemeClr val="bg1"/>
                </a:solidFill>
              </a:rPr>
              <a:pPr lvl="0" algn="r"/>
              <a:t>‹#›</a:t>
            </a:fld>
            <a:endParaRPr lang="id-ID" dirty="0">
              <a:solidFill>
                <a:schemeClr val="bg1"/>
              </a:solidFill>
            </a:endParaRPr>
          </a:p>
        </p:txBody>
      </p:sp>
    </p:spTree>
    <p:extLst>
      <p:ext uri="{BB962C8B-B14F-4D97-AF65-F5344CB8AC3E}">
        <p14:creationId xmlns:p14="http://schemas.microsoft.com/office/powerpoint/2010/main" val="96492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11" name="Picture Placeholder 6"/>
          <p:cNvSpPr>
            <a:spLocks noGrp="1"/>
          </p:cNvSpPr>
          <p:nvPr>
            <p:ph type="pic" sz="quarter" idx="14"/>
          </p:nvPr>
        </p:nvSpPr>
        <p:spPr>
          <a:xfrm>
            <a:off x="4170408" y="1709717"/>
            <a:ext cx="3858895" cy="2597126"/>
          </a:xfrm>
        </p:spPr>
        <p:txBody>
          <a:bodyPr/>
          <a:lstStyle/>
          <a:p>
            <a:endParaRPr lang="en-US"/>
          </a:p>
        </p:txBody>
      </p:sp>
      <p:sp>
        <p:nvSpPr>
          <p:cNvPr id="7" name="Picture Placeholder 6"/>
          <p:cNvSpPr>
            <a:spLocks noGrp="1"/>
          </p:cNvSpPr>
          <p:nvPr>
            <p:ph type="pic" sz="quarter" idx="13"/>
          </p:nvPr>
        </p:nvSpPr>
        <p:spPr>
          <a:xfrm>
            <a:off x="171967" y="1709717"/>
            <a:ext cx="3866632" cy="2597126"/>
          </a:xfrm>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1A174DE4-D6E9-4419-BBC5-6C621C4D6CB0}" type="slidenum">
              <a:rPr lang="en-US" smtClean="0"/>
              <a:pPr/>
              <a:t>‹#›</a:t>
            </a:fld>
            <a:endParaRPr lang="en-US"/>
          </a:p>
        </p:txBody>
      </p:sp>
      <p:sp>
        <p:nvSpPr>
          <p:cNvPr id="12" name="Picture Placeholder 6"/>
          <p:cNvSpPr>
            <a:spLocks noGrp="1"/>
          </p:cNvSpPr>
          <p:nvPr>
            <p:ph type="pic" sz="quarter" idx="15"/>
          </p:nvPr>
        </p:nvSpPr>
        <p:spPr>
          <a:xfrm>
            <a:off x="8161112" y="1709717"/>
            <a:ext cx="3864163" cy="2597126"/>
          </a:xfrm>
        </p:spPr>
        <p:txBody>
          <a:bodyPr/>
          <a:lstStyle/>
          <a:p>
            <a:endParaRPr lang="en-US"/>
          </a:p>
        </p:txBody>
      </p:sp>
    </p:spTree>
    <p:extLst>
      <p:ext uri="{BB962C8B-B14F-4D97-AF65-F5344CB8AC3E}">
        <p14:creationId xmlns:p14="http://schemas.microsoft.com/office/powerpoint/2010/main" val="3979532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1" name="Picture Placeholder 6"/>
          <p:cNvSpPr>
            <a:spLocks noGrp="1"/>
          </p:cNvSpPr>
          <p:nvPr>
            <p:ph type="pic" sz="quarter" idx="14"/>
          </p:nvPr>
        </p:nvSpPr>
        <p:spPr>
          <a:xfrm>
            <a:off x="4038598" y="1690324"/>
            <a:ext cx="4089386" cy="4062126"/>
          </a:xfrm>
        </p:spPr>
        <p:txBody>
          <a:bodyPr/>
          <a:lstStyle/>
          <a:p>
            <a:endParaRPr lang="en-US"/>
          </a:p>
        </p:txBody>
      </p:sp>
      <p:sp>
        <p:nvSpPr>
          <p:cNvPr id="7" name="Picture Placeholder 6"/>
          <p:cNvSpPr>
            <a:spLocks noGrp="1"/>
          </p:cNvSpPr>
          <p:nvPr>
            <p:ph type="pic" sz="quarter" idx="13"/>
          </p:nvPr>
        </p:nvSpPr>
        <p:spPr>
          <a:xfrm>
            <a:off x="0" y="1690324"/>
            <a:ext cx="4063992" cy="4062126"/>
          </a:xfrm>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1A174DE4-D6E9-4419-BBC5-6C621C4D6CB0}" type="slidenum">
              <a:rPr lang="en-US" smtClean="0"/>
              <a:pPr/>
              <a:t>‹#›</a:t>
            </a:fld>
            <a:endParaRPr lang="en-US"/>
          </a:p>
        </p:txBody>
      </p:sp>
      <p:sp>
        <p:nvSpPr>
          <p:cNvPr id="12" name="Picture Placeholder 6"/>
          <p:cNvSpPr>
            <a:spLocks noGrp="1"/>
          </p:cNvSpPr>
          <p:nvPr>
            <p:ph type="pic" sz="quarter" idx="15"/>
          </p:nvPr>
        </p:nvSpPr>
        <p:spPr>
          <a:xfrm>
            <a:off x="8102590" y="1690324"/>
            <a:ext cx="4089410" cy="4062126"/>
          </a:xfrm>
        </p:spPr>
        <p:txBody>
          <a:bodyPr/>
          <a:lstStyle/>
          <a:p>
            <a:endParaRPr lang="en-US"/>
          </a:p>
        </p:txBody>
      </p:sp>
    </p:spTree>
    <p:extLst>
      <p:ext uri="{BB962C8B-B14F-4D97-AF65-F5344CB8AC3E}">
        <p14:creationId xmlns:p14="http://schemas.microsoft.com/office/powerpoint/2010/main" val="633107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5" name="Picture Placeholder 6"/>
          <p:cNvSpPr>
            <a:spLocks noGrp="1"/>
          </p:cNvSpPr>
          <p:nvPr>
            <p:ph type="pic" sz="quarter" idx="15"/>
          </p:nvPr>
        </p:nvSpPr>
        <p:spPr>
          <a:xfrm>
            <a:off x="6355443" y="4066484"/>
            <a:ext cx="1851102" cy="1932633"/>
          </a:xfrm>
        </p:spPr>
        <p:txBody>
          <a:bodyPr/>
          <a:lstStyle/>
          <a:p>
            <a:endParaRPr lang="en-US"/>
          </a:p>
        </p:txBody>
      </p:sp>
      <p:sp>
        <p:nvSpPr>
          <p:cNvPr id="16" name="Picture Placeholder 6"/>
          <p:cNvSpPr>
            <a:spLocks noGrp="1"/>
          </p:cNvSpPr>
          <p:nvPr>
            <p:ph type="pic" sz="quarter" idx="16"/>
          </p:nvPr>
        </p:nvSpPr>
        <p:spPr>
          <a:xfrm>
            <a:off x="6355444" y="1797219"/>
            <a:ext cx="1851102" cy="1932633"/>
          </a:xfrm>
        </p:spPr>
        <p:txBody>
          <a:bodyPr/>
          <a:lstStyle/>
          <a:p>
            <a:endParaRPr lang="en-US"/>
          </a:p>
        </p:txBody>
      </p:sp>
      <p:sp>
        <p:nvSpPr>
          <p:cNvPr id="14" name="Picture Placeholder 6"/>
          <p:cNvSpPr>
            <a:spLocks noGrp="1"/>
          </p:cNvSpPr>
          <p:nvPr>
            <p:ph type="pic" sz="quarter" idx="14"/>
          </p:nvPr>
        </p:nvSpPr>
        <p:spPr>
          <a:xfrm>
            <a:off x="926673" y="4066484"/>
            <a:ext cx="1851102" cy="1932633"/>
          </a:xfrm>
        </p:spPr>
        <p:txBody>
          <a:bodyPr/>
          <a:lstStyle/>
          <a:p>
            <a:endParaRPr lang="en-US"/>
          </a:p>
        </p:txBody>
      </p:sp>
      <p:sp>
        <p:nvSpPr>
          <p:cNvPr id="7" name="Picture Placeholder 6"/>
          <p:cNvSpPr>
            <a:spLocks noGrp="1"/>
          </p:cNvSpPr>
          <p:nvPr>
            <p:ph type="pic" sz="quarter" idx="13"/>
          </p:nvPr>
        </p:nvSpPr>
        <p:spPr>
          <a:xfrm>
            <a:off x="926674" y="1797219"/>
            <a:ext cx="1851102" cy="1932633"/>
          </a:xfrm>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1A174DE4-D6E9-4419-BBC5-6C621C4D6CB0}" type="slidenum">
              <a:rPr lang="en-US" smtClean="0"/>
              <a:pPr/>
              <a:t>‹#›</a:t>
            </a:fld>
            <a:endParaRPr lang="en-US"/>
          </a:p>
        </p:txBody>
      </p:sp>
    </p:spTree>
    <p:extLst>
      <p:ext uri="{BB962C8B-B14F-4D97-AF65-F5344CB8AC3E}">
        <p14:creationId xmlns:p14="http://schemas.microsoft.com/office/powerpoint/2010/main" val="3388165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3" name="Picture Placeholder 6"/>
          <p:cNvSpPr>
            <a:spLocks noGrp="1"/>
          </p:cNvSpPr>
          <p:nvPr>
            <p:ph type="pic" sz="quarter" idx="15"/>
          </p:nvPr>
        </p:nvSpPr>
        <p:spPr>
          <a:xfrm>
            <a:off x="9139542" y="1680037"/>
            <a:ext cx="3048610" cy="2041854"/>
          </a:xfrm>
        </p:spPr>
        <p:txBody>
          <a:bodyPr/>
          <a:lstStyle/>
          <a:p>
            <a:endParaRPr lang="en-US"/>
          </a:p>
        </p:txBody>
      </p:sp>
      <p:sp>
        <p:nvSpPr>
          <p:cNvPr id="14" name="Picture Placeholder 6"/>
          <p:cNvSpPr>
            <a:spLocks noGrp="1"/>
          </p:cNvSpPr>
          <p:nvPr>
            <p:ph type="pic" sz="quarter" idx="16"/>
          </p:nvPr>
        </p:nvSpPr>
        <p:spPr>
          <a:xfrm>
            <a:off x="6089051" y="3721891"/>
            <a:ext cx="3048610" cy="2041854"/>
          </a:xfrm>
        </p:spPr>
        <p:txBody>
          <a:bodyPr/>
          <a:lstStyle/>
          <a:p>
            <a:endParaRPr lang="en-US"/>
          </a:p>
        </p:txBody>
      </p:sp>
      <p:sp>
        <p:nvSpPr>
          <p:cNvPr id="12" name="Picture Placeholder 6"/>
          <p:cNvSpPr>
            <a:spLocks noGrp="1"/>
          </p:cNvSpPr>
          <p:nvPr>
            <p:ph type="pic" sz="quarter" idx="14"/>
          </p:nvPr>
        </p:nvSpPr>
        <p:spPr>
          <a:xfrm>
            <a:off x="3049869" y="1680037"/>
            <a:ext cx="3048610" cy="2041854"/>
          </a:xfrm>
        </p:spPr>
        <p:txBody>
          <a:bodyPr/>
          <a:lstStyle/>
          <a:p>
            <a:endParaRPr lang="en-US"/>
          </a:p>
        </p:txBody>
      </p:sp>
      <p:sp>
        <p:nvSpPr>
          <p:cNvPr id="7" name="Picture Placeholder 6"/>
          <p:cNvSpPr>
            <a:spLocks noGrp="1"/>
          </p:cNvSpPr>
          <p:nvPr>
            <p:ph type="pic" sz="quarter" idx="13"/>
          </p:nvPr>
        </p:nvSpPr>
        <p:spPr>
          <a:xfrm>
            <a:off x="-622" y="3721891"/>
            <a:ext cx="3048610" cy="2041854"/>
          </a:xfrm>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1A174DE4-D6E9-4419-BBC5-6C621C4D6CB0}" type="slidenum">
              <a:rPr lang="en-US" smtClean="0"/>
              <a:pPr/>
              <a:t>‹#›</a:t>
            </a:fld>
            <a:endParaRPr lang="en-US"/>
          </a:p>
        </p:txBody>
      </p:sp>
    </p:spTree>
    <p:extLst>
      <p:ext uri="{BB962C8B-B14F-4D97-AF65-F5344CB8AC3E}">
        <p14:creationId xmlns:p14="http://schemas.microsoft.com/office/powerpoint/2010/main" val="239312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3" name="Picture Placeholder 6"/>
          <p:cNvSpPr>
            <a:spLocks noGrp="1"/>
          </p:cNvSpPr>
          <p:nvPr>
            <p:ph type="pic" sz="quarter" idx="15"/>
          </p:nvPr>
        </p:nvSpPr>
        <p:spPr>
          <a:xfrm>
            <a:off x="0" y="1690841"/>
            <a:ext cx="6104772" cy="4079510"/>
          </a:xfrm>
        </p:spPr>
        <p:txBody>
          <a:bodyPr/>
          <a:lstStyle/>
          <a:p>
            <a:endParaRPr lang="en-US"/>
          </a:p>
        </p:txBody>
      </p:sp>
      <p:sp>
        <p:nvSpPr>
          <p:cNvPr id="6" name="Slide Number Placeholder 5"/>
          <p:cNvSpPr>
            <a:spLocks noGrp="1"/>
          </p:cNvSpPr>
          <p:nvPr>
            <p:ph type="sldNum" sz="quarter" idx="12"/>
          </p:nvPr>
        </p:nvSpPr>
        <p:spPr/>
        <p:txBody>
          <a:bodyPr/>
          <a:lstStyle>
            <a:lvl1pPr algn="ctr">
              <a:defRPr/>
            </a:lvl1pPr>
          </a:lstStyle>
          <a:p>
            <a:fld id="{1A174DE4-D6E9-4419-BBC5-6C621C4D6CB0}" type="slidenum">
              <a:rPr lang="en-US" smtClean="0"/>
              <a:pPr/>
              <a:t>‹#›</a:t>
            </a:fld>
            <a:endParaRPr lang="en-US"/>
          </a:p>
        </p:txBody>
      </p:sp>
    </p:spTree>
    <p:extLst>
      <p:ext uri="{BB962C8B-B14F-4D97-AF65-F5344CB8AC3E}">
        <p14:creationId xmlns:p14="http://schemas.microsoft.com/office/powerpoint/2010/main" val="247751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174DE4-D6E9-4419-BBC5-6C621C4D6CB0}" type="slidenum">
              <a:rPr lang="en-US" smtClean="0"/>
              <a:pPr/>
              <a:t>‹#›</a:t>
            </a:fld>
            <a:endParaRPr lang="en-US"/>
          </a:p>
        </p:txBody>
      </p:sp>
      <p:sp>
        <p:nvSpPr>
          <p:cNvPr id="7" name="Pentagon 6">
            <a:extLst>
              <a:ext uri="{FF2B5EF4-FFF2-40B4-BE49-F238E27FC236}">
                <a16:creationId xmlns:a16="http://schemas.microsoft.com/office/drawing/2014/main" id="{FFDCC47E-D6C8-4F33-A5AB-D0B54E75F985}"/>
              </a:ext>
            </a:extLst>
          </p:cNvPr>
          <p:cNvSpPr/>
          <p:nvPr userDrawn="1"/>
        </p:nvSpPr>
        <p:spPr>
          <a:xfrm rot="5400000">
            <a:off x="11577093" y="264433"/>
            <a:ext cx="335792" cy="325518"/>
          </a:xfrm>
          <a:prstGeom prst="homePlate">
            <a:avLst>
              <a:gd name="adj" fmla="val 31062"/>
            </a:avLst>
          </a:prstGeom>
          <a:solidFill>
            <a:srgbClr val="577DA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100">
              <a:latin typeface="Roboto Bk" pitchFamily="2" charset="0"/>
              <a:ea typeface="Roboto Bk" pitchFamily="2" charset="0"/>
            </a:endParaRPr>
          </a:p>
        </p:txBody>
      </p:sp>
    </p:spTree>
    <p:extLst>
      <p:ext uri="{BB962C8B-B14F-4D97-AF65-F5344CB8AC3E}">
        <p14:creationId xmlns:p14="http://schemas.microsoft.com/office/powerpoint/2010/main" val="84797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ctr"/>
            <a:fld id="{1A174DE4-D6E9-4419-BBC5-6C621C4D6CB0}" type="slidenum">
              <a:rPr lang="en-US" smtClean="0"/>
              <a:pPr algn="ctr"/>
              <a:t>‹#›</a:t>
            </a:fld>
            <a:endParaRPr lang="en-US"/>
          </a:p>
        </p:txBody>
      </p:sp>
    </p:spTree>
    <p:extLst>
      <p:ext uri="{BB962C8B-B14F-4D97-AF65-F5344CB8AC3E}">
        <p14:creationId xmlns:p14="http://schemas.microsoft.com/office/powerpoint/2010/main" val="1126675191"/>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1A174DE4-D6E9-4419-BBC5-6C621C4D6CB0}" type="slidenum">
              <a:rPr lang="en-US" smtClean="0"/>
              <a:pPr algn="ctr"/>
              <a:t>‹#›</a:t>
            </a:fld>
            <a:endParaRPr lang="en-US"/>
          </a:p>
        </p:txBody>
      </p:sp>
    </p:spTree>
    <p:extLst>
      <p:ext uri="{BB962C8B-B14F-4D97-AF65-F5344CB8AC3E}">
        <p14:creationId xmlns:p14="http://schemas.microsoft.com/office/powerpoint/2010/main" val="139600709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ctr"/>
            <a:fld id="{1A174DE4-D6E9-4419-BBC5-6C621C4D6CB0}" type="slidenum">
              <a:rPr lang="en-US" smtClean="0"/>
              <a:pPr algn="ctr"/>
              <a:t>‹#›</a:t>
            </a:fld>
            <a:endParaRPr lang="en-US"/>
          </a:p>
        </p:txBody>
      </p:sp>
    </p:spTree>
    <p:extLst>
      <p:ext uri="{BB962C8B-B14F-4D97-AF65-F5344CB8AC3E}">
        <p14:creationId xmlns:p14="http://schemas.microsoft.com/office/powerpoint/2010/main" val="314321426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ctr"/>
            <a:fld id="{1A174DE4-D6E9-4419-BBC5-6C621C4D6CB0}" type="slidenum">
              <a:rPr lang="en-US" smtClean="0"/>
              <a:pPr algn="ctr"/>
              <a:t>‹#›</a:t>
            </a:fld>
            <a:endParaRPr lang="en-US"/>
          </a:p>
        </p:txBody>
      </p:sp>
    </p:spTree>
    <p:extLst>
      <p:ext uri="{BB962C8B-B14F-4D97-AF65-F5344CB8AC3E}">
        <p14:creationId xmlns:p14="http://schemas.microsoft.com/office/powerpoint/2010/main" val="158366499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ctr"/>
            <a:fld id="{1A174DE4-D6E9-4419-BBC5-6C621C4D6CB0}" type="slidenum">
              <a:rPr lang="en-US" smtClean="0"/>
              <a:pPr algn="ctr"/>
              <a:t>‹#›</a:t>
            </a:fld>
            <a:endParaRPr lang="en-US"/>
          </a:p>
        </p:txBody>
      </p:sp>
    </p:spTree>
    <p:extLst>
      <p:ext uri="{BB962C8B-B14F-4D97-AF65-F5344CB8AC3E}">
        <p14:creationId xmlns:p14="http://schemas.microsoft.com/office/powerpoint/2010/main" val="191919721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1A174DE4-D6E9-4419-BBC5-6C621C4D6CB0}" type="slidenum">
              <a:rPr lang="en-US" smtClean="0"/>
              <a:pPr algn="ctr"/>
              <a:t>‹#›</a:t>
            </a:fld>
            <a:endParaRPr lang="en-US"/>
          </a:p>
        </p:txBody>
      </p:sp>
    </p:spTree>
    <p:extLst>
      <p:ext uri="{BB962C8B-B14F-4D97-AF65-F5344CB8AC3E}">
        <p14:creationId xmlns:p14="http://schemas.microsoft.com/office/powerpoint/2010/main" val="96352749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1A174DE4-D6E9-4419-BBC5-6C621C4D6CB0}" type="slidenum">
              <a:rPr lang="en-US" smtClean="0"/>
              <a:pPr algn="ctr"/>
              <a:t>‹#›</a:t>
            </a:fld>
            <a:endParaRPr lang="en-US"/>
          </a:p>
        </p:txBody>
      </p:sp>
    </p:spTree>
    <p:extLst>
      <p:ext uri="{BB962C8B-B14F-4D97-AF65-F5344CB8AC3E}">
        <p14:creationId xmlns:p14="http://schemas.microsoft.com/office/powerpoint/2010/main" val="303033088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1A174DE4-D6E9-4419-BBC5-6C621C4D6CB0}" type="slidenum">
              <a:rPr lang="en-US" smtClean="0"/>
              <a:pPr algn="ctr"/>
              <a:t>‹#›</a:t>
            </a:fld>
            <a:endParaRPr lang="en-US"/>
          </a:p>
        </p:txBody>
      </p:sp>
      <p:sp>
        <p:nvSpPr>
          <p:cNvPr id="7" name="Rectangle 6">
            <a:extLst>
              <a:ext uri="{FF2B5EF4-FFF2-40B4-BE49-F238E27FC236}">
                <a16:creationId xmlns:a16="http://schemas.microsoft.com/office/drawing/2014/main" id="{71A1739F-34C9-46F3-9DF3-8D71B418A146}"/>
              </a:ext>
            </a:extLst>
          </p:cNvPr>
          <p:cNvSpPr/>
          <p:nvPr userDrawn="1"/>
        </p:nvSpPr>
        <p:spPr>
          <a:xfrm>
            <a:off x="-2" y="6812281"/>
            <a:ext cx="12192001" cy="45719"/>
          </a:xfrm>
          <a:prstGeom prst="rect">
            <a:avLst/>
          </a:prstGeom>
          <a:solidFill>
            <a:srgbClr val="1EA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8">
            <a:extLst>
              <a:ext uri="{FF2B5EF4-FFF2-40B4-BE49-F238E27FC236}">
                <a16:creationId xmlns:a16="http://schemas.microsoft.com/office/drawing/2014/main" id="{A6287DD0-3D80-4A8E-9342-5B0D5CD70D37}"/>
              </a:ext>
            </a:extLst>
          </p:cNvPr>
          <p:cNvSpPr/>
          <p:nvPr userDrawn="1"/>
        </p:nvSpPr>
        <p:spPr>
          <a:xfrm rot="5400000">
            <a:off x="11577093" y="264433"/>
            <a:ext cx="335792" cy="325518"/>
          </a:xfrm>
          <a:prstGeom prst="homePlate">
            <a:avLst>
              <a:gd name="adj" fmla="val 31062"/>
            </a:avLst>
          </a:prstGeom>
          <a:solidFill>
            <a:srgbClr val="577DA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100">
              <a:latin typeface="Roboto Bk" pitchFamily="2" charset="0"/>
              <a:ea typeface="Roboto Bk" pitchFamily="2" charset="0"/>
            </a:endParaRPr>
          </a:p>
        </p:txBody>
      </p:sp>
    </p:spTree>
    <p:extLst>
      <p:ext uri="{BB962C8B-B14F-4D97-AF65-F5344CB8AC3E}">
        <p14:creationId xmlns:p14="http://schemas.microsoft.com/office/powerpoint/2010/main" val="150564631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62" r:id="rId16"/>
    <p:sldLayoutId id="2147483666" r:id="rId17"/>
    <p:sldLayoutId id="2147483670" r:id="rId18"/>
    <p:sldLayoutId id="2147483671" r:id="rId1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comments" Target="../comments/comment1.xml"/><Relationship Id="rId5" Type="http://schemas.openxmlformats.org/officeDocument/2006/relationships/image" Target="../media/image1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jpg"/><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5.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2" name="Rectangle 21"/>
          <p:cNvSpPr/>
          <p:nvPr/>
        </p:nvSpPr>
        <p:spPr>
          <a:xfrm>
            <a:off x="2741" y="2980867"/>
            <a:ext cx="12189259" cy="1186853"/>
          </a:xfrm>
          <a:prstGeom prst="rect">
            <a:avLst/>
          </a:prstGeom>
          <a:solidFill>
            <a:srgbClr val="577DA4">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sp>
        <p:nvSpPr>
          <p:cNvPr id="6" name="TextBox 5"/>
          <p:cNvSpPr txBox="1"/>
          <p:nvPr/>
        </p:nvSpPr>
        <p:spPr>
          <a:xfrm>
            <a:off x="1857307" y="3040732"/>
            <a:ext cx="8940528" cy="707886"/>
          </a:xfrm>
          <a:prstGeom prst="rect">
            <a:avLst/>
          </a:prstGeom>
          <a:noFill/>
        </p:spPr>
        <p:txBody>
          <a:bodyPr wrap="square" rtlCol="0">
            <a:spAutoFit/>
          </a:bodyPr>
          <a:lstStyle/>
          <a:p>
            <a:pPr lvl="0" algn="ctr"/>
            <a:r>
              <a:rPr lang="en-US" sz="4000" b="1" dirty="0">
                <a:solidFill>
                  <a:schemeClr val="bg2"/>
                </a:solidFill>
                <a:latin typeface="+mj-lt"/>
                <a:ea typeface="Roboto Bk" pitchFamily="2" charset="0"/>
              </a:rPr>
              <a:t>An Introduction to ESG Investing</a:t>
            </a:r>
          </a:p>
        </p:txBody>
      </p:sp>
      <p:sp>
        <p:nvSpPr>
          <p:cNvPr id="31" name="Rectangle 30"/>
          <p:cNvSpPr/>
          <p:nvPr/>
        </p:nvSpPr>
        <p:spPr>
          <a:xfrm>
            <a:off x="3994718" y="3748618"/>
            <a:ext cx="4197125" cy="338554"/>
          </a:xfrm>
          <a:prstGeom prst="rect">
            <a:avLst/>
          </a:prstGeom>
        </p:spPr>
        <p:txBody>
          <a:bodyPr wrap="square">
            <a:spAutoFit/>
          </a:bodyPr>
          <a:lstStyle/>
          <a:p>
            <a:pPr algn="ctr"/>
            <a:r>
              <a:rPr lang="en-US" sz="1600" dirty="0">
                <a:solidFill>
                  <a:schemeClr val="bg2"/>
                </a:solidFill>
                <a:latin typeface="+mj-lt"/>
                <a:ea typeface="Roboto Lt" pitchFamily="2" charset="0"/>
              </a:rPr>
              <a:t>Mike Seagrove &amp; Calum Butt</a:t>
            </a:r>
          </a:p>
        </p:txBody>
      </p:sp>
      <p:grpSp>
        <p:nvGrpSpPr>
          <p:cNvPr id="23" name="Group 22"/>
          <p:cNvGrpSpPr/>
          <p:nvPr/>
        </p:nvGrpSpPr>
        <p:grpSpPr>
          <a:xfrm>
            <a:off x="-11875" y="2875590"/>
            <a:ext cx="12206618" cy="47221"/>
            <a:chOff x="-2" y="6777625"/>
            <a:chExt cx="12192001" cy="94443"/>
          </a:xfrm>
          <a:solidFill>
            <a:schemeClr val="bg1"/>
          </a:solidFill>
        </p:grpSpPr>
        <p:sp>
          <p:nvSpPr>
            <p:cNvPr id="24" name="Rectangle 23"/>
            <p:cNvSpPr/>
            <p:nvPr/>
          </p:nvSpPr>
          <p:spPr>
            <a:xfrm>
              <a:off x="-2" y="6777625"/>
              <a:ext cx="3048000" cy="94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5" name="Rectangle 24"/>
            <p:cNvSpPr/>
            <p:nvPr/>
          </p:nvSpPr>
          <p:spPr>
            <a:xfrm>
              <a:off x="3047998" y="6777625"/>
              <a:ext cx="3048000" cy="94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6" name="Rectangle 25"/>
            <p:cNvSpPr/>
            <p:nvPr/>
          </p:nvSpPr>
          <p:spPr>
            <a:xfrm>
              <a:off x="6095999" y="6777625"/>
              <a:ext cx="3048000" cy="94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8" name="Rectangle 27"/>
            <p:cNvSpPr/>
            <p:nvPr/>
          </p:nvSpPr>
          <p:spPr>
            <a:xfrm>
              <a:off x="9143999" y="6777625"/>
              <a:ext cx="3048000" cy="94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grpSp>
        <p:nvGrpSpPr>
          <p:cNvPr id="29" name="Group 28"/>
          <p:cNvGrpSpPr/>
          <p:nvPr/>
        </p:nvGrpSpPr>
        <p:grpSpPr>
          <a:xfrm>
            <a:off x="-19129" y="4203624"/>
            <a:ext cx="12213872" cy="47221"/>
            <a:chOff x="-2" y="6777625"/>
            <a:chExt cx="12192001" cy="94443"/>
          </a:xfrm>
          <a:solidFill>
            <a:schemeClr val="bg1"/>
          </a:solidFill>
        </p:grpSpPr>
        <p:sp>
          <p:nvSpPr>
            <p:cNvPr id="30" name="Rectangle 29"/>
            <p:cNvSpPr/>
            <p:nvPr/>
          </p:nvSpPr>
          <p:spPr>
            <a:xfrm>
              <a:off x="-2" y="6777625"/>
              <a:ext cx="3048000" cy="94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32" name="Rectangle 31"/>
            <p:cNvSpPr/>
            <p:nvPr/>
          </p:nvSpPr>
          <p:spPr>
            <a:xfrm>
              <a:off x="3047998" y="6777625"/>
              <a:ext cx="3048000" cy="94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33" name="Rectangle 32"/>
            <p:cNvSpPr/>
            <p:nvPr/>
          </p:nvSpPr>
          <p:spPr>
            <a:xfrm>
              <a:off x="6095999" y="6777625"/>
              <a:ext cx="3048000" cy="94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34" name="Rectangle 33"/>
            <p:cNvSpPr/>
            <p:nvPr/>
          </p:nvSpPr>
          <p:spPr>
            <a:xfrm>
              <a:off x="9143999" y="6777625"/>
              <a:ext cx="3048000" cy="94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sp>
        <p:nvSpPr>
          <p:cNvPr id="40" name="Slide Number Placeholder 10"/>
          <p:cNvSpPr>
            <a:spLocks noGrp="1"/>
          </p:cNvSpPr>
          <p:nvPr>
            <p:ph type="sldNum" sz="quarter" idx="12"/>
          </p:nvPr>
        </p:nvSpPr>
        <p:spPr>
          <a:xfrm>
            <a:off x="11568017" y="269024"/>
            <a:ext cx="353943" cy="261610"/>
          </a:xfrm>
        </p:spPr>
        <p:txBody>
          <a:bodyPr/>
          <a:lstStyle/>
          <a:p>
            <a:pPr algn="ctr"/>
            <a:fld id="{1A174DE4-D6E9-4419-BBC5-6C621C4D6CB0}" type="slidenum">
              <a:rPr lang="en-US" sz="1050" smtClean="0">
                <a:latin typeface="+mj-lt"/>
              </a:rPr>
              <a:pPr algn="ctr"/>
              <a:t>1</a:t>
            </a:fld>
            <a:endParaRPr lang="en-US" sz="1050" dirty="0">
              <a:latin typeface="+mj-lt"/>
            </a:endParaRPr>
          </a:p>
        </p:txBody>
      </p:sp>
      <p:pic>
        <p:nvPicPr>
          <p:cNvPr id="41" name="Picture 40" descr="Albert Goodman Logo White with Strapline.png"/>
          <p:cNvPicPr>
            <a:picLocks noChangeAspect="1"/>
          </p:cNvPicPr>
          <p:nvPr/>
        </p:nvPicPr>
        <p:blipFill>
          <a:blip r:embed="rId3"/>
          <a:stretch>
            <a:fillRect/>
          </a:stretch>
        </p:blipFill>
        <p:spPr>
          <a:xfrm>
            <a:off x="4349780" y="986970"/>
            <a:ext cx="3468894" cy="1559951"/>
          </a:xfrm>
          <a:prstGeom prst="rect">
            <a:avLst/>
          </a:prstGeom>
        </p:spPr>
      </p:pic>
      <p:grpSp>
        <p:nvGrpSpPr>
          <p:cNvPr id="42" name="Group 41"/>
          <p:cNvGrpSpPr/>
          <p:nvPr/>
        </p:nvGrpSpPr>
        <p:grpSpPr>
          <a:xfrm>
            <a:off x="2741" y="0"/>
            <a:ext cx="12192001" cy="94443"/>
            <a:chOff x="-2" y="6777625"/>
            <a:chExt cx="12192001" cy="94443"/>
          </a:xfrm>
        </p:grpSpPr>
        <p:sp>
          <p:nvSpPr>
            <p:cNvPr id="43" name="Rectangle 42"/>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44" name="Rectangle 43"/>
            <p:cNvSpPr/>
            <p:nvPr/>
          </p:nvSpPr>
          <p:spPr>
            <a:xfrm>
              <a:off x="3047998" y="6777625"/>
              <a:ext cx="3048000" cy="94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52" name="Rectangle 51"/>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53" name="Rectangle 52"/>
            <p:cNvSpPr/>
            <p:nvPr/>
          </p:nvSpPr>
          <p:spPr>
            <a:xfrm>
              <a:off x="9143999" y="6777625"/>
              <a:ext cx="3048000" cy="94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grpSp>
        <p:nvGrpSpPr>
          <p:cNvPr id="54" name="Group 53"/>
          <p:cNvGrpSpPr/>
          <p:nvPr/>
        </p:nvGrpSpPr>
        <p:grpSpPr>
          <a:xfrm>
            <a:off x="-11773" y="6770910"/>
            <a:ext cx="12192001" cy="94443"/>
            <a:chOff x="-2" y="6777625"/>
            <a:chExt cx="12192001" cy="94443"/>
          </a:xfrm>
        </p:grpSpPr>
        <p:sp>
          <p:nvSpPr>
            <p:cNvPr id="55" name="Rectangle 54"/>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56" name="Rectangle 55"/>
            <p:cNvSpPr/>
            <p:nvPr/>
          </p:nvSpPr>
          <p:spPr>
            <a:xfrm>
              <a:off x="3047998" y="6777625"/>
              <a:ext cx="3048000" cy="94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57" name="Rectangle 56"/>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58" name="Rectangle 57"/>
            <p:cNvSpPr/>
            <p:nvPr/>
          </p:nvSpPr>
          <p:spPr>
            <a:xfrm>
              <a:off x="9143999" y="6777625"/>
              <a:ext cx="3048000" cy="944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spTree>
    <p:extLst>
      <p:ext uri="{BB962C8B-B14F-4D97-AF65-F5344CB8AC3E}">
        <p14:creationId xmlns:p14="http://schemas.microsoft.com/office/powerpoint/2010/main" val="208736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par>
                          <p:cTn id="11" fill="hold">
                            <p:stCondLst>
                              <p:cond delay="75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802296" y="1141787"/>
            <a:ext cx="9117495" cy="437043"/>
          </a:xfrm>
          <a:prstGeom prst="rect">
            <a:avLst/>
          </a:prstGeom>
          <a:noFill/>
        </p:spPr>
        <p:txBody>
          <a:bodyPr wrap="square" rtlCol="0">
            <a:spAutoFit/>
          </a:bodyPr>
          <a:lstStyle/>
          <a:p>
            <a:pPr algn="ctr">
              <a:lnSpc>
                <a:spcPct val="120000"/>
              </a:lnSpc>
            </a:pPr>
            <a:r>
              <a:rPr lang="en-US" sz="2000" i="1" dirty="0">
                <a:solidFill>
                  <a:srgbClr val="577DA4"/>
                </a:solidFill>
                <a:latin typeface="Calibri" pitchFamily="34" charset="0"/>
                <a:ea typeface="Roboto Lt" pitchFamily="2" charset="0"/>
              </a:rPr>
              <a:t>Systematic ESG Portfolios in practice – Improving the ESG Credentials of a portfolio.</a:t>
            </a:r>
          </a:p>
        </p:txBody>
      </p:sp>
      <p:sp>
        <p:nvSpPr>
          <p:cNvPr id="3" name="Slide Number Placeholder 2"/>
          <p:cNvSpPr>
            <a:spLocks noGrp="1"/>
          </p:cNvSpPr>
          <p:nvPr>
            <p:ph type="sldNum" sz="quarter" idx="12"/>
          </p:nvPr>
        </p:nvSpPr>
        <p:spPr/>
        <p:txBody>
          <a:bodyPr/>
          <a:lstStyle/>
          <a:p>
            <a:fld id="{1A174DE4-D6E9-4419-BBC5-6C621C4D6CB0}" type="slidenum">
              <a:rPr lang="en-US" smtClean="0">
                <a:latin typeface="Calibri" pitchFamily="34" charset="0"/>
              </a:rPr>
              <a:pPr/>
              <a:t>10</a:t>
            </a:fld>
            <a:endParaRPr lang="en-US">
              <a:latin typeface="Calibri" pitchFamily="34" charset="0"/>
            </a:endParaRPr>
          </a:p>
        </p:txBody>
      </p:sp>
      <p:sp>
        <p:nvSpPr>
          <p:cNvPr id="15" name="Rounded Rectangle 14"/>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16" name="Group 15"/>
          <p:cNvGrpSpPr/>
          <p:nvPr/>
        </p:nvGrpSpPr>
        <p:grpSpPr>
          <a:xfrm>
            <a:off x="-11773" y="6770910"/>
            <a:ext cx="12192001" cy="94443"/>
            <a:chOff x="-2" y="6777625"/>
            <a:chExt cx="12192001" cy="94443"/>
          </a:xfrm>
        </p:grpSpPr>
        <p:sp>
          <p:nvSpPr>
            <p:cNvPr id="17" name="Rectangle 16"/>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9" name="Rectangle 18"/>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0" name="Rectangle 19"/>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1" name="Rectangle 20"/>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22"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5" descr="webaddress.png"/>
          <p:cNvPicPr>
            <a:picLocks noChangeAspect="1"/>
          </p:cNvPicPr>
          <p:nvPr/>
        </p:nvPicPr>
        <p:blipFill>
          <a:blip r:embed="rId4"/>
          <a:stretch>
            <a:fillRect/>
          </a:stretch>
        </p:blipFill>
        <p:spPr>
          <a:xfrm>
            <a:off x="5116850" y="6529698"/>
            <a:ext cx="1954644" cy="188205"/>
          </a:xfrm>
          <a:prstGeom prst="rect">
            <a:avLst/>
          </a:prstGeom>
        </p:spPr>
      </p:pic>
      <p:sp>
        <p:nvSpPr>
          <p:cNvPr id="18" name="TextBox 17">
            <a:extLst>
              <a:ext uri="{FF2B5EF4-FFF2-40B4-BE49-F238E27FC236}">
                <a16:creationId xmlns:a16="http://schemas.microsoft.com/office/drawing/2014/main" id="{AFA2E427-E9B7-424A-A648-02F5215E572A}"/>
              </a:ext>
            </a:extLst>
          </p:cNvPr>
          <p:cNvSpPr txBox="1"/>
          <p:nvPr/>
        </p:nvSpPr>
        <p:spPr>
          <a:xfrm>
            <a:off x="3036227" y="152278"/>
            <a:ext cx="8175111" cy="523220"/>
          </a:xfrm>
          <a:prstGeom prst="rect">
            <a:avLst/>
          </a:prstGeom>
          <a:noFill/>
        </p:spPr>
        <p:txBody>
          <a:bodyPr wrap="square">
            <a:spAutoFit/>
          </a:bodyPr>
          <a:lstStyle/>
          <a:p>
            <a:pPr algn="ctr"/>
            <a:r>
              <a:rPr lang="en-US" sz="3200" b="1" dirty="0">
                <a:solidFill>
                  <a:srgbClr val="577DA4"/>
                </a:solidFill>
                <a:latin typeface="Calibri" pitchFamily="34" charset="0"/>
                <a:ea typeface="Roboto Th" pitchFamily="2" charset="0"/>
              </a:rPr>
              <a:t>Our Preferred Approach to ESG Investment</a:t>
            </a:r>
          </a:p>
        </p:txBody>
      </p:sp>
      <p:pic>
        <p:nvPicPr>
          <p:cNvPr id="5" name="Picture 4">
            <a:extLst>
              <a:ext uri="{FF2B5EF4-FFF2-40B4-BE49-F238E27FC236}">
                <a16:creationId xmlns:a16="http://schemas.microsoft.com/office/drawing/2014/main" id="{1338C54A-92D4-4728-8D0A-AF30938B169D}"/>
              </a:ext>
            </a:extLst>
          </p:cNvPr>
          <p:cNvPicPr>
            <a:picLocks noChangeAspect="1"/>
          </p:cNvPicPr>
          <p:nvPr/>
        </p:nvPicPr>
        <p:blipFill>
          <a:blip r:embed="rId5"/>
          <a:stretch>
            <a:fillRect/>
          </a:stretch>
        </p:blipFill>
        <p:spPr>
          <a:xfrm>
            <a:off x="1235791" y="2047986"/>
            <a:ext cx="4858381" cy="3916056"/>
          </a:xfrm>
          <a:prstGeom prst="rect">
            <a:avLst/>
          </a:prstGeom>
        </p:spPr>
      </p:pic>
      <p:sp>
        <p:nvSpPr>
          <p:cNvPr id="24" name="Content Placeholder 6">
            <a:extLst>
              <a:ext uri="{FF2B5EF4-FFF2-40B4-BE49-F238E27FC236}">
                <a16:creationId xmlns:a16="http://schemas.microsoft.com/office/drawing/2014/main" id="{252471F8-9592-4432-8EA6-E73A89BEC054}"/>
              </a:ext>
            </a:extLst>
          </p:cNvPr>
          <p:cNvSpPr txBox="1">
            <a:spLocks/>
          </p:cNvSpPr>
          <p:nvPr/>
        </p:nvSpPr>
        <p:spPr>
          <a:xfrm>
            <a:off x="6305536" y="2008885"/>
            <a:ext cx="5678942" cy="43319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GB" sz="2000" u="sng" dirty="0">
                <a:solidFill>
                  <a:srgbClr val="010101"/>
                </a:solidFill>
              </a:rPr>
              <a:t>Key Notes</a:t>
            </a:r>
            <a:endParaRPr lang="en-GB" sz="1400" dirty="0">
              <a:solidFill>
                <a:srgbClr val="577DA4"/>
              </a:solidFill>
            </a:endParaRPr>
          </a:p>
          <a:p>
            <a:pPr lvl="1">
              <a:lnSpc>
                <a:spcPct val="200000"/>
              </a:lnSpc>
            </a:pPr>
            <a:r>
              <a:rPr lang="en-GB" sz="1400" dirty="0">
                <a:solidFill>
                  <a:srgbClr val="577DA4"/>
                </a:solidFill>
              </a:rPr>
              <a:t>Moves from market cap to ESG Rating</a:t>
            </a:r>
          </a:p>
          <a:p>
            <a:pPr lvl="1">
              <a:lnSpc>
                <a:spcPct val="200000"/>
              </a:lnSpc>
            </a:pPr>
            <a:r>
              <a:rPr lang="en-GB" sz="1400" dirty="0">
                <a:solidFill>
                  <a:srgbClr val="577DA4"/>
                </a:solidFill>
              </a:rPr>
              <a:t>Oil &amp; Gas – Not excluded  - Why?</a:t>
            </a:r>
          </a:p>
          <a:p>
            <a:pPr lvl="1">
              <a:lnSpc>
                <a:spcPct val="200000"/>
              </a:lnSpc>
            </a:pPr>
            <a:r>
              <a:rPr lang="en-GB" sz="1400" dirty="0">
                <a:solidFill>
                  <a:srgbClr val="577DA4"/>
                </a:solidFill>
              </a:rPr>
              <a:t>Production of ‘Cluster Munitions’ excluded</a:t>
            </a:r>
          </a:p>
          <a:p>
            <a:pPr lvl="1">
              <a:lnSpc>
                <a:spcPct val="200000"/>
              </a:lnSpc>
            </a:pPr>
            <a:r>
              <a:rPr lang="en-GB" sz="1400" dirty="0">
                <a:solidFill>
                  <a:srgbClr val="577DA4"/>
                </a:solidFill>
              </a:rPr>
              <a:t>Building a fairer society</a:t>
            </a:r>
          </a:p>
          <a:p>
            <a:pPr lvl="1">
              <a:lnSpc>
                <a:spcPct val="200000"/>
              </a:lnSpc>
            </a:pPr>
            <a:r>
              <a:rPr lang="en-GB" sz="1400" dirty="0">
                <a:solidFill>
                  <a:srgbClr val="577DA4"/>
                </a:solidFill>
              </a:rPr>
              <a:t>Strong ESG Credentials – Better long term prospects</a:t>
            </a:r>
          </a:p>
        </p:txBody>
      </p:sp>
    </p:spTree>
    <p:extLst>
      <p:ext uri="{BB962C8B-B14F-4D97-AF65-F5344CB8AC3E}">
        <p14:creationId xmlns:p14="http://schemas.microsoft.com/office/powerpoint/2010/main" val="29583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87"/>
          <p:cNvSpPr/>
          <p:nvPr/>
        </p:nvSpPr>
        <p:spPr>
          <a:xfrm>
            <a:off x="4966791" y="2779388"/>
            <a:ext cx="2117288" cy="2117286"/>
          </a:xfrm>
          <a:prstGeom prst="ellipse">
            <a:avLst/>
          </a:prstGeom>
          <a:solidFill>
            <a:srgbClr val="010101"/>
          </a:solidFill>
          <a:ln w="38100"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lt-LT" sz="1800" b="0" i="0" u="none" strike="noStrike" kern="0" cap="none" spc="0" normalizeH="0" baseline="0" noProof="0">
              <a:ln>
                <a:noFill/>
              </a:ln>
              <a:solidFill>
                <a:srgbClr val="577DA4"/>
              </a:solidFill>
              <a:effectLst/>
              <a:uLnTx/>
              <a:uFillTx/>
              <a:latin typeface="Calibri" pitchFamily="34" charset="0"/>
            </a:endParaRPr>
          </a:p>
        </p:txBody>
      </p:sp>
      <p:cxnSp>
        <p:nvCxnSpPr>
          <p:cNvPr id="27" name="Straight Connector 26"/>
          <p:cNvCxnSpPr>
            <a:cxnSpLocks/>
          </p:cNvCxnSpPr>
          <p:nvPr/>
        </p:nvCxnSpPr>
        <p:spPr>
          <a:xfrm flipV="1">
            <a:off x="6025434" y="1965694"/>
            <a:ext cx="0" cy="813694"/>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flipV="1">
            <a:off x="6996237" y="3241376"/>
            <a:ext cx="828728" cy="234002"/>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cxnSpLocks/>
            <a:stCxn id="40" idx="5"/>
            <a:endCxn id="35" idx="1"/>
          </p:cNvCxnSpPr>
          <p:nvPr/>
        </p:nvCxnSpPr>
        <p:spPr>
          <a:xfrm>
            <a:off x="6719711" y="4529405"/>
            <a:ext cx="632458" cy="580863"/>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p:nvCxnSpPr>
        <p:spPr>
          <a:xfrm flipH="1" flipV="1">
            <a:off x="4227479" y="3191355"/>
            <a:ext cx="968285" cy="256488"/>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40" idx="3"/>
          </p:cNvCxnSpPr>
          <p:nvPr/>
        </p:nvCxnSpPr>
        <p:spPr>
          <a:xfrm flipH="1">
            <a:off x="4839832" y="4529405"/>
            <a:ext cx="491326" cy="575461"/>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591968" y="1449008"/>
            <a:ext cx="866931" cy="866931"/>
          </a:xfrm>
          <a:prstGeom prst="ellipse">
            <a:avLst/>
          </a:prstGeom>
          <a:solidFill>
            <a:srgbClr val="577DA4"/>
          </a:solidFill>
          <a:ln w="38100" cap="rnd" cmpd="sng" algn="ctr">
            <a:noFill/>
            <a:prstDash val="solid"/>
          </a:ln>
          <a:effectLst/>
        </p:spPr>
        <p:txBody>
          <a:bodyPr rtlCol="0" anchor="ctr"/>
          <a:lstStyle/>
          <a:p>
            <a:pPr algn="ctr" defTabSz="457200"/>
            <a:r>
              <a:rPr lang="en-GB" sz="1400" kern="0" dirty="0">
                <a:solidFill>
                  <a:schemeClr val="bg1"/>
                </a:solidFill>
                <a:latin typeface="Calibri" pitchFamily="34" charset="0"/>
              </a:rPr>
              <a:t>60%</a:t>
            </a:r>
            <a:endParaRPr lang="lt-LT" sz="1400" kern="0" dirty="0">
              <a:solidFill>
                <a:schemeClr val="bg1"/>
              </a:solidFill>
              <a:latin typeface="Calibri" pitchFamily="34" charset="0"/>
            </a:endParaRPr>
          </a:p>
        </p:txBody>
      </p:sp>
      <p:sp>
        <p:nvSpPr>
          <p:cNvPr id="35" name="Oval 34"/>
          <p:cNvSpPr/>
          <p:nvPr/>
        </p:nvSpPr>
        <p:spPr>
          <a:xfrm>
            <a:off x="7225210" y="4983309"/>
            <a:ext cx="866931" cy="866931"/>
          </a:xfrm>
          <a:prstGeom prst="ellipse">
            <a:avLst/>
          </a:prstGeom>
          <a:solidFill>
            <a:srgbClr val="577DA4"/>
          </a:solidFill>
          <a:ln w="38100" cap="rnd" cmpd="sng" algn="ctr">
            <a:noFill/>
            <a:prstDash val="solid"/>
          </a:ln>
          <a:effectLst/>
        </p:spPr>
        <p:txBody>
          <a:bodyPr rtlCol="0" anchor="ctr"/>
          <a:lstStyle/>
          <a:p>
            <a:pPr algn="ctr" defTabSz="457200"/>
            <a:r>
              <a:rPr lang="en-GB" sz="1400" kern="0" dirty="0">
                <a:solidFill>
                  <a:schemeClr val="bg1"/>
                </a:solidFill>
                <a:latin typeface="Calibri" pitchFamily="34" charset="0"/>
              </a:rPr>
              <a:t>100%</a:t>
            </a:r>
            <a:endParaRPr lang="lt-LT" sz="1400" kern="0" dirty="0">
              <a:solidFill>
                <a:schemeClr val="bg1"/>
              </a:solidFill>
              <a:latin typeface="Calibri" pitchFamily="34" charset="0"/>
            </a:endParaRPr>
          </a:p>
        </p:txBody>
      </p:sp>
      <p:sp>
        <p:nvSpPr>
          <p:cNvPr id="40" name="Oval 39"/>
          <p:cNvSpPr/>
          <p:nvPr/>
        </p:nvSpPr>
        <p:spPr>
          <a:xfrm>
            <a:off x="5043579" y="2853273"/>
            <a:ext cx="1963711" cy="1963711"/>
          </a:xfrm>
          <a:prstGeom prst="ellipse">
            <a:avLst/>
          </a:prstGeom>
          <a:solidFill>
            <a:srgbClr val="577DA4"/>
          </a:solidFill>
          <a:ln w="38100"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chemeClr val="bg1"/>
                </a:solidFill>
                <a:effectLst/>
                <a:uLnTx/>
                <a:uFillTx/>
                <a:latin typeface="Calibri" pitchFamily="34" charset="0"/>
              </a:rPr>
              <a:t>The AG ESG Model Portfolio range</a:t>
            </a:r>
            <a:endParaRPr kumimoji="0" lang="lt-LT" sz="1800" b="0" i="0" u="none" strike="noStrike" kern="0" cap="none" spc="0" normalizeH="0" baseline="0" noProof="0" dirty="0">
              <a:ln>
                <a:noFill/>
              </a:ln>
              <a:solidFill>
                <a:schemeClr val="bg1"/>
              </a:solidFill>
              <a:effectLst/>
              <a:uLnTx/>
              <a:uFillTx/>
              <a:latin typeface="Calibri" pitchFamily="34" charset="0"/>
            </a:endParaRPr>
          </a:p>
        </p:txBody>
      </p:sp>
      <p:grpSp>
        <p:nvGrpSpPr>
          <p:cNvPr id="57" name="Group 56"/>
          <p:cNvGrpSpPr/>
          <p:nvPr/>
        </p:nvGrpSpPr>
        <p:grpSpPr>
          <a:xfrm>
            <a:off x="4323833" y="2002123"/>
            <a:ext cx="418369" cy="477848"/>
            <a:chOff x="5113338" y="4310063"/>
            <a:chExt cx="658813" cy="752475"/>
          </a:xfrm>
        </p:grpSpPr>
        <p:sp>
          <p:nvSpPr>
            <p:cNvPr id="58" name="Freeform 54"/>
            <p:cNvSpPr>
              <a:spLocks noEditPoints="1"/>
            </p:cNvSpPr>
            <p:nvPr/>
          </p:nvSpPr>
          <p:spPr bwMode="auto">
            <a:xfrm>
              <a:off x="5372100" y="4733926"/>
              <a:ext cx="141288" cy="200025"/>
            </a:xfrm>
            <a:custGeom>
              <a:avLst/>
              <a:gdLst>
                <a:gd name="T0" fmla="*/ 24 w 48"/>
                <a:gd name="T1" fmla="*/ 0 h 68"/>
                <a:gd name="T2" fmla="*/ 0 w 48"/>
                <a:gd name="T3" fmla="*/ 24 h 68"/>
                <a:gd name="T4" fmla="*/ 16 w 48"/>
                <a:gd name="T5" fmla="*/ 47 h 68"/>
                <a:gd name="T6" fmla="*/ 16 w 48"/>
                <a:gd name="T7" fmla="*/ 60 h 68"/>
                <a:gd name="T8" fmla="*/ 24 w 48"/>
                <a:gd name="T9" fmla="*/ 68 h 68"/>
                <a:gd name="T10" fmla="*/ 32 w 48"/>
                <a:gd name="T11" fmla="*/ 60 h 68"/>
                <a:gd name="T12" fmla="*/ 32 w 48"/>
                <a:gd name="T13" fmla="*/ 47 h 68"/>
                <a:gd name="T14" fmla="*/ 48 w 48"/>
                <a:gd name="T15" fmla="*/ 24 h 68"/>
                <a:gd name="T16" fmla="*/ 24 w 48"/>
                <a:gd name="T17" fmla="*/ 0 h 68"/>
                <a:gd name="T18" fmla="*/ 24 w 48"/>
                <a:gd name="T19" fmla="*/ 32 h 68"/>
                <a:gd name="T20" fmla="*/ 16 w 48"/>
                <a:gd name="T21" fmla="*/ 24 h 68"/>
                <a:gd name="T22" fmla="*/ 24 w 48"/>
                <a:gd name="T23" fmla="*/ 16 h 68"/>
                <a:gd name="T24" fmla="*/ 32 w 48"/>
                <a:gd name="T25" fmla="*/ 24 h 68"/>
                <a:gd name="T26" fmla="*/ 24 w 48"/>
                <a:gd name="T27" fmla="*/ 3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8">
                  <a:moveTo>
                    <a:pt x="24" y="0"/>
                  </a:moveTo>
                  <a:cubicBezTo>
                    <a:pt x="11" y="0"/>
                    <a:pt x="0" y="11"/>
                    <a:pt x="0" y="24"/>
                  </a:cubicBezTo>
                  <a:cubicBezTo>
                    <a:pt x="0" y="35"/>
                    <a:pt x="7" y="43"/>
                    <a:pt x="16" y="47"/>
                  </a:cubicBezTo>
                  <a:cubicBezTo>
                    <a:pt x="16" y="60"/>
                    <a:pt x="16" y="60"/>
                    <a:pt x="16" y="60"/>
                  </a:cubicBezTo>
                  <a:cubicBezTo>
                    <a:pt x="16" y="65"/>
                    <a:pt x="20" y="68"/>
                    <a:pt x="24" y="68"/>
                  </a:cubicBezTo>
                  <a:cubicBezTo>
                    <a:pt x="28" y="68"/>
                    <a:pt x="32" y="65"/>
                    <a:pt x="32" y="60"/>
                  </a:cubicBezTo>
                  <a:cubicBezTo>
                    <a:pt x="32" y="47"/>
                    <a:pt x="32" y="47"/>
                    <a:pt x="32" y="47"/>
                  </a:cubicBezTo>
                  <a:cubicBezTo>
                    <a:pt x="41" y="43"/>
                    <a:pt x="48" y="35"/>
                    <a:pt x="48" y="24"/>
                  </a:cubicBezTo>
                  <a:cubicBezTo>
                    <a:pt x="48" y="11"/>
                    <a:pt x="37" y="0"/>
                    <a:pt x="24" y="0"/>
                  </a:cubicBezTo>
                  <a:close/>
                  <a:moveTo>
                    <a:pt x="24" y="32"/>
                  </a:moveTo>
                  <a:cubicBezTo>
                    <a:pt x="20" y="32"/>
                    <a:pt x="16" y="29"/>
                    <a:pt x="16" y="24"/>
                  </a:cubicBezTo>
                  <a:cubicBezTo>
                    <a:pt x="16" y="20"/>
                    <a:pt x="20" y="16"/>
                    <a:pt x="24" y="16"/>
                  </a:cubicBezTo>
                  <a:cubicBezTo>
                    <a:pt x="28" y="16"/>
                    <a:pt x="32" y="20"/>
                    <a:pt x="32" y="24"/>
                  </a:cubicBezTo>
                  <a:cubicBezTo>
                    <a:pt x="32" y="29"/>
                    <a:pt x="28" y="32"/>
                    <a:pt x="24"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59" name="Freeform 55"/>
            <p:cNvSpPr>
              <a:spLocks noEditPoints="1"/>
            </p:cNvSpPr>
            <p:nvPr/>
          </p:nvSpPr>
          <p:spPr bwMode="auto">
            <a:xfrm>
              <a:off x="5113338" y="4310063"/>
              <a:ext cx="658813" cy="752475"/>
            </a:xfrm>
            <a:custGeom>
              <a:avLst/>
              <a:gdLst>
                <a:gd name="T0" fmla="*/ 200 w 224"/>
                <a:gd name="T1" fmla="*/ 88 h 256"/>
                <a:gd name="T2" fmla="*/ 176 w 224"/>
                <a:gd name="T3" fmla="*/ 88 h 256"/>
                <a:gd name="T4" fmla="*/ 176 w 224"/>
                <a:gd name="T5" fmla="*/ 64 h 256"/>
                <a:gd name="T6" fmla="*/ 112 w 224"/>
                <a:gd name="T7" fmla="*/ 0 h 256"/>
                <a:gd name="T8" fmla="*/ 48 w 224"/>
                <a:gd name="T9" fmla="*/ 64 h 256"/>
                <a:gd name="T10" fmla="*/ 48 w 224"/>
                <a:gd name="T11" fmla="*/ 88 h 256"/>
                <a:gd name="T12" fmla="*/ 24 w 224"/>
                <a:gd name="T13" fmla="*/ 88 h 256"/>
                <a:gd name="T14" fmla="*/ 0 w 224"/>
                <a:gd name="T15" fmla="*/ 112 h 256"/>
                <a:gd name="T16" fmla="*/ 0 w 224"/>
                <a:gd name="T17" fmla="*/ 232 h 256"/>
                <a:gd name="T18" fmla="*/ 24 w 224"/>
                <a:gd name="T19" fmla="*/ 256 h 256"/>
                <a:gd name="T20" fmla="*/ 200 w 224"/>
                <a:gd name="T21" fmla="*/ 256 h 256"/>
                <a:gd name="T22" fmla="*/ 224 w 224"/>
                <a:gd name="T23" fmla="*/ 232 h 256"/>
                <a:gd name="T24" fmla="*/ 224 w 224"/>
                <a:gd name="T25" fmla="*/ 112 h 256"/>
                <a:gd name="T26" fmla="*/ 200 w 224"/>
                <a:gd name="T27" fmla="*/ 88 h 256"/>
                <a:gd name="T28" fmla="*/ 64 w 224"/>
                <a:gd name="T29" fmla="*/ 64 h 256"/>
                <a:gd name="T30" fmla="*/ 112 w 224"/>
                <a:gd name="T31" fmla="*/ 16 h 256"/>
                <a:gd name="T32" fmla="*/ 160 w 224"/>
                <a:gd name="T33" fmla="*/ 64 h 256"/>
                <a:gd name="T34" fmla="*/ 160 w 224"/>
                <a:gd name="T35" fmla="*/ 88 h 256"/>
                <a:gd name="T36" fmla="*/ 152 w 224"/>
                <a:gd name="T37" fmla="*/ 88 h 256"/>
                <a:gd name="T38" fmla="*/ 152 w 224"/>
                <a:gd name="T39" fmla="*/ 64 h 256"/>
                <a:gd name="T40" fmla="*/ 112 w 224"/>
                <a:gd name="T41" fmla="*/ 24 h 256"/>
                <a:gd name="T42" fmla="*/ 72 w 224"/>
                <a:gd name="T43" fmla="*/ 64 h 256"/>
                <a:gd name="T44" fmla="*/ 72 w 224"/>
                <a:gd name="T45" fmla="*/ 88 h 256"/>
                <a:gd name="T46" fmla="*/ 64 w 224"/>
                <a:gd name="T47" fmla="*/ 88 h 256"/>
                <a:gd name="T48" fmla="*/ 64 w 224"/>
                <a:gd name="T49" fmla="*/ 64 h 256"/>
                <a:gd name="T50" fmla="*/ 144 w 224"/>
                <a:gd name="T51" fmla="*/ 88 h 256"/>
                <a:gd name="T52" fmla="*/ 80 w 224"/>
                <a:gd name="T53" fmla="*/ 88 h 256"/>
                <a:gd name="T54" fmla="*/ 80 w 224"/>
                <a:gd name="T55" fmla="*/ 64 h 256"/>
                <a:gd name="T56" fmla="*/ 112 w 224"/>
                <a:gd name="T57" fmla="*/ 32 h 256"/>
                <a:gd name="T58" fmla="*/ 144 w 224"/>
                <a:gd name="T59" fmla="*/ 64 h 256"/>
                <a:gd name="T60" fmla="*/ 144 w 224"/>
                <a:gd name="T61" fmla="*/ 88 h 256"/>
                <a:gd name="T62" fmla="*/ 208 w 224"/>
                <a:gd name="T63" fmla="*/ 232 h 256"/>
                <a:gd name="T64" fmla="*/ 200 w 224"/>
                <a:gd name="T65" fmla="*/ 240 h 256"/>
                <a:gd name="T66" fmla="*/ 24 w 224"/>
                <a:gd name="T67" fmla="*/ 240 h 256"/>
                <a:gd name="T68" fmla="*/ 16 w 224"/>
                <a:gd name="T69" fmla="*/ 232 h 256"/>
                <a:gd name="T70" fmla="*/ 16 w 224"/>
                <a:gd name="T71" fmla="*/ 112 h 256"/>
                <a:gd name="T72" fmla="*/ 24 w 224"/>
                <a:gd name="T73" fmla="*/ 104 h 256"/>
                <a:gd name="T74" fmla="*/ 200 w 224"/>
                <a:gd name="T75" fmla="*/ 104 h 256"/>
                <a:gd name="T76" fmla="*/ 208 w 224"/>
                <a:gd name="T77" fmla="*/ 112 h 256"/>
                <a:gd name="T78" fmla="*/ 208 w 224"/>
                <a:gd name="T79" fmla="*/ 23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4" h="256">
                  <a:moveTo>
                    <a:pt x="200" y="88"/>
                  </a:moveTo>
                  <a:cubicBezTo>
                    <a:pt x="176" y="88"/>
                    <a:pt x="176" y="88"/>
                    <a:pt x="176" y="88"/>
                  </a:cubicBezTo>
                  <a:cubicBezTo>
                    <a:pt x="176" y="64"/>
                    <a:pt x="176" y="64"/>
                    <a:pt x="176" y="64"/>
                  </a:cubicBezTo>
                  <a:cubicBezTo>
                    <a:pt x="176" y="29"/>
                    <a:pt x="147" y="0"/>
                    <a:pt x="112" y="0"/>
                  </a:cubicBezTo>
                  <a:cubicBezTo>
                    <a:pt x="77" y="0"/>
                    <a:pt x="48" y="29"/>
                    <a:pt x="48" y="64"/>
                  </a:cubicBezTo>
                  <a:cubicBezTo>
                    <a:pt x="48" y="88"/>
                    <a:pt x="48" y="88"/>
                    <a:pt x="48" y="88"/>
                  </a:cubicBezTo>
                  <a:cubicBezTo>
                    <a:pt x="24" y="88"/>
                    <a:pt x="24" y="88"/>
                    <a:pt x="24" y="88"/>
                  </a:cubicBezTo>
                  <a:cubicBezTo>
                    <a:pt x="11" y="88"/>
                    <a:pt x="0" y="99"/>
                    <a:pt x="0" y="112"/>
                  </a:cubicBezTo>
                  <a:cubicBezTo>
                    <a:pt x="0" y="232"/>
                    <a:pt x="0" y="232"/>
                    <a:pt x="0" y="232"/>
                  </a:cubicBezTo>
                  <a:cubicBezTo>
                    <a:pt x="0" y="245"/>
                    <a:pt x="11" y="256"/>
                    <a:pt x="24" y="256"/>
                  </a:cubicBezTo>
                  <a:cubicBezTo>
                    <a:pt x="200" y="256"/>
                    <a:pt x="200" y="256"/>
                    <a:pt x="200" y="256"/>
                  </a:cubicBezTo>
                  <a:cubicBezTo>
                    <a:pt x="213" y="256"/>
                    <a:pt x="224" y="245"/>
                    <a:pt x="224" y="232"/>
                  </a:cubicBezTo>
                  <a:cubicBezTo>
                    <a:pt x="224" y="112"/>
                    <a:pt x="224" y="112"/>
                    <a:pt x="224" y="112"/>
                  </a:cubicBezTo>
                  <a:cubicBezTo>
                    <a:pt x="224" y="99"/>
                    <a:pt x="213" y="88"/>
                    <a:pt x="200" y="88"/>
                  </a:cubicBezTo>
                  <a:close/>
                  <a:moveTo>
                    <a:pt x="64" y="64"/>
                  </a:moveTo>
                  <a:cubicBezTo>
                    <a:pt x="64" y="38"/>
                    <a:pt x="85" y="16"/>
                    <a:pt x="112" y="16"/>
                  </a:cubicBezTo>
                  <a:cubicBezTo>
                    <a:pt x="138" y="16"/>
                    <a:pt x="160" y="38"/>
                    <a:pt x="160" y="64"/>
                  </a:cubicBezTo>
                  <a:cubicBezTo>
                    <a:pt x="160" y="88"/>
                    <a:pt x="160" y="88"/>
                    <a:pt x="160" y="88"/>
                  </a:cubicBezTo>
                  <a:cubicBezTo>
                    <a:pt x="152" y="88"/>
                    <a:pt x="152" y="88"/>
                    <a:pt x="152" y="88"/>
                  </a:cubicBezTo>
                  <a:cubicBezTo>
                    <a:pt x="152" y="64"/>
                    <a:pt x="152" y="64"/>
                    <a:pt x="152" y="64"/>
                  </a:cubicBezTo>
                  <a:cubicBezTo>
                    <a:pt x="152" y="42"/>
                    <a:pt x="134" y="24"/>
                    <a:pt x="112" y="24"/>
                  </a:cubicBezTo>
                  <a:cubicBezTo>
                    <a:pt x="90" y="24"/>
                    <a:pt x="72" y="42"/>
                    <a:pt x="72" y="64"/>
                  </a:cubicBezTo>
                  <a:cubicBezTo>
                    <a:pt x="72" y="88"/>
                    <a:pt x="72" y="88"/>
                    <a:pt x="72" y="88"/>
                  </a:cubicBezTo>
                  <a:cubicBezTo>
                    <a:pt x="64" y="88"/>
                    <a:pt x="64" y="88"/>
                    <a:pt x="64" y="88"/>
                  </a:cubicBezTo>
                  <a:lnTo>
                    <a:pt x="64" y="64"/>
                  </a:lnTo>
                  <a:close/>
                  <a:moveTo>
                    <a:pt x="144" y="88"/>
                  </a:moveTo>
                  <a:cubicBezTo>
                    <a:pt x="80" y="88"/>
                    <a:pt x="80" y="88"/>
                    <a:pt x="80" y="88"/>
                  </a:cubicBezTo>
                  <a:cubicBezTo>
                    <a:pt x="80" y="64"/>
                    <a:pt x="80" y="64"/>
                    <a:pt x="80" y="64"/>
                  </a:cubicBezTo>
                  <a:cubicBezTo>
                    <a:pt x="80" y="47"/>
                    <a:pt x="94" y="32"/>
                    <a:pt x="112" y="32"/>
                  </a:cubicBezTo>
                  <a:cubicBezTo>
                    <a:pt x="130" y="32"/>
                    <a:pt x="144" y="47"/>
                    <a:pt x="144" y="64"/>
                  </a:cubicBezTo>
                  <a:lnTo>
                    <a:pt x="144" y="88"/>
                  </a:lnTo>
                  <a:close/>
                  <a:moveTo>
                    <a:pt x="208" y="232"/>
                  </a:moveTo>
                  <a:cubicBezTo>
                    <a:pt x="208" y="237"/>
                    <a:pt x="204" y="240"/>
                    <a:pt x="200" y="240"/>
                  </a:cubicBezTo>
                  <a:cubicBezTo>
                    <a:pt x="24" y="240"/>
                    <a:pt x="24" y="240"/>
                    <a:pt x="24" y="240"/>
                  </a:cubicBezTo>
                  <a:cubicBezTo>
                    <a:pt x="20" y="240"/>
                    <a:pt x="16" y="237"/>
                    <a:pt x="16" y="232"/>
                  </a:cubicBezTo>
                  <a:cubicBezTo>
                    <a:pt x="16" y="112"/>
                    <a:pt x="16" y="112"/>
                    <a:pt x="16" y="112"/>
                  </a:cubicBezTo>
                  <a:cubicBezTo>
                    <a:pt x="16" y="108"/>
                    <a:pt x="20" y="104"/>
                    <a:pt x="24" y="104"/>
                  </a:cubicBezTo>
                  <a:cubicBezTo>
                    <a:pt x="200" y="104"/>
                    <a:pt x="200" y="104"/>
                    <a:pt x="200" y="104"/>
                  </a:cubicBezTo>
                  <a:cubicBezTo>
                    <a:pt x="204" y="104"/>
                    <a:pt x="208" y="108"/>
                    <a:pt x="208" y="112"/>
                  </a:cubicBezTo>
                  <a:lnTo>
                    <a:pt x="208" y="2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grpSp>
      <p:grpSp>
        <p:nvGrpSpPr>
          <p:cNvPr id="60" name="Group 59"/>
          <p:cNvGrpSpPr/>
          <p:nvPr/>
        </p:nvGrpSpPr>
        <p:grpSpPr>
          <a:xfrm>
            <a:off x="3787383" y="3580377"/>
            <a:ext cx="312476" cy="498698"/>
            <a:chOff x="6513513" y="557213"/>
            <a:chExt cx="471488" cy="752475"/>
          </a:xfrm>
        </p:grpSpPr>
        <p:sp>
          <p:nvSpPr>
            <p:cNvPr id="61" name="Freeform 50"/>
            <p:cNvSpPr>
              <a:spLocks noEditPoints="1"/>
            </p:cNvSpPr>
            <p:nvPr/>
          </p:nvSpPr>
          <p:spPr bwMode="auto">
            <a:xfrm>
              <a:off x="6513513" y="557213"/>
              <a:ext cx="471488" cy="752475"/>
            </a:xfrm>
            <a:custGeom>
              <a:avLst/>
              <a:gdLst>
                <a:gd name="T0" fmla="*/ 80 w 160"/>
                <a:gd name="T1" fmla="*/ 0 h 256"/>
                <a:gd name="T2" fmla="*/ 11 w 160"/>
                <a:gd name="T3" fmla="*/ 120 h 256"/>
                <a:gd name="T4" fmla="*/ 42 w 160"/>
                <a:gd name="T5" fmla="*/ 179 h 256"/>
                <a:gd name="T6" fmla="*/ 49 w 160"/>
                <a:gd name="T7" fmla="*/ 187 h 256"/>
                <a:gd name="T8" fmla="*/ 48 w 160"/>
                <a:gd name="T9" fmla="*/ 208 h 256"/>
                <a:gd name="T10" fmla="*/ 52 w 160"/>
                <a:gd name="T11" fmla="*/ 231 h 256"/>
                <a:gd name="T12" fmla="*/ 108 w 160"/>
                <a:gd name="T13" fmla="*/ 231 h 256"/>
                <a:gd name="T14" fmla="*/ 112 w 160"/>
                <a:gd name="T15" fmla="*/ 208 h 256"/>
                <a:gd name="T16" fmla="*/ 110 w 160"/>
                <a:gd name="T17" fmla="*/ 187 h 256"/>
                <a:gd name="T18" fmla="*/ 118 w 160"/>
                <a:gd name="T19" fmla="*/ 179 h 256"/>
                <a:gd name="T20" fmla="*/ 149 w 160"/>
                <a:gd name="T21" fmla="*/ 120 h 256"/>
                <a:gd name="T22" fmla="*/ 80 w 160"/>
                <a:gd name="T23" fmla="*/ 248 h 256"/>
                <a:gd name="T24" fmla="*/ 99 w 160"/>
                <a:gd name="T25" fmla="*/ 232 h 256"/>
                <a:gd name="T26" fmla="*/ 108 w 160"/>
                <a:gd name="T27" fmla="*/ 218 h 256"/>
                <a:gd name="T28" fmla="*/ 58 w 160"/>
                <a:gd name="T29" fmla="*/ 224 h 256"/>
                <a:gd name="T30" fmla="*/ 58 w 160"/>
                <a:gd name="T31" fmla="*/ 212 h 256"/>
                <a:gd name="T32" fmla="*/ 108 w 160"/>
                <a:gd name="T33" fmla="*/ 218 h 256"/>
                <a:gd name="T34" fmla="*/ 108 w 160"/>
                <a:gd name="T35" fmla="*/ 198 h 256"/>
                <a:gd name="T36" fmla="*/ 58 w 160"/>
                <a:gd name="T37" fmla="*/ 204 h 256"/>
                <a:gd name="T38" fmla="*/ 58 w 160"/>
                <a:gd name="T39" fmla="*/ 192 h 256"/>
                <a:gd name="T40" fmla="*/ 96 w 160"/>
                <a:gd name="T41" fmla="*/ 192 h 256"/>
                <a:gd name="T42" fmla="*/ 135 w 160"/>
                <a:gd name="T43" fmla="*/ 112 h 256"/>
                <a:gd name="T44" fmla="*/ 104 w 160"/>
                <a:gd name="T45" fmla="*/ 170 h 256"/>
                <a:gd name="T46" fmla="*/ 96 w 160"/>
                <a:gd name="T47" fmla="*/ 176 h 256"/>
                <a:gd name="T48" fmla="*/ 96 w 160"/>
                <a:gd name="T49" fmla="*/ 124 h 256"/>
                <a:gd name="T50" fmla="*/ 88 w 160"/>
                <a:gd name="T51" fmla="*/ 176 h 256"/>
                <a:gd name="T52" fmla="*/ 68 w 160"/>
                <a:gd name="T53" fmla="*/ 128 h 256"/>
                <a:gd name="T54" fmla="*/ 60 w 160"/>
                <a:gd name="T55" fmla="*/ 129 h 256"/>
                <a:gd name="T56" fmla="*/ 57 w 160"/>
                <a:gd name="T57" fmla="*/ 172 h 256"/>
                <a:gd name="T58" fmla="*/ 26 w 160"/>
                <a:gd name="T59" fmla="*/ 114 h 256"/>
                <a:gd name="T60" fmla="*/ 16 w 160"/>
                <a:gd name="T61" fmla="*/ 80 h 256"/>
                <a:gd name="T62" fmla="*/ 144 w 160"/>
                <a:gd name="T63" fmla="*/ 8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0" h="256">
                  <a:moveTo>
                    <a:pt x="160" y="80"/>
                  </a:moveTo>
                  <a:cubicBezTo>
                    <a:pt x="160" y="36"/>
                    <a:pt x="124" y="0"/>
                    <a:pt x="80" y="0"/>
                  </a:cubicBezTo>
                  <a:cubicBezTo>
                    <a:pt x="36" y="0"/>
                    <a:pt x="0" y="36"/>
                    <a:pt x="0" y="80"/>
                  </a:cubicBezTo>
                  <a:cubicBezTo>
                    <a:pt x="0" y="95"/>
                    <a:pt x="4" y="109"/>
                    <a:pt x="11" y="120"/>
                  </a:cubicBezTo>
                  <a:cubicBezTo>
                    <a:pt x="11" y="120"/>
                    <a:pt x="11" y="120"/>
                    <a:pt x="11" y="120"/>
                  </a:cubicBezTo>
                  <a:cubicBezTo>
                    <a:pt x="42" y="179"/>
                    <a:pt x="42" y="179"/>
                    <a:pt x="42" y="179"/>
                  </a:cubicBezTo>
                  <a:cubicBezTo>
                    <a:pt x="42" y="179"/>
                    <a:pt x="42" y="179"/>
                    <a:pt x="42" y="179"/>
                  </a:cubicBezTo>
                  <a:cubicBezTo>
                    <a:pt x="44" y="182"/>
                    <a:pt x="46" y="185"/>
                    <a:pt x="49" y="187"/>
                  </a:cubicBezTo>
                  <a:cubicBezTo>
                    <a:pt x="46" y="190"/>
                    <a:pt x="44" y="194"/>
                    <a:pt x="44" y="198"/>
                  </a:cubicBezTo>
                  <a:cubicBezTo>
                    <a:pt x="44" y="202"/>
                    <a:pt x="46" y="206"/>
                    <a:pt x="48" y="208"/>
                  </a:cubicBezTo>
                  <a:cubicBezTo>
                    <a:pt x="46" y="211"/>
                    <a:pt x="44" y="214"/>
                    <a:pt x="44" y="218"/>
                  </a:cubicBezTo>
                  <a:cubicBezTo>
                    <a:pt x="44" y="224"/>
                    <a:pt x="47" y="229"/>
                    <a:pt x="52" y="231"/>
                  </a:cubicBezTo>
                  <a:cubicBezTo>
                    <a:pt x="53" y="245"/>
                    <a:pt x="65" y="256"/>
                    <a:pt x="80" y="256"/>
                  </a:cubicBezTo>
                  <a:cubicBezTo>
                    <a:pt x="94" y="256"/>
                    <a:pt x="106" y="245"/>
                    <a:pt x="108" y="231"/>
                  </a:cubicBezTo>
                  <a:cubicBezTo>
                    <a:pt x="112" y="229"/>
                    <a:pt x="116" y="224"/>
                    <a:pt x="116" y="218"/>
                  </a:cubicBezTo>
                  <a:cubicBezTo>
                    <a:pt x="116" y="214"/>
                    <a:pt x="114" y="211"/>
                    <a:pt x="112" y="208"/>
                  </a:cubicBezTo>
                  <a:cubicBezTo>
                    <a:pt x="114" y="206"/>
                    <a:pt x="116" y="202"/>
                    <a:pt x="116" y="198"/>
                  </a:cubicBezTo>
                  <a:cubicBezTo>
                    <a:pt x="116" y="194"/>
                    <a:pt x="114" y="190"/>
                    <a:pt x="110" y="187"/>
                  </a:cubicBezTo>
                  <a:cubicBezTo>
                    <a:pt x="113" y="185"/>
                    <a:pt x="116" y="182"/>
                    <a:pt x="118" y="179"/>
                  </a:cubicBezTo>
                  <a:cubicBezTo>
                    <a:pt x="118" y="179"/>
                    <a:pt x="118" y="179"/>
                    <a:pt x="118" y="179"/>
                  </a:cubicBezTo>
                  <a:cubicBezTo>
                    <a:pt x="149" y="120"/>
                    <a:pt x="149" y="120"/>
                    <a:pt x="149" y="120"/>
                  </a:cubicBezTo>
                  <a:cubicBezTo>
                    <a:pt x="149" y="120"/>
                    <a:pt x="149" y="120"/>
                    <a:pt x="149" y="120"/>
                  </a:cubicBezTo>
                  <a:cubicBezTo>
                    <a:pt x="156" y="109"/>
                    <a:pt x="160" y="95"/>
                    <a:pt x="160" y="80"/>
                  </a:cubicBezTo>
                  <a:close/>
                  <a:moveTo>
                    <a:pt x="80" y="248"/>
                  </a:moveTo>
                  <a:cubicBezTo>
                    <a:pt x="70" y="248"/>
                    <a:pt x="62" y="241"/>
                    <a:pt x="60" y="232"/>
                  </a:cubicBezTo>
                  <a:cubicBezTo>
                    <a:pt x="99" y="232"/>
                    <a:pt x="99" y="232"/>
                    <a:pt x="99" y="232"/>
                  </a:cubicBezTo>
                  <a:cubicBezTo>
                    <a:pt x="97" y="241"/>
                    <a:pt x="89" y="248"/>
                    <a:pt x="80" y="248"/>
                  </a:cubicBezTo>
                  <a:close/>
                  <a:moveTo>
                    <a:pt x="108" y="218"/>
                  </a:moveTo>
                  <a:cubicBezTo>
                    <a:pt x="108" y="222"/>
                    <a:pt x="105" y="224"/>
                    <a:pt x="102" y="224"/>
                  </a:cubicBezTo>
                  <a:cubicBezTo>
                    <a:pt x="58" y="224"/>
                    <a:pt x="58" y="224"/>
                    <a:pt x="58" y="224"/>
                  </a:cubicBezTo>
                  <a:cubicBezTo>
                    <a:pt x="55" y="224"/>
                    <a:pt x="52" y="222"/>
                    <a:pt x="52" y="218"/>
                  </a:cubicBezTo>
                  <a:cubicBezTo>
                    <a:pt x="52" y="215"/>
                    <a:pt x="55" y="212"/>
                    <a:pt x="58" y="212"/>
                  </a:cubicBezTo>
                  <a:cubicBezTo>
                    <a:pt x="102" y="212"/>
                    <a:pt x="102" y="212"/>
                    <a:pt x="102" y="212"/>
                  </a:cubicBezTo>
                  <a:cubicBezTo>
                    <a:pt x="105" y="212"/>
                    <a:pt x="108" y="215"/>
                    <a:pt x="108" y="218"/>
                  </a:cubicBezTo>
                  <a:close/>
                  <a:moveTo>
                    <a:pt x="102" y="192"/>
                  </a:moveTo>
                  <a:cubicBezTo>
                    <a:pt x="105" y="192"/>
                    <a:pt x="108" y="195"/>
                    <a:pt x="108" y="198"/>
                  </a:cubicBezTo>
                  <a:cubicBezTo>
                    <a:pt x="108" y="202"/>
                    <a:pt x="105" y="204"/>
                    <a:pt x="102" y="204"/>
                  </a:cubicBezTo>
                  <a:cubicBezTo>
                    <a:pt x="58" y="204"/>
                    <a:pt x="58" y="204"/>
                    <a:pt x="58" y="204"/>
                  </a:cubicBezTo>
                  <a:cubicBezTo>
                    <a:pt x="55" y="204"/>
                    <a:pt x="52" y="202"/>
                    <a:pt x="52" y="198"/>
                  </a:cubicBezTo>
                  <a:cubicBezTo>
                    <a:pt x="52" y="195"/>
                    <a:pt x="55" y="192"/>
                    <a:pt x="58" y="192"/>
                  </a:cubicBezTo>
                  <a:cubicBezTo>
                    <a:pt x="64" y="192"/>
                    <a:pt x="64" y="192"/>
                    <a:pt x="64" y="192"/>
                  </a:cubicBezTo>
                  <a:cubicBezTo>
                    <a:pt x="96" y="192"/>
                    <a:pt x="96" y="192"/>
                    <a:pt x="96" y="192"/>
                  </a:cubicBezTo>
                  <a:lnTo>
                    <a:pt x="102" y="192"/>
                  </a:lnTo>
                  <a:close/>
                  <a:moveTo>
                    <a:pt x="135" y="112"/>
                  </a:moveTo>
                  <a:cubicBezTo>
                    <a:pt x="135" y="113"/>
                    <a:pt x="135" y="114"/>
                    <a:pt x="134" y="114"/>
                  </a:cubicBezTo>
                  <a:cubicBezTo>
                    <a:pt x="104" y="170"/>
                    <a:pt x="104" y="170"/>
                    <a:pt x="104" y="170"/>
                  </a:cubicBezTo>
                  <a:cubicBezTo>
                    <a:pt x="104" y="170"/>
                    <a:pt x="103" y="171"/>
                    <a:pt x="103" y="172"/>
                  </a:cubicBezTo>
                  <a:cubicBezTo>
                    <a:pt x="102" y="174"/>
                    <a:pt x="100" y="176"/>
                    <a:pt x="96" y="176"/>
                  </a:cubicBezTo>
                  <a:cubicBezTo>
                    <a:pt x="100" y="129"/>
                    <a:pt x="100" y="129"/>
                    <a:pt x="100" y="129"/>
                  </a:cubicBezTo>
                  <a:cubicBezTo>
                    <a:pt x="100" y="126"/>
                    <a:pt x="98" y="124"/>
                    <a:pt x="96" y="124"/>
                  </a:cubicBezTo>
                  <a:cubicBezTo>
                    <a:pt x="94" y="124"/>
                    <a:pt x="92" y="126"/>
                    <a:pt x="92" y="128"/>
                  </a:cubicBezTo>
                  <a:cubicBezTo>
                    <a:pt x="88" y="176"/>
                    <a:pt x="88" y="176"/>
                    <a:pt x="88" y="176"/>
                  </a:cubicBezTo>
                  <a:cubicBezTo>
                    <a:pt x="72" y="176"/>
                    <a:pt x="72" y="176"/>
                    <a:pt x="72" y="176"/>
                  </a:cubicBezTo>
                  <a:cubicBezTo>
                    <a:pt x="68" y="128"/>
                    <a:pt x="68" y="128"/>
                    <a:pt x="68" y="128"/>
                  </a:cubicBezTo>
                  <a:cubicBezTo>
                    <a:pt x="68" y="126"/>
                    <a:pt x="66" y="124"/>
                    <a:pt x="64" y="124"/>
                  </a:cubicBezTo>
                  <a:cubicBezTo>
                    <a:pt x="61" y="124"/>
                    <a:pt x="60" y="126"/>
                    <a:pt x="60" y="129"/>
                  </a:cubicBezTo>
                  <a:cubicBezTo>
                    <a:pt x="64" y="176"/>
                    <a:pt x="64" y="176"/>
                    <a:pt x="64" y="176"/>
                  </a:cubicBezTo>
                  <a:cubicBezTo>
                    <a:pt x="60" y="176"/>
                    <a:pt x="58" y="174"/>
                    <a:pt x="57" y="172"/>
                  </a:cubicBezTo>
                  <a:cubicBezTo>
                    <a:pt x="56" y="171"/>
                    <a:pt x="56" y="171"/>
                    <a:pt x="56" y="170"/>
                  </a:cubicBezTo>
                  <a:cubicBezTo>
                    <a:pt x="26" y="114"/>
                    <a:pt x="26" y="114"/>
                    <a:pt x="26" y="114"/>
                  </a:cubicBezTo>
                  <a:cubicBezTo>
                    <a:pt x="25" y="114"/>
                    <a:pt x="25" y="113"/>
                    <a:pt x="25" y="112"/>
                  </a:cubicBezTo>
                  <a:cubicBezTo>
                    <a:pt x="19" y="103"/>
                    <a:pt x="16" y="91"/>
                    <a:pt x="16" y="80"/>
                  </a:cubicBezTo>
                  <a:cubicBezTo>
                    <a:pt x="16" y="45"/>
                    <a:pt x="45" y="16"/>
                    <a:pt x="80" y="16"/>
                  </a:cubicBezTo>
                  <a:cubicBezTo>
                    <a:pt x="115" y="16"/>
                    <a:pt x="144" y="45"/>
                    <a:pt x="144" y="80"/>
                  </a:cubicBezTo>
                  <a:cubicBezTo>
                    <a:pt x="144" y="91"/>
                    <a:pt x="141" y="103"/>
                    <a:pt x="135"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62" name="Freeform 51"/>
            <p:cNvSpPr>
              <a:spLocks/>
            </p:cNvSpPr>
            <p:nvPr/>
          </p:nvSpPr>
          <p:spPr bwMode="auto">
            <a:xfrm>
              <a:off x="6608763" y="642938"/>
              <a:ext cx="120650" cy="103188"/>
            </a:xfrm>
            <a:custGeom>
              <a:avLst/>
              <a:gdLst>
                <a:gd name="T0" fmla="*/ 35 w 41"/>
                <a:gd name="T1" fmla="*/ 1 h 35"/>
                <a:gd name="T2" fmla="*/ 1 w 41"/>
                <a:gd name="T3" fmla="*/ 29 h 35"/>
                <a:gd name="T4" fmla="*/ 3 w 41"/>
                <a:gd name="T5" fmla="*/ 35 h 35"/>
                <a:gd name="T6" fmla="*/ 4 w 41"/>
                <a:gd name="T7" fmla="*/ 35 h 35"/>
                <a:gd name="T8" fmla="*/ 8 w 41"/>
                <a:gd name="T9" fmla="*/ 33 h 35"/>
                <a:gd name="T10" fmla="*/ 37 w 41"/>
                <a:gd name="T11" fmla="*/ 9 h 35"/>
                <a:gd name="T12" fmla="*/ 40 w 41"/>
                <a:gd name="T13" fmla="*/ 4 h 35"/>
                <a:gd name="T14" fmla="*/ 35 w 41"/>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35" y="1"/>
                  </a:moveTo>
                  <a:cubicBezTo>
                    <a:pt x="20" y="5"/>
                    <a:pt x="7" y="15"/>
                    <a:pt x="1" y="29"/>
                  </a:cubicBezTo>
                  <a:cubicBezTo>
                    <a:pt x="0" y="31"/>
                    <a:pt x="1" y="34"/>
                    <a:pt x="3" y="35"/>
                  </a:cubicBezTo>
                  <a:cubicBezTo>
                    <a:pt x="3" y="35"/>
                    <a:pt x="4" y="35"/>
                    <a:pt x="4" y="35"/>
                  </a:cubicBezTo>
                  <a:cubicBezTo>
                    <a:pt x="6" y="35"/>
                    <a:pt x="7" y="34"/>
                    <a:pt x="8" y="33"/>
                  </a:cubicBezTo>
                  <a:cubicBezTo>
                    <a:pt x="14" y="21"/>
                    <a:pt x="24" y="12"/>
                    <a:pt x="37" y="9"/>
                  </a:cubicBezTo>
                  <a:cubicBezTo>
                    <a:pt x="39" y="8"/>
                    <a:pt x="41" y="6"/>
                    <a:pt x="40" y="4"/>
                  </a:cubicBezTo>
                  <a:cubicBezTo>
                    <a:pt x="40" y="2"/>
                    <a:pt x="37" y="0"/>
                    <a:pt x="3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grpSp>
      <p:grpSp>
        <p:nvGrpSpPr>
          <p:cNvPr id="63" name="Group 62"/>
          <p:cNvGrpSpPr/>
          <p:nvPr/>
        </p:nvGrpSpPr>
        <p:grpSpPr>
          <a:xfrm>
            <a:off x="4370107" y="5170642"/>
            <a:ext cx="346368" cy="481460"/>
            <a:chOff x="5172075" y="5545138"/>
            <a:chExt cx="541338" cy="752475"/>
          </a:xfrm>
        </p:grpSpPr>
        <p:sp>
          <p:nvSpPr>
            <p:cNvPr id="64" name="Freeform 27"/>
            <p:cNvSpPr>
              <a:spLocks noEditPoints="1"/>
            </p:cNvSpPr>
            <p:nvPr/>
          </p:nvSpPr>
          <p:spPr bwMode="auto">
            <a:xfrm>
              <a:off x="5172075" y="5545138"/>
              <a:ext cx="541338" cy="752475"/>
            </a:xfrm>
            <a:custGeom>
              <a:avLst/>
              <a:gdLst>
                <a:gd name="T0" fmla="*/ 92 w 184"/>
                <a:gd name="T1" fmla="*/ 0 h 256"/>
                <a:gd name="T2" fmla="*/ 0 w 184"/>
                <a:gd name="T3" fmla="*/ 92 h 256"/>
                <a:gd name="T4" fmla="*/ 18 w 184"/>
                <a:gd name="T5" fmla="*/ 147 h 256"/>
                <a:gd name="T6" fmla="*/ 85 w 184"/>
                <a:gd name="T7" fmla="*/ 252 h 256"/>
                <a:gd name="T8" fmla="*/ 90 w 184"/>
                <a:gd name="T9" fmla="*/ 256 h 256"/>
                <a:gd name="T10" fmla="*/ 92 w 184"/>
                <a:gd name="T11" fmla="*/ 256 h 256"/>
                <a:gd name="T12" fmla="*/ 93 w 184"/>
                <a:gd name="T13" fmla="*/ 256 h 256"/>
                <a:gd name="T14" fmla="*/ 94 w 184"/>
                <a:gd name="T15" fmla="*/ 256 h 256"/>
                <a:gd name="T16" fmla="*/ 99 w 184"/>
                <a:gd name="T17" fmla="*/ 252 h 256"/>
                <a:gd name="T18" fmla="*/ 167 w 184"/>
                <a:gd name="T19" fmla="*/ 145 h 256"/>
                <a:gd name="T20" fmla="*/ 167 w 184"/>
                <a:gd name="T21" fmla="*/ 145 h 256"/>
                <a:gd name="T22" fmla="*/ 167 w 184"/>
                <a:gd name="T23" fmla="*/ 145 h 256"/>
                <a:gd name="T24" fmla="*/ 167 w 184"/>
                <a:gd name="T25" fmla="*/ 145 h 256"/>
                <a:gd name="T26" fmla="*/ 184 w 184"/>
                <a:gd name="T27" fmla="*/ 92 h 256"/>
                <a:gd name="T28" fmla="*/ 92 w 184"/>
                <a:gd name="T29" fmla="*/ 0 h 256"/>
                <a:gd name="T30" fmla="*/ 158 w 184"/>
                <a:gd name="T31" fmla="*/ 129 h 256"/>
                <a:gd name="T32" fmla="*/ 158 w 184"/>
                <a:gd name="T33" fmla="*/ 129 h 256"/>
                <a:gd name="T34" fmla="*/ 153 w 184"/>
                <a:gd name="T35" fmla="*/ 137 h 256"/>
                <a:gd name="T36" fmla="*/ 92 w 184"/>
                <a:gd name="T37" fmla="*/ 233 h 256"/>
                <a:gd name="T38" fmla="*/ 32 w 184"/>
                <a:gd name="T39" fmla="*/ 139 h 256"/>
                <a:gd name="T40" fmla="*/ 32 w 184"/>
                <a:gd name="T41" fmla="*/ 138 h 256"/>
                <a:gd name="T42" fmla="*/ 31 w 184"/>
                <a:gd name="T43" fmla="*/ 138 h 256"/>
                <a:gd name="T44" fmla="*/ 16 w 184"/>
                <a:gd name="T45" fmla="*/ 92 h 256"/>
                <a:gd name="T46" fmla="*/ 92 w 184"/>
                <a:gd name="T47" fmla="*/ 16 h 256"/>
                <a:gd name="T48" fmla="*/ 168 w 184"/>
                <a:gd name="T49" fmla="*/ 92 h 256"/>
                <a:gd name="T50" fmla="*/ 158 w 184"/>
                <a:gd name="T51" fmla="*/ 12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256">
                  <a:moveTo>
                    <a:pt x="92" y="0"/>
                  </a:moveTo>
                  <a:cubicBezTo>
                    <a:pt x="41" y="0"/>
                    <a:pt x="0" y="41"/>
                    <a:pt x="0" y="92"/>
                  </a:cubicBezTo>
                  <a:cubicBezTo>
                    <a:pt x="0" y="113"/>
                    <a:pt x="7" y="132"/>
                    <a:pt x="18" y="147"/>
                  </a:cubicBezTo>
                  <a:cubicBezTo>
                    <a:pt x="85" y="252"/>
                    <a:pt x="85" y="252"/>
                    <a:pt x="85" y="252"/>
                  </a:cubicBezTo>
                  <a:cubicBezTo>
                    <a:pt x="86" y="254"/>
                    <a:pt x="88" y="255"/>
                    <a:pt x="90" y="256"/>
                  </a:cubicBezTo>
                  <a:cubicBezTo>
                    <a:pt x="90" y="256"/>
                    <a:pt x="91" y="256"/>
                    <a:pt x="92" y="256"/>
                  </a:cubicBezTo>
                  <a:cubicBezTo>
                    <a:pt x="92" y="256"/>
                    <a:pt x="93" y="256"/>
                    <a:pt x="93" y="256"/>
                  </a:cubicBezTo>
                  <a:cubicBezTo>
                    <a:pt x="94" y="256"/>
                    <a:pt x="94" y="256"/>
                    <a:pt x="94" y="256"/>
                  </a:cubicBezTo>
                  <a:cubicBezTo>
                    <a:pt x="96" y="255"/>
                    <a:pt x="98" y="254"/>
                    <a:pt x="99" y="252"/>
                  </a:cubicBezTo>
                  <a:cubicBezTo>
                    <a:pt x="167" y="145"/>
                    <a:pt x="167" y="145"/>
                    <a:pt x="167" y="145"/>
                  </a:cubicBezTo>
                  <a:cubicBezTo>
                    <a:pt x="167" y="145"/>
                    <a:pt x="167" y="145"/>
                    <a:pt x="167" y="145"/>
                  </a:cubicBezTo>
                  <a:cubicBezTo>
                    <a:pt x="167" y="145"/>
                    <a:pt x="167" y="145"/>
                    <a:pt x="167" y="145"/>
                  </a:cubicBezTo>
                  <a:cubicBezTo>
                    <a:pt x="167" y="145"/>
                    <a:pt x="167" y="145"/>
                    <a:pt x="167" y="145"/>
                  </a:cubicBezTo>
                  <a:cubicBezTo>
                    <a:pt x="178" y="130"/>
                    <a:pt x="184" y="112"/>
                    <a:pt x="184" y="92"/>
                  </a:cubicBezTo>
                  <a:cubicBezTo>
                    <a:pt x="184" y="41"/>
                    <a:pt x="143" y="0"/>
                    <a:pt x="92" y="0"/>
                  </a:cubicBezTo>
                  <a:close/>
                  <a:moveTo>
                    <a:pt x="158" y="129"/>
                  </a:moveTo>
                  <a:cubicBezTo>
                    <a:pt x="158" y="129"/>
                    <a:pt x="158" y="129"/>
                    <a:pt x="158" y="129"/>
                  </a:cubicBezTo>
                  <a:cubicBezTo>
                    <a:pt x="153" y="137"/>
                    <a:pt x="153" y="137"/>
                    <a:pt x="153" y="137"/>
                  </a:cubicBezTo>
                  <a:cubicBezTo>
                    <a:pt x="92" y="233"/>
                    <a:pt x="92" y="233"/>
                    <a:pt x="92" y="233"/>
                  </a:cubicBezTo>
                  <a:cubicBezTo>
                    <a:pt x="32" y="139"/>
                    <a:pt x="32" y="139"/>
                    <a:pt x="32" y="139"/>
                  </a:cubicBezTo>
                  <a:cubicBezTo>
                    <a:pt x="32" y="138"/>
                    <a:pt x="32" y="138"/>
                    <a:pt x="32" y="138"/>
                  </a:cubicBezTo>
                  <a:cubicBezTo>
                    <a:pt x="31" y="138"/>
                    <a:pt x="31" y="138"/>
                    <a:pt x="31" y="138"/>
                  </a:cubicBezTo>
                  <a:cubicBezTo>
                    <a:pt x="24" y="128"/>
                    <a:pt x="16" y="112"/>
                    <a:pt x="16" y="92"/>
                  </a:cubicBezTo>
                  <a:cubicBezTo>
                    <a:pt x="16" y="50"/>
                    <a:pt x="50" y="16"/>
                    <a:pt x="92" y="16"/>
                  </a:cubicBezTo>
                  <a:cubicBezTo>
                    <a:pt x="134" y="16"/>
                    <a:pt x="168" y="50"/>
                    <a:pt x="168" y="92"/>
                  </a:cubicBezTo>
                  <a:cubicBezTo>
                    <a:pt x="168" y="105"/>
                    <a:pt x="165" y="118"/>
                    <a:pt x="158" y="1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65" name="Freeform 28"/>
            <p:cNvSpPr>
              <a:spLocks noEditPoints="1"/>
            </p:cNvSpPr>
            <p:nvPr/>
          </p:nvSpPr>
          <p:spPr bwMode="auto">
            <a:xfrm>
              <a:off x="5324475" y="5697538"/>
              <a:ext cx="236538" cy="234950"/>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40 w 80"/>
                <a:gd name="T11" fmla="*/ 64 h 80"/>
                <a:gd name="T12" fmla="*/ 16 w 80"/>
                <a:gd name="T13" fmla="*/ 40 h 80"/>
                <a:gd name="T14" fmla="*/ 40 w 80"/>
                <a:gd name="T15" fmla="*/ 16 h 80"/>
                <a:gd name="T16" fmla="*/ 64 w 80"/>
                <a:gd name="T17" fmla="*/ 40 h 80"/>
                <a:gd name="T18" fmla="*/ 40 w 80"/>
                <a:gd name="T19" fmla="*/ 6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40" y="64"/>
                  </a:moveTo>
                  <a:cubicBezTo>
                    <a:pt x="27" y="64"/>
                    <a:pt x="16" y="53"/>
                    <a:pt x="16" y="40"/>
                  </a:cubicBezTo>
                  <a:cubicBezTo>
                    <a:pt x="16" y="27"/>
                    <a:pt x="27" y="16"/>
                    <a:pt x="40" y="16"/>
                  </a:cubicBezTo>
                  <a:cubicBezTo>
                    <a:pt x="53" y="16"/>
                    <a:pt x="64" y="27"/>
                    <a:pt x="64" y="40"/>
                  </a:cubicBezTo>
                  <a:cubicBezTo>
                    <a:pt x="64" y="53"/>
                    <a:pt x="53" y="64"/>
                    <a:pt x="40"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grpSp>
      <p:sp>
        <p:nvSpPr>
          <p:cNvPr id="81" name="Rectangle 80"/>
          <p:cNvSpPr/>
          <p:nvPr/>
        </p:nvSpPr>
        <p:spPr>
          <a:xfrm>
            <a:off x="6497793" y="1657445"/>
            <a:ext cx="3409487" cy="402546"/>
          </a:xfrm>
          <a:prstGeom prst="rect">
            <a:avLst/>
          </a:prstGeom>
          <a:noFill/>
        </p:spPr>
        <p:txBody>
          <a:bodyPr wrap="square" rtlCol="0">
            <a:spAutoFit/>
          </a:bodyPr>
          <a:lstStyle/>
          <a:p>
            <a:pPr>
              <a:lnSpc>
                <a:spcPct val="120000"/>
              </a:lnSpc>
            </a:pPr>
            <a:r>
              <a:rPr lang="en-US" dirty="0">
                <a:solidFill>
                  <a:srgbClr val="577DA4"/>
                </a:solidFill>
                <a:latin typeface="Calibri" pitchFamily="34" charset="0"/>
                <a:ea typeface="Roboto Lt" pitchFamily="2" charset="0"/>
              </a:rPr>
              <a:t>AG ESG Balanced Portfolio</a:t>
            </a:r>
          </a:p>
        </p:txBody>
      </p:sp>
      <p:sp>
        <p:nvSpPr>
          <p:cNvPr id="82" name="Rectangle 81"/>
          <p:cNvSpPr/>
          <p:nvPr/>
        </p:nvSpPr>
        <p:spPr>
          <a:xfrm>
            <a:off x="8750925" y="2719248"/>
            <a:ext cx="2924396" cy="734945"/>
          </a:xfrm>
          <a:prstGeom prst="rect">
            <a:avLst/>
          </a:prstGeom>
          <a:noFill/>
        </p:spPr>
        <p:txBody>
          <a:bodyPr wrap="square" rtlCol="0">
            <a:spAutoFit/>
          </a:bodyPr>
          <a:lstStyle/>
          <a:p>
            <a:pPr>
              <a:lnSpc>
                <a:spcPct val="120000"/>
              </a:lnSpc>
            </a:pPr>
            <a:r>
              <a:rPr lang="en-US" dirty="0">
                <a:solidFill>
                  <a:srgbClr val="577DA4"/>
                </a:solidFill>
                <a:latin typeface="Calibri" pitchFamily="34" charset="0"/>
                <a:ea typeface="Roboto Lt" pitchFamily="2" charset="0"/>
              </a:rPr>
              <a:t>AG ESG Moderately Adventurous Portfolio</a:t>
            </a:r>
          </a:p>
        </p:txBody>
      </p:sp>
      <p:sp>
        <p:nvSpPr>
          <p:cNvPr id="83" name="Rectangle 82"/>
          <p:cNvSpPr/>
          <p:nvPr/>
        </p:nvSpPr>
        <p:spPr>
          <a:xfrm>
            <a:off x="8316347" y="4962124"/>
            <a:ext cx="3409487" cy="734945"/>
          </a:xfrm>
          <a:prstGeom prst="rect">
            <a:avLst/>
          </a:prstGeom>
          <a:noFill/>
        </p:spPr>
        <p:txBody>
          <a:bodyPr wrap="square" rtlCol="0">
            <a:spAutoFit/>
          </a:bodyPr>
          <a:lstStyle/>
          <a:p>
            <a:pPr>
              <a:lnSpc>
                <a:spcPct val="120000"/>
              </a:lnSpc>
            </a:pPr>
            <a:r>
              <a:rPr lang="en-US" dirty="0">
                <a:solidFill>
                  <a:srgbClr val="577DA4"/>
                </a:solidFill>
                <a:latin typeface="Calibri" pitchFamily="34" charset="0"/>
                <a:ea typeface="Roboto Lt" pitchFamily="2" charset="0"/>
              </a:rPr>
              <a:t>AG ESG Adventurous Portfolio</a:t>
            </a:r>
            <a:br>
              <a:rPr lang="en-US" dirty="0">
                <a:solidFill>
                  <a:srgbClr val="577DA4"/>
                </a:solidFill>
                <a:latin typeface="Calibri" pitchFamily="34" charset="0"/>
                <a:ea typeface="Roboto Lt" pitchFamily="2" charset="0"/>
              </a:rPr>
            </a:br>
            <a:endParaRPr lang="en-US" dirty="0">
              <a:solidFill>
                <a:srgbClr val="577DA4"/>
              </a:solidFill>
              <a:latin typeface="Calibri" pitchFamily="34" charset="0"/>
              <a:ea typeface="Roboto Lt" pitchFamily="2" charset="0"/>
            </a:endParaRPr>
          </a:p>
        </p:txBody>
      </p:sp>
      <p:sp>
        <p:nvSpPr>
          <p:cNvPr id="84" name="Rectangle 83"/>
          <p:cNvSpPr/>
          <p:nvPr/>
        </p:nvSpPr>
        <p:spPr>
          <a:xfrm>
            <a:off x="0" y="4962124"/>
            <a:ext cx="3845689" cy="402546"/>
          </a:xfrm>
          <a:prstGeom prst="rect">
            <a:avLst/>
          </a:prstGeom>
          <a:noFill/>
        </p:spPr>
        <p:txBody>
          <a:bodyPr wrap="square" rtlCol="0">
            <a:spAutoFit/>
          </a:bodyPr>
          <a:lstStyle/>
          <a:p>
            <a:pPr algn="r">
              <a:lnSpc>
                <a:spcPct val="120000"/>
              </a:lnSpc>
            </a:pPr>
            <a:r>
              <a:rPr lang="en-US" dirty="0">
                <a:solidFill>
                  <a:srgbClr val="577DA4"/>
                </a:solidFill>
                <a:latin typeface="Calibri" pitchFamily="34" charset="0"/>
                <a:ea typeface="Roboto Lt" pitchFamily="2" charset="0"/>
              </a:rPr>
              <a:t>AG ESG Cautious Portfolio</a:t>
            </a:r>
          </a:p>
        </p:txBody>
      </p:sp>
      <p:sp>
        <p:nvSpPr>
          <p:cNvPr id="85" name="Rectangle 84"/>
          <p:cNvSpPr/>
          <p:nvPr/>
        </p:nvSpPr>
        <p:spPr>
          <a:xfrm>
            <a:off x="412246" y="2870666"/>
            <a:ext cx="2924396" cy="734945"/>
          </a:xfrm>
          <a:prstGeom prst="rect">
            <a:avLst/>
          </a:prstGeom>
          <a:noFill/>
        </p:spPr>
        <p:txBody>
          <a:bodyPr wrap="square" rtlCol="0">
            <a:spAutoFit/>
          </a:bodyPr>
          <a:lstStyle/>
          <a:p>
            <a:pPr algn="r">
              <a:lnSpc>
                <a:spcPct val="120000"/>
              </a:lnSpc>
            </a:pPr>
            <a:r>
              <a:rPr lang="en-US" dirty="0">
                <a:solidFill>
                  <a:srgbClr val="577DA4"/>
                </a:solidFill>
                <a:latin typeface="Calibri" pitchFamily="34" charset="0"/>
                <a:ea typeface="Roboto Lt" pitchFamily="2" charset="0"/>
              </a:rPr>
              <a:t>AG ESG Moderately Cautious Portfolio</a:t>
            </a:r>
          </a:p>
        </p:txBody>
      </p:sp>
      <p:sp>
        <p:nvSpPr>
          <p:cNvPr id="3" name="Slide Number Placeholder 2"/>
          <p:cNvSpPr>
            <a:spLocks noGrp="1"/>
          </p:cNvSpPr>
          <p:nvPr>
            <p:ph type="sldNum" sz="quarter" idx="12"/>
          </p:nvPr>
        </p:nvSpPr>
        <p:spPr/>
        <p:txBody>
          <a:bodyPr/>
          <a:lstStyle/>
          <a:p>
            <a:pPr algn="ctr"/>
            <a:fld id="{1A174DE4-D6E9-4419-BBC5-6C621C4D6CB0}" type="slidenum">
              <a:rPr lang="en-US" smtClean="0">
                <a:latin typeface="Calibri" pitchFamily="34" charset="0"/>
              </a:rPr>
              <a:pPr algn="ctr"/>
              <a:t>11</a:t>
            </a:fld>
            <a:endParaRPr lang="en-US">
              <a:latin typeface="Calibri" pitchFamily="34" charset="0"/>
            </a:endParaRPr>
          </a:p>
        </p:txBody>
      </p:sp>
      <p:sp>
        <p:nvSpPr>
          <p:cNvPr id="44" name="TextBox 43"/>
          <p:cNvSpPr txBox="1"/>
          <p:nvPr/>
        </p:nvSpPr>
        <p:spPr>
          <a:xfrm>
            <a:off x="3294971" y="93104"/>
            <a:ext cx="7889864" cy="584775"/>
          </a:xfrm>
          <a:prstGeom prst="rect">
            <a:avLst/>
          </a:prstGeom>
          <a:noFill/>
        </p:spPr>
        <p:txBody>
          <a:bodyPr wrap="square" rtlCol="0">
            <a:spAutoFit/>
          </a:bodyPr>
          <a:lstStyle/>
          <a:p>
            <a:pPr algn="ctr"/>
            <a:r>
              <a:rPr lang="en-US" sz="3200" b="1" dirty="0">
                <a:solidFill>
                  <a:srgbClr val="577DA4"/>
                </a:solidFill>
                <a:latin typeface="Calibri" pitchFamily="34" charset="0"/>
                <a:ea typeface="Roboto Th" pitchFamily="2" charset="0"/>
              </a:rPr>
              <a:t>Our Preferred Approach to ESG Investment</a:t>
            </a:r>
          </a:p>
        </p:txBody>
      </p:sp>
      <p:sp>
        <p:nvSpPr>
          <p:cNvPr id="45" name="Rounded Rectangle 44"/>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46" name="Group 45"/>
          <p:cNvGrpSpPr/>
          <p:nvPr/>
        </p:nvGrpSpPr>
        <p:grpSpPr>
          <a:xfrm>
            <a:off x="-11773" y="6770910"/>
            <a:ext cx="12192001" cy="94443"/>
            <a:chOff x="-2" y="6777625"/>
            <a:chExt cx="12192001" cy="94443"/>
          </a:xfrm>
        </p:grpSpPr>
        <p:sp>
          <p:nvSpPr>
            <p:cNvPr id="47" name="Rectangle 46"/>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48" name="Rectangle 47"/>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49" name="Rectangle 48"/>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50" name="Rectangle 49"/>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51"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3" name="Picture 52" descr="webaddress.png"/>
          <p:cNvPicPr>
            <a:picLocks noChangeAspect="1"/>
          </p:cNvPicPr>
          <p:nvPr/>
        </p:nvPicPr>
        <p:blipFill>
          <a:blip r:embed="rId4"/>
          <a:stretch>
            <a:fillRect/>
          </a:stretch>
        </p:blipFill>
        <p:spPr>
          <a:xfrm>
            <a:off x="5116850" y="6529698"/>
            <a:ext cx="1954644" cy="188205"/>
          </a:xfrm>
          <a:prstGeom prst="rect">
            <a:avLst/>
          </a:prstGeom>
        </p:spPr>
      </p:pic>
      <p:sp>
        <p:nvSpPr>
          <p:cNvPr id="56" name="Freeform 39">
            <a:extLst>
              <a:ext uri="{FF2B5EF4-FFF2-40B4-BE49-F238E27FC236}">
                <a16:creationId xmlns:a16="http://schemas.microsoft.com/office/drawing/2014/main" id="{BF650F5D-BA4C-450F-B26B-0745CB645F71}"/>
              </a:ext>
            </a:extLst>
          </p:cNvPr>
          <p:cNvSpPr>
            <a:spLocks noEditPoints="1"/>
          </p:cNvSpPr>
          <p:nvPr/>
        </p:nvSpPr>
        <p:spPr bwMode="auto">
          <a:xfrm>
            <a:off x="4268396" y="2099738"/>
            <a:ext cx="468654" cy="372950"/>
          </a:xfrm>
          <a:custGeom>
            <a:avLst/>
            <a:gdLst>
              <a:gd name="T0" fmla="*/ 100 w 259"/>
              <a:gd name="T1" fmla="*/ 206 h 206"/>
              <a:gd name="T2" fmla="*/ 79 w 259"/>
              <a:gd name="T3" fmla="*/ 197 h 206"/>
              <a:gd name="T4" fmla="*/ 9 w 259"/>
              <a:gd name="T5" fmla="*/ 127 h 206"/>
              <a:gd name="T6" fmla="*/ 0 w 259"/>
              <a:gd name="T7" fmla="*/ 106 h 206"/>
              <a:gd name="T8" fmla="*/ 9 w 259"/>
              <a:gd name="T9" fmla="*/ 85 h 206"/>
              <a:gd name="T10" fmla="*/ 29 w 259"/>
              <a:gd name="T11" fmla="*/ 65 h 206"/>
              <a:gd name="T12" fmla="*/ 50 w 259"/>
              <a:gd name="T13" fmla="*/ 56 h 206"/>
              <a:gd name="T14" fmla="*/ 70 w 259"/>
              <a:gd name="T15" fmla="*/ 65 h 206"/>
              <a:gd name="T16" fmla="*/ 100 w 259"/>
              <a:gd name="T17" fmla="*/ 94 h 206"/>
              <a:gd name="T18" fmla="*/ 186 w 259"/>
              <a:gd name="T19" fmla="*/ 9 h 206"/>
              <a:gd name="T20" fmla="*/ 206 w 259"/>
              <a:gd name="T21" fmla="*/ 0 h 206"/>
              <a:gd name="T22" fmla="*/ 227 w 259"/>
              <a:gd name="T23" fmla="*/ 9 h 206"/>
              <a:gd name="T24" fmla="*/ 247 w 259"/>
              <a:gd name="T25" fmla="*/ 29 h 206"/>
              <a:gd name="T26" fmla="*/ 247 w 259"/>
              <a:gd name="T27" fmla="*/ 71 h 206"/>
              <a:gd name="T28" fmla="*/ 121 w 259"/>
              <a:gd name="T29" fmla="*/ 197 h 206"/>
              <a:gd name="T30" fmla="*/ 100 w 259"/>
              <a:gd name="T31" fmla="*/ 206 h 206"/>
              <a:gd name="T32" fmla="*/ 50 w 259"/>
              <a:gd name="T33" fmla="*/ 72 h 206"/>
              <a:gd name="T34" fmla="*/ 40 w 259"/>
              <a:gd name="T35" fmla="*/ 76 h 206"/>
              <a:gd name="T36" fmla="*/ 20 w 259"/>
              <a:gd name="T37" fmla="*/ 96 h 206"/>
              <a:gd name="T38" fmla="*/ 16 w 259"/>
              <a:gd name="T39" fmla="*/ 106 h 206"/>
              <a:gd name="T40" fmla="*/ 20 w 259"/>
              <a:gd name="T41" fmla="*/ 115 h 206"/>
              <a:gd name="T42" fmla="*/ 91 w 259"/>
              <a:gd name="T43" fmla="*/ 186 h 206"/>
              <a:gd name="T44" fmla="*/ 110 w 259"/>
              <a:gd name="T45" fmla="*/ 186 h 206"/>
              <a:gd name="T46" fmla="*/ 236 w 259"/>
              <a:gd name="T47" fmla="*/ 60 h 206"/>
              <a:gd name="T48" fmla="*/ 236 w 259"/>
              <a:gd name="T49" fmla="*/ 41 h 206"/>
              <a:gd name="T50" fmla="*/ 216 w 259"/>
              <a:gd name="T51" fmla="*/ 20 h 206"/>
              <a:gd name="T52" fmla="*/ 197 w 259"/>
              <a:gd name="T53" fmla="*/ 20 h 206"/>
              <a:gd name="T54" fmla="*/ 106 w 259"/>
              <a:gd name="T55" fmla="*/ 111 h 206"/>
              <a:gd name="T56" fmla="*/ 95 w 259"/>
              <a:gd name="T57" fmla="*/ 111 h 206"/>
              <a:gd name="T58" fmla="*/ 59 w 259"/>
              <a:gd name="T59" fmla="*/ 76 h 206"/>
              <a:gd name="T60" fmla="*/ 50 w 259"/>
              <a:gd name="T61" fmla="*/ 7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9" h="206">
                <a:moveTo>
                  <a:pt x="100" y="206"/>
                </a:moveTo>
                <a:cubicBezTo>
                  <a:pt x="92" y="206"/>
                  <a:pt x="85" y="203"/>
                  <a:pt x="79" y="197"/>
                </a:cubicBezTo>
                <a:cubicBezTo>
                  <a:pt x="9" y="127"/>
                  <a:pt x="9" y="127"/>
                  <a:pt x="9" y="127"/>
                </a:cubicBezTo>
                <a:cubicBezTo>
                  <a:pt x="3" y="121"/>
                  <a:pt x="0" y="114"/>
                  <a:pt x="0" y="106"/>
                </a:cubicBezTo>
                <a:cubicBezTo>
                  <a:pt x="0" y="98"/>
                  <a:pt x="3" y="90"/>
                  <a:pt x="9" y="85"/>
                </a:cubicBezTo>
                <a:cubicBezTo>
                  <a:pt x="29" y="65"/>
                  <a:pt x="29" y="65"/>
                  <a:pt x="29" y="65"/>
                </a:cubicBezTo>
                <a:cubicBezTo>
                  <a:pt x="34" y="59"/>
                  <a:pt x="42" y="56"/>
                  <a:pt x="50" y="56"/>
                </a:cubicBezTo>
                <a:cubicBezTo>
                  <a:pt x="58" y="56"/>
                  <a:pt x="65" y="59"/>
                  <a:pt x="70" y="65"/>
                </a:cubicBezTo>
                <a:cubicBezTo>
                  <a:pt x="100" y="94"/>
                  <a:pt x="100" y="94"/>
                  <a:pt x="100" y="94"/>
                </a:cubicBezTo>
                <a:cubicBezTo>
                  <a:pt x="186" y="9"/>
                  <a:pt x="186" y="9"/>
                  <a:pt x="186" y="9"/>
                </a:cubicBezTo>
                <a:cubicBezTo>
                  <a:pt x="191" y="4"/>
                  <a:pt x="198" y="0"/>
                  <a:pt x="206" y="0"/>
                </a:cubicBezTo>
                <a:cubicBezTo>
                  <a:pt x="214" y="0"/>
                  <a:pt x="222" y="4"/>
                  <a:pt x="227" y="9"/>
                </a:cubicBezTo>
                <a:cubicBezTo>
                  <a:pt x="247" y="29"/>
                  <a:pt x="247" y="29"/>
                  <a:pt x="247" y="29"/>
                </a:cubicBezTo>
                <a:cubicBezTo>
                  <a:pt x="259" y="41"/>
                  <a:pt x="259" y="59"/>
                  <a:pt x="247" y="71"/>
                </a:cubicBezTo>
                <a:cubicBezTo>
                  <a:pt x="121" y="197"/>
                  <a:pt x="121" y="197"/>
                  <a:pt x="121" y="197"/>
                </a:cubicBezTo>
                <a:cubicBezTo>
                  <a:pt x="115" y="203"/>
                  <a:pt x="108" y="206"/>
                  <a:pt x="100" y="206"/>
                </a:cubicBezTo>
                <a:close/>
                <a:moveTo>
                  <a:pt x="50" y="72"/>
                </a:moveTo>
                <a:cubicBezTo>
                  <a:pt x="46" y="72"/>
                  <a:pt x="43" y="73"/>
                  <a:pt x="40" y="76"/>
                </a:cubicBezTo>
                <a:cubicBezTo>
                  <a:pt x="20" y="96"/>
                  <a:pt x="20" y="96"/>
                  <a:pt x="20" y="96"/>
                </a:cubicBezTo>
                <a:cubicBezTo>
                  <a:pt x="17" y="99"/>
                  <a:pt x="16" y="102"/>
                  <a:pt x="16" y="106"/>
                </a:cubicBezTo>
                <a:cubicBezTo>
                  <a:pt x="16" y="109"/>
                  <a:pt x="17" y="113"/>
                  <a:pt x="20" y="115"/>
                </a:cubicBezTo>
                <a:cubicBezTo>
                  <a:pt x="91" y="186"/>
                  <a:pt x="91" y="186"/>
                  <a:pt x="91" y="186"/>
                </a:cubicBezTo>
                <a:cubicBezTo>
                  <a:pt x="96" y="191"/>
                  <a:pt x="105" y="191"/>
                  <a:pt x="110" y="186"/>
                </a:cubicBezTo>
                <a:cubicBezTo>
                  <a:pt x="236" y="60"/>
                  <a:pt x="236" y="60"/>
                  <a:pt x="236" y="60"/>
                </a:cubicBezTo>
                <a:cubicBezTo>
                  <a:pt x="241" y="54"/>
                  <a:pt x="241" y="46"/>
                  <a:pt x="236" y="41"/>
                </a:cubicBezTo>
                <a:cubicBezTo>
                  <a:pt x="216" y="20"/>
                  <a:pt x="216" y="20"/>
                  <a:pt x="216" y="20"/>
                </a:cubicBezTo>
                <a:cubicBezTo>
                  <a:pt x="211" y="15"/>
                  <a:pt x="202" y="15"/>
                  <a:pt x="197" y="20"/>
                </a:cubicBezTo>
                <a:cubicBezTo>
                  <a:pt x="106" y="111"/>
                  <a:pt x="106" y="111"/>
                  <a:pt x="106" y="111"/>
                </a:cubicBezTo>
                <a:cubicBezTo>
                  <a:pt x="103" y="114"/>
                  <a:pt x="98" y="114"/>
                  <a:pt x="95" y="111"/>
                </a:cubicBezTo>
                <a:cubicBezTo>
                  <a:pt x="59" y="76"/>
                  <a:pt x="59" y="76"/>
                  <a:pt x="59" y="76"/>
                </a:cubicBezTo>
                <a:cubicBezTo>
                  <a:pt x="57" y="73"/>
                  <a:pt x="53" y="72"/>
                  <a:pt x="50"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69" name="Oval 68">
            <a:extLst>
              <a:ext uri="{FF2B5EF4-FFF2-40B4-BE49-F238E27FC236}">
                <a16:creationId xmlns:a16="http://schemas.microsoft.com/office/drawing/2014/main" id="{C7D1C32E-800F-49E3-B0E9-2512655B887D}"/>
              </a:ext>
            </a:extLst>
          </p:cNvPr>
          <p:cNvSpPr/>
          <p:nvPr/>
        </p:nvSpPr>
        <p:spPr>
          <a:xfrm>
            <a:off x="3436211" y="2624297"/>
            <a:ext cx="866931" cy="866931"/>
          </a:xfrm>
          <a:prstGeom prst="ellipse">
            <a:avLst/>
          </a:prstGeom>
          <a:solidFill>
            <a:srgbClr val="577DA4"/>
          </a:solidFill>
          <a:ln w="38100" cap="rnd" cmpd="sng" algn="ctr">
            <a:noFill/>
            <a:prstDash val="solid"/>
          </a:ln>
          <a:effectLst/>
        </p:spPr>
        <p:txBody>
          <a:bodyPr rtlCol="0" anchor="ctr"/>
          <a:lstStyle/>
          <a:p>
            <a:pPr algn="ctr" defTabSz="457200"/>
            <a:r>
              <a:rPr lang="en-GB" sz="1400" kern="0" dirty="0">
                <a:solidFill>
                  <a:schemeClr val="bg1"/>
                </a:solidFill>
                <a:latin typeface="Calibri" pitchFamily="34" charset="0"/>
              </a:rPr>
              <a:t>40%</a:t>
            </a:r>
            <a:endParaRPr lang="lt-LT" sz="1400" kern="0" dirty="0">
              <a:solidFill>
                <a:schemeClr val="bg1"/>
              </a:solidFill>
              <a:latin typeface="Calibri" pitchFamily="34" charset="0"/>
            </a:endParaRPr>
          </a:p>
        </p:txBody>
      </p:sp>
      <p:sp>
        <p:nvSpPr>
          <p:cNvPr id="71" name="Oval 70">
            <a:extLst>
              <a:ext uri="{FF2B5EF4-FFF2-40B4-BE49-F238E27FC236}">
                <a16:creationId xmlns:a16="http://schemas.microsoft.com/office/drawing/2014/main" id="{CAD3F5E9-487A-4DC3-91DD-D64A0CDC0A1F}"/>
              </a:ext>
            </a:extLst>
          </p:cNvPr>
          <p:cNvSpPr/>
          <p:nvPr/>
        </p:nvSpPr>
        <p:spPr>
          <a:xfrm>
            <a:off x="4087326" y="4867690"/>
            <a:ext cx="866931" cy="866931"/>
          </a:xfrm>
          <a:prstGeom prst="ellipse">
            <a:avLst/>
          </a:prstGeom>
          <a:solidFill>
            <a:srgbClr val="577DA4"/>
          </a:solidFill>
          <a:ln w="38100" cap="rnd" cmpd="sng" algn="ctr">
            <a:noFill/>
            <a:prstDash val="solid"/>
          </a:ln>
          <a:effectLst/>
        </p:spPr>
        <p:txBody>
          <a:bodyPr rtlCol="0" anchor="ctr"/>
          <a:lstStyle/>
          <a:p>
            <a:pPr algn="ctr" defTabSz="457200"/>
            <a:r>
              <a:rPr lang="en-GB" sz="1400" kern="0" dirty="0">
                <a:solidFill>
                  <a:schemeClr val="bg1"/>
                </a:solidFill>
                <a:latin typeface="Calibri" pitchFamily="34" charset="0"/>
              </a:rPr>
              <a:t>20%</a:t>
            </a:r>
            <a:endParaRPr lang="lt-LT" sz="1400" kern="0" dirty="0">
              <a:solidFill>
                <a:schemeClr val="bg1"/>
              </a:solidFill>
              <a:latin typeface="Calibri" pitchFamily="34" charset="0"/>
            </a:endParaRPr>
          </a:p>
        </p:txBody>
      </p:sp>
      <p:sp>
        <p:nvSpPr>
          <p:cNvPr id="74" name="Oval 73">
            <a:extLst>
              <a:ext uri="{FF2B5EF4-FFF2-40B4-BE49-F238E27FC236}">
                <a16:creationId xmlns:a16="http://schemas.microsoft.com/office/drawing/2014/main" id="{8BCAC8AE-194B-41DA-AE3F-AB1D7F94BF2C}"/>
              </a:ext>
            </a:extLst>
          </p:cNvPr>
          <p:cNvSpPr/>
          <p:nvPr/>
        </p:nvSpPr>
        <p:spPr>
          <a:xfrm>
            <a:off x="7769070" y="2700991"/>
            <a:ext cx="866931" cy="866931"/>
          </a:xfrm>
          <a:prstGeom prst="ellipse">
            <a:avLst/>
          </a:prstGeom>
          <a:solidFill>
            <a:srgbClr val="577DA4"/>
          </a:solidFill>
          <a:ln w="38100" cap="rnd" cmpd="sng" algn="ctr">
            <a:noFill/>
            <a:prstDash val="solid"/>
          </a:ln>
          <a:effectLst/>
        </p:spPr>
        <p:txBody>
          <a:bodyPr rtlCol="0" anchor="ctr"/>
          <a:lstStyle/>
          <a:p>
            <a:pPr algn="ctr" defTabSz="457200"/>
            <a:r>
              <a:rPr lang="en-GB" sz="1400" kern="0" dirty="0">
                <a:solidFill>
                  <a:schemeClr val="bg1"/>
                </a:solidFill>
                <a:latin typeface="Calibri" pitchFamily="34" charset="0"/>
              </a:rPr>
              <a:t>80%</a:t>
            </a:r>
            <a:endParaRPr lang="lt-LT" sz="1400" kern="0" dirty="0">
              <a:solidFill>
                <a:schemeClr val="bg1"/>
              </a:solidFill>
              <a:latin typeface="Calibri" pitchFamily="34" charset="0"/>
            </a:endParaRPr>
          </a:p>
        </p:txBody>
      </p:sp>
    </p:spTree>
    <p:extLst>
      <p:ext uri="{BB962C8B-B14F-4D97-AF65-F5344CB8AC3E}">
        <p14:creationId xmlns:p14="http://schemas.microsoft.com/office/powerpoint/2010/main" val="239359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250"/>
                                        <p:tgtEl>
                                          <p:spTgt spid="88"/>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250"/>
                                        <p:tgtEl>
                                          <p:spTgt spid="27"/>
                                        </p:tgtEl>
                                      </p:cBhvr>
                                    </p:animEffect>
                                  </p:childTnLst>
                                </p:cTn>
                              </p:par>
                              <p:par>
                                <p:cTn id="12" presetID="22" presetClass="entr" presetSubtype="8"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250"/>
                                        <p:tgtEl>
                                          <p:spTgt spid="28"/>
                                        </p:tgtEl>
                                      </p:cBhvr>
                                    </p:animEffect>
                                  </p:childTnLst>
                                </p:cTn>
                              </p:par>
                              <p:par>
                                <p:cTn id="15" presetID="22" presetClass="entr" presetSubtype="8"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250"/>
                                        <p:tgtEl>
                                          <p:spTgt spid="29"/>
                                        </p:tgtEl>
                                      </p:cBhvr>
                                    </p:animEffect>
                                  </p:childTnLst>
                                </p:cTn>
                              </p:par>
                              <p:par>
                                <p:cTn id="18" presetID="22" presetClass="entr" presetSubtype="2"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right)">
                                      <p:cBhvr>
                                        <p:cTn id="20" dur="250"/>
                                        <p:tgtEl>
                                          <p:spTgt spid="32"/>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250"/>
                                        <p:tgtEl>
                                          <p:spTgt spid="31"/>
                                        </p:tgtEl>
                                      </p:cBhvr>
                                    </p:animEffect>
                                  </p:childTnLst>
                                </p:cTn>
                              </p:par>
                              <p:par>
                                <p:cTn id="24" presetID="45"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anim calcmode="lin" valueType="num">
                                      <p:cBhvr>
                                        <p:cTn id="27" dur="500" fill="hold"/>
                                        <p:tgtEl>
                                          <p:spTgt spid="33"/>
                                        </p:tgtEl>
                                        <p:attrNameLst>
                                          <p:attrName>ppt_w</p:attrName>
                                        </p:attrNameLst>
                                      </p:cBhvr>
                                      <p:tavLst>
                                        <p:tav tm="0" fmla="#ppt_w*sin(2.5*pi*$)">
                                          <p:val>
                                            <p:fltVal val="0"/>
                                          </p:val>
                                        </p:tav>
                                        <p:tav tm="100000">
                                          <p:val>
                                            <p:fltVal val="1"/>
                                          </p:val>
                                        </p:tav>
                                      </p:tavLst>
                                    </p:anim>
                                    <p:anim calcmode="lin" valueType="num">
                                      <p:cBhvr>
                                        <p:cTn id="28" dur="500" fill="hold"/>
                                        <p:tgtEl>
                                          <p:spTgt spid="33"/>
                                        </p:tgtEl>
                                        <p:attrNameLst>
                                          <p:attrName>ppt_h</p:attrName>
                                        </p:attrNameLst>
                                      </p:cBhvr>
                                      <p:tavLst>
                                        <p:tav tm="0">
                                          <p:val>
                                            <p:strVal val="#ppt_h"/>
                                          </p:val>
                                        </p:tav>
                                        <p:tav tm="100000">
                                          <p:val>
                                            <p:strVal val="#ppt_h"/>
                                          </p:val>
                                        </p:tav>
                                      </p:tavLst>
                                    </p:anim>
                                  </p:childTnLst>
                                </p:cTn>
                              </p:par>
                              <p:par>
                                <p:cTn id="29" presetID="45"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anim calcmode="lin" valueType="num">
                                      <p:cBhvr>
                                        <p:cTn id="32" dur="500" fill="hold"/>
                                        <p:tgtEl>
                                          <p:spTgt spid="57"/>
                                        </p:tgtEl>
                                        <p:attrNameLst>
                                          <p:attrName>ppt_w</p:attrName>
                                        </p:attrNameLst>
                                      </p:cBhvr>
                                      <p:tavLst>
                                        <p:tav tm="0" fmla="#ppt_w*sin(2.5*pi*$)">
                                          <p:val>
                                            <p:fltVal val="0"/>
                                          </p:val>
                                        </p:tav>
                                        <p:tav tm="100000">
                                          <p:val>
                                            <p:fltVal val="1"/>
                                          </p:val>
                                        </p:tav>
                                      </p:tavLst>
                                    </p:anim>
                                    <p:anim calcmode="lin" valueType="num">
                                      <p:cBhvr>
                                        <p:cTn id="33" dur="500" fill="hold"/>
                                        <p:tgtEl>
                                          <p:spTgt spid="57"/>
                                        </p:tgtEl>
                                        <p:attrNameLst>
                                          <p:attrName>ppt_h</p:attrName>
                                        </p:attrNameLst>
                                      </p:cBhvr>
                                      <p:tavLst>
                                        <p:tav tm="0">
                                          <p:val>
                                            <p:strVal val="#ppt_h"/>
                                          </p:val>
                                        </p:tav>
                                        <p:tav tm="100000">
                                          <p:val>
                                            <p:strVal val="#ppt_h"/>
                                          </p:val>
                                        </p:tav>
                                      </p:tavLst>
                                    </p:anim>
                                  </p:childTnLst>
                                </p:cTn>
                              </p:par>
                              <p:par>
                                <p:cTn id="34" presetID="45"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500"/>
                                        <p:tgtEl>
                                          <p:spTgt spid="60"/>
                                        </p:tgtEl>
                                      </p:cBhvr>
                                    </p:animEffect>
                                    <p:anim calcmode="lin" valueType="num">
                                      <p:cBhvr>
                                        <p:cTn id="37" dur="500" fill="hold"/>
                                        <p:tgtEl>
                                          <p:spTgt spid="60"/>
                                        </p:tgtEl>
                                        <p:attrNameLst>
                                          <p:attrName>ppt_w</p:attrName>
                                        </p:attrNameLst>
                                      </p:cBhvr>
                                      <p:tavLst>
                                        <p:tav tm="0" fmla="#ppt_w*sin(2.5*pi*$)">
                                          <p:val>
                                            <p:fltVal val="0"/>
                                          </p:val>
                                        </p:tav>
                                        <p:tav tm="100000">
                                          <p:val>
                                            <p:fltVal val="1"/>
                                          </p:val>
                                        </p:tav>
                                      </p:tavLst>
                                    </p:anim>
                                    <p:anim calcmode="lin" valueType="num">
                                      <p:cBhvr>
                                        <p:cTn id="38" dur="500" fill="hold"/>
                                        <p:tgtEl>
                                          <p:spTgt spid="60"/>
                                        </p:tgtEl>
                                        <p:attrNameLst>
                                          <p:attrName>ppt_h</p:attrName>
                                        </p:attrNameLst>
                                      </p:cBhvr>
                                      <p:tavLst>
                                        <p:tav tm="0">
                                          <p:val>
                                            <p:strVal val="#ppt_h"/>
                                          </p:val>
                                        </p:tav>
                                        <p:tav tm="100000">
                                          <p:val>
                                            <p:strVal val="#ppt_h"/>
                                          </p:val>
                                        </p:tav>
                                      </p:tavLst>
                                    </p:anim>
                                  </p:childTnLst>
                                </p:cTn>
                              </p:par>
                              <p:par>
                                <p:cTn id="39" presetID="45"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anim calcmode="lin" valueType="num">
                                      <p:cBhvr>
                                        <p:cTn id="42" dur="500" fill="hold"/>
                                        <p:tgtEl>
                                          <p:spTgt spid="35"/>
                                        </p:tgtEl>
                                        <p:attrNameLst>
                                          <p:attrName>ppt_w</p:attrName>
                                        </p:attrNameLst>
                                      </p:cBhvr>
                                      <p:tavLst>
                                        <p:tav tm="0" fmla="#ppt_w*sin(2.5*pi*$)">
                                          <p:val>
                                            <p:fltVal val="0"/>
                                          </p:val>
                                        </p:tav>
                                        <p:tav tm="100000">
                                          <p:val>
                                            <p:fltVal val="1"/>
                                          </p:val>
                                        </p:tav>
                                      </p:tavLst>
                                    </p:anim>
                                    <p:anim calcmode="lin" valueType="num">
                                      <p:cBhvr>
                                        <p:cTn id="43" dur="500" fill="hold"/>
                                        <p:tgtEl>
                                          <p:spTgt spid="35"/>
                                        </p:tgtEl>
                                        <p:attrNameLst>
                                          <p:attrName>ppt_h</p:attrName>
                                        </p:attrNameLst>
                                      </p:cBhvr>
                                      <p:tavLst>
                                        <p:tav tm="0">
                                          <p:val>
                                            <p:strVal val="#ppt_h"/>
                                          </p:val>
                                        </p:tav>
                                        <p:tav tm="100000">
                                          <p:val>
                                            <p:strVal val="#ppt_h"/>
                                          </p:val>
                                        </p:tav>
                                      </p:tavLst>
                                    </p:anim>
                                  </p:childTnLst>
                                </p:cTn>
                              </p:par>
                              <p:par>
                                <p:cTn id="44" presetID="45" presetClass="entr" presetSubtype="0" fill="hold"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anim calcmode="lin" valueType="num">
                                      <p:cBhvr>
                                        <p:cTn id="47" dur="500" fill="hold"/>
                                        <p:tgtEl>
                                          <p:spTgt spid="63"/>
                                        </p:tgtEl>
                                        <p:attrNameLst>
                                          <p:attrName>ppt_w</p:attrName>
                                        </p:attrNameLst>
                                      </p:cBhvr>
                                      <p:tavLst>
                                        <p:tav tm="0" fmla="#ppt_w*sin(2.5*pi*$)">
                                          <p:val>
                                            <p:fltVal val="0"/>
                                          </p:val>
                                        </p:tav>
                                        <p:tav tm="100000">
                                          <p:val>
                                            <p:fltVal val="1"/>
                                          </p:val>
                                        </p:tav>
                                      </p:tavLst>
                                    </p:anim>
                                    <p:anim calcmode="lin" valueType="num">
                                      <p:cBhvr>
                                        <p:cTn id="48" dur="500" fill="hold"/>
                                        <p:tgtEl>
                                          <p:spTgt spid="63"/>
                                        </p:tgtEl>
                                        <p:attrNameLst>
                                          <p:attrName>ppt_h</p:attrName>
                                        </p:attrNameLst>
                                      </p:cBhvr>
                                      <p:tavLst>
                                        <p:tav tm="0">
                                          <p:val>
                                            <p:strVal val="#ppt_h"/>
                                          </p:val>
                                        </p:tav>
                                        <p:tav tm="100000">
                                          <p:val>
                                            <p:strVal val="#ppt_h"/>
                                          </p:val>
                                        </p:tav>
                                      </p:tavLst>
                                    </p:anim>
                                  </p:childTnLst>
                                </p:cTn>
                              </p:par>
                              <p:par>
                                <p:cTn id="49" presetID="10"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500"/>
                                        <p:tgtEl>
                                          <p:spTgt spid="8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fade">
                                      <p:cBhvr>
                                        <p:cTn id="54" dur="500"/>
                                        <p:tgtEl>
                                          <p:spTgt spid="8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500"/>
                                        <p:tgtEl>
                                          <p:spTgt spid="8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left)">
                                      <p:cBhvr>
                                        <p:cTn id="66" dur="1000"/>
                                        <p:tgtEl>
                                          <p:spTgt spid="44"/>
                                        </p:tgtEl>
                                      </p:cBhvr>
                                    </p:animEffect>
                                  </p:childTnLst>
                                </p:cTn>
                              </p:par>
                            </p:childTnLst>
                          </p:cTn>
                        </p:par>
                        <p:par>
                          <p:cTn id="67" fill="hold">
                            <p:stCondLst>
                              <p:cond delay="1750"/>
                            </p:stCondLst>
                            <p:childTnLst>
                              <p:par>
                                <p:cTn id="68" presetID="45" presetClass="entr" presetSubtype="0" fill="hold" grpId="0" nodeType="after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500"/>
                                        <p:tgtEl>
                                          <p:spTgt spid="56"/>
                                        </p:tgtEl>
                                      </p:cBhvr>
                                    </p:animEffect>
                                    <p:anim calcmode="lin" valueType="num">
                                      <p:cBhvr>
                                        <p:cTn id="71" dur="500" fill="hold"/>
                                        <p:tgtEl>
                                          <p:spTgt spid="56"/>
                                        </p:tgtEl>
                                        <p:attrNameLst>
                                          <p:attrName>ppt_w</p:attrName>
                                        </p:attrNameLst>
                                      </p:cBhvr>
                                      <p:tavLst>
                                        <p:tav tm="0" fmla="#ppt_w*sin(2.5*pi*$)">
                                          <p:val>
                                            <p:fltVal val="0"/>
                                          </p:val>
                                        </p:tav>
                                        <p:tav tm="100000">
                                          <p:val>
                                            <p:fltVal val="1"/>
                                          </p:val>
                                        </p:tav>
                                      </p:tavLst>
                                    </p:anim>
                                    <p:anim calcmode="lin" valueType="num">
                                      <p:cBhvr>
                                        <p:cTn id="72" dur="500" fill="hold"/>
                                        <p:tgtEl>
                                          <p:spTgt spid="56"/>
                                        </p:tgtEl>
                                        <p:attrNameLst>
                                          <p:attrName>ppt_h</p:attrName>
                                        </p:attrNameLst>
                                      </p:cBhvr>
                                      <p:tavLst>
                                        <p:tav tm="0">
                                          <p:val>
                                            <p:strVal val="#ppt_h"/>
                                          </p:val>
                                        </p:tav>
                                        <p:tav tm="100000">
                                          <p:val>
                                            <p:strVal val="#ppt_h"/>
                                          </p:val>
                                        </p:tav>
                                      </p:tavLst>
                                    </p:anim>
                                  </p:childTnLst>
                                </p:cTn>
                              </p:par>
                              <p:par>
                                <p:cTn id="73" presetID="45" presetClass="entr" presetSubtype="0" fill="hold" grpId="0" nodeType="with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anim calcmode="lin" valueType="num">
                                      <p:cBhvr>
                                        <p:cTn id="76" dur="500" fill="hold"/>
                                        <p:tgtEl>
                                          <p:spTgt spid="69"/>
                                        </p:tgtEl>
                                        <p:attrNameLst>
                                          <p:attrName>ppt_w</p:attrName>
                                        </p:attrNameLst>
                                      </p:cBhvr>
                                      <p:tavLst>
                                        <p:tav tm="0" fmla="#ppt_w*sin(2.5*pi*$)">
                                          <p:val>
                                            <p:fltVal val="0"/>
                                          </p:val>
                                        </p:tav>
                                        <p:tav tm="100000">
                                          <p:val>
                                            <p:fltVal val="1"/>
                                          </p:val>
                                        </p:tav>
                                      </p:tavLst>
                                    </p:anim>
                                    <p:anim calcmode="lin" valueType="num">
                                      <p:cBhvr>
                                        <p:cTn id="77" dur="500" fill="hold"/>
                                        <p:tgtEl>
                                          <p:spTgt spid="69"/>
                                        </p:tgtEl>
                                        <p:attrNameLst>
                                          <p:attrName>ppt_h</p:attrName>
                                        </p:attrNameLst>
                                      </p:cBhvr>
                                      <p:tavLst>
                                        <p:tav tm="0">
                                          <p:val>
                                            <p:strVal val="#ppt_h"/>
                                          </p:val>
                                        </p:tav>
                                        <p:tav tm="100000">
                                          <p:val>
                                            <p:strVal val="#ppt_h"/>
                                          </p:val>
                                        </p:tav>
                                      </p:tavLst>
                                    </p:anim>
                                  </p:childTnLst>
                                </p:cTn>
                              </p:par>
                              <p:par>
                                <p:cTn id="78" presetID="45" presetClass="entr" presetSubtype="0"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fade">
                                      <p:cBhvr>
                                        <p:cTn id="80" dur="500"/>
                                        <p:tgtEl>
                                          <p:spTgt spid="71"/>
                                        </p:tgtEl>
                                      </p:cBhvr>
                                    </p:animEffect>
                                    <p:anim calcmode="lin" valueType="num">
                                      <p:cBhvr>
                                        <p:cTn id="81" dur="500" fill="hold"/>
                                        <p:tgtEl>
                                          <p:spTgt spid="71"/>
                                        </p:tgtEl>
                                        <p:attrNameLst>
                                          <p:attrName>ppt_w</p:attrName>
                                        </p:attrNameLst>
                                      </p:cBhvr>
                                      <p:tavLst>
                                        <p:tav tm="0" fmla="#ppt_w*sin(2.5*pi*$)">
                                          <p:val>
                                            <p:fltVal val="0"/>
                                          </p:val>
                                        </p:tav>
                                        <p:tav tm="100000">
                                          <p:val>
                                            <p:fltVal val="1"/>
                                          </p:val>
                                        </p:tav>
                                      </p:tavLst>
                                    </p:anim>
                                    <p:anim calcmode="lin" valueType="num">
                                      <p:cBhvr>
                                        <p:cTn id="82" dur="500" fill="hold"/>
                                        <p:tgtEl>
                                          <p:spTgt spid="71"/>
                                        </p:tgtEl>
                                        <p:attrNameLst>
                                          <p:attrName>ppt_h</p:attrName>
                                        </p:attrNameLst>
                                      </p:cBhvr>
                                      <p:tavLst>
                                        <p:tav tm="0">
                                          <p:val>
                                            <p:strVal val="#ppt_h"/>
                                          </p:val>
                                        </p:tav>
                                        <p:tav tm="100000">
                                          <p:val>
                                            <p:strVal val="#ppt_h"/>
                                          </p:val>
                                        </p:tav>
                                      </p:tavLst>
                                    </p:anim>
                                  </p:childTnLst>
                                </p:cTn>
                              </p:par>
                              <p:par>
                                <p:cTn id="83" presetID="45" presetClass="entr" presetSubtype="0" fill="hold" grpId="0" nodeType="withEffect">
                                  <p:stCondLst>
                                    <p:cond delay="0"/>
                                  </p:stCondLst>
                                  <p:childTnLst>
                                    <p:set>
                                      <p:cBhvr>
                                        <p:cTn id="84" dur="1" fill="hold">
                                          <p:stCondLst>
                                            <p:cond delay="0"/>
                                          </p:stCondLst>
                                        </p:cTn>
                                        <p:tgtEl>
                                          <p:spTgt spid="74"/>
                                        </p:tgtEl>
                                        <p:attrNameLst>
                                          <p:attrName>style.visibility</p:attrName>
                                        </p:attrNameLst>
                                      </p:cBhvr>
                                      <p:to>
                                        <p:strVal val="visible"/>
                                      </p:to>
                                    </p:set>
                                    <p:animEffect transition="in" filter="fade">
                                      <p:cBhvr>
                                        <p:cTn id="85" dur="500"/>
                                        <p:tgtEl>
                                          <p:spTgt spid="74"/>
                                        </p:tgtEl>
                                      </p:cBhvr>
                                    </p:animEffect>
                                    <p:anim calcmode="lin" valueType="num">
                                      <p:cBhvr>
                                        <p:cTn id="86" dur="500" fill="hold"/>
                                        <p:tgtEl>
                                          <p:spTgt spid="74"/>
                                        </p:tgtEl>
                                        <p:attrNameLst>
                                          <p:attrName>ppt_w</p:attrName>
                                        </p:attrNameLst>
                                      </p:cBhvr>
                                      <p:tavLst>
                                        <p:tav tm="0" fmla="#ppt_w*sin(2.5*pi*$)">
                                          <p:val>
                                            <p:fltVal val="0"/>
                                          </p:val>
                                        </p:tav>
                                        <p:tav tm="100000">
                                          <p:val>
                                            <p:fltVal val="1"/>
                                          </p:val>
                                        </p:tav>
                                      </p:tavLst>
                                    </p:anim>
                                    <p:anim calcmode="lin" valueType="num">
                                      <p:cBhvr>
                                        <p:cTn id="87"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33" grpId="0" animBg="1"/>
      <p:bldP spid="35" grpId="0" animBg="1"/>
      <p:bldP spid="81" grpId="0"/>
      <p:bldP spid="82" grpId="0"/>
      <p:bldP spid="83" grpId="0"/>
      <p:bldP spid="84" grpId="0"/>
      <p:bldP spid="85" grpId="0"/>
      <p:bldP spid="44" grpId="0"/>
      <p:bldP spid="56" grpId="0" animBg="1"/>
      <p:bldP spid="69" grpId="0" animBg="1"/>
      <p:bldP spid="71" grpId="0" animBg="1"/>
      <p:bldP spid="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746788" y="983495"/>
            <a:ext cx="9117495" cy="437043"/>
          </a:xfrm>
          <a:prstGeom prst="rect">
            <a:avLst/>
          </a:prstGeom>
          <a:noFill/>
        </p:spPr>
        <p:txBody>
          <a:bodyPr wrap="square" rtlCol="0">
            <a:spAutoFit/>
          </a:bodyPr>
          <a:lstStyle/>
          <a:p>
            <a:pPr algn="ctr">
              <a:lnSpc>
                <a:spcPct val="120000"/>
              </a:lnSpc>
            </a:pPr>
            <a:r>
              <a:rPr lang="en-US" sz="2000" i="1" dirty="0">
                <a:solidFill>
                  <a:srgbClr val="577DA4"/>
                </a:solidFill>
                <a:latin typeface="Calibri" pitchFamily="34" charset="0"/>
                <a:ea typeface="Roboto Lt" pitchFamily="2" charset="0"/>
              </a:rPr>
              <a:t>The Albert Goodman ESG Model Portfolio Performance</a:t>
            </a:r>
          </a:p>
        </p:txBody>
      </p:sp>
      <p:sp>
        <p:nvSpPr>
          <p:cNvPr id="3" name="Slide Number Placeholder 2"/>
          <p:cNvSpPr>
            <a:spLocks noGrp="1"/>
          </p:cNvSpPr>
          <p:nvPr>
            <p:ph type="sldNum" sz="quarter" idx="12"/>
          </p:nvPr>
        </p:nvSpPr>
        <p:spPr/>
        <p:txBody>
          <a:bodyPr/>
          <a:lstStyle/>
          <a:p>
            <a:fld id="{1A174DE4-D6E9-4419-BBC5-6C621C4D6CB0}" type="slidenum">
              <a:rPr lang="en-US" smtClean="0">
                <a:latin typeface="Calibri" pitchFamily="34" charset="0"/>
              </a:rPr>
              <a:pPr/>
              <a:t>12</a:t>
            </a:fld>
            <a:endParaRPr lang="en-US">
              <a:latin typeface="Calibri" pitchFamily="34" charset="0"/>
            </a:endParaRPr>
          </a:p>
        </p:txBody>
      </p:sp>
      <p:sp>
        <p:nvSpPr>
          <p:cNvPr id="15" name="Rounded Rectangle 14"/>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16" name="Group 15"/>
          <p:cNvGrpSpPr/>
          <p:nvPr/>
        </p:nvGrpSpPr>
        <p:grpSpPr>
          <a:xfrm>
            <a:off x="-11773" y="6770910"/>
            <a:ext cx="12192001" cy="94443"/>
            <a:chOff x="-2" y="6777625"/>
            <a:chExt cx="12192001" cy="94443"/>
          </a:xfrm>
        </p:grpSpPr>
        <p:sp>
          <p:nvSpPr>
            <p:cNvPr id="17" name="Rectangle 16"/>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9" name="Rectangle 18"/>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0" name="Rectangle 19"/>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1" name="Rectangle 20"/>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22"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5" descr="webaddress.png"/>
          <p:cNvPicPr>
            <a:picLocks noChangeAspect="1"/>
          </p:cNvPicPr>
          <p:nvPr/>
        </p:nvPicPr>
        <p:blipFill>
          <a:blip r:embed="rId4"/>
          <a:stretch>
            <a:fillRect/>
          </a:stretch>
        </p:blipFill>
        <p:spPr>
          <a:xfrm>
            <a:off x="5116850" y="6529698"/>
            <a:ext cx="1954644" cy="188205"/>
          </a:xfrm>
          <a:prstGeom prst="rect">
            <a:avLst/>
          </a:prstGeom>
        </p:spPr>
      </p:pic>
      <p:sp>
        <p:nvSpPr>
          <p:cNvPr id="18" name="TextBox 17">
            <a:extLst>
              <a:ext uri="{FF2B5EF4-FFF2-40B4-BE49-F238E27FC236}">
                <a16:creationId xmlns:a16="http://schemas.microsoft.com/office/drawing/2014/main" id="{AFA2E427-E9B7-424A-A648-02F5215E572A}"/>
              </a:ext>
            </a:extLst>
          </p:cNvPr>
          <p:cNvSpPr txBox="1"/>
          <p:nvPr/>
        </p:nvSpPr>
        <p:spPr>
          <a:xfrm>
            <a:off x="3036227" y="152278"/>
            <a:ext cx="8175111" cy="523220"/>
          </a:xfrm>
          <a:prstGeom prst="rect">
            <a:avLst/>
          </a:prstGeom>
          <a:noFill/>
        </p:spPr>
        <p:txBody>
          <a:bodyPr wrap="square">
            <a:spAutoFit/>
          </a:bodyPr>
          <a:lstStyle/>
          <a:p>
            <a:pPr algn="ctr"/>
            <a:r>
              <a:rPr lang="en-US" sz="3200" b="1" dirty="0">
                <a:solidFill>
                  <a:srgbClr val="577DA4"/>
                </a:solidFill>
                <a:latin typeface="Calibri" pitchFamily="34" charset="0"/>
                <a:ea typeface="Roboto Th" pitchFamily="2" charset="0"/>
              </a:rPr>
              <a:t>Our Preferred Approach to ESG Investment</a:t>
            </a:r>
          </a:p>
        </p:txBody>
      </p:sp>
      <p:pic>
        <p:nvPicPr>
          <p:cNvPr id="7" name="Picture 6">
            <a:extLst>
              <a:ext uri="{FF2B5EF4-FFF2-40B4-BE49-F238E27FC236}">
                <a16:creationId xmlns:a16="http://schemas.microsoft.com/office/drawing/2014/main" id="{DC3D9D93-BA61-4E48-A149-0E7685DE0CC1}"/>
              </a:ext>
            </a:extLst>
          </p:cNvPr>
          <p:cNvPicPr>
            <a:picLocks noChangeAspect="1"/>
          </p:cNvPicPr>
          <p:nvPr/>
        </p:nvPicPr>
        <p:blipFill>
          <a:blip r:embed="rId5"/>
          <a:stretch>
            <a:fillRect/>
          </a:stretch>
        </p:blipFill>
        <p:spPr>
          <a:xfrm>
            <a:off x="655529" y="2477472"/>
            <a:ext cx="5438643" cy="1505212"/>
          </a:xfrm>
          <a:prstGeom prst="rect">
            <a:avLst/>
          </a:prstGeom>
        </p:spPr>
      </p:pic>
      <p:sp>
        <p:nvSpPr>
          <p:cNvPr id="8" name="TextBox 7">
            <a:extLst>
              <a:ext uri="{FF2B5EF4-FFF2-40B4-BE49-F238E27FC236}">
                <a16:creationId xmlns:a16="http://schemas.microsoft.com/office/drawing/2014/main" id="{FFD670B1-FD84-4F62-A20F-DE87126E9218}"/>
              </a:ext>
            </a:extLst>
          </p:cNvPr>
          <p:cNvSpPr txBox="1"/>
          <p:nvPr/>
        </p:nvSpPr>
        <p:spPr>
          <a:xfrm>
            <a:off x="738231" y="4103445"/>
            <a:ext cx="5159230" cy="2123658"/>
          </a:xfrm>
          <a:prstGeom prst="rect">
            <a:avLst/>
          </a:prstGeom>
          <a:noFill/>
        </p:spPr>
        <p:txBody>
          <a:bodyPr wrap="square" rtlCol="0">
            <a:spAutoFit/>
          </a:bodyPr>
          <a:lstStyle/>
          <a:p>
            <a:r>
              <a:rPr lang="en-GB" dirty="0">
                <a:solidFill>
                  <a:srgbClr val="010101"/>
                </a:solidFill>
              </a:rPr>
              <a:t>*</a:t>
            </a:r>
            <a:r>
              <a:rPr lang="en-GB" sz="1600" dirty="0">
                <a:solidFill>
                  <a:srgbClr val="010101"/>
                </a:solidFill>
              </a:rPr>
              <a:t>Returns are net of fund costs</a:t>
            </a:r>
          </a:p>
          <a:p>
            <a:r>
              <a:rPr lang="en-GB" sz="1600" dirty="0">
                <a:solidFill>
                  <a:srgbClr val="010101"/>
                </a:solidFill>
              </a:rPr>
              <a:t>**Historic returns from 31/03/2021</a:t>
            </a:r>
          </a:p>
          <a:p>
            <a:endParaRPr lang="en-GB" sz="1600" dirty="0">
              <a:solidFill>
                <a:srgbClr val="010101"/>
              </a:solidFill>
            </a:endParaRPr>
          </a:p>
          <a:p>
            <a:r>
              <a:rPr lang="en-US" sz="1600" b="1" dirty="0">
                <a:solidFill>
                  <a:srgbClr val="010101"/>
                </a:solidFill>
                <a:latin typeface="+mj-lt"/>
              </a:rPr>
              <a:t>Past performance is not indicative of future results and no representation is made that the stated results will be replicated.</a:t>
            </a:r>
          </a:p>
          <a:p>
            <a:endParaRPr lang="en-GB" sz="1600" dirty="0"/>
          </a:p>
          <a:p>
            <a:endParaRPr lang="en-GB" dirty="0"/>
          </a:p>
        </p:txBody>
      </p:sp>
      <p:sp>
        <p:nvSpPr>
          <p:cNvPr id="9" name="TextBox 8">
            <a:extLst>
              <a:ext uri="{FF2B5EF4-FFF2-40B4-BE49-F238E27FC236}">
                <a16:creationId xmlns:a16="http://schemas.microsoft.com/office/drawing/2014/main" id="{40DE26E1-0D3C-475B-8F35-133C7CC06731}"/>
              </a:ext>
            </a:extLst>
          </p:cNvPr>
          <p:cNvSpPr txBox="1"/>
          <p:nvPr/>
        </p:nvSpPr>
        <p:spPr>
          <a:xfrm>
            <a:off x="7298422" y="2298583"/>
            <a:ext cx="3464653" cy="4247317"/>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577DA4"/>
                </a:solidFill>
              </a:rPr>
              <a:t>Long term returns in line with broad global market</a:t>
            </a:r>
          </a:p>
          <a:p>
            <a:endParaRPr lang="en-GB" dirty="0">
              <a:solidFill>
                <a:srgbClr val="577DA4"/>
              </a:solidFill>
            </a:endParaRPr>
          </a:p>
          <a:p>
            <a:pPr marL="285750" indent="-285750">
              <a:buFont typeface="Arial" panose="020B0604020202020204" pitchFamily="34" charset="0"/>
              <a:buChar char="•"/>
            </a:pPr>
            <a:r>
              <a:rPr lang="en-GB" dirty="0">
                <a:solidFill>
                  <a:srgbClr val="577DA4"/>
                </a:solidFill>
              </a:rPr>
              <a:t>Higher ESG credentials – better longer term prospects</a:t>
            </a:r>
          </a:p>
          <a:p>
            <a:endParaRPr lang="en-GB" dirty="0">
              <a:solidFill>
                <a:srgbClr val="577DA4"/>
              </a:solidFill>
            </a:endParaRPr>
          </a:p>
          <a:p>
            <a:pPr marL="285750" indent="-285750">
              <a:buFont typeface="Arial" panose="020B0604020202020204" pitchFamily="34" charset="0"/>
              <a:buChar char="•"/>
            </a:pPr>
            <a:r>
              <a:rPr lang="en-GB" dirty="0">
                <a:solidFill>
                  <a:srgbClr val="577DA4"/>
                </a:solidFill>
              </a:rPr>
              <a:t>Positive impact on the world</a:t>
            </a:r>
          </a:p>
          <a:p>
            <a:endParaRPr lang="en-GB" dirty="0">
              <a:solidFill>
                <a:srgbClr val="577DA4"/>
              </a:solidFill>
            </a:endParaRPr>
          </a:p>
          <a:p>
            <a:pPr marL="285750" indent="-285750">
              <a:buFont typeface="Arial" panose="020B0604020202020204" pitchFamily="34" charset="0"/>
              <a:buChar char="•"/>
            </a:pPr>
            <a:r>
              <a:rPr lang="en-GB" dirty="0">
                <a:solidFill>
                  <a:srgbClr val="577DA4"/>
                </a:solidFill>
              </a:rPr>
              <a:t>1 Year returns – post pandemic recovery</a:t>
            </a:r>
          </a:p>
          <a:p>
            <a:pPr marL="285750" indent="-285750">
              <a:buFont typeface="Arial" panose="020B0604020202020204" pitchFamily="34" charset="0"/>
              <a:buChar char="•"/>
            </a:pPr>
            <a:endParaRPr lang="en-GB" dirty="0"/>
          </a:p>
          <a:p>
            <a:endParaRPr lang="en-GB" dirty="0"/>
          </a:p>
          <a:p>
            <a:pPr marL="285750" indent="-285750">
              <a:buFont typeface="Arial" panose="020B0604020202020204" pitchFamily="34" charset="0"/>
              <a:buChar char="•"/>
            </a:pPr>
            <a:endParaRPr lang="en-GB" dirty="0"/>
          </a:p>
          <a:p>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84614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746788" y="983495"/>
            <a:ext cx="9117495" cy="437043"/>
          </a:xfrm>
          <a:prstGeom prst="rect">
            <a:avLst/>
          </a:prstGeom>
          <a:noFill/>
        </p:spPr>
        <p:txBody>
          <a:bodyPr wrap="square" rtlCol="0">
            <a:spAutoFit/>
          </a:bodyPr>
          <a:lstStyle/>
          <a:p>
            <a:pPr algn="ctr">
              <a:lnSpc>
                <a:spcPct val="120000"/>
              </a:lnSpc>
            </a:pPr>
            <a:r>
              <a:rPr lang="en-US" sz="2000" i="1" dirty="0">
                <a:solidFill>
                  <a:srgbClr val="577DA4"/>
                </a:solidFill>
                <a:latin typeface="Calibri" pitchFamily="34" charset="0"/>
                <a:ea typeface="Roboto Lt" pitchFamily="2" charset="0"/>
              </a:rPr>
              <a:t>Comparison against non ESG investment</a:t>
            </a:r>
          </a:p>
        </p:txBody>
      </p:sp>
      <p:sp>
        <p:nvSpPr>
          <p:cNvPr id="3" name="Slide Number Placeholder 2"/>
          <p:cNvSpPr>
            <a:spLocks noGrp="1"/>
          </p:cNvSpPr>
          <p:nvPr>
            <p:ph type="sldNum" sz="quarter" idx="12"/>
          </p:nvPr>
        </p:nvSpPr>
        <p:spPr/>
        <p:txBody>
          <a:bodyPr/>
          <a:lstStyle/>
          <a:p>
            <a:fld id="{1A174DE4-D6E9-4419-BBC5-6C621C4D6CB0}" type="slidenum">
              <a:rPr lang="en-US" smtClean="0">
                <a:latin typeface="Calibri" pitchFamily="34" charset="0"/>
              </a:rPr>
              <a:pPr/>
              <a:t>13</a:t>
            </a:fld>
            <a:endParaRPr lang="en-US">
              <a:latin typeface="Calibri" pitchFamily="34" charset="0"/>
            </a:endParaRPr>
          </a:p>
        </p:txBody>
      </p:sp>
      <p:sp>
        <p:nvSpPr>
          <p:cNvPr id="15" name="Rounded Rectangle 14"/>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16" name="Group 15"/>
          <p:cNvGrpSpPr/>
          <p:nvPr/>
        </p:nvGrpSpPr>
        <p:grpSpPr>
          <a:xfrm>
            <a:off x="-11773" y="6770910"/>
            <a:ext cx="12192001" cy="94443"/>
            <a:chOff x="-2" y="6777625"/>
            <a:chExt cx="12192001" cy="94443"/>
          </a:xfrm>
        </p:grpSpPr>
        <p:sp>
          <p:nvSpPr>
            <p:cNvPr id="17" name="Rectangle 16"/>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9" name="Rectangle 18"/>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0" name="Rectangle 19"/>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1" name="Rectangle 20"/>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22"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5" descr="webaddress.png"/>
          <p:cNvPicPr>
            <a:picLocks noChangeAspect="1"/>
          </p:cNvPicPr>
          <p:nvPr/>
        </p:nvPicPr>
        <p:blipFill>
          <a:blip r:embed="rId4"/>
          <a:stretch>
            <a:fillRect/>
          </a:stretch>
        </p:blipFill>
        <p:spPr>
          <a:xfrm>
            <a:off x="5116850" y="6529698"/>
            <a:ext cx="1954644" cy="188205"/>
          </a:xfrm>
          <a:prstGeom prst="rect">
            <a:avLst/>
          </a:prstGeom>
        </p:spPr>
      </p:pic>
      <p:sp>
        <p:nvSpPr>
          <p:cNvPr id="18" name="TextBox 17">
            <a:extLst>
              <a:ext uri="{FF2B5EF4-FFF2-40B4-BE49-F238E27FC236}">
                <a16:creationId xmlns:a16="http://schemas.microsoft.com/office/drawing/2014/main" id="{AFA2E427-E9B7-424A-A648-02F5215E572A}"/>
              </a:ext>
            </a:extLst>
          </p:cNvPr>
          <p:cNvSpPr txBox="1"/>
          <p:nvPr/>
        </p:nvSpPr>
        <p:spPr>
          <a:xfrm>
            <a:off x="3036227" y="152278"/>
            <a:ext cx="8175111" cy="523220"/>
          </a:xfrm>
          <a:prstGeom prst="rect">
            <a:avLst/>
          </a:prstGeom>
          <a:noFill/>
        </p:spPr>
        <p:txBody>
          <a:bodyPr wrap="square">
            <a:spAutoFit/>
          </a:bodyPr>
          <a:lstStyle/>
          <a:p>
            <a:pPr algn="ctr"/>
            <a:r>
              <a:rPr lang="en-US" sz="3200" b="1" dirty="0">
                <a:solidFill>
                  <a:srgbClr val="577DA4"/>
                </a:solidFill>
                <a:latin typeface="Calibri" pitchFamily="34" charset="0"/>
                <a:ea typeface="Roboto Th" pitchFamily="2" charset="0"/>
              </a:rPr>
              <a:t>Our Preferred Approach to ESG Investment</a:t>
            </a:r>
          </a:p>
        </p:txBody>
      </p:sp>
      <p:sp>
        <p:nvSpPr>
          <p:cNvPr id="8" name="TextBox 7">
            <a:extLst>
              <a:ext uri="{FF2B5EF4-FFF2-40B4-BE49-F238E27FC236}">
                <a16:creationId xmlns:a16="http://schemas.microsoft.com/office/drawing/2014/main" id="{FFD670B1-FD84-4F62-A20F-DE87126E9218}"/>
              </a:ext>
            </a:extLst>
          </p:cNvPr>
          <p:cNvSpPr txBox="1"/>
          <p:nvPr/>
        </p:nvSpPr>
        <p:spPr>
          <a:xfrm>
            <a:off x="456612" y="3714607"/>
            <a:ext cx="5159230" cy="2369880"/>
          </a:xfrm>
          <a:prstGeom prst="rect">
            <a:avLst/>
          </a:prstGeom>
          <a:noFill/>
        </p:spPr>
        <p:txBody>
          <a:bodyPr wrap="square" rtlCol="0">
            <a:spAutoFit/>
          </a:bodyPr>
          <a:lstStyle/>
          <a:p>
            <a:r>
              <a:rPr lang="en-GB" dirty="0">
                <a:solidFill>
                  <a:srgbClr val="010101"/>
                </a:solidFill>
              </a:rPr>
              <a:t>*</a:t>
            </a:r>
            <a:r>
              <a:rPr lang="en-GB" sz="1600" dirty="0">
                <a:solidFill>
                  <a:srgbClr val="010101"/>
                </a:solidFill>
              </a:rPr>
              <a:t>Returns are net of fund costs</a:t>
            </a:r>
          </a:p>
          <a:p>
            <a:r>
              <a:rPr lang="en-GB" sz="1600" dirty="0">
                <a:solidFill>
                  <a:srgbClr val="010101"/>
                </a:solidFill>
              </a:rPr>
              <a:t>**Historic returns from 31/03/2021</a:t>
            </a:r>
          </a:p>
          <a:p>
            <a:endParaRPr lang="en-GB" sz="1600" dirty="0">
              <a:solidFill>
                <a:srgbClr val="010101"/>
              </a:solidFill>
            </a:endParaRPr>
          </a:p>
          <a:p>
            <a:r>
              <a:rPr lang="en-US" sz="1600" b="1" dirty="0">
                <a:solidFill>
                  <a:srgbClr val="010101"/>
                </a:solidFill>
                <a:latin typeface="+mj-lt"/>
              </a:rPr>
              <a:t>Past performance is not indicative of future results and no representation is made that the stated results will be replicated.</a:t>
            </a:r>
          </a:p>
          <a:p>
            <a:endParaRPr lang="en-GB" sz="1600" dirty="0"/>
          </a:p>
          <a:p>
            <a:endParaRPr lang="en-GB" dirty="0"/>
          </a:p>
        </p:txBody>
      </p:sp>
      <p:sp>
        <p:nvSpPr>
          <p:cNvPr id="2" name="TextBox 1">
            <a:extLst>
              <a:ext uri="{FF2B5EF4-FFF2-40B4-BE49-F238E27FC236}">
                <a16:creationId xmlns:a16="http://schemas.microsoft.com/office/drawing/2014/main" id="{55461FB9-29CC-43E9-8510-E6F4EEBB0EA1}"/>
              </a:ext>
            </a:extLst>
          </p:cNvPr>
          <p:cNvSpPr txBox="1"/>
          <p:nvPr/>
        </p:nvSpPr>
        <p:spPr>
          <a:xfrm>
            <a:off x="788565" y="1702965"/>
            <a:ext cx="2365696" cy="369332"/>
          </a:xfrm>
          <a:prstGeom prst="rect">
            <a:avLst/>
          </a:prstGeom>
          <a:noFill/>
        </p:spPr>
        <p:txBody>
          <a:bodyPr wrap="square" rtlCol="0">
            <a:spAutoFit/>
          </a:bodyPr>
          <a:lstStyle/>
          <a:p>
            <a:r>
              <a:rPr lang="en-GB" u="sng" dirty="0">
                <a:solidFill>
                  <a:srgbClr val="577DA4"/>
                </a:solidFill>
              </a:rPr>
              <a:t>Returns Comparison</a:t>
            </a:r>
          </a:p>
        </p:txBody>
      </p:sp>
      <p:sp>
        <p:nvSpPr>
          <p:cNvPr id="24" name="TextBox 23">
            <a:extLst>
              <a:ext uri="{FF2B5EF4-FFF2-40B4-BE49-F238E27FC236}">
                <a16:creationId xmlns:a16="http://schemas.microsoft.com/office/drawing/2014/main" id="{3A2F6B94-2956-4600-9BE5-9754328740FE}"/>
              </a:ext>
            </a:extLst>
          </p:cNvPr>
          <p:cNvSpPr txBox="1"/>
          <p:nvPr/>
        </p:nvSpPr>
        <p:spPr>
          <a:xfrm>
            <a:off x="7199152" y="1738146"/>
            <a:ext cx="2365696" cy="369332"/>
          </a:xfrm>
          <a:prstGeom prst="rect">
            <a:avLst/>
          </a:prstGeom>
          <a:noFill/>
        </p:spPr>
        <p:txBody>
          <a:bodyPr wrap="square" rtlCol="0">
            <a:spAutoFit/>
          </a:bodyPr>
          <a:lstStyle/>
          <a:p>
            <a:r>
              <a:rPr lang="en-GB" u="sng" dirty="0">
                <a:solidFill>
                  <a:srgbClr val="577DA4"/>
                </a:solidFill>
              </a:rPr>
              <a:t>Risk Comparison</a:t>
            </a:r>
          </a:p>
        </p:txBody>
      </p:sp>
      <p:pic>
        <p:nvPicPr>
          <p:cNvPr id="10" name="Picture 9">
            <a:extLst>
              <a:ext uri="{FF2B5EF4-FFF2-40B4-BE49-F238E27FC236}">
                <a16:creationId xmlns:a16="http://schemas.microsoft.com/office/drawing/2014/main" id="{B2AEA139-67D4-4E7E-BB76-4DA026849915}"/>
              </a:ext>
            </a:extLst>
          </p:cNvPr>
          <p:cNvPicPr>
            <a:picLocks noChangeAspect="1"/>
          </p:cNvPicPr>
          <p:nvPr/>
        </p:nvPicPr>
        <p:blipFill>
          <a:blip r:embed="rId5"/>
          <a:stretch>
            <a:fillRect/>
          </a:stretch>
        </p:blipFill>
        <p:spPr>
          <a:xfrm>
            <a:off x="5546104" y="2390081"/>
            <a:ext cx="5959396" cy="2037051"/>
          </a:xfrm>
          <a:prstGeom prst="rect">
            <a:avLst/>
          </a:prstGeom>
        </p:spPr>
      </p:pic>
      <p:pic>
        <p:nvPicPr>
          <p:cNvPr id="12" name="Picture 11">
            <a:extLst>
              <a:ext uri="{FF2B5EF4-FFF2-40B4-BE49-F238E27FC236}">
                <a16:creationId xmlns:a16="http://schemas.microsoft.com/office/drawing/2014/main" id="{B0D20A45-7537-4AB5-AB91-A18FA1A11F84}"/>
              </a:ext>
            </a:extLst>
          </p:cNvPr>
          <p:cNvPicPr>
            <a:picLocks noChangeAspect="1"/>
          </p:cNvPicPr>
          <p:nvPr/>
        </p:nvPicPr>
        <p:blipFill>
          <a:blip r:embed="rId6"/>
          <a:stretch>
            <a:fillRect/>
          </a:stretch>
        </p:blipFill>
        <p:spPr>
          <a:xfrm>
            <a:off x="5902354" y="4534262"/>
            <a:ext cx="1981200" cy="238125"/>
          </a:xfrm>
          <a:prstGeom prst="rect">
            <a:avLst/>
          </a:prstGeom>
        </p:spPr>
      </p:pic>
      <p:pic>
        <p:nvPicPr>
          <p:cNvPr id="25" name="Picture 24">
            <a:extLst>
              <a:ext uri="{FF2B5EF4-FFF2-40B4-BE49-F238E27FC236}">
                <a16:creationId xmlns:a16="http://schemas.microsoft.com/office/drawing/2014/main" id="{ADC3E0F1-BE0B-41D5-B4D6-E5FA6C664BE2}"/>
              </a:ext>
            </a:extLst>
          </p:cNvPr>
          <p:cNvPicPr>
            <a:picLocks noChangeAspect="1"/>
          </p:cNvPicPr>
          <p:nvPr/>
        </p:nvPicPr>
        <p:blipFill>
          <a:blip r:embed="rId7"/>
          <a:stretch>
            <a:fillRect/>
          </a:stretch>
        </p:blipFill>
        <p:spPr>
          <a:xfrm>
            <a:off x="8608546" y="4572362"/>
            <a:ext cx="2390775" cy="200025"/>
          </a:xfrm>
          <a:prstGeom prst="rect">
            <a:avLst/>
          </a:prstGeom>
        </p:spPr>
      </p:pic>
      <p:pic>
        <p:nvPicPr>
          <p:cNvPr id="6" name="Picture 5">
            <a:extLst>
              <a:ext uri="{FF2B5EF4-FFF2-40B4-BE49-F238E27FC236}">
                <a16:creationId xmlns:a16="http://schemas.microsoft.com/office/drawing/2014/main" id="{DC421B1D-0BDB-4707-9E5F-37653E29BFE4}"/>
              </a:ext>
            </a:extLst>
          </p:cNvPr>
          <p:cNvPicPr>
            <a:picLocks noChangeAspect="1"/>
          </p:cNvPicPr>
          <p:nvPr/>
        </p:nvPicPr>
        <p:blipFill>
          <a:blip r:embed="rId8"/>
          <a:stretch>
            <a:fillRect/>
          </a:stretch>
        </p:blipFill>
        <p:spPr>
          <a:xfrm>
            <a:off x="686500" y="2404405"/>
            <a:ext cx="4013364" cy="902735"/>
          </a:xfrm>
          <a:prstGeom prst="rect">
            <a:avLst/>
          </a:prstGeom>
        </p:spPr>
      </p:pic>
    </p:spTree>
    <p:extLst>
      <p:ext uri="{BB962C8B-B14F-4D97-AF65-F5344CB8AC3E}">
        <p14:creationId xmlns:p14="http://schemas.microsoft.com/office/powerpoint/2010/main" val="399395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2080260"/>
            <a:ext cx="10698480" cy="3109926"/>
            <a:chOff x="0" y="2080260"/>
            <a:chExt cx="10698480" cy="3109926"/>
          </a:xfrm>
        </p:grpSpPr>
        <p:sp>
          <p:nvSpPr>
            <p:cNvPr id="2" name="Block Arc 1"/>
            <p:cNvSpPr/>
            <p:nvPr/>
          </p:nvSpPr>
          <p:spPr>
            <a:xfrm rot="5400000">
              <a:off x="9144000" y="2080260"/>
              <a:ext cx="1554480" cy="1554480"/>
            </a:xfrm>
            <a:prstGeom prst="blockArc">
              <a:avLst>
                <a:gd name="adj1" fmla="val 10800000"/>
                <a:gd name="adj2" fmla="val 21530504"/>
                <a:gd name="adj3" fmla="val 4822"/>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sp>
          <p:nvSpPr>
            <p:cNvPr id="39" name="Block Arc 38"/>
            <p:cNvSpPr/>
            <p:nvPr/>
          </p:nvSpPr>
          <p:spPr>
            <a:xfrm rot="16200000">
              <a:off x="1671400" y="3559848"/>
              <a:ext cx="1554480" cy="1554480"/>
            </a:xfrm>
            <a:prstGeom prst="blockArc">
              <a:avLst>
                <a:gd name="adj1" fmla="val 10800000"/>
                <a:gd name="adj2" fmla="val 21530504"/>
                <a:gd name="adj3" fmla="val 4822"/>
              </a:avLst>
            </a:prstGeom>
            <a:solidFill>
              <a:srgbClr val="01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sp>
          <p:nvSpPr>
            <p:cNvPr id="12" name="Rectangle 11"/>
            <p:cNvSpPr/>
            <p:nvPr/>
          </p:nvSpPr>
          <p:spPr>
            <a:xfrm>
              <a:off x="0" y="2080260"/>
              <a:ext cx="9935248" cy="74892"/>
            </a:xfrm>
            <a:prstGeom prst="rect">
              <a:avLst/>
            </a:prstGeom>
            <a:solidFill>
              <a:srgbClr val="577D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sp>
          <p:nvSpPr>
            <p:cNvPr id="44" name="Rectangle 43"/>
            <p:cNvSpPr/>
            <p:nvPr/>
          </p:nvSpPr>
          <p:spPr>
            <a:xfrm>
              <a:off x="2428875" y="3559848"/>
              <a:ext cx="7512130" cy="74892"/>
            </a:xfrm>
            <a:prstGeom prst="rect">
              <a:avLst/>
            </a:prstGeom>
            <a:solidFill>
              <a:srgbClr val="577D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sp>
          <p:nvSpPr>
            <p:cNvPr id="45" name="Rectangle 44"/>
            <p:cNvSpPr/>
            <p:nvPr/>
          </p:nvSpPr>
          <p:spPr>
            <a:xfrm>
              <a:off x="2439587" y="5039436"/>
              <a:ext cx="7333228" cy="74892"/>
            </a:xfrm>
            <a:prstGeom prst="rect">
              <a:avLst/>
            </a:prstGeom>
            <a:solidFill>
              <a:srgbClr val="577D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sp>
          <p:nvSpPr>
            <p:cNvPr id="13" name="Isosceles Triangle 12"/>
            <p:cNvSpPr/>
            <p:nvPr/>
          </p:nvSpPr>
          <p:spPr>
            <a:xfrm rot="5400000">
              <a:off x="9700681" y="4969627"/>
              <a:ext cx="236668" cy="204450"/>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grpSp>
      <p:sp>
        <p:nvSpPr>
          <p:cNvPr id="46" name="Oval 45"/>
          <p:cNvSpPr/>
          <p:nvPr/>
        </p:nvSpPr>
        <p:spPr>
          <a:xfrm>
            <a:off x="1239245" y="1973535"/>
            <a:ext cx="288342" cy="288342"/>
          </a:xfrm>
          <a:prstGeom prst="ellipse">
            <a:avLst/>
          </a:prstGeom>
          <a:solidFill>
            <a:srgbClr val="577DA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sp>
        <p:nvSpPr>
          <p:cNvPr id="48" name="Oval 47"/>
          <p:cNvSpPr/>
          <p:nvPr/>
        </p:nvSpPr>
        <p:spPr>
          <a:xfrm>
            <a:off x="5620753" y="1968074"/>
            <a:ext cx="288342" cy="288342"/>
          </a:xfrm>
          <a:prstGeom prst="ellipse">
            <a:avLst/>
          </a:prstGeom>
          <a:solidFill>
            <a:srgbClr val="577DA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sp>
        <p:nvSpPr>
          <p:cNvPr id="49" name="Oval 48"/>
          <p:cNvSpPr/>
          <p:nvPr/>
        </p:nvSpPr>
        <p:spPr>
          <a:xfrm>
            <a:off x="8303623" y="3453123"/>
            <a:ext cx="288342" cy="288342"/>
          </a:xfrm>
          <a:prstGeom prst="ellipse">
            <a:avLst/>
          </a:prstGeom>
          <a:solidFill>
            <a:srgbClr val="577DA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sp>
        <p:nvSpPr>
          <p:cNvPr id="51" name="Oval 50"/>
          <p:cNvSpPr/>
          <p:nvPr/>
        </p:nvSpPr>
        <p:spPr>
          <a:xfrm>
            <a:off x="5764924" y="4927681"/>
            <a:ext cx="288342" cy="288342"/>
          </a:xfrm>
          <a:prstGeom prst="ellipse">
            <a:avLst/>
          </a:prstGeom>
          <a:solidFill>
            <a:srgbClr val="577DA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Calibri" pitchFamily="34" charset="0"/>
            </a:endParaRPr>
          </a:p>
        </p:txBody>
      </p:sp>
      <p:sp>
        <p:nvSpPr>
          <p:cNvPr id="52" name="Rectangle 51"/>
          <p:cNvSpPr/>
          <p:nvPr/>
        </p:nvSpPr>
        <p:spPr>
          <a:xfrm>
            <a:off x="756804" y="1495523"/>
            <a:ext cx="1253224" cy="461665"/>
          </a:xfrm>
          <a:prstGeom prst="rect">
            <a:avLst/>
          </a:prstGeom>
        </p:spPr>
        <p:txBody>
          <a:bodyPr wrap="square">
            <a:spAutoFit/>
          </a:bodyPr>
          <a:lstStyle/>
          <a:p>
            <a:pPr algn="ctr"/>
            <a:r>
              <a:rPr lang="en-US" sz="2400" dirty="0">
                <a:solidFill>
                  <a:srgbClr val="000000"/>
                </a:solidFill>
                <a:latin typeface="Calibri" pitchFamily="34" charset="0"/>
                <a:ea typeface="Roboto Bk" pitchFamily="2" charset="0"/>
              </a:rPr>
              <a:t>1</a:t>
            </a:r>
          </a:p>
        </p:txBody>
      </p:sp>
      <p:sp>
        <p:nvSpPr>
          <p:cNvPr id="53" name="Rectangle 52"/>
          <p:cNvSpPr/>
          <p:nvPr/>
        </p:nvSpPr>
        <p:spPr>
          <a:xfrm>
            <a:off x="5138312" y="1495523"/>
            <a:ext cx="1253224" cy="461665"/>
          </a:xfrm>
          <a:prstGeom prst="rect">
            <a:avLst/>
          </a:prstGeom>
        </p:spPr>
        <p:txBody>
          <a:bodyPr wrap="square">
            <a:spAutoFit/>
          </a:bodyPr>
          <a:lstStyle/>
          <a:p>
            <a:pPr algn="ctr"/>
            <a:r>
              <a:rPr lang="en-US" sz="2400" dirty="0">
                <a:solidFill>
                  <a:srgbClr val="000000"/>
                </a:solidFill>
                <a:latin typeface="Calibri" pitchFamily="34" charset="0"/>
                <a:ea typeface="Roboto Bk" pitchFamily="2" charset="0"/>
              </a:rPr>
              <a:t>2</a:t>
            </a:r>
          </a:p>
        </p:txBody>
      </p:sp>
      <p:sp>
        <p:nvSpPr>
          <p:cNvPr id="55" name="Rectangle 54"/>
          <p:cNvSpPr/>
          <p:nvPr/>
        </p:nvSpPr>
        <p:spPr>
          <a:xfrm>
            <a:off x="266785" y="2346819"/>
            <a:ext cx="3486485" cy="461665"/>
          </a:xfrm>
          <a:prstGeom prst="rect">
            <a:avLst/>
          </a:prstGeom>
        </p:spPr>
        <p:txBody>
          <a:bodyPr wrap="square">
            <a:spAutoFit/>
          </a:bodyPr>
          <a:lstStyle/>
          <a:p>
            <a:pPr marL="285750" indent="-285750">
              <a:buFont typeface="Arial" panose="020B0604020202020204" pitchFamily="34" charset="0"/>
              <a:buChar char="•"/>
            </a:pPr>
            <a:r>
              <a:rPr lang="en-GB" sz="1200" dirty="0">
                <a:solidFill>
                  <a:srgbClr val="000000"/>
                </a:solidFill>
                <a:latin typeface="Calibri" pitchFamily="34" charset="0"/>
                <a:ea typeface="Roboto Bk" pitchFamily="2" charset="0"/>
              </a:rPr>
              <a:t>Use a sensible ESG approach where available</a:t>
            </a:r>
          </a:p>
          <a:p>
            <a:pPr marL="285750" indent="-285750">
              <a:buFont typeface="Arial" panose="020B0604020202020204" pitchFamily="34" charset="0"/>
              <a:buChar char="•"/>
            </a:pPr>
            <a:r>
              <a:rPr lang="en-GB" sz="1200" dirty="0">
                <a:solidFill>
                  <a:srgbClr val="000000"/>
                </a:solidFill>
                <a:latin typeface="Calibri" pitchFamily="34" charset="0"/>
                <a:ea typeface="Roboto Bk" pitchFamily="2" charset="0"/>
              </a:rPr>
              <a:t>Maintain portfolio risk</a:t>
            </a:r>
          </a:p>
        </p:txBody>
      </p:sp>
      <p:sp>
        <p:nvSpPr>
          <p:cNvPr id="59" name="Rectangle 58"/>
          <p:cNvSpPr/>
          <p:nvPr/>
        </p:nvSpPr>
        <p:spPr>
          <a:xfrm>
            <a:off x="5286839" y="2346819"/>
            <a:ext cx="3486485" cy="923330"/>
          </a:xfrm>
          <a:prstGeom prst="rect">
            <a:avLst/>
          </a:prstGeom>
        </p:spPr>
        <p:txBody>
          <a:bodyPr wrap="square">
            <a:spAutoFit/>
          </a:bodyPr>
          <a:lstStyle/>
          <a:p>
            <a:pPr marL="285750" indent="-285750">
              <a:buFont typeface="Arial" panose="020B0604020202020204" pitchFamily="34" charset="0"/>
              <a:buChar char="•"/>
            </a:pPr>
            <a:r>
              <a:rPr lang="en-GB" sz="1200" dirty="0">
                <a:solidFill>
                  <a:srgbClr val="000000"/>
                </a:solidFill>
                <a:latin typeface="Calibri" pitchFamily="34" charset="0"/>
                <a:ea typeface="Roboto Bk" pitchFamily="2" charset="0"/>
              </a:rPr>
              <a:t>Better, more robust ESG Metrics</a:t>
            </a:r>
          </a:p>
          <a:p>
            <a:pPr marL="285750" indent="-285750">
              <a:buFont typeface="Arial" panose="020B0604020202020204" pitchFamily="34" charset="0"/>
              <a:buChar char="•"/>
            </a:pPr>
            <a:r>
              <a:rPr lang="en-GB" sz="1200" dirty="0">
                <a:solidFill>
                  <a:srgbClr val="000000"/>
                </a:solidFill>
                <a:latin typeface="Calibri" pitchFamily="34" charset="0"/>
                <a:ea typeface="Roboto Bk" pitchFamily="2" charset="0"/>
              </a:rPr>
              <a:t>A more consistent approach</a:t>
            </a:r>
          </a:p>
          <a:p>
            <a:pPr marL="285750" indent="-285750">
              <a:buFont typeface="Arial" panose="020B0604020202020204" pitchFamily="34" charset="0"/>
              <a:buChar char="•"/>
            </a:pPr>
            <a:r>
              <a:rPr lang="en-GB" sz="1200" dirty="0">
                <a:solidFill>
                  <a:srgbClr val="000000"/>
                </a:solidFill>
                <a:latin typeface="Calibri" pitchFamily="34" charset="0"/>
                <a:ea typeface="Roboto Bk" pitchFamily="2" charset="0"/>
              </a:rPr>
              <a:t>Great impact understanding</a:t>
            </a:r>
          </a:p>
          <a:p>
            <a:endParaRPr lang="en-GB" dirty="0">
              <a:solidFill>
                <a:srgbClr val="000000"/>
              </a:solidFill>
              <a:latin typeface="Calibri" pitchFamily="34" charset="0"/>
              <a:ea typeface="Roboto Bk" pitchFamily="2" charset="0"/>
            </a:endParaRPr>
          </a:p>
        </p:txBody>
      </p:sp>
      <p:sp>
        <p:nvSpPr>
          <p:cNvPr id="65" name="Rectangle 64"/>
          <p:cNvSpPr/>
          <p:nvPr/>
        </p:nvSpPr>
        <p:spPr>
          <a:xfrm>
            <a:off x="7821182" y="3004234"/>
            <a:ext cx="1253224" cy="461665"/>
          </a:xfrm>
          <a:prstGeom prst="rect">
            <a:avLst/>
          </a:prstGeom>
        </p:spPr>
        <p:txBody>
          <a:bodyPr wrap="square">
            <a:spAutoFit/>
          </a:bodyPr>
          <a:lstStyle/>
          <a:p>
            <a:pPr algn="ctr"/>
            <a:r>
              <a:rPr lang="en-US" sz="2400" dirty="0">
                <a:solidFill>
                  <a:srgbClr val="000000"/>
                </a:solidFill>
                <a:latin typeface="Calibri" pitchFamily="34" charset="0"/>
                <a:ea typeface="Roboto Bk" pitchFamily="2" charset="0"/>
              </a:rPr>
              <a:t>3</a:t>
            </a:r>
          </a:p>
        </p:txBody>
      </p:sp>
      <p:sp>
        <p:nvSpPr>
          <p:cNvPr id="73" name="Rectangle 72"/>
          <p:cNvSpPr/>
          <p:nvPr/>
        </p:nvSpPr>
        <p:spPr>
          <a:xfrm>
            <a:off x="7997298" y="3804313"/>
            <a:ext cx="3486485" cy="646331"/>
          </a:xfrm>
          <a:prstGeom prst="rect">
            <a:avLst/>
          </a:prstGeom>
        </p:spPr>
        <p:txBody>
          <a:bodyPr wrap="square">
            <a:spAutoFit/>
          </a:bodyPr>
          <a:lstStyle/>
          <a:p>
            <a:pPr marL="285750" indent="-285750">
              <a:buFont typeface="Arial" panose="020B0604020202020204" pitchFamily="34" charset="0"/>
              <a:buChar char="•"/>
            </a:pPr>
            <a:r>
              <a:rPr lang="en-GB" sz="1200" dirty="0">
                <a:solidFill>
                  <a:srgbClr val="000000"/>
                </a:solidFill>
                <a:latin typeface="Calibri" pitchFamily="34" charset="0"/>
                <a:ea typeface="Roboto Bk" pitchFamily="2" charset="0"/>
              </a:rPr>
              <a:t>Wider product choices</a:t>
            </a:r>
          </a:p>
          <a:p>
            <a:pPr marL="285750" indent="-285750">
              <a:buFont typeface="Arial" panose="020B0604020202020204" pitchFamily="34" charset="0"/>
              <a:buChar char="•"/>
            </a:pPr>
            <a:r>
              <a:rPr lang="en-GB" sz="1200" dirty="0">
                <a:solidFill>
                  <a:srgbClr val="000000"/>
                </a:solidFill>
                <a:latin typeface="Calibri" pitchFamily="34" charset="0"/>
                <a:ea typeface="Roboto Bk" pitchFamily="2" charset="0"/>
              </a:rPr>
              <a:t>Better index construction</a:t>
            </a:r>
          </a:p>
          <a:p>
            <a:pPr marL="285750" indent="-285750">
              <a:buFont typeface="Arial" panose="020B0604020202020204" pitchFamily="34" charset="0"/>
              <a:buChar char="•"/>
            </a:pPr>
            <a:r>
              <a:rPr lang="en-GB" sz="1200" dirty="0">
                <a:solidFill>
                  <a:srgbClr val="000000"/>
                </a:solidFill>
                <a:latin typeface="Calibri" pitchFamily="34" charset="0"/>
                <a:ea typeface="Roboto Bk" pitchFamily="2" charset="0"/>
              </a:rPr>
              <a:t>Full asset class coverage</a:t>
            </a:r>
          </a:p>
        </p:txBody>
      </p:sp>
      <p:sp>
        <p:nvSpPr>
          <p:cNvPr id="81" name="Rectangle 80"/>
          <p:cNvSpPr/>
          <p:nvPr/>
        </p:nvSpPr>
        <p:spPr>
          <a:xfrm>
            <a:off x="5282483" y="4451011"/>
            <a:ext cx="1253224" cy="461665"/>
          </a:xfrm>
          <a:prstGeom prst="rect">
            <a:avLst/>
          </a:prstGeom>
        </p:spPr>
        <p:txBody>
          <a:bodyPr wrap="square">
            <a:spAutoFit/>
          </a:bodyPr>
          <a:lstStyle/>
          <a:p>
            <a:pPr algn="ctr"/>
            <a:r>
              <a:rPr lang="en-US" sz="2400" dirty="0">
                <a:solidFill>
                  <a:srgbClr val="000000"/>
                </a:solidFill>
                <a:latin typeface="Calibri" pitchFamily="34" charset="0"/>
                <a:ea typeface="Roboto Bk" pitchFamily="2" charset="0"/>
              </a:rPr>
              <a:t>4</a:t>
            </a:r>
          </a:p>
        </p:txBody>
      </p:sp>
      <p:sp>
        <p:nvSpPr>
          <p:cNvPr id="43" name="Slide Number Placeholder 10"/>
          <p:cNvSpPr>
            <a:spLocks noGrp="1"/>
          </p:cNvSpPr>
          <p:nvPr>
            <p:ph type="sldNum" sz="quarter" idx="12"/>
          </p:nvPr>
        </p:nvSpPr>
        <p:spPr/>
        <p:txBody>
          <a:bodyPr/>
          <a:lstStyle/>
          <a:p>
            <a:pPr algn="ctr"/>
            <a:fld id="{1A174DE4-D6E9-4419-BBC5-6C621C4D6CB0}" type="slidenum">
              <a:rPr lang="en-US" smtClean="0">
                <a:latin typeface="Calibri" pitchFamily="34" charset="0"/>
              </a:rPr>
              <a:pPr algn="ctr"/>
              <a:t>14</a:t>
            </a:fld>
            <a:endParaRPr lang="en-US">
              <a:latin typeface="Calibri" pitchFamily="34" charset="0"/>
            </a:endParaRPr>
          </a:p>
        </p:txBody>
      </p:sp>
      <p:sp>
        <p:nvSpPr>
          <p:cNvPr id="31" name="Rounded Rectangle 30"/>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33" name="Group 32"/>
          <p:cNvGrpSpPr/>
          <p:nvPr/>
        </p:nvGrpSpPr>
        <p:grpSpPr>
          <a:xfrm>
            <a:off x="-11773" y="6770910"/>
            <a:ext cx="12192001" cy="94443"/>
            <a:chOff x="-2" y="6777625"/>
            <a:chExt cx="12192001" cy="94443"/>
          </a:xfrm>
        </p:grpSpPr>
        <p:sp>
          <p:nvSpPr>
            <p:cNvPr id="34" name="Rectangle 33"/>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35" name="Rectangle 34"/>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37" name="Rectangle 36"/>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40" name="Rectangle 39"/>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41"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7" name="Picture 46" descr="webaddress.png"/>
          <p:cNvPicPr>
            <a:picLocks noChangeAspect="1"/>
          </p:cNvPicPr>
          <p:nvPr/>
        </p:nvPicPr>
        <p:blipFill>
          <a:blip r:embed="rId4"/>
          <a:stretch>
            <a:fillRect/>
          </a:stretch>
        </p:blipFill>
        <p:spPr>
          <a:xfrm>
            <a:off x="5116850" y="6529698"/>
            <a:ext cx="1954644" cy="188205"/>
          </a:xfrm>
          <a:prstGeom prst="rect">
            <a:avLst/>
          </a:prstGeom>
        </p:spPr>
      </p:pic>
      <p:sp>
        <p:nvSpPr>
          <p:cNvPr id="36" name="TextBox 35">
            <a:extLst>
              <a:ext uri="{FF2B5EF4-FFF2-40B4-BE49-F238E27FC236}">
                <a16:creationId xmlns:a16="http://schemas.microsoft.com/office/drawing/2014/main" id="{174086B1-7E04-4D57-B022-C3F5CEC28E2A}"/>
              </a:ext>
            </a:extLst>
          </p:cNvPr>
          <p:cNvSpPr txBox="1"/>
          <p:nvPr/>
        </p:nvSpPr>
        <p:spPr>
          <a:xfrm>
            <a:off x="3108961" y="197085"/>
            <a:ext cx="8258122" cy="584775"/>
          </a:xfrm>
          <a:prstGeom prst="rect">
            <a:avLst/>
          </a:prstGeom>
          <a:noFill/>
        </p:spPr>
        <p:txBody>
          <a:bodyPr wrap="square">
            <a:spAutoFit/>
          </a:bodyPr>
          <a:lstStyle/>
          <a:p>
            <a:pPr algn="ctr"/>
            <a:r>
              <a:rPr lang="en-US" sz="3200" b="1" dirty="0">
                <a:solidFill>
                  <a:srgbClr val="577DA4"/>
                </a:solidFill>
                <a:latin typeface="Calibri" pitchFamily="34" charset="0"/>
                <a:ea typeface="Roboto Th" pitchFamily="2" charset="0"/>
              </a:rPr>
              <a:t>Our Preferred Approach to ESG Investment</a:t>
            </a:r>
          </a:p>
        </p:txBody>
      </p:sp>
      <p:sp>
        <p:nvSpPr>
          <p:cNvPr id="38" name="Rectangle 37">
            <a:extLst>
              <a:ext uri="{FF2B5EF4-FFF2-40B4-BE49-F238E27FC236}">
                <a16:creationId xmlns:a16="http://schemas.microsoft.com/office/drawing/2014/main" id="{661B1C23-0489-4DBF-B9B9-5C11FBC8B576}"/>
              </a:ext>
            </a:extLst>
          </p:cNvPr>
          <p:cNvSpPr/>
          <p:nvPr/>
        </p:nvSpPr>
        <p:spPr>
          <a:xfrm>
            <a:off x="1746788" y="983495"/>
            <a:ext cx="9117495" cy="437043"/>
          </a:xfrm>
          <a:prstGeom prst="rect">
            <a:avLst/>
          </a:prstGeom>
          <a:noFill/>
        </p:spPr>
        <p:txBody>
          <a:bodyPr wrap="square" rtlCol="0">
            <a:spAutoFit/>
          </a:bodyPr>
          <a:lstStyle/>
          <a:p>
            <a:pPr algn="ctr">
              <a:lnSpc>
                <a:spcPct val="120000"/>
              </a:lnSpc>
            </a:pPr>
            <a:r>
              <a:rPr lang="en-US" sz="2000" i="1" dirty="0">
                <a:solidFill>
                  <a:srgbClr val="577DA4"/>
                </a:solidFill>
                <a:latin typeface="Calibri" pitchFamily="34" charset="0"/>
                <a:ea typeface="Roboto Lt" pitchFamily="2" charset="0"/>
              </a:rPr>
              <a:t>The destination is worth it………….</a:t>
            </a:r>
          </a:p>
        </p:txBody>
      </p:sp>
      <p:sp>
        <p:nvSpPr>
          <p:cNvPr id="56" name="TextBox 55">
            <a:extLst>
              <a:ext uri="{FF2B5EF4-FFF2-40B4-BE49-F238E27FC236}">
                <a16:creationId xmlns:a16="http://schemas.microsoft.com/office/drawing/2014/main" id="{B295DB31-D3DA-4E6E-AFCF-24F2166CC0F9}"/>
              </a:ext>
            </a:extLst>
          </p:cNvPr>
          <p:cNvSpPr txBox="1"/>
          <p:nvPr/>
        </p:nvSpPr>
        <p:spPr>
          <a:xfrm>
            <a:off x="5041931" y="5186823"/>
            <a:ext cx="2157565" cy="461665"/>
          </a:xfrm>
          <a:prstGeom prst="rect">
            <a:avLst/>
          </a:prstGeom>
          <a:noFill/>
        </p:spPr>
        <p:txBody>
          <a:bodyPr wrap="square">
            <a:spAutoFit/>
          </a:bodyPr>
          <a:lstStyle/>
          <a:p>
            <a:pPr>
              <a:defRPr/>
            </a:pPr>
            <a:r>
              <a:rPr lang="en-GB" sz="2400" dirty="0">
                <a:solidFill>
                  <a:srgbClr val="00B050"/>
                </a:solidFill>
              </a:rPr>
              <a:t>A better World</a:t>
            </a:r>
          </a:p>
        </p:txBody>
      </p:sp>
      <p:pic>
        <p:nvPicPr>
          <p:cNvPr id="57" name="Picture 56">
            <a:extLst>
              <a:ext uri="{FF2B5EF4-FFF2-40B4-BE49-F238E27FC236}">
                <a16:creationId xmlns:a16="http://schemas.microsoft.com/office/drawing/2014/main" id="{09453988-EC32-4ACE-9611-A04277DEB8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4066" y="5591293"/>
            <a:ext cx="1526903" cy="91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0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arn(outVertical)">
                                      <p:cBhvr>
                                        <p:cTn id="10" dur="500"/>
                                        <p:tgtEl>
                                          <p:spTgt spid="5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5" grpId="0"/>
      <p:bldP spid="7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A174DE4-D6E9-4419-BBC5-6C621C4D6CB0}" type="slidenum">
              <a:rPr lang="en-US" smtClean="0">
                <a:latin typeface="Calibri" pitchFamily="34" charset="0"/>
              </a:rPr>
              <a:pPr/>
              <a:t>15</a:t>
            </a:fld>
            <a:endParaRPr lang="en-US">
              <a:latin typeface="Calibri" pitchFamily="34" charset="0"/>
            </a:endParaRPr>
          </a:p>
        </p:txBody>
      </p:sp>
      <p:sp>
        <p:nvSpPr>
          <p:cNvPr id="15" name="Rounded Rectangle 14"/>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16" name="Group 15"/>
          <p:cNvGrpSpPr/>
          <p:nvPr/>
        </p:nvGrpSpPr>
        <p:grpSpPr>
          <a:xfrm>
            <a:off x="-11773" y="6770910"/>
            <a:ext cx="12192001" cy="94443"/>
            <a:chOff x="-2" y="6777625"/>
            <a:chExt cx="12192001" cy="94443"/>
          </a:xfrm>
        </p:grpSpPr>
        <p:sp>
          <p:nvSpPr>
            <p:cNvPr id="17" name="Rectangle 16"/>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9" name="Rectangle 18"/>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0" name="Rectangle 19"/>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1" name="Rectangle 20"/>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22"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5" descr="webaddress.png"/>
          <p:cNvPicPr>
            <a:picLocks noChangeAspect="1"/>
          </p:cNvPicPr>
          <p:nvPr/>
        </p:nvPicPr>
        <p:blipFill>
          <a:blip r:embed="rId4"/>
          <a:stretch>
            <a:fillRect/>
          </a:stretch>
        </p:blipFill>
        <p:spPr>
          <a:xfrm>
            <a:off x="5116850" y="6529698"/>
            <a:ext cx="1954644" cy="188205"/>
          </a:xfrm>
          <a:prstGeom prst="rect">
            <a:avLst/>
          </a:prstGeom>
        </p:spPr>
      </p:pic>
      <p:sp>
        <p:nvSpPr>
          <p:cNvPr id="18" name="TextBox 17">
            <a:extLst>
              <a:ext uri="{FF2B5EF4-FFF2-40B4-BE49-F238E27FC236}">
                <a16:creationId xmlns:a16="http://schemas.microsoft.com/office/drawing/2014/main" id="{AFA2E427-E9B7-424A-A648-02F5215E572A}"/>
              </a:ext>
            </a:extLst>
          </p:cNvPr>
          <p:cNvSpPr txBox="1"/>
          <p:nvPr/>
        </p:nvSpPr>
        <p:spPr>
          <a:xfrm>
            <a:off x="3036227" y="152278"/>
            <a:ext cx="8175111" cy="584775"/>
          </a:xfrm>
          <a:prstGeom prst="rect">
            <a:avLst/>
          </a:prstGeom>
          <a:noFill/>
        </p:spPr>
        <p:txBody>
          <a:bodyPr wrap="square">
            <a:spAutoFit/>
          </a:bodyPr>
          <a:lstStyle/>
          <a:p>
            <a:pPr algn="ctr"/>
            <a:r>
              <a:rPr lang="en-US" sz="3200" b="1" dirty="0">
                <a:solidFill>
                  <a:srgbClr val="577DA4"/>
                </a:solidFill>
                <a:latin typeface="Calibri" pitchFamily="34" charset="0"/>
                <a:ea typeface="Roboto Th" pitchFamily="2" charset="0"/>
              </a:rPr>
              <a:t>Important Notes</a:t>
            </a:r>
          </a:p>
        </p:txBody>
      </p:sp>
      <p:sp>
        <p:nvSpPr>
          <p:cNvPr id="14" name="Content Placeholder 2">
            <a:extLst>
              <a:ext uri="{FF2B5EF4-FFF2-40B4-BE49-F238E27FC236}">
                <a16:creationId xmlns:a16="http://schemas.microsoft.com/office/drawing/2014/main" id="{AC2F2CD8-DB3A-4423-8804-FE943B4E8B75}"/>
              </a:ext>
            </a:extLst>
          </p:cNvPr>
          <p:cNvSpPr txBox="1">
            <a:spLocks/>
          </p:cNvSpPr>
          <p:nvPr/>
        </p:nvSpPr>
        <p:spPr>
          <a:xfrm>
            <a:off x="905312" y="1567144"/>
            <a:ext cx="10515600" cy="49940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288" lvl="1" indent="0" algn="just">
              <a:buFont typeface="Arial" panose="020B0604020202020204" pitchFamily="34" charset="0"/>
              <a:buNone/>
            </a:pPr>
            <a:r>
              <a:rPr lang="en-US" sz="2000" dirty="0">
                <a:solidFill>
                  <a:srgbClr val="577DA4"/>
                </a:solidFill>
                <a:latin typeface="+mj-lt"/>
              </a:rPr>
              <a:t>This is a purely educational document to discuss some general investment related issues. It does not in any way constitute investment advice or arranging investments. It is for information purposes only; any information contained within them is the opinion of the authors, which can change without notice. All information is based on sources that the firm believes to be reliable. No responsibility can be accepted for actions taken as a result of reading this document.</a:t>
            </a:r>
          </a:p>
          <a:p>
            <a:pPr marL="268288" lvl="1" indent="0" algn="just">
              <a:buFont typeface="Arial" panose="020B0604020202020204" pitchFamily="34" charset="0"/>
              <a:buNone/>
            </a:pPr>
            <a:endParaRPr lang="en-GB" sz="2000" dirty="0">
              <a:solidFill>
                <a:srgbClr val="577DA4"/>
              </a:solidFill>
              <a:latin typeface="+mj-lt"/>
            </a:endParaRPr>
          </a:p>
          <a:p>
            <a:pPr marL="268288" lvl="1" indent="0">
              <a:buFont typeface="Arial" panose="020B0604020202020204" pitchFamily="34" charset="0"/>
              <a:buNone/>
            </a:pPr>
            <a:r>
              <a:rPr lang="en-US" sz="2000" b="1" dirty="0">
                <a:solidFill>
                  <a:srgbClr val="577DA4"/>
                </a:solidFill>
                <a:latin typeface="+mj-lt"/>
              </a:rPr>
              <a:t>Past performance is not indicative of future results and no representation is made that the stated results will be replicated.</a:t>
            </a:r>
          </a:p>
          <a:p>
            <a:pPr marL="268288" lvl="1" indent="0">
              <a:buFont typeface="Arial" panose="020B0604020202020204" pitchFamily="34" charset="0"/>
              <a:buNone/>
            </a:pPr>
            <a:endParaRPr lang="en-GB" sz="2000" dirty="0">
              <a:solidFill>
                <a:srgbClr val="577DA4"/>
              </a:solidFill>
              <a:latin typeface="+mj-lt"/>
            </a:endParaRPr>
          </a:p>
          <a:p>
            <a:pPr marL="268288" lvl="1" indent="0">
              <a:buFont typeface="Arial" panose="020B0604020202020204" pitchFamily="34" charset="0"/>
              <a:buNone/>
            </a:pPr>
            <a:r>
              <a:rPr lang="en-US" sz="2000" dirty="0">
                <a:solidFill>
                  <a:srgbClr val="577DA4"/>
                </a:solidFill>
                <a:latin typeface="+mj-lt"/>
              </a:rPr>
              <a:t>Errors and omissions excepted.</a:t>
            </a:r>
            <a:endParaRPr lang="en-GB" sz="2000" dirty="0">
              <a:solidFill>
                <a:srgbClr val="577DA4"/>
              </a:solidFill>
              <a:latin typeface="+mj-lt"/>
            </a:endParaRPr>
          </a:p>
          <a:p>
            <a:pPr marL="268288" lvl="1" indent="0">
              <a:buFont typeface="Arial" panose="020B0604020202020204" pitchFamily="34" charset="0"/>
              <a:buNone/>
            </a:pPr>
            <a:r>
              <a:rPr lang="en-US" sz="2000" dirty="0">
                <a:latin typeface="+mj-lt"/>
              </a:rPr>
              <a:t> </a:t>
            </a:r>
            <a:endParaRPr lang="en-GB" sz="2000" dirty="0">
              <a:latin typeface="+mj-lt"/>
            </a:endParaRPr>
          </a:p>
        </p:txBody>
      </p:sp>
    </p:spTree>
    <p:extLst>
      <p:ext uri="{BB962C8B-B14F-4D97-AF65-F5344CB8AC3E}">
        <p14:creationId xmlns:p14="http://schemas.microsoft.com/office/powerpoint/2010/main" val="378303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71132"/>
        </a:solidFill>
        <a:effectLst/>
      </p:bgPr>
    </p:bg>
    <p:spTree>
      <p:nvGrpSpPr>
        <p:cNvPr id="1" name=""/>
        <p:cNvGrpSpPr/>
        <p:nvPr/>
      </p:nvGrpSpPr>
      <p:grpSpPr>
        <a:xfrm>
          <a:off x="0" y="0"/>
          <a:ext cx="0" cy="0"/>
          <a:chOff x="0" y="0"/>
          <a:chExt cx="0" cy="0"/>
        </a:xfrm>
      </p:grpSpPr>
      <p:pic>
        <p:nvPicPr>
          <p:cNvPr id="11" name="Picture 10" descr="A person smiling for the camera&#10;&#10;Description automatically generated with medium confidence">
            <a:extLst>
              <a:ext uri="{FF2B5EF4-FFF2-40B4-BE49-F238E27FC236}">
                <a16:creationId xmlns:a16="http://schemas.microsoft.com/office/drawing/2014/main" id="{13B349CD-ECD0-457D-90E2-504BE324B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1461" y="1424166"/>
            <a:ext cx="3260034" cy="3233314"/>
          </a:xfrm>
          <a:prstGeom prst="rect">
            <a:avLst/>
          </a:prstGeom>
        </p:spPr>
      </p:pic>
      <p:pic>
        <p:nvPicPr>
          <p:cNvPr id="5" name="Picture 4" descr="A person in a suit and tie&#10;&#10;Description automatically generated with medium confidence">
            <a:extLst>
              <a:ext uri="{FF2B5EF4-FFF2-40B4-BE49-F238E27FC236}">
                <a16:creationId xmlns:a16="http://schemas.microsoft.com/office/drawing/2014/main" id="{4237A218-B153-4E5D-BC3A-386C9C989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079" y="1359595"/>
            <a:ext cx="2986476" cy="3090352"/>
          </a:xfrm>
          <a:prstGeom prst="rect">
            <a:avLst/>
          </a:prstGeom>
        </p:spPr>
      </p:pic>
      <p:sp>
        <p:nvSpPr>
          <p:cNvPr id="6" name="TextBox 5"/>
          <p:cNvSpPr txBox="1"/>
          <p:nvPr/>
        </p:nvSpPr>
        <p:spPr>
          <a:xfrm>
            <a:off x="4168328" y="813286"/>
            <a:ext cx="403236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Calibri" pitchFamily="34" charset="0"/>
                <a:ea typeface="Roboto Th" pitchFamily="2" charset="0"/>
                <a:cs typeface="+mn-cs"/>
              </a:rPr>
              <a:t>Thank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Calibri" pitchFamily="34" charset="0"/>
                <a:ea typeface="Roboto Th" pitchFamily="2" charset="0"/>
                <a:cs typeface="+mn-cs"/>
              </a:rPr>
              <a:t>You</a:t>
            </a:r>
          </a:p>
        </p:txBody>
      </p:sp>
      <p:pic>
        <p:nvPicPr>
          <p:cNvPr id="39" name="Picture 38" descr="webaddress.png"/>
          <p:cNvPicPr>
            <a:picLocks noChangeAspect="1"/>
          </p:cNvPicPr>
          <p:nvPr/>
        </p:nvPicPr>
        <p:blipFill>
          <a:blip r:embed="rId4"/>
          <a:stretch>
            <a:fillRect/>
          </a:stretch>
        </p:blipFill>
        <p:spPr>
          <a:xfrm>
            <a:off x="5116850" y="6529698"/>
            <a:ext cx="1954644" cy="188205"/>
          </a:xfrm>
          <a:prstGeom prst="rect">
            <a:avLst/>
          </a:prstGeom>
        </p:spPr>
      </p:pic>
      <p:sp>
        <p:nvSpPr>
          <p:cNvPr id="21" name="TextBox 20">
            <a:extLst>
              <a:ext uri="{FF2B5EF4-FFF2-40B4-BE49-F238E27FC236}">
                <a16:creationId xmlns:a16="http://schemas.microsoft.com/office/drawing/2014/main" id="{7DB0298F-D092-46DD-8C19-9AC06CF0155C}"/>
              </a:ext>
            </a:extLst>
          </p:cNvPr>
          <p:cNvSpPr txBox="1"/>
          <p:nvPr/>
        </p:nvSpPr>
        <p:spPr>
          <a:xfrm>
            <a:off x="6429138" y="3851036"/>
            <a:ext cx="5179462" cy="113184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Roboto Lt"/>
                <a:ea typeface="+mn-ea"/>
                <a:cs typeface="+mn-cs"/>
              </a:rPr>
              <a:t>Calum Butt</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Roboto Lt"/>
                <a:ea typeface="+mn-ea"/>
                <a:cs typeface="+mn-cs"/>
              </a:rPr>
              <a:t>Consultant </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Roboto Lt"/>
                <a:ea typeface="+mn-ea"/>
                <a:cs typeface="+mn-cs"/>
              </a:rPr>
              <a:t>calum.butt@albertgoodman.co.uk</a:t>
            </a:r>
          </a:p>
        </p:txBody>
      </p:sp>
      <p:pic>
        <p:nvPicPr>
          <p:cNvPr id="22" name="Picture 21" descr="Albert Goodman Logo White with Strapline.png">
            <a:extLst>
              <a:ext uri="{FF2B5EF4-FFF2-40B4-BE49-F238E27FC236}">
                <a16:creationId xmlns:a16="http://schemas.microsoft.com/office/drawing/2014/main" id="{CAF81178-A9C9-4228-A29F-016BC91398D7}"/>
              </a:ext>
            </a:extLst>
          </p:cNvPr>
          <p:cNvPicPr>
            <a:picLocks noChangeAspect="1"/>
          </p:cNvPicPr>
          <p:nvPr/>
        </p:nvPicPr>
        <p:blipFill>
          <a:blip r:embed="rId5"/>
          <a:stretch>
            <a:fillRect/>
          </a:stretch>
        </p:blipFill>
        <p:spPr>
          <a:xfrm>
            <a:off x="201527" y="387069"/>
            <a:ext cx="2407561" cy="1082673"/>
          </a:xfrm>
          <a:prstGeom prst="rect">
            <a:avLst/>
          </a:prstGeom>
        </p:spPr>
      </p:pic>
      <p:sp>
        <p:nvSpPr>
          <p:cNvPr id="10" name="TextBox 9">
            <a:extLst>
              <a:ext uri="{FF2B5EF4-FFF2-40B4-BE49-F238E27FC236}">
                <a16:creationId xmlns:a16="http://schemas.microsoft.com/office/drawing/2014/main" id="{0C9A8130-4248-4253-BF0C-E2D28834F770}"/>
              </a:ext>
            </a:extLst>
          </p:cNvPr>
          <p:cNvSpPr txBox="1"/>
          <p:nvPr/>
        </p:nvSpPr>
        <p:spPr>
          <a:xfrm>
            <a:off x="583400" y="3851036"/>
            <a:ext cx="5777643" cy="168584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Roboto Lt"/>
                <a:ea typeface="+mn-ea"/>
                <a:cs typeface="+mn-cs"/>
              </a:rPr>
              <a:t>Mike Seagrove</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Roboto Lt"/>
                <a:ea typeface="+mn-ea"/>
                <a:cs typeface="+mn-cs"/>
              </a:rPr>
              <a:t>Chartered Financial Planner</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Roboto Lt"/>
                <a:ea typeface="+mn-ea"/>
                <a:cs typeface="+mn-cs"/>
              </a:rPr>
              <a:t>michael.seagrove@albertgoodman.co.uk</a:t>
            </a:r>
          </a:p>
        </p:txBody>
      </p:sp>
    </p:spTree>
    <p:extLst>
      <p:ext uri="{BB962C8B-B14F-4D97-AF65-F5344CB8AC3E}">
        <p14:creationId xmlns:p14="http://schemas.microsoft.com/office/powerpoint/2010/main" val="300528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72103" y="3455334"/>
            <a:ext cx="3747842" cy="584775"/>
          </a:xfrm>
          <a:prstGeom prst="rect">
            <a:avLst/>
          </a:prstGeom>
          <a:noFill/>
        </p:spPr>
        <p:txBody>
          <a:bodyPr wrap="square" rtlCol="0">
            <a:spAutoFit/>
          </a:bodyPr>
          <a:lstStyle/>
          <a:p>
            <a:pPr algn="ctr"/>
            <a:r>
              <a:rPr lang="en-US" sz="3200" b="1" dirty="0">
                <a:solidFill>
                  <a:srgbClr val="577DA4"/>
                </a:solidFill>
                <a:latin typeface="Calibri" pitchFamily="34" charset="0"/>
                <a:ea typeface="Roboto Th" pitchFamily="2" charset="0"/>
              </a:rPr>
              <a:t>INTRODUCTION</a:t>
            </a:r>
          </a:p>
        </p:txBody>
      </p:sp>
      <p:grpSp>
        <p:nvGrpSpPr>
          <p:cNvPr id="12" name="Group 11"/>
          <p:cNvGrpSpPr/>
          <p:nvPr/>
        </p:nvGrpSpPr>
        <p:grpSpPr>
          <a:xfrm>
            <a:off x="5329039" y="1168864"/>
            <a:ext cx="4558377" cy="5057226"/>
            <a:chOff x="4419927" y="1582633"/>
            <a:chExt cx="2861389" cy="3881896"/>
          </a:xfrm>
        </p:grpSpPr>
        <p:cxnSp>
          <p:nvCxnSpPr>
            <p:cNvPr id="46" name="Straight Connector 45"/>
            <p:cNvCxnSpPr>
              <a:cxnSpLocks/>
            </p:cNvCxnSpPr>
            <p:nvPr/>
          </p:nvCxnSpPr>
          <p:spPr>
            <a:xfrm>
              <a:off x="4530532" y="1700068"/>
              <a:ext cx="0" cy="3557758"/>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419927" y="1640630"/>
              <a:ext cx="221209" cy="221209"/>
            </a:xfrm>
            <a:prstGeom prst="ellipse">
              <a:avLst/>
            </a:prstGeom>
            <a:solidFill>
              <a:srgbClr val="577DA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10101"/>
                </a:solidFill>
                <a:latin typeface="Calibri" pitchFamily="34" charset="0"/>
              </a:endParaRPr>
            </a:p>
          </p:txBody>
        </p:sp>
        <p:sp>
          <p:nvSpPr>
            <p:cNvPr id="48" name="Oval 47"/>
            <p:cNvSpPr/>
            <p:nvPr/>
          </p:nvSpPr>
          <p:spPr>
            <a:xfrm>
              <a:off x="4419927" y="2486331"/>
              <a:ext cx="221209" cy="221209"/>
            </a:xfrm>
            <a:prstGeom prst="ellipse">
              <a:avLst/>
            </a:prstGeom>
            <a:solidFill>
              <a:srgbClr val="577DA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10101"/>
                </a:solidFill>
                <a:latin typeface="Calibri" pitchFamily="34" charset="0"/>
              </a:endParaRPr>
            </a:p>
          </p:txBody>
        </p:sp>
        <p:sp>
          <p:nvSpPr>
            <p:cNvPr id="49" name="Oval 48"/>
            <p:cNvSpPr/>
            <p:nvPr/>
          </p:nvSpPr>
          <p:spPr>
            <a:xfrm>
              <a:off x="4419927" y="3362903"/>
              <a:ext cx="221209" cy="221209"/>
            </a:xfrm>
            <a:prstGeom prst="ellipse">
              <a:avLst/>
            </a:prstGeom>
            <a:solidFill>
              <a:srgbClr val="577DA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10101"/>
                </a:solidFill>
                <a:latin typeface="Calibri" pitchFamily="34" charset="0"/>
              </a:endParaRPr>
            </a:p>
          </p:txBody>
        </p:sp>
        <p:sp>
          <p:nvSpPr>
            <p:cNvPr id="50" name="Oval 49"/>
            <p:cNvSpPr/>
            <p:nvPr/>
          </p:nvSpPr>
          <p:spPr>
            <a:xfrm>
              <a:off x="4419927" y="4331778"/>
              <a:ext cx="221209" cy="221209"/>
            </a:xfrm>
            <a:prstGeom prst="ellipse">
              <a:avLst/>
            </a:prstGeom>
            <a:solidFill>
              <a:srgbClr val="577DA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10101"/>
                </a:solidFill>
                <a:latin typeface="Calibri" pitchFamily="34" charset="0"/>
              </a:endParaRPr>
            </a:p>
          </p:txBody>
        </p:sp>
        <p:sp>
          <p:nvSpPr>
            <p:cNvPr id="53" name="TextBox 52"/>
            <p:cNvSpPr txBox="1"/>
            <p:nvPr/>
          </p:nvSpPr>
          <p:spPr>
            <a:xfrm>
              <a:off x="4844780" y="1856463"/>
              <a:ext cx="2436536" cy="496120"/>
            </a:xfrm>
            <a:prstGeom prst="rect">
              <a:avLst/>
            </a:prstGeom>
            <a:noFill/>
          </p:spPr>
          <p:txBody>
            <a:bodyPr wrap="square"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marL="285750" indent="-285750">
                <a:buFont typeface="Arial" panose="020B0604020202020204" pitchFamily="34" charset="0"/>
                <a:buChar char="•"/>
              </a:pPr>
              <a:r>
                <a:rPr lang="en-US" sz="1800" dirty="0">
                  <a:solidFill>
                    <a:srgbClr val="577DA4"/>
                  </a:solidFill>
                  <a:latin typeface="Calibri" pitchFamily="34" charset="0"/>
                </a:rPr>
                <a:t>Being part of the solution</a:t>
              </a:r>
            </a:p>
            <a:p>
              <a:pPr marL="285750" indent="-285750">
                <a:buFont typeface="Arial" panose="020B0604020202020204" pitchFamily="34" charset="0"/>
                <a:buChar char="•"/>
              </a:pPr>
              <a:r>
                <a:rPr lang="en-US" sz="1800" dirty="0">
                  <a:solidFill>
                    <a:srgbClr val="577DA4"/>
                  </a:solidFill>
                  <a:latin typeface="Calibri" pitchFamily="34" charset="0"/>
                </a:rPr>
                <a:t>Sustainability</a:t>
              </a:r>
            </a:p>
          </p:txBody>
        </p:sp>
        <p:sp>
          <p:nvSpPr>
            <p:cNvPr id="54" name="Rectangle 53"/>
            <p:cNvSpPr/>
            <p:nvPr/>
          </p:nvSpPr>
          <p:spPr>
            <a:xfrm>
              <a:off x="4844781" y="1582633"/>
              <a:ext cx="2406737" cy="307122"/>
            </a:xfrm>
            <a:prstGeom prst="rect">
              <a:avLst/>
            </a:prstGeom>
          </p:spPr>
          <p:txBody>
            <a:bodyPr wrap="square">
              <a:spAutoFit/>
            </a:bodyPr>
            <a:lstStyle/>
            <a:p>
              <a:r>
                <a:rPr lang="en-US" sz="2000" b="1" dirty="0">
                  <a:solidFill>
                    <a:srgbClr val="010101"/>
                  </a:solidFill>
                  <a:latin typeface="Calibri" pitchFamily="34" charset="0"/>
                  <a:ea typeface="Roboto Bk" pitchFamily="2" charset="0"/>
                </a:rPr>
                <a:t>The World Needs to Change</a:t>
              </a:r>
            </a:p>
          </p:txBody>
        </p:sp>
        <p:sp>
          <p:nvSpPr>
            <p:cNvPr id="55" name="TextBox 54"/>
            <p:cNvSpPr txBox="1"/>
            <p:nvPr/>
          </p:nvSpPr>
          <p:spPr>
            <a:xfrm>
              <a:off x="4844780" y="2662747"/>
              <a:ext cx="2436536" cy="921365"/>
            </a:xfrm>
            <a:prstGeom prst="rect">
              <a:avLst/>
            </a:prstGeom>
            <a:noFill/>
          </p:spPr>
          <p:txBody>
            <a:bodyPr wrap="square"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marL="285750" lvl="0" indent="-285750">
                <a:buFont typeface="Arial" panose="020B0604020202020204" pitchFamily="34" charset="0"/>
                <a:buChar char="•"/>
              </a:pPr>
              <a:r>
                <a:rPr lang="en-US" sz="1800" dirty="0">
                  <a:solidFill>
                    <a:srgbClr val="577DA4"/>
                  </a:solidFill>
                  <a:latin typeface="Calibri" pitchFamily="34" charset="0"/>
                  <a:ea typeface="+mn-ea"/>
                </a:rPr>
                <a:t>Environmental</a:t>
              </a:r>
            </a:p>
            <a:p>
              <a:pPr marL="285750" lvl="0" indent="-285750">
                <a:buFont typeface="Arial" panose="020B0604020202020204" pitchFamily="34" charset="0"/>
                <a:buChar char="•"/>
              </a:pPr>
              <a:r>
                <a:rPr lang="en-US" sz="1800" dirty="0">
                  <a:solidFill>
                    <a:srgbClr val="577DA4"/>
                  </a:solidFill>
                  <a:latin typeface="Calibri" pitchFamily="34" charset="0"/>
                  <a:ea typeface="+mn-ea"/>
                </a:rPr>
                <a:t>Social</a:t>
              </a:r>
            </a:p>
            <a:p>
              <a:pPr marL="285750" lvl="0" indent="-285750">
                <a:buFont typeface="Arial" panose="020B0604020202020204" pitchFamily="34" charset="0"/>
                <a:buChar char="•"/>
              </a:pPr>
              <a:r>
                <a:rPr lang="en-US" sz="1800" dirty="0">
                  <a:solidFill>
                    <a:srgbClr val="577DA4"/>
                  </a:solidFill>
                  <a:latin typeface="Calibri" pitchFamily="34" charset="0"/>
                  <a:ea typeface="+mn-ea"/>
                </a:rPr>
                <a:t>Governance</a:t>
              </a:r>
            </a:p>
            <a:p>
              <a:pPr lvl="0"/>
              <a:endParaRPr lang="en-US" sz="1800" dirty="0">
                <a:solidFill>
                  <a:srgbClr val="577DA4"/>
                </a:solidFill>
                <a:latin typeface="Calibri" pitchFamily="34" charset="0"/>
                <a:ea typeface="+mn-ea"/>
              </a:endParaRPr>
            </a:p>
          </p:txBody>
        </p:sp>
        <p:sp>
          <p:nvSpPr>
            <p:cNvPr id="56" name="Rectangle 55"/>
            <p:cNvSpPr/>
            <p:nvPr/>
          </p:nvSpPr>
          <p:spPr>
            <a:xfrm>
              <a:off x="4844781" y="2388917"/>
              <a:ext cx="2303406" cy="307122"/>
            </a:xfrm>
            <a:prstGeom prst="rect">
              <a:avLst/>
            </a:prstGeom>
          </p:spPr>
          <p:txBody>
            <a:bodyPr wrap="square">
              <a:spAutoFit/>
            </a:bodyPr>
            <a:lstStyle/>
            <a:p>
              <a:r>
                <a:rPr lang="en-US" sz="2000" b="1" dirty="0">
                  <a:solidFill>
                    <a:srgbClr val="010101"/>
                  </a:solidFill>
                  <a:latin typeface="Calibri" pitchFamily="34" charset="0"/>
                  <a:ea typeface="Roboto Bk" pitchFamily="2" charset="0"/>
                </a:rPr>
                <a:t>What is ESG Investing?</a:t>
              </a:r>
            </a:p>
          </p:txBody>
        </p:sp>
        <p:sp>
          <p:nvSpPr>
            <p:cNvPr id="58" name="TextBox 57"/>
            <p:cNvSpPr txBox="1"/>
            <p:nvPr/>
          </p:nvSpPr>
          <p:spPr>
            <a:xfrm>
              <a:off x="4844780" y="3583724"/>
              <a:ext cx="2436536" cy="708742"/>
            </a:xfrm>
            <a:prstGeom prst="rect">
              <a:avLst/>
            </a:prstGeom>
            <a:noFill/>
          </p:spPr>
          <p:txBody>
            <a:bodyPr wrap="square"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marL="285750" lvl="0" indent="-285750">
                <a:buFont typeface="Arial" panose="020B0604020202020204" pitchFamily="34" charset="0"/>
                <a:buChar char="•"/>
              </a:pPr>
              <a:r>
                <a:rPr lang="en-US" sz="1800" dirty="0">
                  <a:solidFill>
                    <a:srgbClr val="577DA4"/>
                  </a:solidFill>
                  <a:latin typeface="Calibri" pitchFamily="34" charset="0"/>
                  <a:ea typeface="+mn-ea"/>
                </a:rPr>
                <a:t>Impact Portfolio</a:t>
              </a:r>
            </a:p>
            <a:p>
              <a:pPr marL="285750" lvl="0" indent="-285750">
                <a:buFont typeface="Arial" panose="020B0604020202020204" pitchFamily="34" charset="0"/>
                <a:buChar char="•"/>
              </a:pPr>
              <a:r>
                <a:rPr lang="en-US" sz="1800" dirty="0">
                  <a:solidFill>
                    <a:srgbClr val="577DA4"/>
                  </a:solidFill>
                  <a:latin typeface="Calibri" pitchFamily="34" charset="0"/>
                  <a:ea typeface="+mn-ea"/>
                </a:rPr>
                <a:t>Thematic Portfolio</a:t>
              </a:r>
            </a:p>
            <a:p>
              <a:pPr marL="285750" lvl="0" indent="-285750">
                <a:buFont typeface="Arial" panose="020B0604020202020204" pitchFamily="34" charset="0"/>
                <a:buChar char="•"/>
              </a:pPr>
              <a:r>
                <a:rPr lang="en-US" sz="1800" dirty="0">
                  <a:solidFill>
                    <a:srgbClr val="577DA4"/>
                  </a:solidFill>
                  <a:latin typeface="Calibri" pitchFamily="34" charset="0"/>
                  <a:ea typeface="+mn-ea"/>
                </a:rPr>
                <a:t>Systematic  Portfolio</a:t>
              </a:r>
            </a:p>
          </p:txBody>
        </p:sp>
        <p:sp>
          <p:nvSpPr>
            <p:cNvPr id="59" name="Rectangle 58"/>
            <p:cNvSpPr/>
            <p:nvPr/>
          </p:nvSpPr>
          <p:spPr>
            <a:xfrm>
              <a:off x="4844781" y="3312204"/>
              <a:ext cx="2303406" cy="307122"/>
            </a:xfrm>
            <a:prstGeom prst="rect">
              <a:avLst/>
            </a:prstGeom>
          </p:spPr>
          <p:txBody>
            <a:bodyPr wrap="square">
              <a:spAutoFit/>
            </a:bodyPr>
            <a:lstStyle/>
            <a:p>
              <a:r>
                <a:rPr lang="en-US" sz="2000" b="1" dirty="0">
                  <a:solidFill>
                    <a:srgbClr val="010101"/>
                  </a:solidFill>
                  <a:latin typeface="Calibri" pitchFamily="34" charset="0"/>
                  <a:ea typeface="Roboto Bk" pitchFamily="2" charset="0"/>
                </a:rPr>
                <a:t>Types of ESG Investment?</a:t>
              </a:r>
            </a:p>
          </p:txBody>
        </p:sp>
        <p:sp>
          <p:nvSpPr>
            <p:cNvPr id="60" name="TextBox 59"/>
            <p:cNvSpPr txBox="1"/>
            <p:nvPr/>
          </p:nvSpPr>
          <p:spPr>
            <a:xfrm>
              <a:off x="4838199" y="4543164"/>
              <a:ext cx="2436536" cy="921365"/>
            </a:xfrm>
            <a:prstGeom prst="rect">
              <a:avLst/>
            </a:prstGeom>
            <a:noFill/>
          </p:spPr>
          <p:txBody>
            <a:bodyPr wrap="square" rtlCol="0">
              <a:spAutoFit/>
            </a:bodyPr>
            <a:lstStyle>
              <a:defPPr>
                <a:defRPr lang="en-US"/>
              </a:defPPr>
              <a:lvl1pPr>
                <a:defRPr sz="1200">
                  <a:solidFill>
                    <a:schemeClr val="bg2">
                      <a:lumMod val="50000"/>
                    </a:schemeClr>
                  </a:solidFill>
                  <a:latin typeface="Roboto Lt" pitchFamily="2" charset="0"/>
                  <a:ea typeface="Roboto Lt" pitchFamily="2" charset="0"/>
                </a:defRPr>
              </a:lvl1pPr>
            </a:lstStyle>
            <a:p>
              <a:pPr marL="285750" lvl="0" indent="-285750">
                <a:buFont typeface="Arial" panose="020B0604020202020204" pitchFamily="34" charset="0"/>
                <a:buChar char="•"/>
              </a:pPr>
              <a:r>
                <a:rPr lang="en-US" sz="1800" dirty="0">
                  <a:solidFill>
                    <a:srgbClr val="577DA4"/>
                  </a:solidFill>
                  <a:latin typeface="Calibri" pitchFamily="34" charset="0"/>
                  <a:ea typeface="+mn-ea"/>
                </a:rPr>
                <a:t>Systematic ESG Portfolio</a:t>
              </a:r>
            </a:p>
            <a:p>
              <a:pPr marL="285750" lvl="0" indent="-285750">
                <a:buFont typeface="Arial" panose="020B0604020202020204" pitchFamily="34" charset="0"/>
                <a:buChar char="•"/>
              </a:pPr>
              <a:r>
                <a:rPr lang="en-US" sz="1800" dirty="0">
                  <a:solidFill>
                    <a:srgbClr val="577DA4"/>
                  </a:solidFill>
                  <a:latin typeface="Calibri" pitchFamily="34" charset="0"/>
                  <a:ea typeface="+mn-ea"/>
                </a:rPr>
                <a:t>Overweight ‘Best in Class’</a:t>
              </a:r>
            </a:p>
            <a:p>
              <a:pPr marL="285750" lvl="0" indent="-285750">
                <a:buFont typeface="Arial" panose="020B0604020202020204" pitchFamily="34" charset="0"/>
                <a:buChar char="•"/>
              </a:pPr>
              <a:r>
                <a:rPr lang="en-US" sz="1800" dirty="0">
                  <a:solidFill>
                    <a:srgbClr val="577DA4"/>
                  </a:solidFill>
                  <a:latin typeface="Calibri" pitchFamily="34" charset="0"/>
                  <a:ea typeface="+mn-ea"/>
                </a:rPr>
                <a:t>Performance</a:t>
              </a:r>
            </a:p>
            <a:p>
              <a:pPr marL="285750" lvl="0" indent="-285750">
                <a:buFont typeface="Arial" panose="020B0604020202020204" pitchFamily="34" charset="0"/>
                <a:buChar char="•"/>
              </a:pPr>
              <a:r>
                <a:rPr lang="en-US" sz="1800" dirty="0">
                  <a:solidFill>
                    <a:srgbClr val="577DA4"/>
                  </a:solidFill>
                  <a:latin typeface="Calibri" pitchFamily="34" charset="0"/>
                  <a:ea typeface="+mn-ea"/>
                </a:rPr>
                <a:t>The destination is worth it</a:t>
              </a:r>
            </a:p>
          </p:txBody>
        </p:sp>
        <p:sp>
          <p:nvSpPr>
            <p:cNvPr id="61" name="Rectangle 60"/>
            <p:cNvSpPr/>
            <p:nvPr/>
          </p:nvSpPr>
          <p:spPr>
            <a:xfrm>
              <a:off x="4844781" y="4295167"/>
              <a:ext cx="2436534" cy="543369"/>
            </a:xfrm>
            <a:prstGeom prst="rect">
              <a:avLst/>
            </a:prstGeom>
          </p:spPr>
          <p:txBody>
            <a:bodyPr wrap="square">
              <a:spAutoFit/>
            </a:bodyPr>
            <a:lstStyle/>
            <a:p>
              <a:r>
                <a:rPr lang="en-US" sz="2000" b="1" dirty="0">
                  <a:solidFill>
                    <a:srgbClr val="010101"/>
                  </a:solidFill>
                  <a:latin typeface="Calibri" pitchFamily="34" charset="0"/>
                  <a:ea typeface="Roboto Bk" pitchFamily="2" charset="0"/>
                </a:rPr>
                <a:t>AG Approach to ESG Investment</a:t>
              </a:r>
            </a:p>
          </p:txBody>
        </p:sp>
      </p:grpSp>
      <p:sp>
        <p:nvSpPr>
          <p:cNvPr id="11" name="Slide Number Placeholder 10"/>
          <p:cNvSpPr>
            <a:spLocks noGrp="1"/>
          </p:cNvSpPr>
          <p:nvPr>
            <p:ph type="sldNum" sz="quarter" idx="12"/>
          </p:nvPr>
        </p:nvSpPr>
        <p:spPr/>
        <p:txBody>
          <a:bodyPr/>
          <a:lstStyle/>
          <a:p>
            <a:pPr algn="ctr"/>
            <a:fld id="{1A174DE4-D6E9-4419-BBC5-6C621C4D6CB0}" type="slidenum">
              <a:rPr lang="en-US" smtClean="0">
                <a:latin typeface="Calibri" pitchFamily="34" charset="0"/>
              </a:rPr>
              <a:pPr algn="ctr"/>
              <a:t>2</a:t>
            </a:fld>
            <a:endParaRPr lang="en-US">
              <a:latin typeface="Calibri" pitchFamily="34" charset="0"/>
            </a:endParaRPr>
          </a:p>
        </p:txBody>
      </p:sp>
      <p:sp>
        <p:nvSpPr>
          <p:cNvPr id="29" name="TextBox 28"/>
          <p:cNvSpPr txBox="1"/>
          <p:nvPr/>
        </p:nvSpPr>
        <p:spPr>
          <a:xfrm>
            <a:off x="3776871" y="93104"/>
            <a:ext cx="5989975" cy="646331"/>
          </a:xfrm>
          <a:prstGeom prst="rect">
            <a:avLst/>
          </a:prstGeom>
          <a:noFill/>
        </p:spPr>
        <p:txBody>
          <a:bodyPr wrap="square" rtlCol="0">
            <a:spAutoFit/>
          </a:bodyPr>
          <a:lstStyle/>
          <a:p>
            <a:pPr algn="ctr"/>
            <a:r>
              <a:rPr lang="en-US" sz="3600" b="1" dirty="0">
                <a:solidFill>
                  <a:srgbClr val="577DA4"/>
                </a:solidFill>
                <a:latin typeface="Calibri" pitchFamily="34" charset="0"/>
                <a:ea typeface="Roboto Th" pitchFamily="2" charset="0"/>
              </a:rPr>
              <a:t>Introduction to ESG Investing</a:t>
            </a:r>
          </a:p>
        </p:txBody>
      </p:sp>
      <p:sp>
        <p:nvSpPr>
          <p:cNvPr id="4" name="Rounded Rectangle 3"/>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25" name="Group 24"/>
          <p:cNvGrpSpPr/>
          <p:nvPr/>
        </p:nvGrpSpPr>
        <p:grpSpPr>
          <a:xfrm>
            <a:off x="-11773" y="6770910"/>
            <a:ext cx="12192001" cy="94443"/>
            <a:chOff x="-2" y="6777625"/>
            <a:chExt cx="12192001" cy="94443"/>
          </a:xfrm>
        </p:grpSpPr>
        <p:sp>
          <p:nvSpPr>
            <p:cNvPr id="27" name="Rectangle 26"/>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8" name="Rectangle 27"/>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30" name="Rectangle 29"/>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31" name="Rectangle 30"/>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38" name="Picture 2" descr="E:\order 6\Albertgoodman\Albert_Goodman_Logo_Colour_High_R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webaddress.png"/>
          <p:cNvPicPr>
            <a:picLocks noChangeAspect="1"/>
          </p:cNvPicPr>
          <p:nvPr/>
        </p:nvPicPr>
        <p:blipFill>
          <a:blip r:embed="rId4"/>
          <a:stretch>
            <a:fillRect/>
          </a:stretch>
        </p:blipFill>
        <p:spPr>
          <a:xfrm>
            <a:off x="5116850" y="6529698"/>
            <a:ext cx="1954644" cy="188205"/>
          </a:xfrm>
          <a:prstGeom prst="rect">
            <a:avLst/>
          </a:prstGeom>
        </p:spPr>
      </p:pic>
      <p:pic>
        <p:nvPicPr>
          <p:cNvPr id="2050" name="Picture 2" descr="E:\order 6\Albertgoodman\AlbertGoodmanLogoColourSocialA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25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1" fill="hold" nodeType="withEffect">
                                  <p:stCondLst>
                                    <p:cond delay="75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20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532646" y="1141787"/>
            <a:ext cx="7511393" cy="402546"/>
          </a:xfrm>
          <a:prstGeom prst="rect">
            <a:avLst/>
          </a:prstGeom>
          <a:noFill/>
        </p:spPr>
        <p:txBody>
          <a:bodyPr wrap="square" rtlCol="0">
            <a:spAutoFit/>
          </a:bodyPr>
          <a:lstStyle/>
          <a:p>
            <a:pPr algn="ctr">
              <a:lnSpc>
                <a:spcPct val="120000"/>
              </a:lnSpc>
            </a:pPr>
            <a:r>
              <a:rPr lang="en-US" i="1" dirty="0">
                <a:solidFill>
                  <a:srgbClr val="577DA4"/>
                </a:solidFill>
                <a:latin typeface="Calibri" pitchFamily="34" charset="0"/>
                <a:ea typeface="Roboto Lt" pitchFamily="2" charset="0"/>
              </a:rPr>
              <a:t>The world is facing many real challenges, important and in some cases urgent.</a:t>
            </a:r>
          </a:p>
        </p:txBody>
      </p:sp>
      <p:sp>
        <p:nvSpPr>
          <p:cNvPr id="3" name="Slide Number Placeholder 2"/>
          <p:cNvSpPr>
            <a:spLocks noGrp="1"/>
          </p:cNvSpPr>
          <p:nvPr>
            <p:ph type="sldNum" sz="quarter" idx="12"/>
          </p:nvPr>
        </p:nvSpPr>
        <p:spPr/>
        <p:txBody>
          <a:bodyPr/>
          <a:lstStyle/>
          <a:p>
            <a:fld id="{1A174DE4-D6E9-4419-BBC5-6C621C4D6CB0}" type="slidenum">
              <a:rPr lang="en-US" smtClean="0">
                <a:latin typeface="Calibri" pitchFamily="34" charset="0"/>
              </a:rPr>
              <a:pPr/>
              <a:t>3</a:t>
            </a:fld>
            <a:endParaRPr lang="en-US">
              <a:latin typeface="Calibri" pitchFamily="34" charset="0"/>
            </a:endParaRPr>
          </a:p>
        </p:txBody>
      </p:sp>
      <p:sp>
        <p:nvSpPr>
          <p:cNvPr id="14" name="TextBox 13"/>
          <p:cNvSpPr txBox="1"/>
          <p:nvPr/>
        </p:nvSpPr>
        <p:spPr>
          <a:xfrm>
            <a:off x="3708019" y="86209"/>
            <a:ext cx="5976731" cy="646331"/>
          </a:xfrm>
          <a:prstGeom prst="rect">
            <a:avLst/>
          </a:prstGeom>
          <a:noFill/>
        </p:spPr>
        <p:txBody>
          <a:bodyPr wrap="square" rtlCol="0">
            <a:spAutoFit/>
          </a:bodyPr>
          <a:lstStyle/>
          <a:p>
            <a:pPr algn="ctr"/>
            <a:r>
              <a:rPr lang="en-US" sz="3600" b="1" dirty="0">
                <a:solidFill>
                  <a:srgbClr val="577DA4"/>
                </a:solidFill>
                <a:latin typeface="Calibri" pitchFamily="34" charset="0"/>
                <a:ea typeface="Roboto Th" pitchFamily="2" charset="0"/>
              </a:rPr>
              <a:t>The World Needs to Change</a:t>
            </a:r>
          </a:p>
        </p:txBody>
      </p:sp>
      <p:sp>
        <p:nvSpPr>
          <p:cNvPr id="15" name="Rounded Rectangle 14"/>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16" name="Group 15"/>
          <p:cNvGrpSpPr/>
          <p:nvPr/>
        </p:nvGrpSpPr>
        <p:grpSpPr>
          <a:xfrm>
            <a:off x="-11773" y="6770910"/>
            <a:ext cx="12192001" cy="94443"/>
            <a:chOff x="-2" y="6777625"/>
            <a:chExt cx="12192001" cy="94443"/>
          </a:xfrm>
        </p:grpSpPr>
        <p:sp>
          <p:nvSpPr>
            <p:cNvPr id="17" name="Rectangle 16"/>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9" name="Rectangle 18"/>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0" name="Rectangle 19"/>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1" name="Rectangle 20"/>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22"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5" descr="webaddress.png"/>
          <p:cNvPicPr>
            <a:picLocks noChangeAspect="1"/>
          </p:cNvPicPr>
          <p:nvPr/>
        </p:nvPicPr>
        <p:blipFill>
          <a:blip r:embed="rId4"/>
          <a:stretch>
            <a:fillRect/>
          </a:stretch>
        </p:blipFill>
        <p:spPr>
          <a:xfrm>
            <a:off x="5116850" y="6529698"/>
            <a:ext cx="1954644" cy="188205"/>
          </a:xfrm>
          <a:prstGeom prst="rect">
            <a:avLst/>
          </a:prstGeom>
        </p:spPr>
      </p:pic>
      <p:pic>
        <p:nvPicPr>
          <p:cNvPr id="28" name="Content Placeholder 26" descr="A screenshot of a cell phone&#10;&#10;Description automatically generated">
            <a:extLst>
              <a:ext uri="{FF2B5EF4-FFF2-40B4-BE49-F238E27FC236}">
                <a16:creationId xmlns:a16="http://schemas.microsoft.com/office/drawing/2014/main" id="{AF2B71A5-29A2-4F47-8EA5-B81B0A5EDC09}"/>
              </a:ext>
            </a:extLst>
          </p:cNvPr>
          <p:cNvPicPr>
            <a:picLocks noChangeAspect="1"/>
          </p:cNvPicPr>
          <p:nvPr/>
        </p:nvPicPr>
        <p:blipFill rotWithShape="1">
          <a:blip r:embed="rId5"/>
          <a:srcRect l="15097" t="14369" r="14433" b="12307"/>
          <a:stretch/>
        </p:blipFill>
        <p:spPr>
          <a:xfrm>
            <a:off x="1505473" y="1553505"/>
            <a:ext cx="8831224" cy="4803724"/>
          </a:xfrm>
          <a:prstGeom prst="rect">
            <a:avLst/>
          </a:prstGeom>
        </p:spPr>
      </p:pic>
    </p:spTree>
    <p:extLst>
      <p:ext uri="{BB962C8B-B14F-4D97-AF65-F5344CB8AC3E}">
        <p14:creationId xmlns:p14="http://schemas.microsoft.com/office/powerpoint/2010/main" val="124285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644335" y="3456815"/>
            <a:ext cx="2025234" cy="338554"/>
          </a:xfrm>
          <a:prstGeom prst="rect">
            <a:avLst/>
          </a:prstGeom>
          <a:noFill/>
        </p:spPr>
        <p:txBody>
          <a:bodyPr wrap="none" rtlCol="0">
            <a:spAutoFit/>
          </a:bodyPr>
          <a:lstStyle/>
          <a:p>
            <a:r>
              <a:rPr lang="en-US" sz="1600" b="1" dirty="0">
                <a:solidFill>
                  <a:srgbClr val="010101"/>
                </a:solidFill>
                <a:latin typeface="Calibri" pitchFamily="34" charset="0"/>
              </a:rPr>
              <a:t>Consumer Purchasing</a:t>
            </a:r>
          </a:p>
        </p:txBody>
      </p:sp>
      <p:sp>
        <p:nvSpPr>
          <p:cNvPr id="26" name="TextBox 25"/>
          <p:cNvSpPr txBox="1"/>
          <p:nvPr/>
        </p:nvSpPr>
        <p:spPr>
          <a:xfrm>
            <a:off x="8644335" y="3818263"/>
            <a:ext cx="2923682" cy="691600"/>
          </a:xfrm>
          <a:prstGeom prst="rect">
            <a:avLst/>
          </a:prstGeom>
          <a:noFill/>
        </p:spPr>
        <p:txBody>
          <a:bodyPr wrap="square" rtlCol="0">
            <a:spAutoFit/>
          </a:bodyPr>
          <a:lstStyle/>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Avoid companies with poor reputations</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Favour good companies</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Animal testing choices</a:t>
            </a:r>
          </a:p>
        </p:txBody>
      </p:sp>
      <p:sp>
        <p:nvSpPr>
          <p:cNvPr id="31" name="TextBox 30"/>
          <p:cNvSpPr txBox="1"/>
          <p:nvPr/>
        </p:nvSpPr>
        <p:spPr>
          <a:xfrm>
            <a:off x="8644335" y="1995531"/>
            <a:ext cx="875561" cy="338554"/>
          </a:xfrm>
          <a:prstGeom prst="rect">
            <a:avLst/>
          </a:prstGeom>
          <a:noFill/>
        </p:spPr>
        <p:txBody>
          <a:bodyPr wrap="none" rtlCol="0">
            <a:spAutoFit/>
          </a:bodyPr>
          <a:lstStyle/>
          <a:p>
            <a:r>
              <a:rPr lang="en-US" sz="1600" b="1" dirty="0">
                <a:solidFill>
                  <a:srgbClr val="010101"/>
                </a:solidFill>
                <a:latin typeface="Calibri" pitchFamily="34" charset="0"/>
              </a:rPr>
              <a:t>Housing</a:t>
            </a:r>
          </a:p>
        </p:txBody>
      </p:sp>
      <p:sp>
        <p:nvSpPr>
          <p:cNvPr id="33" name="TextBox 32"/>
          <p:cNvSpPr txBox="1"/>
          <p:nvPr/>
        </p:nvSpPr>
        <p:spPr>
          <a:xfrm>
            <a:off x="8644335" y="2356979"/>
            <a:ext cx="2476099" cy="691600"/>
          </a:xfrm>
          <a:prstGeom prst="rect">
            <a:avLst/>
          </a:prstGeom>
          <a:noFill/>
        </p:spPr>
        <p:txBody>
          <a:bodyPr wrap="square" rtlCol="0">
            <a:spAutoFit/>
          </a:bodyPr>
          <a:lstStyle/>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Better insulation</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Appliance ratings</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Recycling</a:t>
            </a:r>
          </a:p>
        </p:txBody>
      </p:sp>
      <p:sp>
        <p:nvSpPr>
          <p:cNvPr id="34" name="TextBox 33"/>
          <p:cNvSpPr txBox="1"/>
          <p:nvPr/>
        </p:nvSpPr>
        <p:spPr>
          <a:xfrm>
            <a:off x="8644335" y="4916923"/>
            <a:ext cx="1981440" cy="338554"/>
          </a:xfrm>
          <a:prstGeom prst="rect">
            <a:avLst/>
          </a:prstGeom>
          <a:noFill/>
        </p:spPr>
        <p:txBody>
          <a:bodyPr wrap="none" rtlCol="0">
            <a:spAutoFit/>
          </a:bodyPr>
          <a:lstStyle/>
          <a:p>
            <a:r>
              <a:rPr lang="en-US" sz="1600" b="1" dirty="0">
                <a:solidFill>
                  <a:srgbClr val="010101"/>
                </a:solidFill>
                <a:latin typeface="Calibri" pitchFamily="34" charset="0"/>
              </a:rPr>
              <a:t>Sustainable Investing</a:t>
            </a:r>
          </a:p>
        </p:txBody>
      </p:sp>
      <p:sp>
        <p:nvSpPr>
          <p:cNvPr id="35" name="TextBox 34"/>
          <p:cNvSpPr txBox="1"/>
          <p:nvPr/>
        </p:nvSpPr>
        <p:spPr>
          <a:xfrm>
            <a:off x="8644335" y="5278371"/>
            <a:ext cx="2765787" cy="691600"/>
          </a:xfrm>
          <a:prstGeom prst="rect">
            <a:avLst/>
          </a:prstGeom>
          <a:noFill/>
        </p:spPr>
        <p:txBody>
          <a:bodyPr wrap="square" rtlCol="0">
            <a:spAutoFit/>
          </a:bodyPr>
          <a:lstStyle/>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Favour good companies</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Avoid worse companies</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Underweight ‘less good’ companies</a:t>
            </a:r>
          </a:p>
        </p:txBody>
      </p:sp>
      <p:sp>
        <p:nvSpPr>
          <p:cNvPr id="36" name="TextBox 35"/>
          <p:cNvSpPr txBox="1"/>
          <p:nvPr/>
        </p:nvSpPr>
        <p:spPr>
          <a:xfrm>
            <a:off x="2040458" y="3429000"/>
            <a:ext cx="673711" cy="338554"/>
          </a:xfrm>
          <a:prstGeom prst="rect">
            <a:avLst/>
          </a:prstGeom>
          <a:noFill/>
        </p:spPr>
        <p:txBody>
          <a:bodyPr wrap="none" rtlCol="0">
            <a:spAutoFit/>
          </a:bodyPr>
          <a:lstStyle/>
          <a:p>
            <a:pPr algn="r"/>
            <a:r>
              <a:rPr lang="en-US" sz="1600" b="1" dirty="0">
                <a:solidFill>
                  <a:srgbClr val="010101"/>
                </a:solidFill>
                <a:latin typeface="Calibri" pitchFamily="34" charset="0"/>
              </a:rPr>
              <a:t>Travel</a:t>
            </a:r>
          </a:p>
        </p:txBody>
      </p:sp>
      <p:sp>
        <p:nvSpPr>
          <p:cNvPr id="37" name="TextBox 36"/>
          <p:cNvSpPr txBox="1"/>
          <p:nvPr/>
        </p:nvSpPr>
        <p:spPr>
          <a:xfrm>
            <a:off x="1913947" y="3794356"/>
            <a:ext cx="1997161" cy="691600"/>
          </a:xfrm>
          <a:prstGeom prst="rect">
            <a:avLst/>
          </a:prstGeom>
          <a:noFill/>
        </p:spPr>
        <p:txBody>
          <a:bodyPr wrap="square" rtlCol="0">
            <a:spAutoFit/>
          </a:bodyPr>
          <a:lstStyle/>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Carbon off-set for flights</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E-cars and fuel efficiency</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Methods of travel</a:t>
            </a:r>
          </a:p>
        </p:txBody>
      </p:sp>
      <p:sp>
        <p:nvSpPr>
          <p:cNvPr id="38" name="TextBox 37"/>
          <p:cNvSpPr txBox="1"/>
          <p:nvPr/>
        </p:nvSpPr>
        <p:spPr>
          <a:xfrm>
            <a:off x="2159977" y="1995531"/>
            <a:ext cx="1387688" cy="338554"/>
          </a:xfrm>
          <a:prstGeom prst="rect">
            <a:avLst/>
          </a:prstGeom>
          <a:noFill/>
        </p:spPr>
        <p:txBody>
          <a:bodyPr wrap="none" rtlCol="0">
            <a:spAutoFit/>
          </a:bodyPr>
          <a:lstStyle/>
          <a:p>
            <a:pPr algn="r"/>
            <a:r>
              <a:rPr lang="en-US" sz="1600" b="1" dirty="0">
                <a:solidFill>
                  <a:srgbClr val="010101"/>
                </a:solidFill>
                <a:latin typeface="Calibri" pitchFamily="34" charset="0"/>
              </a:rPr>
              <a:t>Energy Supply</a:t>
            </a:r>
          </a:p>
        </p:txBody>
      </p:sp>
      <p:sp>
        <p:nvSpPr>
          <p:cNvPr id="43" name="TextBox 42"/>
          <p:cNvSpPr txBox="1"/>
          <p:nvPr/>
        </p:nvSpPr>
        <p:spPr>
          <a:xfrm>
            <a:off x="1967663" y="2356979"/>
            <a:ext cx="2393441" cy="646331"/>
          </a:xfrm>
          <a:prstGeom prst="rect">
            <a:avLst/>
          </a:prstGeom>
          <a:noFill/>
        </p:spPr>
        <p:txBody>
          <a:bodyPr wrap="square" rtlCol="0">
            <a:spAutoFit/>
          </a:bodyPr>
          <a:lstStyle/>
          <a:p>
            <a:pPr marL="180975" indent="-180975">
              <a:buFont typeface="Arial" panose="020B0604020202020204" pitchFamily="34" charset="0"/>
              <a:buChar char="•"/>
            </a:pPr>
            <a:r>
              <a:rPr lang="en-GB" sz="1200" dirty="0">
                <a:solidFill>
                  <a:srgbClr val="577DA4"/>
                </a:solidFill>
                <a:latin typeface="Calibri" panose="020F0502020204030204" pitchFamily="34" charset="0"/>
                <a:cs typeface="Calibri" panose="020F0502020204030204" pitchFamily="34" charset="0"/>
              </a:rPr>
              <a:t>Sourcing greener energy</a:t>
            </a:r>
          </a:p>
          <a:p>
            <a:pPr marL="180975" indent="-180975">
              <a:buFont typeface="Arial" panose="020B0604020202020204" pitchFamily="34" charset="0"/>
              <a:buChar char="•"/>
            </a:pPr>
            <a:r>
              <a:rPr lang="en-GB" sz="1200" dirty="0">
                <a:solidFill>
                  <a:srgbClr val="577DA4"/>
                </a:solidFill>
                <a:latin typeface="Calibri" panose="020F0502020204030204" pitchFamily="34" charset="0"/>
                <a:cs typeface="Calibri" panose="020F0502020204030204" pitchFamily="34" charset="0"/>
              </a:rPr>
              <a:t>Solar panels</a:t>
            </a:r>
          </a:p>
          <a:p>
            <a:pPr marL="180975" indent="-180975">
              <a:buFont typeface="Arial" panose="020B0604020202020204" pitchFamily="34" charset="0"/>
              <a:buChar char="•"/>
            </a:pPr>
            <a:r>
              <a:rPr lang="en-GB" sz="1200" dirty="0">
                <a:solidFill>
                  <a:srgbClr val="577DA4"/>
                </a:solidFill>
                <a:latin typeface="Calibri" panose="020F0502020204030204" pitchFamily="34" charset="0"/>
                <a:cs typeface="Calibri" panose="020F0502020204030204" pitchFamily="34" charset="0"/>
              </a:rPr>
              <a:t>Smart meters</a:t>
            </a:r>
            <a:endParaRPr lang="en-US" sz="1200" dirty="0">
              <a:solidFill>
                <a:srgbClr val="577DA4"/>
              </a:solidFill>
              <a:latin typeface="Calibri" pitchFamily="34" charset="0"/>
            </a:endParaRPr>
          </a:p>
        </p:txBody>
      </p:sp>
      <p:sp>
        <p:nvSpPr>
          <p:cNvPr id="44" name="TextBox 43"/>
          <p:cNvSpPr txBox="1"/>
          <p:nvPr/>
        </p:nvSpPr>
        <p:spPr>
          <a:xfrm>
            <a:off x="1791159" y="4916923"/>
            <a:ext cx="1756506" cy="338554"/>
          </a:xfrm>
          <a:prstGeom prst="rect">
            <a:avLst/>
          </a:prstGeom>
          <a:noFill/>
        </p:spPr>
        <p:txBody>
          <a:bodyPr wrap="none" rtlCol="0">
            <a:spAutoFit/>
          </a:bodyPr>
          <a:lstStyle/>
          <a:p>
            <a:pPr algn="r"/>
            <a:r>
              <a:rPr lang="en-US" sz="1600" b="1" dirty="0">
                <a:solidFill>
                  <a:srgbClr val="010101"/>
                </a:solidFill>
                <a:latin typeface="Calibri" pitchFamily="34" charset="0"/>
              </a:rPr>
              <a:t>Food &amp; Agriculture</a:t>
            </a:r>
          </a:p>
        </p:txBody>
      </p:sp>
      <p:sp>
        <p:nvSpPr>
          <p:cNvPr id="45" name="TextBox 44"/>
          <p:cNvSpPr txBox="1"/>
          <p:nvPr/>
        </p:nvSpPr>
        <p:spPr>
          <a:xfrm>
            <a:off x="1811005" y="5267235"/>
            <a:ext cx="2476099" cy="691600"/>
          </a:xfrm>
          <a:prstGeom prst="rect">
            <a:avLst/>
          </a:prstGeom>
          <a:noFill/>
        </p:spPr>
        <p:txBody>
          <a:bodyPr wrap="square" rtlCol="0">
            <a:spAutoFit/>
          </a:bodyPr>
          <a:lstStyle/>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Better animal welfare</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Food miles</a:t>
            </a:r>
          </a:p>
          <a:p>
            <a:pPr marL="171450" indent="-171450">
              <a:lnSpc>
                <a:spcPct val="110000"/>
              </a:lnSpc>
              <a:buFont typeface="Arial" panose="020B0604020202020204" pitchFamily="34" charset="0"/>
              <a:buChar char="•"/>
            </a:pPr>
            <a:r>
              <a:rPr lang="en-US" sz="1200" dirty="0">
                <a:solidFill>
                  <a:srgbClr val="577DA4"/>
                </a:solidFill>
                <a:latin typeface="Calibri" pitchFamily="34" charset="0"/>
              </a:rPr>
              <a:t>Avoiding deforestation (palm oil).</a:t>
            </a:r>
          </a:p>
        </p:txBody>
      </p:sp>
      <p:sp>
        <p:nvSpPr>
          <p:cNvPr id="47" name="Freeform 46"/>
          <p:cNvSpPr/>
          <p:nvPr/>
        </p:nvSpPr>
        <p:spPr>
          <a:xfrm>
            <a:off x="6500773" y="2360637"/>
            <a:ext cx="1419336" cy="696280"/>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tx1">
                <a:lumMod val="40000"/>
                <a:lumOff val="60000"/>
              </a:schemeClr>
            </a:solidFill>
            <a:prstDash val="solid"/>
            <a:miter lim="800000"/>
            <a:headEnd/>
            <a:tailEnd type="oval"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Calibri" pitchFamily="34" charset="0"/>
            </a:endParaRPr>
          </a:p>
        </p:txBody>
      </p:sp>
      <p:cxnSp>
        <p:nvCxnSpPr>
          <p:cNvPr id="48" name="Straight Connector 47"/>
          <p:cNvCxnSpPr/>
          <p:nvPr/>
        </p:nvCxnSpPr>
        <p:spPr>
          <a:xfrm flipV="1">
            <a:off x="6998735" y="3876651"/>
            <a:ext cx="921373" cy="3501"/>
          </a:xfrm>
          <a:prstGeom prst="line">
            <a:avLst/>
          </a:prstGeom>
          <a:noFill/>
          <a:ln w="12700" cap="flat">
            <a:solidFill>
              <a:schemeClr val="tx1">
                <a:lumMod val="40000"/>
                <a:lumOff val="60000"/>
              </a:schemeClr>
            </a:solidFill>
            <a:prstDash val="solid"/>
            <a:miter lim="800000"/>
            <a:headEnd/>
            <a:tailEnd type="oval" w="lg" len="lg"/>
          </a:ln>
          <a:extLst>
            <a:ext uri="{909E8E84-426E-40DD-AFC4-6F175D3DCCD1}">
              <a14:hiddenFill xmlns:a14="http://schemas.microsoft.com/office/drawing/2010/main">
                <a:noFill/>
              </a14:hiddenFill>
            </a:ext>
          </a:extLst>
        </p:spPr>
      </p:cxnSp>
      <p:sp>
        <p:nvSpPr>
          <p:cNvPr id="49" name="Freeform 48"/>
          <p:cNvSpPr/>
          <p:nvPr/>
        </p:nvSpPr>
        <p:spPr>
          <a:xfrm flipV="1">
            <a:off x="6500775" y="4692422"/>
            <a:ext cx="1419336" cy="696280"/>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tx1">
                <a:lumMod val="40000"/>
                <a:lumOff val="60000"/>
              </a:schemeClr>
            </a:solidFill>
            <a:prstDash val="solid"/>
            <a:miter lim="800000"/>
            <a:headEnd/>
            <a:tailEnd type="oval"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Calibri" pitchFamily="34" charset="0"/>
            </a:endParaRPr>
          </a:p>
        </p:txBody>
      </p:sp>
      <p:sp>
        <p:nvSpPr>
          <p:cNvPr id="50" name="Freeform 49"/>
          <p:cNvSpPr/>
          <p:nvPr/>
        </p:nvSpPr>
        <p:spPr>
          <a:xfrm flipH="1">
            <a:off x="4273222" y="2360636"/>
            <a:ext cx="1419336" cy="696280"/>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tx1">
                <a:lumMod val="40000"/>
                <a:lumOff val="60000"/>
              </a:schemeClr>
            </a:solidFill>
            <a:prstDash val="solid"/>
            <a:miter lim="800000"/>
            <a:headEnd/>
            <a:tailEnd type="oval"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Calibri" pitchFamily="34" charset="0"/>
            </a:endParaRPr>
          </a:p>
        </p:txBody>
      </p:sp>
      <p:cxnSp>
        <p:nvCxnSpPr>
          <p:cNvPr id="51" name="Straight Connector 50"/>
          <p:cNvCxnSpPr/>
          <p:nvPr/>
        </p:nvCxnSpPr>
        <p:spPr>
          <a:xfrm flipH="1" flipV="1">
            <a:off x="4273222" y="3876652"/>
            <a:ext cx="921374" cy="3501"/>
          </a:xfrm>
          <a:prstGeom prst="line">
            <a:avLst/>
          </a:prstGeom>
          <a:noFill/>
          <a:ln w="12700" cap="flat">
            <a:solidFill>
              <a:schemeClr val="tx1">
                <a:lumMod val="40000"/>
                <a:lumOff val="60000"/>
              </a:schemeClr>
            </a:solidFill>
            <a:prstDash val="solid"/>
            <a:miter lim="800000"/>
            <a:headEnd/>
            <a:tailEnd type="oval" w="lg" len="lg"/>
          </a:ln>
          <a:extLst>
            <a:ext uri="{909E8E84-426E-40DD-AFC4-6F175D3DCCD1}">
              <a14:hiddenFill xmlns:a14="http://schemas.microsoft.com/office/drawing/2010/main">
                <a:noFill/>
              </a14:hiddenFill>
            </a:ext>
          </a:extLst>
        </p:spPr>
      </p:cxnSp>
      <p:sp>
        <p:nvSpPr>
          <p:cNvPr id="52" name="Freeform 51"/>
          <p:cNvSpPr/>
          <p:nvPr/>
        </p:nvSpPr>
        <p:spPr>
          <a:xfrm flipH="1" flipV="1">
            <a:off x="4273221" y="4692422"/>
            <a:ext cx="1419336" cy="696280"/>
          </a:xfrm>
          <a:custGeom>
            <a:avLst/>
            <a:gdLst>
              <a:gd name="connsiteX0" fmla="*/ 0 w 1652154"/>
              <a:gd name="connsiteY0" fmla="*/ 810491 h 810491"/>
              <a:gd name="connsiteX1" fmla="*/ 342900 w 1652154"/>
              <a:gd name="connsiteY1" fmla="*/ 0 h 810491"/>
              <a:gd name="connsiteX2" fmla="*/ 1652154 w 1652154"/>
              <a:gd name="connsiteY2" fmla="*/ 0 h 810491"/>
            </a:gdLst>
            <a:ahLst/>
            <a:cxnLst>
              <a:cxn ang="0">
                <a:pos x="connsiteX0" y="connsiteY0"/>
              </a:cxn>
              <a:cxn ang="0">
                <a:pos x="connsiteX1" y="connsiteY1"/>
              </a:cxn>
              <a:cxn ang="0">
                <a:pos x="connsiteX2" y="connsiteY2"/>
              </a:cxn>
            </a:cxnLst>
            <a:rect l="l" t="t" r="r" b="b"/>
            <a:pathLst>
              <a:path w="1652154" h="810491">
                <a:moveTo>
                  <a:pt x="0" y="810491"/>
                </a:moveTo>
                <a:lnTo>
                  <a:pt x="342900" y="0"/>
                </a:lnTo>
                <a:lnTo>
                  <a:pt x="1652154" y="0"/>
                </a:lnTo>
              </a:path>
            </a:pathLst>
          </a:custGeom>
          <a:noFill/>
          <a:ln w="12700" cap="flat">
            <a:solidFill>
              <a:schemeClr val="tx1">
                <a:lumMod val="40000"/>
                <a:lumOff val="60000"/>
              </a:schemeClr>
            </a:solidFill>
            <a:prstDash val="solid"/>
            <a:miter lim="800000"/>
            <a:headEnd/>
            <a:tailEnd type="oval" w="lg"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latin typeface="Calibri" pitchFamily="34" charset="0"/>
            </a:endParaRPr>
          </a:p>
        </p:txBody>
      </p:sp>
      <p:sp>
        <p:nvSpPr>
          <p:cNvPr id="53" name="Oval 52"/>
          <p:cNvSpPr/>
          <p:nvPr/>
        </p:nvSpPr>
        <p:spPr>
          <a:xfrm>
            <a:off x="5174544" y="2952053"/>
            <a:ext cx="1838113" cy="1838115"/>
          </a:xfrm>
          <a:prstGeom prst="ellipse">
            <a:avLst/>
          </a:prstGeom>
          <a:solidFill>
            <a:srgbClr val="577D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a:solidFill>
                  <a:srgbClr val="FFFFFF"/>
                </a:solidFill>
                <a:latin typeface="Calibri" pitchFamily="34" charset="0"/>
              </a:rPr>
              <a:t>Being Part</a:t>
            </a:r>
          </a:p>
          <a:p>
            <a:pPr algn="ctr"/>
            <a:r>
              <a:rPr lang="en-US" sz="2400" dirty="0">
                <a:solidFill>
                  <a:srgbClr val="FFFFFF"/>
                </a:solidFill>
                <a:latin typeface="Calibri" pitchFamily="34" charset="0"/>
              </a:rPr>
              <a:t>of the</a:t>
            </a:r>
          </a:p>
          <a:p>
            <a:pPr algn="ctr"/>
            <a:r>
              <a:rPr lang="en-US" sz="2400" dirty="0">
                <a:solidFill>
                  <a:srgbClr val="FFFFFF"/>
                </a:solidFill>
                <a:latin typeface="Calibri" pitchFamily="34" charset="0"/>
              </a:rPr>
              <a:t>Solution</a:t>
            </a:r>
          </a:p>
        </p:txBody>
      </p:sp>
      <p:sp>
        <p:nvSpPr>
          <p:cNvPr id="62" name="Slide Number Placeholder 2"/>
          <p:cNvSpPr txBox="1">
            <a:spLocks/>
          </p:cNvSpPr>
          <p:nvPr/>
        </p:nvSpPr>
        <p:spPr>
          <a:xfrm>
            <a:off x="11568017" y="269024"/>
            <a:ext cx="353943" cy="26161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174DE4-D6E9-4419-BBC5-6C621C4D6CB0}" type="slidenum">
              <a:rPr lang="en-US" sz="1050" smtClean="0">
                <a:solidFill>
                  <a:schemeClr val="bg1"/>
                </a:solidFill>
                <a:latin typeface="+mj-lt"/>
              </a:rPr>
              <a:pPr algn="ctr"/>
              <a:t>4</a:t>
            </a:fld>
            <a:endParaRPr lang="en-US" sz="1050">
              <a:solidFill>
                <a:schemeClr val="bg1"/>
              </a:solidFill>
              <a:latin typeface="+mj-lt"/>
            </a:endParaRPr>
          </a:p>
        </p:txBody>
      </p:sp>
      <p:sp>
        <p:nvSpPr>
          <p:cNvPr id="40" name="Rounded Rectangle 39"/>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41" name="Group 40"/>
          <p:cNvGrpSpPr/>
          <p:nvPr/>
        </p:nvGrpSpPr>
        <p:grpSpPr>
          <a:xfrm>
            <a:off x="-11773" y="6770910"/>
            <a:ext cx="12192001" cy="94443"/>
            <a:chOff x="-2" y="6777625"/>
            <a:chExt cx="12192001" cy="94443"/>
          </a:xfrm>
        </p:grpSpPr>
        <p:sp>
          <p:nvSpPr>
            <p:cNvPr id="42" name="Rectangle 41"/>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46" name="Rectangle 45"/>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54" name="Rectangle 53"/>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67" name="Rectangle 66"/>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68" name="Picture 2" descr="E:\order 6\Albertgoodman\Albert_Goodman_Logo_Colour_High_R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E:\order 6\Albertgoodman\AlbertGoodmanLogoColourSocialA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0" name="Picture 69" descr="webaddress.png"/>
          <p:cNvPicPr>
            <a:picLocks noChangeAspect="1"/>
          </p:cNvPicPr>
          <p:nvPr/>
        </p:nvPicPr>
        <p:blipFill>
          <a:blip r:embed="rId5"/>
          <a:stretch>
            <a:fillRect/>
          </a:stretch>
        </p:blipFill>
        <p:spPr>
          <a:xfrm>
            <a:off x="5116850" y="6529698"/>
            <a:ext cx="1954644" cy="188205"/>
          </a:xfrm>
          <a:prstGeom prst="rect">
            <a:avLst/>
          </a:prstGeom>
        </p:spPr>
      </p:pic>
      <p:sp>
        <p:nvSpPr>
          <p:cNvPr id="32" name="TextBox 31">
            <a:extLst>
              <a:ext uri="{FF2B5EF4-FFF2-40B4-BE49-F238E27FC236}">
                <a16:creationId xmlns:a16="http://schemas.microsoft.com/office/drawing/2014/main" id="{017F8E14-2705-4E2C-9699-82A731B263E6}"/>
              </a:ext>
            </a:extLst>
          </p:cNvPr>
          <p:cNvSpPr txBox="1"/>
          <p:nvPr/>
        </p:nvSpPr>
        <p:spPr>
          <a:xfrm>
            <a:off x="3708019" y="86209"/>
            <a:ext cx="5976731" cy="646331"/>
          </a:xfrm>
          <a:prstGeom prst="rect">
            <a:avLst/>
          </a:prstGeom>
          <a:noFill/>
        </p:spPr>
        <p:txBody>
          <a:bodyPr wrap="square" rtlCol="0">
            <a:spAutoFit/>
          </a:bodyPr>
          <a:lstStyle/>
          <a:p>
            <a:pPr algn="ctr"/>
            <a:r>
              <a:rPr lang="en-US" sz="3600" b="1" dirty="0">
                <a:solidFill>
                  <a:srgbClr val="577DA4"/>
                </a:solidFill>
                <a:latin typeface="Calibri" pitchFamily="34" charset="0"/>
                <a:ea typeface="Roboto Th" pitchFamily="2" charset="0"/>
              </a:rPr>
              <a:t>The World Needs to Change</a:t>
            </a:r>
          </a:p>
        </p:txBody>
      </p:sp>
      <p:sp>
        <p:nvSpPr>
          <p:cNvPr id="55" name="Freeform 37">
            <a:extLst>
              <a:ext uri="{FF2B5EF4-FFF2-40B4-BE49-F238E27FC236}">
                <a16:creationId xmlns:a16="http://schemas.microsoft.com/office/drawing/2014/main" id="{A689BA6C-006E-4202-AF1B-9802485D4C8A}"/>
              </a:ext>
            </a:extLst>
          </p:cNvPr>
          <p:cNvSpPr>
            <a:spLocks noEditPoints="1"/>
          </p:cNvSpPr>
          <p:nvPr/>
        </p:nvSpPr>
        <p:spPr bwMode="auto">
          <a:xfrm>
            <a:off x="1155513" y="3432513"/>
            <a:ext cx="740343" cy="405588"/>
          </a:xfrm>
          <a:custGeom>
            <a:avLst/>
            <a:gdLst>
              <a:gd name="T0" fmla="*/ 2981 w 3815"/>
              <a:gd name="T1" fmla="*/ 1173 h 2088"/>
              <a:gd name="T2" fmla="*/ 3005 w 3815"/>
              <a:gd name="T3" fmla="*/ 1210 h 2088"/>
              <a:gd name="T4" fmla="*/ 3065 w 3815"/>
              <a:gd name="T5" fmla="*/ 1821 h 2088"/>
              <a:gd name="T6" fmla="*/ 3018 w 3815"/>
              <a:gd name="T7" fmla="*/ 1938 h 2088"/>
              <a:gd name="T8" fmla="*/ 2929 w 3815"/>
              <a:gd name="T9" fmla="*/ 2027 h 2088"/>
              <a:gd name="T10" fmla="*/ 2805 w 3815"/>
              <a:gd name="T11" fmla="*/ 2086 h 2088"/>
              <a:gd name="T12" fmla="*/ 2741 w 3815"/>
              <a:gd name="T13" fmla="*/ 2080 h 2088"/>
              <a:gd name="T14" fmla="*/ 2216 w 3815"/>
              <a:gd name="T15" fmla="*/ 1497 h 2088"/>
              <a:gd name="T16" fmla="*/ 2205 w 3815"/>
              <a:gd name="T17" fmla="*/ 1449 h 2088"/>
              <a:gd name="T18" fmla="*/ 2237 w 3815"/>
              <a:gd name="T19" fmla="*/ 1415 h 2088"/>
              <a:gd name="T20" fmla="*/ 778 w 3815"/>
              <a:gd name="T21" fmla="*/ 0 h 2088"/>
              <a:gd name="T22" fmla="*/ 2199 w 3815"/>
              <a:gd name="T23" fmla="*/ 362 h 2088"/>
              <a:gd name="T24" fmla="*/ 2455 w 3815"/>
              <a:gd name="T25" fmla="*/ 266 h 2088"/>
              <a:gd name="T26" fmla="*/ 2696 w 3815"/>
              <a:gd name="T27" fmla="*/ 186 h 2088"/>
              <a:gd name="T28" fmla="*/ 2911 w 3815"/>
              <a:gd name="T29" fmla="*/ 128 h 2088"/>
              <a:gd name="T30" fmla="*/ 3096 w 3815"/>
              <a:gd name="T31" fmla="*/ 95 h 2088"/>
              <a:gd name="T32" fmla="*/ 3287 w 3815"/>
              <a:gd name="T33" fmla="*/ 90 h 2088"/>
              <a:gd name="T34" fmla="*/ 2966 w 3815"/>
              <a:gd name="T35" fmla="*/ 407 h 2088"/>
              <a:gd name="T36" fmla="*/ 3653 w 3815"/>
              <a:gd name="T37" fmla="*/ 148 h 2088"/>
              <a:gd name="T38" fmla="*/ 3740 w 3815"/>
              <a:gd name="T39" fmla="*/ 195 h 2088"/>
              <a:gd name="T40" fmla="*/ 3795 w 3815"/>
              <a:gd name="T41" fmla="*/ 263 h 2088"/>
              <a:gd name="T42" fmla="*/ 3815 w 3815"/>
              <a:gd name="T43" fmla="*/ 356 h 2088"/>
              <a:gd name="T44" fmla="*/ 3780 w 3815"/>
              <a:gd name="T45" fmla="*/ 479 h 2088"/>
              <a:gd name="T46" fmla="*/ 3683 w 3815"/>
              <a:gd name="T47" fmla="*/ 600 h 2088"/>
              <a:gd name="T48" fmla="*/ 3531 w 3815"/>
              <a:gd name="T49" fmla="*/ 722 h 2088"/>
              <a:gd name="T50" fmla="*/ 3333 w 3815"/>
              <a:gd name="T51" fmla="*/ 842 h 2088"/>
              <a:gd name="T52" fmla="*/ 3096 w 3815"/>
              <a:gd name="T53" fmla="*/ 959 h 2088"/>
              <a:gd name="T54" fmla="*/ 2830 w 3815"/>
              <a:gd name="T55" fmla="*/ 1072 h 2088"/>
              <a:gd name="T56" fmla="*/ 2543 w 3815"/>
              <a:gd name="T57" fmla="*/ 1181 h 2088"/>
              <a:gd name="T58" fmla="*/ 2245 w 3815"/>
              <a:gd name="T59" fmla="*/ 1283 h 2088"/>
              <a:gd name="T60" fmla="*/ 1941 w 3815"/>
              <a:gd name="T61" fmla="*/ 1378 h 2088"/>
              <a:gd name="T62" fmla="*/ 1643 w 3815"/>
              <a:gd name="T63" fmla="*/ 1463 h 2088"/>
              <a:gd name="T64" fmla="*/ 1356 w 3815"/>
              <a:gd name="T65" fmla="*/ 1541 h 2088"/>
              <a:gd name="T66" fmla="*/ 1091 w 3815"/>
              <a:gd name="T67" fmla="*/ 1607 h 2088"/>
              <a:gd name="T68" fmla="*/ 855 w 3815"/>
              <a:gd name="T69" fmla="*/ 1661 h 2088"/>
              <a:gd name="T70" fmla="*/ 658 w 3815"/>
              <a:gd name="T71" fmla="*/ 1704 h 2088"/>
              <a:gd name="T72" fmla="*/ 508 w 3815"/>
              <a:gd name="T73" fmla="*/ 1732 h 2088"/>
              <a:gd name="T74" fmla="*/ 410 w 3815"/>
              <a:gd name="T75" fmla="*/ 1744 h 2088"/>
              <a:gd name="T76" fmla="*/ 329 w 3815"/>
              <a:gd name="T77" fmla="*/ 1743 h 2088"/>
              <a:gd name="T78" fmla="*/ 238 w 3815"/>
              <a:gd name="T79" fmla="*/ 1728 h 2088"/>
              <a:gd name="T80" fmla="*/ 163 w 3815"/>
              <a:gd name="T81" fmla="*/ 1696 h 2088"/>
              <a:gd name="T82" fmla="*/ 114 w 3815"/>
              <a:gd name="T83" fmla="*/ 1641 h 2088"/>
              <a:gd name="T84" fmla="*/ 108 w 3815"/>
              <a:gd name="T85" fmla="*/ 1571 h 2088"/>
              <a:gd name="T86" fmla="*/ 149 w 3815"/>
              <a:gd name="T87" fmla="*/ 1501 h 2088"/>
              <a:gd name="T88" fmla="*/ 237 w 3815"/>
              <a:gd name="T89" fmla="*/ 1416 h 2088"/>
              <a:gd name="T90" fmla="*/ 5 w 3815"/>
              <a:gd name="T91" fmla="*/ 998 h 2088"/>
              <a:gd name="T92" fmla="*/ 6 w 3815"/>
              <a:gd name="T93" fmla="*/ 935 h 2088"/>
              <a:gd name="T94" fmla="*/ 44 w 3815"/>
              <a:gd name="T95" fmla="*/ 885 h 2088"/>
              <a:gd name="T96" fmla="*/ 138 w 3815"/>
              <a:gd name="T97" fmla="*/ 847 h 2088"/>
              <a:gd name="T98" fmla="*/ 247 w 3815"/>
              <a:gd name="T99" fmla="*/ 845 h 2088"/>
              <a:gd name="T100" fmla="*/ 723 w 3815"/>
              <a:gd name="T101" fmla="*/ 1085 h 2088"/>
              <a:gd name="T102" fmla="*/ 1027 w 3815"/>
              <a:gd name="T103" fmla="*/ 913 h 2088"/>
              <a:gd name="T104" fmla="*/ 458 w 3815"/>
              <a:gd name="T105" fmla="*/ 283 h 2088"/>
              <a:gd name="T106" fmla="*/ 416 w 3815"/>
              <a:gd name="T107" fmla="*/ 229 h 2088"/>
              <a:gd name="T108" fmla="*/ 416 w 3815"/>
              <a:gd name="T109" fmla="*/ 164 h 2088"/>
              <a:gd name="T110" fmla="*/ 459 w 3815"/>
              <a:gd name="T111" fmla="*/ 111 h 2088"/>
              <a:gd name="T112" fmla="*/ 621 w 3815"/>
              <a:gd name="T113" fmla="*/ 24 h 2088"/>
              <a:gd name="T114" fmla="*/ 778 w 3815"/>
              <a:gd name="T115" fmla="*/ 0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15" h="2088">
                <a:moveTo>
                  <a:pt x="2953" y="1165"/>
                </a:moveTo>
                <a:lnTo>
                  <a:pt x="2968" y="1167"/>
                </a:lnTo>
                <a:lnTo>
                  <a:pt x="2981" y="1173"/>
                </a:lnTo>
                <a:lnTo>
                  <a:pt x="2993" y="1182"/>
                </a:lnTo>
                <a:lnTo>
                  <a:pt x="3001" y="1195"/>
                </a:lnTo>
                <a:lnTo>
                  <a:pt x="3005" y="1210"/>
                </a:lnTo>
                <a:lnTo>
                  <a:pt x="3066" y="1735"/>
                </a:lnTo>
                <a:lnTo>
                  <a:pt x="3068" y="1779"/>
                </a:lnTo>
                <a:lnTo>
                  <a:pt x="3065" y="1821"/>
                </a:lnTo>
                <a:lnTo>
                  <a:pt x="3054" y="1862"/>
                </a:lnTo>
                <a:lnTo>
                  <a:pt x="3039" y="1902"/>
                </a:lnTo>
                <a:lnTo>
                  <a:pt x="3018" y="1938"/>
                </a:lnTo>
                <a:lnTo>
                  <a:pt x="2993" y="1971"/>
                </a:lnTo>
                <a:lnTo>
                  <a:pt x="2964" y="2001"/>
                </a:lnTo>
                <a:lnTo>
                  <a:pt x="2929" y="2027"/>
                </a:lnTo>
                <a:lnTo>
                  <a:pt x="2891" y="2049"/>
                </a:lnTo>
                <a:lnTo>
                  <a:pt x="2825" y="2079"/>
                </a:lnTo>
                <a:lnTo>
                  <a:pt x="2805" y="2086"/>
                </a:lnTo>
                <a:lnTo>
                  <a:pt x="2784" y="2088"/>
                </a:lnTo>
                <a:lnTo>
                  <a:pt x="2762" y="2086"/>
                </a:lnTo>
                <a:lnTo>
                  <a:pt x="2741" y="2080"/>
                </a:lnTo>
                <a:lnTo>
                  <a:pt x="2723" y="2068"/>
                </a:lnTo>
                <a:lnTo>
                  <a:pt x="2706" y="2053"/>
                </a:lnTo>
                <a:lnTo>
                  <a:pt x="2216" y="1497"/>
                </a:lnTo>
                <a:lnTo>
                  <a:pt x="2207" y="1482"/>
                </a:lnTo>
                <a:lnTo>
                  <a:pt x="2203" y="1466"/>
                </a:lnTo>
                <a:lnTo>
                  <a:pt x="2205" y="1449"/>
                </a:lnTo>
                <a:lnTo>
                  <a:pt x="2212" y="1435"/>
                </a:lnTo>
                <a:lnTo>
                  <a:pt x="2222" y="1423"/>
                </a:lnTo>
                <a:lnTo>
                  <a:pt x="2237" y="1415"/>
                </a:lnTo>
                <a:lnTo>
                  <a:pt x="2938" y="1168"/>
                </a:lnTo>
                <a:lnTo>
                  <a:pt x="2953" y="1165"/>
                </a:lnTo>
                <a:close/>
                <a:moveTo>
                  <a:pt x="778" y="0"/>
                </a:moveTo>
                <a:lnTo>
                  <a:pt x="831" y="4"/>
                </a:lnTo>
                <a:lnTo>
                  <a:pt x="884" y="15"/>
                </a:lnTo>
                <a:lnTo>
                  <a:pt x="2199" y="362"/>
                </a:lnTo>
                <a:lnTo>
                  <a:pt x="2287" y="328"/>
                </a:lnTo>
                <a:lnTo>
                  <a:pt x="2372" y="296"/>
                </a:lnTo>
                <a:lnTo>
                  <a:pt x="2455" y="266"/>
                </a:lnTo>
                <a:lnTo>
                  <a:pt x="2538" y="237"/>
                </a:lnTo>
                <a:lnTo>
                  <a:pt x="2618" y="210"/>
                </a:lnTo>
                <a:lnTo>
                  <a:pt x="2696" y="186"/>
                </a:lnTo>
                <a:lnTo>
                  <a:pt x="2770" y="164"/>
                </a:lnTo>
                <a:lnTo>
                  <a:pt x="2842" y="145"/>
                </a:lnTo>
                <a:lnTo>
                  <a:pt x="2911" y="128"/>
                </a:lnTo>
                <a:lnTo>
                  <a:pt x="2976" y="114"/>
                </a:lnTo>
                <a:lnTo>
                  <a:pt x="3038" y="103"/>
                </a:lnTo>
                <a:lnTo>
                  <a:pt x="3096" y="95"/>
                </a:lnTo>
                <a:lnTo>
                  <a:pt x="3149" y="90"/>
                </a:lnTo>
                <a:lnTo>
                  <a:pt x="3199" y="89"/>
                </a:lnTo>
                <a:lnTo>
                  <a:pt x="3287" y="90"/>
                </a:lnTo>
                <a:lnTo>
                  <a:pt x="3372" y="93"/>
                </a:lnTo>
                <a:lnTo>
                  <a:pt x="2976" y="273"/>
                </a:lnTo>
                <a:lnTo>
                  <a:pt x="2966" y="407"/>
                </a:lnTo>
                <a:lnTo>
                  <a:pt x="3579" y="125"/>
                </a:lnTo>
                <a:lnTo>
                  <a:pt x="3617" y="135"/>
                </a:lnTo>
                <a:lnTo>
                  <a:pt x="3653" y="148"/>
                </a:lnTo>
                <a:lnTo>
                  <a:pt x="3686" y="162"/>
                </a:lnTo>
                <a:lnTo>
                  <a:pt x="3714" y="177"/>
                </a:lnTo>
                <a:lnTo>
                  <a:pt x="3740" y="195"/>
                </a:lnTo>
                <a:lnTo>
                  <a:pt x="3763" y="215"/>
                </a:lnTo>
                <a:lnTo>
                  <a:pt x="3781" y="238"/>
                </a:lnTo>
                <a:lnTo>
                  <a:pt x="3795" y="263"/>
                </a:lnTo>
                <a:lnTo>
                  <a:pt x="3806" y="291"/>
                </a:lnTo>
                <a:lnTo>
                  <a:pt x="3813" y="322"/>
                </a:lnTo>
                <a:lnTo>
                  <a:pt x="3815" y="356"/>
                </a:lnTo>
                <a:lnTo>
                  <a:pt x="3812" y="396"/>
                </a:lnTo>
                <a:lnTo>
                  <a:pt x="3800" y="437"/>
                </a:lnTo>
                <a:lnTo>
                  <a:pt x="3780" y="479"/>
                </a:lnTo>
                <a:lnTo>
                  <a:pt x="3755" y="519"/>
                </a:lnTo>
                <a:lnTo>
                  <a:pt x="3723" y="560"/>
                </a:lnTo>
                <a:lnTo>
                  <a:pt x="3683" y="600"/>
                </a:lnTo>
                <a:lnTo>
                  <a:pt x="3638" y="641"/>
                </a:lnTo>
                <a:lnTo>
                  <a:pt x="3587" y="682"/>
                </a:lnTo>
                <a:lnTo>
                  <a:pt x="3531" y="722"/>
                </a:lnTo>
                <a:lnTo>
                  <a:pt x="3469" y="762"/>
                </a:lnTo>
                <a:lnTo>
                  <a:pt x="3403" y="803"/>
                </a:lnTo>
                <a:lnTo>
                  <a:pt x="3333" y="842"/>
                </a:lnTo>
                <a:lnTo>
                  <a:pt x="3258" y="881"/>
                </a:lnTo>
                <a:lnTo>
                  <a:pt x="3179" y="921"/>
                </a:lnTo>
                <a:lnTo>
                  <a:pt x="3096" y="959"/>
                </a:lnTo>
                <a:lnTo>
                  <a:pt x="3010" y="997"/>
                </a:lnTo>
                <a:lnTo>
                  <a:pt x="2921" y="1035"/>
                </a:lnTo>
                <a:lnTo>
                  <a:pt x="2830" y="1072"/>
                </a:lnTo>
                <a:lnTo>
                  <a:pt x="2736" y="1109"/>
                </a:lnTo>
                <a:lnTo>
                  <a:pt x="2642" y="1145"/>
                </a:lnTo>
                <a:lnTo>
                  <a:pt x="2543" y="1181"/>
                </a:lnTo>
                <a:lnTo>
                  <a:pt x="2445" y="1216"/>
                </a:lnTo>
                <a:lnTo>
                  <a:pt x="2346" y="1249"/>
                </a:lnTo>
                <a:lnTo>
                  <a:pt x="2245" y="1283"/>
                </a:lnTo>
                <a:lnTo>
                  <a:pt x="2143" y="1315"/>
                </a:lnTo>
                <a:lnTo>
                  <a:pt x="2043" y="1346"/>
                </a:lnTo>
                <a:lnTo>
                  <a:pt x="1941" y="1378"/>
                </a:lnTo>
                <a:lnTo>
                  <a:pt x="1840" y="1407"/>
                </a:lnTo>
                <a:lnTo>
                  <a:pt x="1741" y="1435"/>
                </a:lnTo>
                <a:lnTo>
                  <a:pt x="1643" y="1463"/>
                </a:lnTo>
                <a:lnTo>
                  <a:pt x="1544" y="1490"/>
                </a:lnTo>
                <a:lnTo>
                  <a:pt x="1450" y="1515"/>
                </a:lnTo>
                <a:lnTo>
                  <a:pt x="1356" y="1541"/>
                </a:lnTo>
                <a:lnTo>
                  <a:pt x="1265" y="1564"/>
                </a:lnTo>
                <a:lnTo>
                  <a:pt x="1177" y="1586"/>
                </a:lnTo>
                <a:lnTo>
                  <a:pt x="1091" y="1607"/>
                </a:lnTo>
                <a:lnTo>
                  <a:pt x="1009" y="1626"/>
                </a:lnTo>
                <a:lnTo>
                  <a:pt x="931" y="1645"/>
                </a:lnTo>
                <a:lnTo>
                  <a:pt x="855" y="1661"/>
                </a:lnTo>
                <a:lnTo>
                  <a:pt x="785" y="1677"/>
                </a:lnTo>
                <a:lnTo>
                  <a:pt x="719" y="1691"/>
                </a:lnTo>
                <a:lnTo>
                  <a:pt x="658" y="1704"/>
                </a:lnTo>
                <a:lnTo>
                  <a:pt x="602" y="1714"/>
                </a:lnTo>
                <a:lnTo>
                  <a:pt x="551" y="1724"/>
                </a:lnTo>
                <a:lnTo>
                  <a:pt x="508" y="1732"/>
                </a:lnTo>
                <a:lnTo>
                  <a:pt x="468" y="1737"/>
                </a:lnTo>
                <a:lnTo>
                  <a:pt x="436" y="1742"/>
                </a:lnTo>
                <a:lnTo>
                  <a:pt x="410" y="1744"/>
                </a:lnTo>
                <a:lnTo>
                  <a:pt x="393" y="1746"/>
                </a:lnTo>
                <a:lnTo>
                  <a:pt x="361" y="1746"/>
                </a:lnTo>
                <a:lnTo>
                  <a:pt x="329" y="1743"/>
                </a:lnTo>
                <a:lnTo>
                  <a:pt x="298" y="1740"/>
                </a:lnTo>
                <a:lnTo>
                  <a:pt x="268" y="1735"/>
                </a:lnTo>
                <a:lnTo>
                  <a:pt x="238" y="1728"/>
                </a:lnTo>
                <a:lnTo>
                  <a:pt x="210" y="1720"/>
                </a:lnTo>
                <a:lnTo>
                  <a:pt x="185" y="1709"/>
                </a:lnTo>
                <a:lnTo>
                  <a:pt x="163" y="1696"/>
                </a:lnTo>
                <a:lnTo>
                  <a:pt x="143" y="1681"/>
                </a:lnTo>
                <a:lnTo>
                  <a:pt x="127" y="1662"/>
                </a:lnTo>
                <a:lnTo>
                  <a:pt x="114" y="1641"/>
                </a:lnTo>
                <a:lnTo>
                  <a:pt x="106" y="1617"/>
                </a:lnTo>
                <a:lnTo>
                  <a:pt x="104" y="1591"/>
                </a:lnTo>
                <a:lnTo>
                  <a:pt x="108" y="1571"/>
                </a:lnTo>
                <a:lnTo>
                  <a:pt x="116" y="1550"/>
                </a:lnTo>
                <a:lnTo>
                  <a:pt x="129" y="1527"/>
                </a:lnTo>
                <a:lnTo>
                  <a:pt x="149" y="1501"/>
                </a:lnTo>
                <a:lnTo>
                  <a:pt x="173" y="1475"/>
                </a:lnTo>
                <a:lnTo>
                  <a:pt x="202" y="1446"/>
                </a:lnTo>
                <a:lnTo>
                  <a:pt x="237" y="1416"/>
                </a:lnTo>
                <a:lnTo>
                  <a:pt x="237" y="1416"/>
                </a:lnTo>
                <a:lnTo>
                  <a:pt x="13" y="1019"/>
                </a:lnTo>
                <a:lnTo>
                  <a:pt x="5" y="998"/>
                </a:lnTo>
                <a:lnTo>
                  <a:pt x="0" y="976"/>
                </a:lnTo>
                <a:lnTo>
                  <a:pt x="1" y="955"/>
                </a:lnTo>
                <a:lnTo>
                  <a:pt x="6" y="935"/>
                </a:lnTo>
                <a:lnTo>
                  <a:pt x="15" y="916"/>
                </a:lnTo>
                <a:lnTo>
                  <a:pt x="28" y="899"/>
                </a:lnTo>
                <a:lnTo>
                  <a:pt x="44" y="885"/>
                </a:lnTo>
                <a:lnTo>
                  <a:pt x="64" y="873"/>
                </a:lnTo>
                <a:lnTo>
                  <a:pt x="103" y="858"/>
                </a:lnTo>
                <a:lnTo>
                  <a:pt x="138" y="847"/>
                </a:lnTo>
                <a:lnTo>
                  <a:pt x="175" y="841"/>
                </a:lnTo>
                <a:lnTo>
                  <a:pt x="210" y="841"/>
                </a:lnTo>
                <a:lnTo>
                  <a:pt x="247" y="845"/>
                </a:lnTo>
                <a:lnTo>
                  <a:pt x="282" y="855"/>
                </a:lnTo>
                <a:lnTo>
                  <a:pt x="317" y="870"/>
                </a:lnTo>
                <a:lnTo>
                  <a:pt x="723" y="1085"/>
                </a:lnTo>
                <a:lnTo>
                  <a:pt x="820" y="1028"/>
                </a:lnTo>
                <a:lnTo>
                  <a:pt x="921" y="970"/>
                </a:lnTo>
                <a:lnTo>
                  <a:pt x="1027" y="913"/>
                </a:lnTo>
                <a:lnTo>
                  <a:pt x="1135" y="855"/>
                </a:lnTo>
                <a:lnTo>
                  <a:pt x="1247" y="796"/>
                </a:lnTo>
                <a:lnTo>
                  <a:pt x="458" y="283"/>
                </a:lnTo>
                <a:lnTo>
                  <a:pt x="439" y="268"/>
                </a:lnTo>
                <a:lnTo>
                  <a:pt x="425" y="250"/>
                </a:lnTo>
                <a:lnTo>
                  <a:pt x="416" y="229"/>
                </a:lnTo>
                <a:lnTo>
                  <a:pt x="412" y="208"/>
                </a:lnTo>
                <a:lnTo>
                  <a:pt x="412" y="186"/>
                </a:lnTo>
                <a:lnTo>
                  <a:pt x="416" y="164"/>
                </a:lnTo>
                <a:lnTo>
                  <a:pt x="427" y="144"/>
                </a:lnTo>
                <a:lnTo>
                  <a:pt x="440" y="126"/>
                </a:lnTo>
                <a:lnTo>
                  <a:pt x="459" y="111"/>
                </a:lnTo>
                <a:lnTo>
                  <a:pt x="524" y="70"/>
                </a:lnTo>
                <a:lnTo>
                  <a:pt x="571" y="45"/>
                </a:lnTo>
                <a:lnTo>
                  <a:pt x="621" y="24"/>
                </a:lnTo>
                <a:lnTo>
                  <a:pt x="672" y="10"/>
                </a:lnTo>
                <a:lnTo>
                  <a:pt x="725" y="2"/>
                </a:lnTo>
                <a:lnTo>
                  <a:pt x="778" y="0"/>
                </a:lnTo>
                <a:close/>
              </a:path>
            </a:pathLst>
          </a:custGeom>
          <a:solidFill>
            <a:srgbClr val="577DA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6" name="Freeform 47">
            <a:extLst>
              <a:ext uri="{FF2B5EF4-FFF2-40B4-BE49-F238E27FC236}">
                <a16:creationId xmlns:a16="http://schemas.microsoft.com/office/drawing/2014/main" id="{9F9774B3-3EBE-46E3-87AE-E6F845325DB4}"/>
              </a:ext>
            </a:extLst>
          </p:cNvPr>
          <p:cNvSpPr>
            <a:spLocks/>
          </p:cNvSpPr>
          <p:nvPr/>
        </p:nvSpPr>
        <p:spPr bwMode="auto">
          <a:xfrm>
            <a:off x="10827577" y="4851383"/>
            <a:ext cx="522422" cy="469634"/>
          </a:xfrm>
          <a:custGeom>
            <a:avLst/>
            <a:gdLst>
              <a:gd name="connsiteX0" fmla="*/ 86232 w 455613"/>
              <a:gd name="connsiteY0" fmla="*/ 350838 h 409576"/>
              <a:gd name="connsiteX1" fmla="*/ 87433 w 455613"/>
              <a:gd name="connsiteY1" fmla="*/ 351240 h 409576"/>
              <a:gd name="connsiteX2" fmla="*/ 88233 w 455613"/>
              <a:gd name="connsiteY2" fmla="*/ 352313 h 409576"/>
              <a:gd name="connsiteX3" fmla="*/ 88767 w 455613"/>
              <a:gd name="connsiteY3" fmla="*/ 353788 h 409576"/>
              <a:gd name="connsiteX4" fmla="*/ 88900 w 455613"/>
              <a:gd name="connsiteY4" fmla="*/ 356068 h 409576"/>
              <a:gd name="connsiteX5" fmla="*/ 88900 w 455613"/>
              <a:gd name="connsiteY5" fmla="*/ 409576 h 409576"/>
              <a:gd name="connsiteX6" fmla="*/ 41275 w 455613"/>
              <a:gd name="connsiteY6" fmla="*/ 409576 h 409576"/>
              <a:gd name="connsiteX7" fmla="*/ 41275 w 455613"/>
              <a:gd name="connsiteY7" fmla="*/ 401530 h 409576"/>
              <a:gd name="connsiteX8" fmla="*/ 41542 w 455613"/>
              <a:gd name="connsiteY8" fmla="*/ 399116 h 409576"/>
              <a:gd name="connsiteX9" fmla="*/ 42342 w 455613"/>
              <a:gd name="connsiteY9" fmla="*/ 396568 h 409576"/>
              <a:gd name="connsiteX10" fmla="*/ 43410 w 455613"/>
              <a:gd name="connsiteY10" fmla="*/ 393752 h 409576"/>
              <a:gd name="connsiteX11" fmla="*/ 44744 w 455613"/>
              <a:gd name="connsiteY11" fmla="*/ 391070 h 409576"/>
              <a:gd name="connsiteX12" fmla="*/ 46611 w 455613"/>
              <a:gd name="connsiteY12" fmla="*/ 388388 h 409576"/>
              <a:gd name="connsiteX13" fmla="*/ 48479 w 455613"/>
              <a:gd name="connsiteY13" fmla="*/ 386376 h 409576"/>
              <a:gd name="connsiteX14" fmla="*/ 62219 w 455613"/>
              <a:gd name="connsiteY14" fmla="*/ 372563 h 409576"/>
              <a:gd name="connsiteX15" fmla="*/ 81696 w 455613"/>
              <a:gd name="connsiteY15" fmla="*/ 352984 h 409576"/>
              <a:gd name="connsiteX16" fmla="*/ 83297 w 455613"/>
              <a:gd name="connsiteY16" fmla="*/ 351643 h 409576"/>
              <a:gd name="connsiteX17" fmla="*/ 84898 w 455613"/>
              <a:gd name="connsiteY17" fmla="*/ 350972 h 409576"/>
              <a:gd name="connsiteX18" fmla="*/ 148113 w 455613"/>
              <a:gd name="connsiteY18" fmla="*/ 290513 h 409576"/>
              <a:gd name="connsiteX19" fmla="*/ 149142 w 455613"/>
              <a:gd name="connsiteY19" fmla="*/ 291039 h 409576"/>
              <a:gd name="connsiteX20" fmla="*/ 149913 w 455613"/>
              <a:gd name="connsiteY20" fmla="*/ 291960 h 409576"/>
              <a:gd name="connsiteX21" fmla="*/ 150427 w 455613"/>
              <a:gd name="connsiteY21" fmla="*/ 293671 h 409576"/>
              <a:gd name="connsiteX22" fmla="*/ 150813 w 455613"/>
              <a:gd name="connsiteY22" fmla="*/ 295644 h 409576"/>
              <a:gd name="connsiteX23" fmla="*/ 150813 w 455613"/>
              <a:gd name="connsiteY23" fmla="*/ 409576 h 409576"/>
              <a:gd name="connsiteX24" fmla="*/ 109538 w 455613"/>
              <a:gd name="connsiteY24" fmla="*/ 409576 h 409576"/>
              <a:gd name="connsiteX25" fmla="*/ 109538 w 455613"/>
              <a:gd name="connsiteY25" fmla="*/ 337481 h 409576"/>
              <a:gd name="connsiteX26" fmla="*/ 109667 w 455613"/>
              <a:gd name="connsiteY26" fmla="*/ 334718 h 409576"/>
              <a:gd name="connsiteX27" fmla="*/ 110438 w 455613"/>
              <a:gd name="connsiteY27" fmla="*/ 331560 h 409576"/>
              <a:gd name="connsiteX28" fmla="*/ 111595 w 455613"/>
              <a:gd name="connsiteY28" fmla="*/ 328403 h 409576"/>
              <a:gd name="connsiteX29" fmla="*/ 112881 w 455613"/>
              <a:gd name="connsiteY29" fmla="*/ 325377 h 409576"/>
              <a:gd name="connsiteX30" fmla="*/ 114681 w 455613"/>
              <a:gd name="connsiteY30" fmla="*/ 322614 h 409576"/>
              <a:gd name="connsiteX31" fmla="*/ 116482 w 455613"/>
              <a:gd name="connsiteY31" fmla="*/ 320378 h 409576"/>
              <a:gd name="connsiteX32" fmla="*/ 143741 w 455613"/>
              <a:gd name="connsiteY32" fmla="*/ 292750 h 409576"/>
              <a:gd name="connsiteX33" fmla="*/ 145413 w 455613"/>
              <a:gd name="connsiteY33" fmla="*/ 291434 h 409576"/>
              <a:gd name="connsiteX34" fmla="*/ 146827 w 455613"/>
              <a:gd name="connsiteY34" fmla="*/ 290645 h 409576"/>
              <a:gd name="connsiteX35" fmla="*/ 174022 w 455613"/>
              <a:gd name="connsiteY35" fmla="*/ 287338 h 409576"/>
              <a:gd name="connsiteX36" fmla="*/ 175436 w 455613"/>
              <a:gd name="connsiteY36" fmla="*/ 287471 h 409576"/>
              <a:gd name="connsiteX37" fmla="*/ 176851 w 455613"/>
              <a:gd name="connsiteY37" fmla="*/ 288136 h 409576"/>
              <a:gd name="connsiteX38" fmla="*/ 178522 w 455613"/>
              <a:gd name="connsiteY38" fmla="*/ 289599 h 409576"/>
              <a:gd name="connsiteX39" fmla="*/ 199481 w 455613"/>
              <a:gd name="connsiteY39" fmla="*/ 311147 h 409576"/>
              <a:gd name="connsiteX40" fmla="*/ 206039 w 455613"/>
              <a:gd name="connsiteY40" fmla="*/ 317931 h 409576"/>
              <a:gd name="connsiteX41" fmla="*/ 207839 w 455613"/>
              <a:gd name="connsiteY41" fmla="*/ 320059 h 409576"/>
              <a:gd name="connsiteX42" fmla="*/ 209382 w 455613"/>
              <a:gd name="connsiteY42" fmla="*/ 322719 h 409576"/>
              <a:gd name="connsiteX43" fmla="*/ 210668 w 455613"/>
              <a:gd name="connsiteY43" fmla="*/ 325646 h 409576"/>
              <a:gd name="connsiteX44" fmla="*/ 211696 w 455613"/>
              <a:gd name="connsiteY44" fmla="*/ 328705 h 409576"/>
              <a:gd name="connsiteX45" fmla="*/ 212468 w 455613"/>
              <a:gd name="connsiteY45" fmla="*/ 331897 h 409576"/>
              <a:gd name="connsiteX46" fmla="*/ 212725 w 455613"/>
              <a:gd name="connsiteY46" fmla="*/ 334823 h 409576"/>
              <a:gd name="connsiteX47" fmla="*/ 212725 w 455613"/>
              <a:gd name="connsiteY47" fmla="*/ 409576 h 409576"/>
              <a:gd name="connsiteX48" fmla="*/ 171450 w 455613"/>
              <a:gd name="connsiteY48" fmla="*/ 409576 h 409576"/>
              <a:gd name="connsiteX49" fmla="*/ 171450 w 455613"/>
              <a:gd name="connsiteY49" fmla="*/ 292659 h 409576"/>
              <a:gd name="connsiteX50" fmla="*/ 171579 w 455613"/>
              <a:gd name="connsiteY50" fmla="*/ 290397 h 409576"/>
              <a:gd name="connsiteX51" fmla="*/ 172222 w 455613"/>
              <a:gd name="connsiteY51" fmla="*/ 288934 h 409576"/>
              <a:gd name="connsiteX52" fmla="*/ 172993 w 455613"/>
              <a:gd name="connsiteY52" fmla="*/ 287737 h 409576"/>
              <a:gd name="connsiteX53" fmla="*/ 271938 w 455613"/>
              <a:gd name="connsiteY53" fmla="*/ 282575 h 409576"/>
              <a:gd name="connsiteX54" fmla="*/ 273095 w 455613"/>
              <a:gd name="connsiteY54" fmla="*/ 283105 h 409576"/>
              <a:gd name="connsiteX55" fmla="*/ 273995 w 455613"/>
              <a:gd name="connsiteY55" fmla="*/ 284033 h 409576"/>
              <a:gd name="connsiteX56" fmla="*/ 274510 w 455613"/>
              <a:gd name="connsiteY56" fmla="*/ 285757 h 409576"/>
              <a:gd name="connsiteX57" fmla="*/ 274638 w 455613"/>
              <a:gd name="connsiteY57" fmla="*/ 287745 h 409576"/>
              <a:gd name="connsiteX58" fmla="*/ 274638 w 455613"/>
              <a:gd name="connsiteY58" fmla="*/ 409575 h 409576"/>
              <a:gd name="connsiteX59" fmla="*/ 233363 w 455613"/>
              <a:gd name="connsiteY59" fmla="*/ 409575 h 409576"/>
              <a:gd name="connsiteX60" fmla="*/ 233363 w 455613"/>
              <a:gd name="connsiteY60" fmla="*/ 329902 h 409576"/>
              <a:gd name="connsiteX61" fmla="*/ 233620 w 455613"/>
              <a:gd name="connsiteY61" fmla="*/ 326588 h 409576"/>
              <a:gd name="connsiteX62" fmla="*/ 234263 w 455613"/>
              <a:gd name="connsiteY62" fmla="*/ 323141 h 409576"/>
              <a:gd name="connsiteX63" fmla="*/ 235035 w 455613"/>
              <a:gd name="connsiteY63" fmla="*/ 320224 h 409576"/>
              <a:gd name="connsiteX64" fmla="*/ 236192 w 455613"/>
              <a:gd name="connsiteY64" fmla="*/ 317573 h 409576"/>
              <a:gd name="connsiteX65" fmla="*/ 237478 w 455613"/>
              <a:gd name="connsiteY65" fmla="*/ 315585 h 409576"/>
              <a:gd name="connsiteX66" fmla="*/ 238764 w 455613"/>
              <a:gd name="connsiteY66" fmla="*/ 314391 h 409576"/>
              <a:gd name="connsiteX67" fmla="*/ 239921 w 455613"/>
              <a:gd name="connsiteY67" fmla="*/ 313066 h 409576"/>
              <a:gd name="connsiteX68" fmla="*/ 240821 w 455613"/>
              <a:gd name="connsiteY68" fmla="*/ 312138 h 409576"/>
              <a:gd name="connsiteX69" fmla="*/ 241335 w 455613"/>
              <a:gd name="connsiteY69" fmla="*/ 311607 h 409576"/>
              <a:gd name="connsiteX70" fmla="*/ 241592 w 455613"/>
              <a:gd name="connsiteY70" fmla="*/ 311475 h 409576"/>
              <a:gd name="connsiteX71" fmla="*/ 267566 w 455613"/>
              <a:gd name="connsiteY71" fmla="*/ 284829 h 409576"/>
              <a:gd name="connsiteX72" fmla="*/ 269238 w 455613"/>
              <a:gd name="connsiteY72" fmla="*/ 283503 h 409576"/>
              <a:gd name="connsiteX73" fmla="*/ 270781 w 455613"/>
              <a:gd name="connsiteY73" fmla="*/ 282708 h 409576"/>
              <a:gd name="connsiteX74" fmla="*/ 335459 w 455613"/>
              <a:gd name="connsiteY74" fmla="*/ 220663 h 409576"/>
              <a:gd name="connsiteX75" fmla="*/ 336665 w 455613"/>
              <a:gd name="connsiteY75" fmla="*/ 221061 h 409576"/>
              <a:gd name="connsiteX76" fmla="*/ 337468 w 455613"/>
              <a:gd name="connsiteY76" fmla="*/ 221990 h 409576"/>
              <a:gd name="connsiteX77" fmla="*/ 338004 w 455613"/>
              <a:gd name="connsiteY77" fmla="*/ 223714 h 409576"/>
              <a:gd name="connsiteX78" fmla="*/ 338138 w 455613"/>
              <a:gd name="connsiteY78" fmla="*/ 225704 h 409576"/>
              <a:gd name="connsiteX79" fmla="*/ 338138 w 455613"/>
              <a:gd name="connsiteY79" fmla="*/ 409576 h 409576"/>
              <a:gd name="connsiteX80" fmla="*/ 295275 w 455613"/>
              <a:gd name="connsiteY80" fmla="*/ 409576 h 409576"/>
              <a:gd name="connsiteX81" fmla="*/ 295275 w 455613"/>
              <a:gd name="connsiteY81" fmla="*/ 268157 h 409576"/>
              <a:gd name="connsiteX82" fmla="*/ 295543 w 455613"/>
              <a:gd name="connsiteY82" fmla="*/ 265238 h 409576"/>
              <a:gd name="connsiteX83" fmla="*/ 296213 w 455613"/>
              <a:gd name="connsiteY83" fmla="*/ 262054 h 409576"/>
              <a:gd name="connsiteX84" fmla="*/ 297284 w 455613"/>
              <a:gd name="connsiteY84" fmla="*/ 258870 h 409576"/>
              <a:gd name="connsiteX85" fmla="*/ 298892 w 455613"/>
              <a:gd name="connsiteY85" fmla="*/ 255819 h 409576"/>
              <a:gd name="connsiteX86" fmla="*/ 300499 w 455613"/>
              <a:gd name="connsiteY86" fmla="*/ 253033 h 409576"/>
              <a:gd name="connsiteX87" fmla="*/ 302508 w 455613"/>
              <a:gd name="connsiteY87" fmla="*/ 250910 h 409576"/>
              <a:gd name="connsiteX88" fmla="*/ 330905 w 455613"/>
              <a:gd name="connsiteY88" fmla="*/ 222786 h 409576"/>
              <a:gd name="connsiteX89" fmla="*/ 332512 w 455613"/>
              <a:gd name="connsiteY89" fmla="*/ 221459 h 409576"/>
              <a:gd name="connsiteX90" fmla="*/ 334120 w 455613"/>
              <a:gd name="connsiteY90" fmla="*/ 220796 h 409576"/>
              <a:gd name="connsiteX91" fmla="*/ 394079 w 455613"/>
              <a:gd name="connsiteY91" fmla="*/ 161925 h 409576"/>
              <a:gd name="connsiteX92" fmla="*/ 395278 w 455613"/>
              <a:gd name="connsiteY92" fmla="*/ 162323 h 409576"/>
              <a:gd name="connsiteX93" fmla="*/ 396077 w 455613"/>
              <a:gd name="connsiteY93" fmla="*/ 163383 h 409576"/>
              <a:gd name="connsiteX94" fmla="*/ 396610 w 455613"/>
              <a:gd name="connsiteY94" fmla="*/ 164974 h 409576"/>
              <a:gd name="connsiteX95" fmla="*/ 396876 w 455613"/>
              <a:gd name="connsiteY95" fmla="*/ 167096 h 409576"/>
              <a:gd name="connsiteX96" fmla="*/ 396876 w 455613"/>
              <a:gd name="connsiteY96" fmla="*/ 409575 h 409576"/>
              <a:gd name="connsiteX97" fmla="*/ 357188 w 455613"/>
              <a:gd name="connsiteY97" fmla="*/ 409575 h 409576"/>
              <a:gd name="connsiteX98" fmla="*/ 357188 w 455613"/>
              <a:gd name="connsiteY98" fmla="*/ 206338 h 409576"/>
              <a:gd name="connsiteX99" fmla="*/ 357454 w 455613"/>
              <a:gd name="connsiteY99" fmla="*/ 203421 h 409576"/>
              <a:gd name="connsiteX100" fmla="*/ 358120 w 455613"/>
              <a:gd name="connsiteY100" fmla="*/ 200239 h 409576"/>
              <a:gd name="connsiteX101" fmla="*/ 359319 w 455613"/>
              <a:gd name="connsiteY101" fmla="*/ 197057 h 409576"/>
              <a:gd name="connsiteX102" fmla="*/ 360784 w 455613"/>
              <a:gd name="connsiteY102" fmla="*/ 194008 h 409576"/>
              <a:gd name="connsiteX103" fmla="*/ 362515 w 455613"/>
              <a:gd name="connsiteY103" fmla="*/ 191224 h 409576"/>
              <a:gd name="connsiteX104" fmla="*/ 364380 w 455613"/>
              <a:gd name="connsiteY104" fmla="*/ 189103 h 409576"/>
              <a:gd name="connsiteX105" fmla="*/ 389684 w 455613"/>
              <a:gd name="connsiteY105" fmla="*/ 164046 h 409576"/>
              <a:gd name="connsiteX106" fmla="*/ 391283 w 455613"/>
              <a:gd name="connsiteY106" fmla="*/ 162721 h 409576"/>
              <a:gd name="connsiteX107" fmla="*/ 392881 w 455613"/>
              <a:gd name="connsiteY107" fmla="*/ 162058 h 409576"/>
              <a:gd name="connsiteX108" fmla="*/ 290622 w 455613"/>
              <a:gd name="connsiteY108" fmla="*/ 0 h 409576"/>
              <a:gd name="connsiteX109" fmla="*/ 435205 w 455613"/>
              <a:gd name="connsiteY109" fmla="*/ 0 h 409576"/>
              <a:gd name="connsiteX110" fmla="*/ 439180 w 455613"/>
              <a:gd name="connsiteY110" fmla="*/ 395 h 409576"/>
              <a:gd name="connsiteX111" fmla="*/ 442891 w 455613"/>
              <a:gd name="connsiteY111" fmla="*/ 1581 h 409576"/>
              <a:gd name="connsiteX112" fmla="*/ 446204 w 455613"/>
              <a:gd name="connsiteY112" fmla="*/ 3426 h 409576"/>
              <a:gd name="connsiteX113" fmla="*/ 449252 w 455613"/>
              <a:gd name="connsiteY113" fmla="*/ 5798 h 409576"/>
              <a:gd name="connsiteX114" fmla="*/ 451903 w 455613"/>
              <a:gd name="connsiteY114" fmla="*/ 8697 h 409576"/>
              <a:gd name="connsiteX115" fmla="*/ 453890 w 455613"/>
              <a:gd name="connsiteY115" fmla="*/ 11991 h 409576"/>
              <a:gd name="connsiteX116" fmla="*/ 455216 w 455613"/>
              <a:gd name="connsiteY116" fmla="*/ 15549 h 409576"/>
              <a:gd name="connsiteX117" fmla="*/ 455613 w 455613"/>
              <a:gd name="connsiteY117" fmla="*/ 19239 h 409576"/>
              <a:gd name="connsiteX118" fmla="*/ 455613 w 455613"/>
              <a:gd name="connsiteY118" fmla="*/ 162870 h 409576"/>
              <a:gd name="connsiteX119" fmla="*/ 455348 w 455613"/>
              <a:gd name="connsiteY119" fmla="*/ 164978 h 409576"/>
              <a:gd name="connsiteX120" fmla="*/ 454818 w 455613"/>
              <a:gd name="connsiteY120" fmla="*/ 166559 h 409576"/>
              <a:gd name="connsiteX121" fmla="*/ 454023 w 455613"/>
              <a:gd name="connsiteY121" fmla="*/ 167482 h 409576"/>
              <a:gd name="connsiteX122" fmla="*/ 452830 w 455613"/>
              <a:gd name="connsiteY122" fmla="*/ 168009 h 409576"/>
              <a:gd name="connsiteX123" fmla="*/ 451637 w 455613"/>
              <a:gd name="connsiteY123" fmla="*/ 167877 h 409576"/>
              <a:gd name="connsiteX124" fmla="*/ 450047 w 455613"/>
              <a:gd name="connsiteY124" fmla="*/ 167086 h 409576"/>
              <a:gd name="connsiteX125" fmla="*/ 448457 w 455613"/>
              <a:gd name="connsiteY125" fmla="*/ 165769 h 409576"/>
              <a:gd name="connsiteX126" fmla="*/ 397701 w 455613"/>
              <a:gd name="connsiteY126" fmla="*/ 115695 h 409576"/>
              <a:gd name="connsiteX127" fmla="*/ 228072 w 455613"/>
              <a:gd name="connsiteY127" fmla="*/ 283309 h 409576"/>
              <a:gd name="connsiteX128" fmla="*/ 225951 w 455613"/>
              <a:gd name="connsiteY128" fmla="*/ 284890 h 409576"/>
              <a:gd name="connsiteX129" fmla="*/ 223433 w 455613"/>
              <a:gd name="connsiteY129" fmla="*/ 285944 h 409576"/>
              <a:gd name="connsiteX130" fmla="*/ 220783 w 455613"/>
              <a:gd name="connsiteY130" fmla="*/ 286208 h 409576"/>
              <a:gd name="connsiteX131" fmla="*/ 218265 w 455613"/>
              <a:gd name="connsiteY131" fmla="*/ 285944 h 409576"/>
              <a:gd name="connsiteX132" fmla="*/ 215880 w 455613"/>
              <a:gd name="connsiteY132" fmla="*/ 284890 h 409576"/>
              <a:gd name="connsiteX133" fmla="*/ 213627 w 455613"/>
              <a:gd name="connsiteY133" fmla="*/ 283309 h 409576"/>
              <a:gd name="connsiteX134" fmla="*/ 162208 w 455613"/>
              <a:gd name="connsiteY134" fmla="*/ 232445 h 409576"/>
              <a:gd name="connsiteX135" fmla="*/ 70502 w 455613"/>
              <a:gd name="connsiteY135" fmla="*/ 323235 h 409576"/>
              <a:gd name="connsiteX136" fmla="*/ 66394 w 455613"/>
              <a:gd name="connsiteY136" fmla="*/ 326793 h 409576"/>
              <a:gd name="connsiteX137" fmla="*/ 61756 w 455613"/>
              <a:gd name="connsiteY137" fmla="*/ 329561 h 409576"/>
              <a:gd name="connsiteX138" fmla="*/ 56985 w 455613"/>
              <a:gd name="connsiteY138" fmla="*/ 331932 h 409576"/>
              <a:gd name="connsiteX139" fmla="*/ 52082 w 455613"/>
              <a:gd name="connsiteY139" fmla="*/ 333645 h 409576"/>
              <a:gd name="connsiteX140" fmla="*/ 46913 w 455613"/>
              <a:gd name="connsiteY140" fmla="*/ 334568 h 409576"/>
              <a:gd name="connsiteX141" fmla="*/ 41745 w 455613"/>
              <a:gd name="connsiteY141" fmla="*/ 334963 h 409576"/>
              <a:gd name="connsiteX142" fmla="*/ 36444 w 455613"/>
              <a:gd name="connsiteY142" fmla="*/ 334568 h 409576"/>
              <a:gd name="connsiteX143" fmla="*/ 31408 w 455613"/>
              <a:gd name="connsiteY143" fmla="*/ 333645 h 409576"/>
              <a:gd name="connsiteX144" fmla="*/ 26372 w 455613"/>
              <a:gd name="connsiteY144" fmla="*/ 331932 h 409576"/>
              <a:gd name="connsiteX145" fmla="*/ 21601 w 455613"/>
              <a:gd name="connsiteY145" fmla="*/ 329561 h 409576"/>
              <a:gd name="connsiteX146" fmla="*/ 17096 w 455613"/>
              <a:gd name="connsiteY146" fmla="*/ 326793 h 409576"/>
              <a:gd name="connsiteX147" fmla="*/ 12855 w 455613"/>
              <a:gd name="connsiteY147" fmla="*/ 323235 h 409576"/>
              <a:gd name="connsiteX148" fmla="*/ 11927 w 455613"/>
              <a:gd name="connsiteY148" fmla="*/ 322050 h 409576"/>
              <a:gd name="connsiteX149" fmla="*/ 8349 w 455613"/>
              <a:gd name="connsiteY149" fmla="*/ 317965 h 409576"/>
              <a:gd name="connsiteX150" fmla="*/ 5301 w 455613"/>
              <a:gd name="connsiteY150" fmla="*/ 313616 h 409576"/>
              <a:gd name="connsiteX151" fmla="*/ 3048 w 455613"/>
              <a:gd name="connsiteY151" fmla="*/ 308741 h 409576"/>
              <a:gd name="connsiteX152" fmla="*/ 1325 w 455613"/>
              <a:gd name="connsiteY152" fmla="*/ 303865 h 409576"/>
              <a:gd name="connsiteX153" fmla="*/ 265 w 455613"/>
              <a:gd name="connsiteY153" fmla="*/ 298726 h 409576"/>
              <a:gd name="connsiteX154" fmla="*/ 0 w 455613"/>
              <a:gd name="connsiteY154" fmla="*/ 293719 h 409576"/>
              <a:gd name="connsiteX155" fmla="*/ 265 w 455613"/>
              <a:gd name="connsiteY155" fmla="*/ 288448 h 409576"/>
              <a:gd name="connsiteX156" fmla="*/ 1325 w 455613"/>
              <a:gd name="connsiteY156" fmla="*/ 283572 h 409576"/>
              <a:gd name="connsiteX157" fmla="*/ 3048 w 455613"/>
              <a:gd name="connsiteY157" fmla="*/ 278697 h 409576"/>
              <a:gd name="connsiteX158" fmla="*/ 5301 w 455613"/>
              <a:gd name="connsiteY158" fmla="*/ 273821 h 409576"/>
              <a:gd name="connsiteX159" fmla="*/ 8349 w 455613"/>
              <a:gd name="connsiteY159" fmla="*/ 269473 h 409576"/>
              <a:gd name="connsiteX160" fmla="*/ 11927 w 455613"/>
              <a:gd name="connsiteY160" fmla="*/ 265256 h 409576"/>
              <a:gd name="connsiteX161" fmla="*/ 155052 w 455613"/>
              <a:gd name="connsiteY161" fmla="*/ 123865 h 409576"/>
              <a:gd name="connsiteX162" fmla="*/ 157172 w 455613"/>
              <a:gd name="connsiteY162" fmla="*/ 122284 h 409576"/>
              <a:gd name="connsiteX163" fmla="*/ 159557 w 455613"/>
              <a:gd name="connsiteY163" fmla="*/ 121230 h 409576"/>
              <a:gd name="connsiteX164" fmla="*/ 162208 w 455613"/>
              <a:gd name="connsiteY164" fmla="*/ 120966 h 409576"/>
              <a:gd name="connsiteX165" fmla="*/ 164726 w 455613"/>
              <a:gd name="connsiteY165" fmla="*/ 121230 h 409576"/>
              <a:gd name="connsiteX166" fmla="*/ 167244 w 455613"/>
              <a:gd name="connsiteY166" fmla="*/ 122284 h 409576"/>
              <a:gd name="connsiteX167" fmla="*/ 169497 w 455613"/>
              <a:gd name="connsiteY167" fmla="*/ 123865 h 409576"/>
              <a:gd name="connsiteX168" fmla="*/ 220783 w 455613"/>
              <a:gd name="connsiteY168" fmla="*/ 174597 h 409576"/>
              <a:gd name="connsiteX169" fmla="*/ 318055 w 455613"/>
              <a:gd name="connsiteY169" fmla="*/ 78536 h 409576"/>
              <a:gd name="connsiteX170" fmla="*/ 338993 w 455613"/>
              <a:gd name="connsiteY170" fmla="*/ 57848 h 409576"/>
              <a:gd name="connsiteX171" fmla="*/ 287707 w 455613"/>
              <a:gd name="connsiteY171" fmla="*/ 7116 h 409576"/>
              <a:gd name="connsiteX172" fmla="*/ 286382 w 455613"/>
              <a:gd name="connsiteY172" fmla="*/ 5403 h 409576"/>
              <a:gd name="connsiteX173" fmla="*/ 285587 w 455613"/>
              <a:gd name="connsiteY173" fmla="*/ 3953 h 409576"/>
              <a:gd name="connsiteX174" fmla="*/ 285454 w 455613"/>
              <a:gd name="connsiteY174" fmla="*/ 2636 h 409576"/>
              <a:gd name="connsiteX175" fmla="*/ 285852 w 455613"/>
              <a:gd name="connsiteY175" fmla="*/ 1581 h 409576"/>
              <a:gd name="connsiteX176" fmla="*/ 286912 w 455613"/>
              <a:gd name="connsiteY176" fmla="*/ 791 h 409576"/>
              <a:gd name="connsiteX177" fmla="*/ 288502 w 455613"/>
              <a:gd name="connsiteY177" fmla="*/ 264 h 40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455613" h="409576">
                <a:moveTo>
                  <a:pt x="86232" y="350838"/>
                </a:moveTo>
                <a:lnTo>
                  <a:pt x="87433" y="351240"/>
                </a:lnTo>
                <a:lnTo>
                  <a:pt x="88233" y="352313"/>
                </a:lnTo>
                <a:lnTo>
                  <a:pt x="88767" y="353788"/>
                </a:lnTo>
                <a:lnTo>
                  <a:pt x="88900" y="356068"/>
                </a:lnTo>
                <a:lnTo>
                  <a:pt x="88900" y="409576"/>
                </a:lnTo>
                <a:lnTo>
                  <a:pt x="41275" y="409576"/>
                </a:lnTo>
                <a:lnTo>
                  <a:pt x="41275" y="401530"/>
                </a:lnTo>
                <a:lnTo>
                  <a:pt x="41542" y="399116"/>
                </a:lnTo>
                <a:lnTo>
                  <a:pt x="42342" y="396568"/>
                </a:lnTo>
                <a:lnTo>
                  <a:pt x="43410" y="393752"/>
                </a:lnTo>
                <a:lnTo>
                  <a:pt x="44744" y="391070"/>
                </a:lnTo>
                <a:lnTo>
                  <a:pt x="46611" y="388388"/>
                </a:lnTo>
                <a:lnTo>
                  <a:pt x="48479" y="386376"/>
                </a:lnTo>
                <a:lnTo>
                  <a:pt x="62219" y="372563"/>
                </a:lnTo>
                <a:lnTo>
                  <a:pt x="81696" y="352984"/>
                </a:lnTo>
                <a:lnTo>
                  <a:pt x="83297" y="351643"/>
                </a:lnTo>
                <a:lnTo>
                  <a:pt x="84898" y="350972"/>
                </a:lnTo>
                <a:close/>
                <a:moveTo>
                  <a:pt x="148113" y="290513"/>
                </a:moveTo>
                <a:lnTo>
                  <a:pt x="149142" y="291039"/>
                </a:lnTo>
                <a:lnTo>
                  <a:pt x="149913" y="291960"/>
                </a:lnTo>
                <a:lnTo>
                  <a:pt x="150427" y="293671"/>
                </a:lnTo>
                <a:lnTo>
                  <a:pt x="150813" y="295644"/>
                </a:lnTo>
                <a:lnTo>
                  <a:pt x="150813" y="409576"/>
                </a:lnTo>
                <a:lnTo>
                  <a:pt x="109538" y="409576"/>
                </a:lnTo>
                <a:lnTo>
                  <a:pt x="109538" y="337481"/>
                </a:lnTo>
                <a:lnTo>
                  <a:pt x="109667" y="334718"/>
                </a:lnTo>
                <a:lnTo>
                  <a:pt x="110438" y="331560"/>
                </a:lnTo>
                <a:lnTo>
                  <a:pt x="111595" y="328403"/>
                </a:lnTo>
                <a:lnTo>
                  <a:pt x="112881" y="325377"/>
                </a:lnTo>
                <a:lnTo>
                  <a:pt x="114681" y="322614"/>
                </a:lnTo>
                <a:lnTo>
                  <a:pt x="116482" y="320378"/>
                </a:lnTo>
                <a:lnTo>
                  <a:pt x="143741" y="292750"/>
                </a:lnTo>
                <a:lnTo>
                  <a:pt x="145413" y="291434"/>
                </a:lnTo>
                <a:lnTo>
                  <a:pt x="146827" y="290645"/>
                </a:lnTo>
                <a:close/>
                <a:moveTo>
                  <a:pt x="174022" y="287338"/>
                </a:moveTo>
                <a:lnTo>
                  <a:pt x="175436" y="287471"/>
                </a:lnTo>
                <a:lnTo>
                  <a:pt x="176851" y="288136"/>
                </a:lnTo>
                <a:lnTo>
                  <a:pt x="178522" y="289599"/>
                </a:lnTo>
                <a:lnTo>
                  <a:pt x="199481" y="311147"/>
                </a:lnTo>
                <a:lnTo>
                  <a:pt x="206039" y="317931"/>
                </a:lnTo>
                <a:lnTo>
                  <a:pt x="207839" y="320059"/>
                </a:lnTo>
                <a:lnTo>
                  <a:pt x="209382" y="322719"/>
                </a:lnTo>
                <a:lnTo>
                  <a:pt x="210668" y="325646"/>
                </a:lnTo>
                <a:lnTo>
                  <a:pt x="211696" y="328705"/>
                </a:lnTo>
                <a:lnTo>
                  <a:pt x="212468" y="331897"/>
                </a:lnTo>
                <a:lnTo>
                  <a:pt x="212725" y="334823"/>
                </a:lnTo>
                <a:lnTo>
                  <a:pt x="212725" y="409576"/>
                </a:lnTo>
                <a:lnTo>
                  <a:pt x="171450" y="409576"/>
                </a:lnTo>
                <a:lnTo>
                  <a:pt x="171450" y="292659"/>
                </a:lnTo>
                <a:lnTo>
                  <a:pt x="171579" y="290397"/>
                </a:lnTo>
                <a:lnTo>
                  <a:pt x="172222" y="288934"/>
                </a:lnTo>
                <a:lnTo>
                  <a:pt x="172993" y="287737"/>
                </a:lnTo>
                <a:close/>
                <a:moveTo>
                  <a:pt x="271938" y="282575"/>
                </a:moveTo>
                <a:lnTo>
                  <a:pt x="273095" y="283105"/>
                </a:lnTo>
                <a:lnTo>
                  <a:pt x="273995" y="284033"/>
                </a:lnTo>
                <a:lnTo>
                  <a:pt x="274510" y="285757"/>
                </a:lnTo>
                <a:lnTo>
                  <a:pt x="274638" y="287745"/>
                </a:lnTo>
                <a:lnTo>
                  <a:pt x="274638" y="409575"/>
                </a:lnTo>
                <a:lnTo>
                  <a:pt x="233363" y="409575"/>
                </a:lnTo>
                <a:lnTo>
                  <a:pt x="233363" y="329902"/>
                </a:lnTo>
                <a:lnTo>
                  <a:pt x="233620" y="326588"/>
                </a:lnTo>
                <a:lnTo>
                  <a:pt x="234263" y="323141"/>
                </a:lnTo>
                <a:lnTo>
                  <a:pt x="235035" y="320224"/>
                </a:lnTo>
                <a:lnTo>
                  <a:pt x="236192" y="317573"/>
                </a:lnTo>
                <a:lnTo>
                  <a:pt x="237478" y="315585"/>
                </a:lnTo>
                <a:lnTo>
                  <a:pt x="238764" y="314391"/>
                </a:lnTo>
                <a:lnTo>
                  <a:pt x="239921" y="313066"/>
                </a:lnTo>
                <a:lnTo>
                  <a:pt x="240821" y="312138"/>
                </a:lnTo>
                <a:lnTo>
                  <a:pt x="241335" y="311607"/>
                </a:lnTo>
                <a:lnTo>
                  <a:pt x="241592" y="311475"/>
                </a:lnTo>
                <a:lnTo>
                  <a:pt x="267566" y="284829"/>
                </a:lnTo>
                <a:lnTo>
                  <a:pt x="269238" y="283503"/>
                </a:lnTo>
                <a:lnTo>
                  <a:pt x="270781" y="282708"/>
                </a:lnTo>
                <a:close/>
                <a:moveTo>
                  <a:pt x="335459" y="220663"/>
                </a:moveTo>
                <a:lnTo>
                  <a:pt x="336665" y="221061"/>
                </a:lnTo>
                <a:lnTo>
                  <a:pt x="337468" y="221990"/>
                </a:lnTo>
                <a:lnTo>
                  <a:pt x="338004" y="223714"/>
                </a:lnTo>
                <a:lnTo>
                  <a:pt x="338138" y="225704"/>
                </a:lnTo>
                <a:lnTo>
                  <a:pt x="338138" y="409576"/>
                </a:lnTo>
                <a:lnTo>
                  <a:pt x="295275" y="409576"/>
                </a:lnTo>
                <a:lnTo>
                  <a:pt x="295275" y="268157"/>
                </a:lnTo>
                <a:lnTo>
                  <a:pt x="295543" y="265238"/>
                </a:lnTo>
                <a:lnTo>
                  <a:pt x="296213" y="262054"/>
                </a:lnTo>
                <a:lnTo>
                  <a:pt x="297284" y="258870"/>
                </a:lnTo>
                <a:lnTo>
                  <a:pt x="298892" y="255819"/>
                </a:lnTo>
                <a:lnTo>
                  <a:pt x="300499" y="253033"/>
                </a:lnTo>
                <a:lnTo>
                  <a:pt x="302508" y="250910"/>
                </a:lnTo>
                <a:lnTo>
                  <a:pt x="330905" y="222786"/>
                </a:lnTo>
                <a:lnTo>
                  <a:pt x="332512" y="221459"/>
                </a:lnTo>
                <a:lnTo>
                  <a:pt x="334120" y="220796"/>
                </a:lnTo>
                <a:close/>
                <a:moveTo>
                  <a:pt x="394079" y="161925"/>
                </a:moveTo>
                <a:lnTo>
                  <a:pt x="395278" y="162323"/>
                </a:lnTo>
                <a:lnTo>
                  <a:pt x="396077" y="163383"/>
                </a:lnTo>
                <a:lnTo>
                  <a:pt x="396610" y="164974"/>
                </a:lnTo>
                <a:lnTo>
                  <a:pt x="396876" y="167096"/>
                </a:lnTo>
                <a:lnTo>
                  <a:pt x="396876" y="409575"/>
                </a:lnTo>
                <a:lnTo>
                  <a:pt x="357188" y="409575"/>
                </a:lnTo>
                <a:lnTo>
                  <a:pt x="357188" y="206338"/>
                </a:lnTo>
                <a:lnTo>
                  <a:pt x="357454" y="203421"/>
                </a:lnTo>
                <a:lnTo>
                  <a:pt x="358120" y="200239"/>
                </a:lnTo>
                <a:lnTo>
                  <a:pt x="359319" y="197057"/>
                </a:lnTo>
                <a:lnTo>
                  <a:pt x="360784" y="194008"/>
                </a:lnTo>
                <a:lnTo>
                  <a:pt x="362515" y="191224"/>
                </a:lnTo>
                <a:lnTo>
                  <a:pt x="364380" y="189103"/>
                </a:lnTo>
                <a:lnTo>
                  <a:pt x="389684" y="164046"/>
                </a:lnTo>
                <a:lnTo>
                  <a:pt x="391283" y="162721"/>
                </a:lnTo>
                <a:lnTo>
                  <a:pt x="392881" y="162058"/>
                </a:lnTo>
                <a:close/>
                <a:moveTo>
                  <a:pt x="290622" y="0"/>
                </a:moveTo>
                <a:lnTo>
                  <a:pt x="435205" y="0"/>
                </a:lnTo>
                <a:lnTo>
                  <a:pt x="439180" y="395"/>
                </a:lnTo>
                <a:lnTo>
                  <a:pt x="442891" y="1581"/>
                </a:lnTo>
                <a:lnTo>
                  <a:pt x="446204" y="3426"/>
                </a:lnTo>
                <a:lnTo>
                  <a:pt x="449252" y="5798"/>
                </a:lnTo>
                <a:lnTo>
                  <a:pt x="451903" y="8697"/>
                </a:lnTo>
                <a:lnTo>
                  <a:pt x="453890" y="11991"/>
                </a:lnTo>
                <a:lnTo>
                  <a:pt x="455216" y="15549"/>
                </a:lnTo>
                <a:lnTo>
                  <a:pt x="455613" y="19239"/>
                </a:lnTo>
                <a:lnTo>
                  <a:pt x="455613" y="162870"/>
                </a:lnTo>
                <a:lnTo>
                  <a:pt x="455348" y="164978"/>
                </a:lnTo>
                <a:lnTo>
                  <a:pt x="454818" y="166559"/>
                </a:lnTo>
                <a:lnTo>
                  <a:pt x="454023" y="167482"/>
                </a:lnTo>
                <a:lnTo>
                  <a:pt x="452830" y="168009"/>
                </a:lnTo>
                <a:lnTo>
                  <a:pt x="451637" y="167877"/>
                </a:lnTo>
                <a:lnTo>
                  <a:pt x="450047" y="167086"/>
                </a:lnTo>
                <a:lnTo>
                  <a:pt x="448457" y="165769"/>
                </a:lnTo>
                <a:lnTo>
                  <a:pt x="397701" y="115695"/>
                </a:lnTo>
                <a:lnTo>
                  <a:pt x="228072" y="283309"/>
                </a:lnTo>
                <a:lnTo>
                  <a:pt x="225951" y="284890"/>
                </a:lnTo>
                <a:lnTo>
                  <a:pt x="223433" y="285944"/>
                </a:lnTo>
                <a:lnTo>
                  <a:pt x="220783" y="286208"/>
                </a:lnTo>
                <a:lnTo>
                  <a:pt x="218265" y="285944"/>
                </a:lnTo>
                <a:lnTo>
                  <a:pt x="215880" y="284890"/>
                </a:lnTo>
                <a:lnTo>
                  <a:pt x="213627" y="283309"/>
                </a:lnTo>
                <a:lnTo>
                  <a:pt x="162208" y="232445"/>
                </a:lnTo>
                <a:lnTo>
                  <a:pt x="70502" y="323235"/>
                </a:lnTo>
                <a:lnTo>
                  <a:pt x="66394" y="326793"/>
                </a:lnTo>
                <a:lnTo>
                  <a:pt x="61756" y="329561"/>
                </a:lnTo>
                <a:lnTo>
                  <a:pt x="56985" y="331932"/>
                </a:lnTo>
                <a:lnTo>
                  <a:pt x="52082" y="333645"/>
                </a:lnTo>
                <a:lnTo>
                  <a:pt x="46913" y="334568"/>
                </a:lnTo>
                <a:lnTo>
                  <a:pt x="41745" y="334963"/>
                </a:lnTo>
                <a:lnTo>
                  <a:pt x="36444" y="334568"/>
                </a:lnTo>
                <a:lnTo>
                  <a:pt x="31408" y="333645"/>
                </a:lnTo>
                <a:lnTo>
                  <a:pt x="26372" y="331932"/>
                </a:lnTo>
                <a:lnTo>
                  <a:pt x="21601" y="329561"/>
                </a:lnTo>
                <a:lnTo>
                  <a:pt x="17096" y="326793"/>
                </a:lnTo>
                <a:lnTo>
                  <a:pt x="12855" y="323235"/>
                </a:lnTo>
                <a:lnTo>
                  <a:pt x="11927" y="322050"/>
                </a:lnTo>
                <a:lnTo>
                  <a:pt x="8349" y="317965"/>
                </a:lnTo>
                <a:lnTo>
                  <a:pt x="5301" y="313616"/>
                </a:lnTo>
                <a:lnTo>
                  <a:pt x="3048" y="308741"/>
                </a:lnTo>
                <a:lnTo>
                  <a:pt x="1325" y="303865"/>
                </a:lnTo>
                <a:lnTo>
                  <a:pt x="265" y="298726"/>
                </a:lnTo>
                <a:lnTo>
                  <a:pt x="0" y="293719"/>
                </a:lnTo>
                <a:lnTo>
                  <a:pt x="265" y="288448"/>
                </a:lnTo>
                <a:lnTo>
                  <a:pt x="1325" y="283572"/>
                </a:lnTo>
                <a:lnTo>
                  <a:pt x="3048" y="278697"/>
                </a:lnTo>
                <a:lnTo>
                  <a:pt x="5301" y="273821"/>
                </a:lnTo>
                <a:lnTo>
                  <a:pt x="8349" y="269473"/>
                </a:lnTo>
                <a:lnTo>
                  <a:pt x="11927" y="265256"/>
                </a:lnTo>
                <a:lnTo>
                  <a:pt x="155052" y="123865"/>
                </a:lnTo>
                <a:lnTo>
                  <a:pt x="157172" y="122284"/>
                </a:lnTo>
                <a:lnTo>
                  <a:pt x="159557" y="121230"/>
                </a:lnTo>
                <a:lnTo>
                  <a:pt x="162208" y="120966"/>
                </a:lnTo>
                <a:lnTo>
                  <a:pt x="164726" y="121230"/>
                </a:lnTo>
                <a:lnTo>
                  <a:pt x="167244" y="122284"/>
                </a:lnTo>
                <a:lnTo>
                  <a:pt x="169497" y="123865"/>
                </a:lnTo>
                <a:lnTo>
                  <a:pt x="220783" y="174597"/>
                </a:lnTo>
                <a:lnTo>
                  <a:pt x="318055" y="78536"/>
                </a:lnTo>
                <a:lnTo>
                  <a:pt x="338993" y="57848"/>
                </a:lnTo>
                <a:lnTo>
                  <a:pt x="287707" y="7116"/>
                </a:lnTo>
                <a:lnTo>
                  <a:pt x="286382" y="5403"/>
                </a:lnTo>
                <a:lnTo>
                  <a:pt x="285587" y="3953"/>
                </a:lnTo>
                <a:lnTo>
                  <a:pt x="285454" y="2636"/>
                </a:lnTo>
                <a:lnTo>
                  <a:pt x="285852" y="1581"/>
                </a:lnTo>
                <a:lnTo>
                  <a:pt x="286912" y="791"/>
                </a:lnTo>
                <a:lnTo>
                  <a:pt x="288502" y="264"/>
                </a:lnTo>
                <a:close/>
              </a:path>
            </a:pathLst>
          </a:custGeom>
          <a:solidFill>
            <a:srgbClr val="577DA4"/>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IN"/>
          </a:p>
        </p:txBody>
      </p:sp>
      <p:grpSp>
        <p:nvGrpSpPr>
          <p:cNvPr id="57" name="Group 56">
            <a:extLst>
              <a:ext uri="{FF2B5EF4-FFF2-40B4-BE49-F238E27FC236}">
                <a16:creationId xmlns:a16="http://schemas.microsoft.com/office/drawing/2014/main" id="{3233AB23-8D1B-43B1-9456-CF89F6BDE8F7}"/>
              </a:ext>
            </a:extLst>
          </p:cNvPr>
          <p:cNvGrpSpPr/>
          <p:nvPr/>
        </p:nvGrpSpPr>
        <p:grpSpPr>
          <a:xfrm>
            <a:off x="10869679" y="3200061"/>
            <a:ext cx="671733" cy="642926"/>
            <a:chOff x="852488" y="809625"/>
            <a:chExt cx="814387" cy="779463"/>
          </a:xfrm>
          <a:solidFill>
            <a:srgbClr val="577DA4"/>
          </a:solidFill>
        </p:grpSpPr>
        <p:sp>
          <p:nvSpPr>
            <p:cNvPr id="58" name="Freeform 6">
              <a:extLst>
                <a:ext uri="{FF2B5EF4-FFF2-40B4-BE49-F238E27FC236}">
                  <a16:creationId xmlns:a16="http://schemas.microsoft.com/office/drawing/2014/main" id="{563CDE19-CF8A-44BF-AA1D-C48F66CE7D15}"/>
                </a:ext>
              </a:extLst>
            </p:cNvPr>
            <p:cNvSpPr>
              <a:spLocks/>
            </p:cNvSpPr>
            <p:nvPr/>
          </p:nvSpPr>
          <p:spPr bwMode="auto">
            <a:xfrm>
              <a:off x="998538" y="809625"/>
              <a:ext cx="368300" cy="149225"/>
            </a:xfrm>
            <a:custGeom>
              <a:avLst/>
              <a:gdLst>
                <a:gd name="T0" fmla="*/ 1373 w 1626"/>
                <a:gd name="T1" fmla="*/ 0 h 655"/>
                <a:gd name="T2" fmla="*/ 1404 w 1626"/>
                <a:gd name="T3" fmla="*/ 3 h 655"/>
                <a:gd name="T4" fmla="*/ 1434 w 1626"/>
                <a:gd name="T5" fmla="*/ 11 h 655"/>
                <a:gd name="T6" fmla="*/ 1463 w 1626"/>
                <a:gd name="T7" fmla="*/ 23 h 655"/>
                <a:gd name="T8" fmla="*/ 1489 w 1626"/>
                <a:gd name="T9" fmla="*/ 39 h 655"/>
                <a:gd name="T10" fmla="*/ 1513 w 1626"/>
                <a:gd name="T11" fmla="*/ 60 h 655"/>
                <a:gd name="T12" fmla="*/ 1533 w 1626"/>
                <a:gd name="T13" fmla="*/ 85 h 655"/>
                <a:gd name="T14" fmla="*/ 1550 w 1626"/>
                <a:gd name="T15" fmla="*/ 112 h 655"/>
                <a:gd name="T16" fmla="*/ 1626 w 1626"/>
                <a:gd name="T17" fmla="*/ 265 h 655"/>
                <a:gd name="T18" fmla="*/ 196 w 1626"/>
                <a:gd name="T19" fmla="*/ 655 h 655"/>
                <a:gd name="T20" fmla="*/ 0 w 1626"/>
                <a:gd name="T21" fmla="*/ 655 h 655"/>
                <a:gd name="T22" fmla="*/ 1280 w 1626"/>
                <a:gd name="T23" fmla="*/ 22 h 655"/>
                <a:gd name="T24" fmla="*/ 1310 w 1626"/>
                <a:gd name="T25" fmla="*/ 10 h 655"/>
                <a:gd name="T26" fmla="*/ 1342 w 1626"/>
                <a:gd name="T27" fmla="*/ 2 h 655"/>
                <a:gd name="T28" fmla="*/ 1373 w 1626"/>
                <a:gd name="T29"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6" h="655">
                  <a:moveTo>
                    <a:pt x="1373" y="0"/>
                  </a:moveTo>
                  <a:lnTo>
                    <a:pt x="1404" y="3"/>
                  </a:lnTo>
                  <a:lnTo>
                    <a:pt x="1434" y="11"/>
                  </a:lnTo>
                  <a:lnTo>
                    <a:pt x="1463" y="23"/>
                  </a:lnTo>
                  <a:lnTo>
                    <a:pt x="1489" y="39"/>
                  </a:lnTo>
                  <a:lnTo>
                    <a:pt x="1513" y="60"/>
                  </a:lnTo>
                  <a:lnTo>
                    <a:pt x="1533" y="85"/>
                  </a:lnTo>
                  <a:lnTo>
                    <a:pt x="1550" y="112"/>
                  </a:lnTo>
                  <a:lnTo>
                    <a:pt x="1626" y="265"/>
                  </a:lnTo>
                  <a:lnTo>
                    <a:pt x="196" y="655"/>
                  </a:lnTo>
                  <a:lnTo>
                    <a:pt x="0" y="655"/>
                  </a:lnTo>
                  <a:lnTo>
                    <a:pt x="1280" y="22"/>
                  </a:lnTo>
                  <a:lnTo>
                    <a:pt x="1310" y="10"/>
                  </a:lnTo>
                  <a:lnTo>
                    <a:pt x="1342" y="2"/>
                  </a:lnTo>
                  <a:lnTo>
                    <a:pt x="13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59" name="Freeform 7">
              <a:extLst>
                <a:ext uri="{FF2B5EF4-FFF2-40B4-BE49-F238E27FC236}">
                  <a16:creationId xmlns:a16="http://schemas.microsoft.com/office/drawing/2014/main" id="{4CA9DB2C-6FE5-41BE-91C4-29B91CCD9A3A}"/>
                </a:ext>
              </a:extLst>
            </p:cNvPr>
            <p:cNvSpPr>
              <a:spLocks/>
            </p:cNvSpPr>
            <p:nvPr/>
          </p:nvSpPr>
          <p:spPr bwMode="auto">
            <a:xfrm>
              <a:off x="1146175" y="873125"/>
              <a:ext cx="379412" cy="85725"/>
            </a:xfrm>
            <a:custGeom>
              <a:avLst/>
              <a:gdLst>
                <a:gd name="T0" fmla="*/ 1416 w 1673"/>
                <a:gd name="T1" fmla="*/ 0 h 378"/>
                <a:gd name="T2" fmla="*/ 1448 w 1673"/>
                <a:gd name="T3" fmla="*/ 2 h 378"/>
                <a:gd name="T4" fmla="*/ 1480 w 1673"/>
                <a:gd name="T5" fmla="*/ 10 h 378"/>
                <a:gd name="T6" fmla="*/ 1509 w 1673"/>
                <a:gd name="T7" fmla="*/ 23 h 378"/>
                <a:gd name="T8" fmla="*/ 1537 w 1673"/>
                <a:gd name="T9" fmla="*/ 40 h 378"/>
                <a:gd name="T10" fmla="*/ 1562 w 1673"/>
                <a:gd name="T11" fmla="*/ 62 h 378"/>
                <a:gd name="T12" fmla="*/ 1582 w 1673"/>
                <a:gd name="T13" fmla="*/ 87 h 378"/>
                <a:gd name="T14" fmla="*/ 1599 w 1673"/>
                <a:gd name="T15" fmla="*/ 116 h 378"/>
                <a:gd name="T16" fmla="*/ 1610 w 1673"/>
                <a:gd name="T17" fmla="*/ 148 h 378"/>
                <a:gd name="T18" fmla="*/ 1673 w 1673"/>
                <a:gd name="T19" fmla="*/ 378 h 378"/>
                <a:gd name="T20" fmla="*/ 0 w 1673"/>
                <a:gd name="T21" fmla="*/ 378 h 378"/>
                <a:gd name="T22" fmla="*/ 1026 w 1673"/>
                <a:gd name="T23" fmla="*/ 99 h 378"/>
                <a:gd name="T24" fmla="*/ 1363 w 1673"/>
                <a:gd name="T25" fmla="*/ 7 h 378"/>
                <a:gd name="T26" fmla="*/ 1390 w 1673"/>
                <a:gd name="T27" fmla="*/ 1 h 378"/>
                <a:gd name="T28" fmla="*/ 1416 w 1673"/>
                <a:gd name="T29"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3" h="378">
                  <a:moveTo>
                    <a:pt x="1416" y="0"/>
                  </a:moveTo>
                  <a:lnTo>
                    <a:pt x="1448" y="2"/>
                  </a:lnTo>
                  <a:lnTo>
                    <a:pt x="1480" y="10"/>
                  </a:lnTo>
                  <a:lnTo>
                    <a:pt x="1509" y="23"/>
                  </a:lnTo>
                  <a:lnTo>
                    <a:pt x="1537" y="40"/>
                  </a:lnTo>
                  <a:lnTo>
                    <a:pt x="1562" y="62"/>
                  </a:lnTo>
                  <a:lnTo>
                    <a:pt x="1582" y="87"/>
                  </a:lnTo>
                  <a:lnTo>
                    <a:pt x="1599" y="116"/>
                  </a:lnTo>
                  <a:lnTo>
                    <a:pt x="1610" y="148"/>
                  </a:lnTo>
                  <a:lnTo>
                    <a:pt x="1673" y="378"/>
                  </a:lnTo>
                  <a:lnTo>
                    <a:pt x="0" y="378"/>
                  </a:lnTo>
                  <a:lnTo>
                    <a:pt x="1026" y="99"/>
                  </a:lnTo>
                  <a:lnTo>
                    <a:pt x="1363" y="7"/>
                  </a:lnTo>
                  <a:lnTo>
                    <a:pt x="1390" y="1"/>
                  </a:lnTo>
                  <a:lnTo>
                    <a:pt x="1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0" name="Freeform 8">
              <a:extLst>
                <a:ext uri="{FF2B5EF4-FFF2-40B4-BE49-F238E27FC236}">
                  <a16:creationId xmlns:a16="http://schemas.microsoft.com/office/drawing/2014/main" id="{E4ABCC85-54FA-46B0-8D20-34204444AC17}"/>
                </a:ext>
              </a:extLst>
            </p:cNvPr>
            <p:cNvSpPr>
              <a:spLocks/>
            </p:cNvSpPr>
            <p:nvPr/>
          </p:nvSpPr>
          <p:spPr bwMode="auto">
            <a:xfrm>
              <a:off x="852488" y="990600"/>
              <a:ext cx="766762" cy="598488"/>
            </a:xfrm>
            <a:custGeom>
              <a:avLst/>
              <a:gdLst>
                <a:gd name="T0" fmla="*/ 3180 w 3381"/>
                <a:gd name="T1" fmla="*/ 0 h 2644"/>
                <a:gd name="T2" fmla="*/ 3250 w 3381"/>
                <a:gd name="T3" fmla="*/ 12 h 2644"/>
                <a:gd name="T4" fmla="*/ 3309 w 3381"/>
                <a:gd name="T5" fmla="*/ 47 h 2644"/>
                <a:gd name="T6" fmla="*/ 3354 w 3381"/>
                <a:gd name="T7" fmla="*/ 99 h 2644"/>
                <a:gd name="T8" fmla="*/ 3378 w 3381"/>
                <a:gd name="T9" fmla="*/ 164 h 2644"/>
                <a:gd name="T10" fmla="*/ 3381 w 3381"/>
                <a:gd name="T11" fmla="*/ 750 h 2644"/>
                <a:gd name="T12" fmla="*/ 2145 w 3381"/>
                <a:gd name="T13" fmla="*/ 752 h 2644"/>
                <a:gd name="T14" fmla="*/ 2053 w 3381"/>
                <a:gd name="T15" fmla="*/ 776 h 2644"/>
                <a:gd name="T16" fmla="*/ 1974 w 3381"/>
                <a:gd name="T17" fmla="*/ 823 h 2644"/>
                <a:gd name="T18" fmla="*/ 1912 w 3381"/>
                <a:gd name="T19" fmla="*/ 886 h 2644"/>
                <a:gd name="T20" fmla="*/ 1869 w 3381"/>
                <a:gd name="T21" fmla="*/ 961 h 2644"/>
                <a:gd name="T22" fmla="*/ 1846 w 3381"/>
                <a:gd name="T23" fmla="*/ 1047 h 2644"/>
                <a:gd name="T24" fmla="*/ 1843 w 3381"/>
                <a:gd name="T25" fmla="*/ 1539 h 2644"/>
                <a:gd name="T26" fmla="*/ 1855 w 3381"/>
                <a:gd name="T27" fmla="*/ 1630 h 2644"/>
                <a:gd name="T28" fmla="*/ 1890 w 3381"/>
                <a:gd name="T29" fmla="*/ 1711 h 2644"/>
                <a:gd name="T30" fmla="*/ 1943 w 3381"/>
                <a:gd name="T31" fmla="*/ 1781 h 2644"/>
                <a:gd name="T32" fmla="*/ 2013 w 3381"/>
                <a:gd name="T33" fmla="*/ 1834 h 2644"/>
                <a:gd name="T34" fmla="*/ 2095 w 3381"/>
                <a:gd name="T35" fmla="*/ 1869 h 2644"/>
                <a:gd name="T36" fmla="*/ 2185 w 3381"/>
                <a:gd name="T37" fmla="*/ 1881 h 2644"/>
                <a:gd name="T38" fmla="*/ 3381 w 3381"/>
                <a:gd name="T39" fmla="*/ 2442 h 2644"/>
                <a:gd name="T40" fmla="*/ 3368 w 3381"/>
                <a:gd name="T41" fmla="*/ 2512 h 2644"/>
                <a:gd name="T42" fmla="*/ 3333 w 3381"/>
                <a:gd name="T43" fmla="*/ 2572 h 2644"/>
                <a:gd name="T44" fmla="*/ 3281 w 3381"/>
                <a:gd name="T45" fmla="*/ 2615 h 2644"/>
                <a:gd name="T46" fmla="*/ 3216 w 3381"/>
                <a:gd name="T47" fmla="*/ 2640 h 2644"/>
                <a:gd name="T48" fmla="*/ 201 w 3381"/>
                <a:gd name="T49" fmla="*/ 2644 h 2644"/>
                <a:gd name="T50" fmla="*/ 132 w 3381"/>
                <a:gd name="T51" fmla="*/ 2631 h 2644"/>
                <a:gd name="T52" fmla="*/ 72 w 3381"/>
                <a:gd name="T53" fmla="*/ 2596 h 2644"/>
                <a:gd name="T54" fmla="*/ 27 w 3381"/>
                <a:gd name="T55" fmla="*/ 2544 h 2644"/>
                <a:gd name="T56" fmla="*/ 3 w 3381"/>
                <a:gd name="T57" fmla="*/ 2479 h 2644"/>
                <a:gd name="T58" fmla="*/ 0 w 3381"/>
                <a:gd name="T59" fmla="*/ 201 h 2644"/>
                <a:gd name="T60" fmla="*/ 8 w 3381"/>
                <a:gd name="T61" fmla="*/ 148 h 2644"/>
                <a:gd name="T62" fmla="*/ 28 w 3381"/>
                <a:gd name="T63" fmla="*/ 98 h 2644"/>
                <a:gd name="T64" fmla="*/ 64 w 3381"/>
                <a:gd name="T65" fmla="*/ 54 h 2644"/>
                <a:gd name="T66" fmla="*/ 113 w 3381"/>
                <a:gd name="T67" fmla="*/ 20 h 2644"/>
                <a:gd name="T68" fmla="*/ 171 w 3381"/>
                <a:gd name="T69" fmla="*/ 3 h 2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81" h="2644">
                  <a:moveTo>
                    <a:pt x="201" y="0"/>
                  </a:moveTo>
                  <a:lnTo>
                    <a:pt x="3180" y="0"/>
                  </a:lnTo>
                  <a:lnTo>
                    <a:pt x="3216" y="4"/>
                  </a:lnTo>
                  <a:lnTo>
                    <a:pt x="3250" y="12"/>
                  </a:lnTo>
                  <a:lnTo>
                    <a:pt x="3282" y="28"/>
                  </a:lnTo>
                  <a:lnTo>
                    <a:pt x="3309" y="47"/>
                  </a:lnTo>
                  <a:lnTo>
                    <a:pt x="3334" y="71"/>
                  </a:lnTo>
                  <a:lnTo>
                    <a:pt x="3354" y="99"/>
                  </a:lnTo>
                  <a:lnTo>
                    <a:pt x="3369" y="131"/>
                  </a:lnTo>
                  <a:lnTo>
                    <a:pt x="3378" y="164"/>
                  </a:lnTo>
                  <a:lnTo>
                    <a:pt x="3381" y="201"/>
                  </a:lnTo>
                  <a:lnTo>
                    <a:pt x="3381" y="750"/>
                  </a:lnTo>
                  <a:lnTo>
                    <a:pt x="2185" y="750"/>
                  </a:lnTo>
                  <a:lnTo>
                    <a:pt x="2145" y="752"/>
                  </a:lnTo>
                  <a:lnTo>
                    <a:pt x="2098" y="761"/>
                  </a:lnTo>
                  <a:lnTo>
                    <a:pt x="2053" y="776"/>
                  </a:lnTo>
                  <a:lnTo>
                    <a:pt x="2012" y="797"/>
                  </a:lnTo>
                  <a:lnTo>
                    <a:pt x="1974" y="823"/>
                  </a:lnTo>
                  <a:lnTo>
                    <a:pt x="1940" y="853"/>
                  </a:lnTo>
                  <a:lnTo>
                    <a:pt x="1912" y="886"/>
                  </a:lnTo>
                  <a:lnTo>
                    <a:pt x="1888" y="922"/>
                  </a:lnTo>
                  <a:lnTo>
                    <a:pt x="1869" y="961"/>
                  </a:lnTo>
                  <a:lnTo>
                    <a:pt x="1854" y="1002"/>
                  </a:lnTo>
                  <a:lnTo>
                    <a:pt x="1846" y="1047"/>
                  </a:lnTo>
                  <a:lnTo>
                    <a:pt x="1843" y="1091"/>
                  </a:lnTo>
                  <a:lnTo>
                    <a:pt x="1843" y="1539"/>
                  </a:lnTo>
                  <a:lnTo>
                    <a:pt x="1846" y="1585"/>
                  </a:lnTo>
                  <a:lnTo>
                    <a:pt x="1855" y="1630"/>
                  </a:lnTo>
                  <a:lnTo>
                    <a:pt x="1869" y="1672"/>
                  </a:lnTo>
                  <a:lnTo>
                    <a:pt x="1890" y="1711"/>
                  </a:lnTo>
                  <a:lnTo>
                    <a:pt x="1914" y="1747"/>
                  </a:lnTo>
                  <a:lnTo>
                    <a:pt x="1943" y="1781"/>
                  </a:lnTo>
                  <a:lnTo>
                    <a:pt x="1976" y="1809"/>
                  </a:lnTo>
                  <a:lnTo>
                    <a:pt x="2013" y="1834"/>
                  </a:lnTo>
                  <a:lnTo>
                    <a:pt x="2052" y="1854"/>
                  </a:lnTo>
                  <a:lnTo>
                    <a:pt x="2095" y="1869"/>
                  </a:lnTo>
                  <a:lnTo>
                    <a:pt x="2139" y="1878"/>
                  </a:lnTo>
                  <a:lnTo>
                    <a:pt x="2185" y="1881"/>
                  </a:lnTo>
                  <a:lnTo>
                    <a:pt x="3381" y="1881"/>
                  </a:lnTo>
                  <a:lnTo>
                    <a:pt x="3381" y="2442"/>
                  </a:lnTo>
                  <a:lnTo>
                    <a:pt x="3378" y="2479"/>
                  </a:lnTo>
                  <a:lnTo>
                    <a:pt x="3368" y="2512"/>
                  </a:lnTo>
                  <a:lnTo>
                    <a:pt x="3354" y="2544"/>
                  </a:lnTo>
                  <a:lnTo>
                    <a:pt x="3333" y="2572"/>
                  </a:lnTo>
                  <a:lnTo>
                    <a:pt x="3309" y="2596"/>
                  </a:lnTo>
                  <a:lnTo>
                    <a:pt x="3281" y="2615"/>
                  </a:lnTo>
                  <a:lnTo>
                    <a:pt x="3249" y="2631"/>
                  </a:lnTo>
                  <a:lnTo>
                    <a:pt x="3216" y="2640"/>
                  </a:lnTo>
                  <a:lnTo>
                    <a:pt x="3180" y="2644"/>
                  </a:lnTo>
                  <a:lnTo>
                    <a:pt x="201" y="2644"/>
                  </a:lnTo>
                  <a:lnTo>
                    <a:pt x="165" y="2640"/>
                  </a:lnTo>
                  <a:lnTo>
                    <a:pt x="132" y="2631"/>
                  </a:lnTo>
                  <a:lnTo>
                    <a:pt x="100" y="2615"/>
                  </a:lnTo>
                  <a:lnTo>
                    <a:pt x="72" y="2596"/>
                  </a:lnTo>
                  <a:lnTo>
                    <a:pt x="48" y="2572"/>
                  </a:lnTo>
                  <a:lnTo>
                    <a:pt x="27" y="2544"/>
                  </a:lnTo>
                  <a:lnTo>
                    <a:pt x="13" y="2512"/>
                  </a:lnTo>
                  <a:lnTo>
                    <a:pt x="3" y="2479"/>
                  </a:lnTo>
                  <a:lnTo>
                    <a:pt x="0" y="2442"/>
                  </a:lnTo>
                  <a:lnTo>
                    <a:pt x="0" y="201"/>
                  </a:lnTo>
                  <a:lnTo>
                    <a:pt x="2" y="174"/>
                  </a:lnTo>
                  <a:lnTo>
                    <a:pt x="8" y="148"/>
                  </a:lnTo>
                  <a:lnTo>
                    <a:pt x="16" y="122"/>
                  </a:lnTo>
                  <a:lnTo>
                    <a:pt x="28" y="98"/>
                  </a:lnTo>
                  <a:lnTo>
                    <a:pt x="45" y="75"/>
                  </a:lnTo>
                  <a:lnTo>
                    <a:pt x="64" y="54"/>
                  </a:lnTo>
                  <a:lnTo>
                    <a:pt x="87" y="35"/>
                  </a:lnTo>
                  <a:lnTo>
                    <a:pt x="113" y="20"/>
                  </a:lnTo>
                  <a:lnTo>
                    <a:pt x="141" y="9"/>
                  </a:lnTo>
                  <a:lnTo>
                    <a:pt x="171" y="3"/>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1" name="Freeform 9">
              <a:extLst>
                <a:ext uri="{FF2B5EF4-FFF2-40B4-BE49-F238E27FC236}">
                  <a16:creationId xmlns:a16="http://schemas.microsoft.com/office/drawing/2014/main" id="{5695D3F3-55BA-4A07-8E63-1927AB8EC1D7}"/>
                </a:ext>
              </a:extLst>
            </p:cNvPr>
            <p:cNvSpPr>
              <a:spLocks noEditPoints="1"/>
            </p:cNvSpPr>
            <p:nvPr/>
          </p:nvSpPr>
          <p:spPr bwMode="auto">
            <a:xfrm>
              <a:off x="1301750" y="1192213"/>
              <a:ext cx="365125" cy="192088"/>
            </a:xfrm>
            <a:custGeom>
              <a:avLst/>
              <a:gdLst>
                <a:gd name="T0" fmla="*/ 432 w 1604"/>
                <a:gd name="T1" fmla="*/ 300 h 850"/>
                <a:gd name="T2" fmla="*/ 393 w 1604"/>
                <a:gd name="T3" fmla="*/ 320 h 850"/>
                <a:gd name="T4" fmla="*/ 364 w 1604"/>
                <a:gd name="T5" fmla="*/ 353 h 850"/>
                <a:gd name="T6" fmla="*/ 353 w 1604"/>
                <a:gd name="T7" fmla="*/ 398 h 850"/>
                <a:gd name="T8" fmla="*/ 357 w 1604"/>
                <a:gd name="T9" fmla="*/ 488 h 850"/>
                <a:gd name="T10" fmla="*/ 376 w 1604"/>
                <a:gd name="T11" fmla="*/ 528 h 850"/>
                <a:gd name="T12" fmla="*/ 410 w 1604"/>
                <a:gd name="T13" fmla="*/ 555 h 850"/>
                <a:gd name="T14" fmla="*/ 455 w 1604"/>
                <a:gd name="T15" fmla="*/ 565 h 850"/>
                <a:gd name="T16" fmla="*/ 545 w 1604"/>
                <a:gd name="T17" fmla="*/ 563 h 850"/>
                <a:gd name="T18" fmla="*/ 584 w 1604"/>
                <a:gd name="T19" fmla="*/ 543 h 850"/>
                <a:gd name="T20" fmla="*/ 611 w 1604"/>
                <a:gd name="T21" fmla="*/ 509 h 850"/>
                <a:gd name="T22" fmla="*/ 622 w 1604"/>
                <a:gd name="T23" fmla="*/ 465 h 850"/>
                <a:gd name="T24" fmla="*/ 619 w 1604"/>
                <a:gd name="T25" fmla="*/ 375 h 850"/>
                <a:gd name="T26" fmla="*/ 600 w 1604"/>
                <a:gd name="T27" fmla="*/ 335 h 850"/>
                <a:gd name="T28" fmla="*/ 566 w 1604"/>
                <a:gd name="T29" fmla="*/ 308 h 850"/>
                <a:gd name="T30" fmla="*/ 521 w 1604"/>
                <a:gd name="T31" fmla="*/ 298 h 850"/>
                <a:gd name="T32" fmla="*/ 201 w 1604"/>
                <a:gd name="T33" fmla="*/ 0 h 850"/>
                <a:gd name="T34" fmla="*/ 1436 w 1604"/>
                <a:gd name="T35" fmla="*/ 2 h 850"/>
                <a:gd name="T36" fmla="*/ 1494 w 1604"/>
                <a:gd name="T37" fmla="*/ 22 h 850"/>
                <a:gd name="T38" fmla="*/ 1538 w 1604"/>
                <a:gd name="T39" fmla="*/ 52 h 850"/>
                <a:gd name="T40" fmla="*/ 1579 w 1604"/>
                <a:gd name="T41" fmla="*/ 103 h 850"/>
                <a:gd name="T42" fmla="*/ 1600 w 1604"/>
                <a:gd name="T43" fmla="*/ 166 h 850"/>
                <a:gd name="T44" fmla="*/ 1604 w 1604"/>
                <a:gd name="T45" fmla="*/ 649 h 850"/>
                <a:gd name="T46" fmla="*/ 1593 w 1604"/>
                <a:gd name="T47" fmla="*/ 716 h 850"/>
                <a:gd name="T48" fmla="*/ 1560 w 1604"/>
                <a:gd name="T49" fmla="*/ 773 h 850"/>
                <a:gd name="T50" fmla="*/ 1517 w 1604"/>
                <a:gd name="T51" fmla="*/ 814 h 850"/>
                <a:gd name="T52" fmla="*/ 1468 w 1604"/>
                <a:gd name="T53" fmla="*/ 839 h 850"/>
                <a:gd name="T54" fmla="*/ 1402 w 1604"/>
                <a:gd name="T55" fmla="*/ 850 h 850"/>
                <a:gd name="T56" fmla="*/ 165 w 1604"/>
                <a:gd name="T57" fmla="*/ 846 h 850"/>
                <a:gd name="T58" fmla="*/ 100 w 1604"/>
                <a:gd name="T59" fmla="*/ 823 h 850"/>
                <a:gd name="T60" fmla="*/ 48 w 1604"/>
                <a:gd name="T61" fmla="*/ 778 h 850"/>
                <a:gd name="T62" fmla="*/ 13 w 1604"/>
                <a:gd name="T63" fmla="*/ 718 h 850"/>
                <a:gd name="T64" fmla="*/ 0 w 1604"/>
                <a:gd name="T65" fmla="*/ 649 h 850"/>
                <a:gd name="T66" fmla="*/ 3 w 1604"/>
                <a:gd name="T67" fmla="*/ 164 h 850"/>
                <a:gd name="T68" fmla="*/ 27 w 1604"/>
                <a:gd name="T69" fmla="*/ 99 h 850"/>
                <a:gd name="T70" fmla="*/ 72 w 1604"/>
                <a:gd name="T71" fmla="*/ 47 h 850"/>
                <a:gd name="T72" fmla="*/ 131 w 1604"/>
                <a:gd name="T73" fmla="*/ 12 h 850"/>
                <a:gd name="T74" fmla="*/ 201 w 1604"/>
                <a:gd name="T75" fmla="*/ 0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850">
                  <a:moveTo>
                    <a:pt x="455" y="298"/>
                  </a:moveTo>
                  <a:lnTo>
                    <a:pt x="432" y="300"/>
                  </a:lnTo>
                  <a:lnTo>
                    <a:pt x="411" y="308"/>
                  </a:lnTo>
                  <a:lnTo>
                    <a:pt x="393" y="320"/>
                  </a:lnTo>
                  <a:lnTo>
                    <a:pt x="376" y="335"/>
                  </a:lnTo>
                  <a:lnTo>
                    <a:pt x="364" y="353"/>
                  </a:lnTo>
                  <a:lnTo>
                    <a:pt x="357" y="375"/>
                  </a:lnTo>
                  <a:lnTo>
                    <a:pt x="353" y="398"/>
                  </a:lnTo>
                  <a:lnTo>
                    <a:pt x="353" y="465"/>
                  </a:lnTo>
                  <a:lnTo>
                    <a:pt x="357" y="488"/>
                  </a:lnTo>
                  <a:lnTo>
                    <a:pt x="364" y="509"/>
                  </a:lnTo>
                  <a:lnTo>
                    <a:pt x="376" y="528"/>
                  </a:lnTo>
                  <a:lnTo>
                    <a:pt x="392" y="543"/>
                  </a:lnTo>
                  <a:lnTo>
                    <a:pt x="410" y="555"/>
                  </a:lnTo>
                  <a:lnTo>
                    <a:pt x="432" y="563"/>
                  </a:lnTo>
                  <a:lnTo>
                    <a:pt x="455" y="565"/>
                  </a:lnTo>
                  <a:lnTo>
                    <a:pt x="521" y="565"/>
                  </a:lnTo>
                  <a:lnTo>
                    <a:pt x="545" y="563"/>
                  </a:lnTo>
                  <a:lnTo>
                    <a:pt x="566" y="555"/>
                  </a:lnTo>
                  <a:lnTo>
                    <a:pt x="584" y="543"/>
                  </a:lnTo>
                  <a:lnTo>
                    <a:pt x="600" y="528"/>
                  </a:lnTo>
                  <a:lnTo>
                    <a:pt x="611" y="509"/>
                  </a:lnTo>
                  <a:lnTo>
                    <a:pt x="619" y="488"/>
                  </a:lnTo>
                  <a:lnTo>
                    <a:pt x="622" y="465"/>
                  </a:lnTo>
                  <a:lnTo>
                    <a:pt x="622" y="398"/>
                  </a:lnTo>
                  <a:lnTo>
                    <a:pt x="619" y="375"/>
                  </a:lnTo>
                  <a:lnTo>
                    <a:pt x="611" y="353"/>
                  </a:lnTo>
                  <a:lnTo>
                    <a:pt x="600" y="335"/>
                  </a:lnTo>
                  <a:lnTo>
                    <a:pt x="584" y="320"/>
                  </a:lnTo>
                  <a:lnTo>
                    <a:pt x="566" y="308"/>
                  </a:lnTo>
                  <a:lnTo>
                    <a:pt x="545" y="300"/>
                  </a:lnTo>
                  <a:lnTo>
                    <a:pt x="521" y="298"/>
                  </a:lnTo>
                  <a:lnTo>
                    <a:pt x="455" y="298"/>
                  </a:lnTo>
                  <a:close/>
                  <a:moveTo>
                    <a:pt x="201" y="0"/>
                  </a:moveTo>
                  <a:lnTo>
                    <a:pt x="1402" y="0"/>
                  </a:lnTo>
                  <a:lnTo>
                    <a:pt x="1436" y="2"/>
                  </a:lnTo>
                  <a:lnTo>
                    <a:pt x="1468" y="11"/>
                  </a:lnTo>
                  <a:lnTo>
                    <a:pt x="1494" y="22"/>
                  </a:lnTo>
                  <a:lnTo>
                    <a:pt x="1517" y="35"/>
                  </a:lnTo>
                  <a:lnTo>
                    <a:pt x="1538" y="52"/>
                  </a:lnTo>
                  <a:lnTo>
                    <a:pt x="1560" y="76"/>
                  </a:lnTo>
                  <a:lnTo>
                    <a:pt x="1579" y="103"/>
                  </a:lnTo>
                  <a:lnTo>
                    <a:pt x="1593" y="134"/>
                  </a:lnTo>
                  <a:lnTo>
                    <a:pt x="1600" y="166"/>
                  </a:lnTo>
                  <a:lnTo>
                    <a:pt x="1604" y="201"/>
                  </a:lnTo>
                  <a:lnTo>
                    <a:pt x="1604" y="649"/>
                  </a:lnTo>
                  <a:lnTo>
                    <a:pt x="1600" y="684"/>
                  </a:lnTo>
                  <a:lnTo>
                    <a:pt x="1593" y="716"/>
                  </a:lnTo>
                  <a:lnTo>
                    <a:pt x="1579" y="745"/>
                  </a:lnTo>
                  <a:lnTo>
                    <a:pt x="1560" y="773"/>
                  </a:lnTo>
                  <a:lnTo>
                    <a:pt x="1538" y="797"/>
                  </a:lnTo>
                  <a:lnTo>
                    <a:pt x="1517" y="814"/>
                  </a:lnTo>
                  <a:lnTo>
                    <a:pt x="1494" y="828"/>
                  </a:lnTo>
                  <a:lnTo>
                    <a:pt x="1468" y="839"/>
                  </a:lnTo>
                  <a:lnTo>
                    <a:pt x="1436" y="846"/>
                  </a:lnTo>
                  <a:lnTo>
                    <a:pt x="1402" y="850"/>
                  </a:lnTo>
                  <a:lnTo>
                    <a:pt x="201" y="850"/>
                  </a:lnTo>
                  <a:lnTo>
                    <a:pt x="165" y="846"/>
                  </a:lnTo>
                  <a:lnTo>
                    <a:pt x="131" y="837"/>
                  </a:lnTo>
                  <a:lnTo>
                    <a:pt x="100" y="823"/>
                  </a:lnTo>
                  <a:lnTo>
                    <a:pt x="72" y="802"/>
                  </a:lnTo>
                  <a:lnTo>
                    <a:pt x="48" y="778"/>
                  </a:lnTo>
                  <a:lnTo>
                    <a:pt x="27" y="750"/>
                  </a:lnTo>
                  <a:lnTo>
                    <a:pt x="13" y="718"/>
                  </a:lnTo>
                  <a:lnTo>
                    <a:pt x="3" y="685"/>
                  </a:lnTo>
                  <a:lnTo>
                    <a:pt x="0" y="649"/>
                  </a:lnTo>
                  <a:lnTo>
                    <a:pt x="0" y="201"/>
                  </a:lnTo>
                  <a:lnTo>
                    <a:pt x="3" y="164"/>
                  </a:lnTo>
                  <a:lnTo>
                    <a:pt x="13" y="131"/>
                  </a:lnTo>
                  <a:lnTo>
                    <a:pt x="27" y="99"/>
                  </a:lnTo>
                  <a:lnTo>
                    <a:pt x="48" y="71"/>
                  </a:lnTo>
                  <a:lnTo>
                    <a:pt x="72" y="47"/>
                  </a:lnTo>
                  <a:lnTo>
                    <a:pt x="100" y="27"/>
                  </a:lnTo>
                  <a:lnTo>
                    <a:pt x="131" y="12"/>
                  </a:lnTo>
                  <a:lnTo>
                    <a:pt x="165" y="3"/>
                  </a:lnTo>
                  <a:lnTo>
                    <a:pt x="2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63" name="Group 62">
            <a:extLst>
              <a:ext uri="{FF2B5EF4-FFF2-40B4-BE49-F238E27FC236}">
                <a16:creationId xmlns:a16="http://schemas.microsoft.com/office/drawing/2014/main" id="{75D07323-9AFB-4931-95E3-0B9AD3F3F7F3}"/>
              </a:ext>
            </a:extLst>
          </p:cNvPr>
          <p:cNvGrpSpPr/>
          <p:nvPr/>
        </p:nvGrpSpPr>
        <p:grpSpPr>
          <a:xfrm>
            <a:off x="1473011" y="1809223"/>
            <a:ext cx="565718" cy="624887"/>
            <a:chOff x="1092200" y="1422400"/>
            <a:chExt cx="622301" cy="687388"/>
          </a:xfrm>
          <a:solidFill>
            <a:srgbClr val="577DA4"/>
          </a:solidFill>
        </p:grpSpPr>
        <p:sp>
          <p:nvSpPr>
            <p:cNvPr id="64" name="Freeform 25">
              <a:extLst>
                <a:ext uri="{FF2B5EF4-FFF2-40B4-BE49-F238E27FC236}">
                  <a16:creationId xmlns:a16="http://schemas.microsoft.com/office/drawing/2014/main" id="{576070FA-C1CE-4392-AD35-8D5F9C3BC5F8}"/>
                </a:ext>
              </a:extLst>
            </p:cNvPr>
            <p:cNvSpPr>
              <a:spLocks/>
            </p:cNvSpPr>
            <p:nvPr/>
          </p:nvSpPr>
          <p:spPr bwMode="auto">
            <a:xfrm>
              <a:off x="1160463" y="1471613"/>
              <a:ext cx="88900" cy="284163"/>
            </a:xfrm>
            <a:custGeom>
              <a:avLst/>
              <a:gdLst>
                <a:gd name="T0" fmla="*/ 352 w 447"/>
                <a:gd name="T1" fmla="*/ 5 h 1431"/>
                <a:gd name="T2" fmla="*/ 390 w 447"/>
                <a:gd name="T3" fmla="*/ 28 h 1431"/>
                <a:gd name="T4" fmla="*/ 433 w 447"/>
                <a:gd name="T5" fmla="*/ 74 h 1431"/>
                <a:gd name="T6" fmla="*/ 446 w 447"/>
                <a:gd name="T7" fmla="*/ 112 h 1431"/>
                <a:gd name="T8" fmla="*/ 444 w 447"/>
                <a:gd name="T9" fmla="*/ 152 h 1431"/>
                <a:gd name="T10" fmla="*/ 424 w 447"/>
                <a:gd name="T11" fmla="*/ 188 h 1431"/>
                <a:gd name="T12" fmla="*/ 405 w 447"/>
                <a:gd name="T13" fmla="*/ 209 h 1431"/>
                <a:gd name="T14" fmla="*/ 338 w 447"/>
                <a:gd name="T15" fmla="*/ 310 h 1431"/>
                <a:gd name="T16" fmla="*/ 286 w 447"/>
                <a:gd name="T17" fmla="*/ 420 h 1431"/>
                <a:gd name="T18" fmla="*/ 251 w 447"/>
                <a:gd name="T19" fmla="*/ 534 h 1431"/>
                <a:gd name="T20" fmla="*/ 235 w 447"/>
                <a:gd name="T21" fmla="*/ 652 h 1431"/>
                <a:gd name="T22" fmla="*/ 234 w 447"/>
                <a:gd name="T23" fmla="*/ 770 h 1431"/>
                <a:gd name="T24" fmla="*/ 249 w 447"/>
                <a:gd name="T25" fmla="*/ 888 h 1431"/>
                <a:gd name="T26" fmla="*/ 283 w 447"/>
                <a:gd name="T27" fmla="*/ 1002 h 1431"/>
                <a:gd name="T28" fmla="*/ 333 w 447"/>
                <a:gd name="T29" fmla="*/ 1112 h 1431"/>
                <a:gd name="T30" fmla="*/ 392 w 447"/>
                <a:gd name="T31" fmla="*/ 1202 h 1431"/>
                <a:gd name="T32" fmla="*/ 437 w 447"/>
                <a:gd name="T33" fmla="*/ 1262 h 1431"/>
                <a:gd name="T34" fmla="*/ 447 w 447"/>
                <a:gd name="T35" fmla="*/ 1300 h 1431"/>
                <a:gd name="T36" fmla="*/ 442 w 447"/>
                <a:gd name="T37" fmla="*/ 1339 h 1431"/>
                <a:gd name="T38" fmla="*/ 420 w 447"/>
                <a:gd name="T39" fmla="*/ 1373 h 1431"/>
                <a:gd name="T40" fmla="*/ 372 w 447"/>
                <a:gd name="T41" fmla="*/ 1418 h 1431"/>
                <a:gd name="T42" fmla="*/ 329 w 447"/>
                <a:gd name="T43" fmla="*/ 1431 h 1431"/>
                <a:gd name="T44" fmla="*/ 287 w 447"/>
                <a:gd name="T45" fmla="*/ 1424 h 1431"/>
                <a:gd name="T46" fmla="*/ 250 w 447"/>
                <a:gd name="T47" fmla="*/ 1398 h 1431"/>
                <a:gd name="T48" fmla="*/ 179 w 447"/>
                <a:gd name="T49" fmla="*/ 1303 h 1431"/>
                <a:gd name="T50" fmla="*/ 107 w 447"/>
                <a:gd name="T51" fmla="*/ 1179 h 1431"/>
                <a:gd name="T52" fmla="*/ 49 w 447"/>
                <a:gd name="T53" fmla="*/ 1036 h 1431"/>
                <a:gd name="T54" fmla="*/ 12 w 447"/>
                <a:gd name="T55" fmla="*/ 878 h 1431"/>
                <a:gd name="T56" fmla="*/ 0 w 447"/>
                <a:gd name="T57" fmla="*/ 715 h 1431"/>
                <a:gd name="T58" fmla="*/ 12 w 447"/>
                <a:gd name="T59" fmla="*/ 553 h 1431"/>
                <a:gd name="T60" fmla="*/ 49 w 447"/>
                <a:gd name="T61" fmla="*/ 395 h 1431"/>
                <a:gd name="T62" fmla="*/ 105 w 447"/>
                <a:gd name="T63" fmla="*/ 256 h 1431"/>
                <a:gd name="T64" fmla="*/ 170 w 447"/>
                <a:gd name="T65" fmla="*/ 140 h 1431"/>
                <a:gd name="T66" fmla="*/ 250 w 447"/>
                <a:gd name="T67" fmla="*/ 33 h 1431"/>
                <a:gd name="T68" fmla="*/ 287 w 447"/>
                <a:gd name="T69" fmla="*/ 7 h 1431"/>
                <a:gd name="T70" fmla="*/ 329 w 447"/>
                <a:gd name="T71" fmla="*/ 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7" h="1431">
                  <a:moveTo>
                    <a:pt x="329" y="0"/>
                  </a:moveTo>
                  <a:lnTo>
                    <a:pt x="352" y="5"/>
                  </a:lnTo>
                  <a:lnTo>
                    <a:pt x="372" y="14"/>
                  </a:lnTo>
                  <a:lnTo>
                    <a:pt x="390" y="28"/>
                  </a:lnTo>
                  <a:lnTo>
                    <a:pt x="420" y="58"/>
                  </a:lnTo>
                  <a:lnTo>
                    <a:pt x="433" y="74"/>
                  </a:lnTo>
                  <a:lnTo>
                    <a:pt x="442" y="93"/>
                  </a:lnTo>
                  <a:lnTo>
                    <a:pt x="446" y="112"/>
                  </a:lnTo>
                  <a:lnTo>
                    <a:pt x="447" y="132"/>
                  </a:lnTo>
                  <a:lnTo>
                    <a:pt x="444" y="152"/>
                  </a:lnTo>
                  <a:lnTo>
                    <a:pt x="436" y="171"/>
                  </a:lnTo>
                  <a:lnTo>
                    <a:pt x="424" y="188"/>
                  </a:lnTo>
                  <a:lnTo>
                    <a:pt x="413" y="200"/>
                  </a:lnTo>
                  <a:lnTo>
                    <a:pt x="405" y="209"/>
                  </a:lnTo>
                  <a:lnTo>
                    <a:pt x="370" y="258"/>
                  </a:lnTo>
                  <a:lnTo>
                    <a:pt x="338" y="310"/>
                  </a:lnTo>
                  <a:lnTo>
                    <a:pt x="310" y="365"/>
                  </a:lnTo>
                  <a:lnTo>
                    <a:pt x="286" y="420"/>
                  </a:lnTo>
                  <a:lnTo>
                    <a:pt x="267" y="477"/>
                  </a:lnTo>
                  <a:lnTo>
                    <a:pt x="251" y="534"/>
                  </a:lnTo>
                  <a:lnTo>
                    <a:pt x="241" y="593"/>
                  </a:lnTo>
                  <a:lnTo>
                    <a:pt x="235" y="652"/>
                  </a:lnTo>
                  <a:lnTo>
                    <a:pt x="231" y="711"/>
                  </a:lnTo>
                  <a:lnTo>
                    <a:pt x="234" y="770"/>
                  </a:lnTo>
                  <a:lnTo>
                    <a:pt x="240" y="829"/>
                  </a:lnTo>
                  <a:lnTo>
                    <a:pt x="249" y="888"/>
                  </a:lnTo>
                  <a:lnTo>
                    <a:pt x="264" y="946"/>
                  </a:lnTo>
                  <a:lnTo>
                    <a:pt x="283" y="1002"/>
                  </a:lnTo>
                  <a:lnTo>
                    <a:pt x="305" y="1058"/>
                  </a:lnTo>
                  <a:lnTo>
                    <a:pt x="333" y="1112"/>
                  </a:lnTo>
                  <a:lnTo>
                    <a:pt x="361" y="1158"/>
                  </a:lnTo>
                  <a:lnTo>
                    <a:pt x="392" y="1202"/>
                  </a:lnTo>
                  <a:lnTo>
                    <a:pt x="425" y="1245"/>
                  </a:lnTo>
                  <a:lnTo>
                    <a:pt x="437" y="1262"/>
                  </a:lnTo>
                  <a:lnTo>
                    <a:pt x="444" y="1280"/>
                  </a:lnTo>
                  <a:lnTo>
                    <a:pt x="447" y="1300"/>
                  </a:lnTo>
                  <a:lnTo>
                    <a:pt x="446" y="1320"/>
                  </a:lnTo>
                  <a:lnTo>
                    <a:pt x="442" y="1339"/>
                  </a:lnTo>
                  <a:lnTo>
                    <a:pt x="433" y="1357"/>
                  </a:lnTo>
                  <a:lnTo>
                    <a:pt x="420" y="1373"/>
                  </a:lnTo>
                  <a:lnTo>
                    <a:pt x="390" y="1403"/>
                  </a:lnTo>
                  <a:lnTo>
                    <a:pt x="372" y="1418"/>
                  </a:lnTo>
                  <a:lnTo>
                    <a:pt x="352" y="1426"/>
                  </a:lnTo>
                  <a:lnTo>
                    <a:pt x="329" y="1431"/>
                  </a:lnTo>
                  <a:lnTo>
                    <a:pt x="308" y="1430"/>
                  </a:lnTo>
                  <a:lnTo>
                    <a:pt x="287" y="1424"/>
                  </a:lnTo>
                  <a:lnTo>
                    <a:pt x="267" y="1414"/>
                  </a:lnTo>
                  <a:lnTo>
                    <a:pt x="250" y="1398"/>
                  </a:lnTo>
                  <a:lnTo>
                    <a:pt x="214" y="1352"/>
                  </a:lnTo>
                  <a:lnTo>
                    <a:pt x="179" y="1303"/>
                  </a:lnTo>
                  <a:lnTo>
                    <a:pt x="141" y="1242"/>
                  </a:lnTo>
                  <a:lnTo>
                    <a:pt x="107" y="1179"/>
                  </a:lnTo>
                  <a:lnTo>
                    <a:pt x="78" y="1113"/>
                  </a:lnTo>
                  <a:lnTo>
                    <a:pt x="49" y="1036"/>
                  </a:lnTo>
                  <a:lnTo>
                    <a:pt x="28" y="958"/>
                  </a:lnTo>
                  <a:lnTo>
                    <a:pt x="12" y="878"/>
                  </a:lnTo>
                  <a:lnTo>
                    <a:pt x="3" y="797"/>
                  </a:lnTo>
                  <a:lnTo>
                    <a:pt x="0" y="715"/>
                  </a:lnTo>
                  <a:lnTo>
                    <a:pt x="3" y="634"/>
                  </a:lnTo>
                  <a:lnTo>
                    <a:pt x="12" y="553"/>
                  </a:lnTo>
                  <a:lnTo>
                    <a:pt x="28" y="473"/>
                  </a:lnTo>
                  <a:lnTo>
                    <a:pt x="49" y="395"/>
                  </a:lnTo>
                  <a:lnTo>
                    <a:pt x="78" y="318"/>
                  </a:lnTo>
                  <a:lnTo>
                    <a:pt x="105" y="256"/>
                  </a:lnTo>
                  <a:lnTo>
                    <a:pt x="136" y="197"/>
                  </a:lnTo>
                  <a:lnTo>
                    <a:pt x="170" y="140"/>
                  </a:lnTo>
                  <a:lnTo>
                    <a:pt x="209" y="86"/>
                  </a:lnTo>
                  <a:lnTo>
                    <a:pt x="250" y="33"/>
                  </a:lnTo>
                  <a:lnTo>
                    <a:pt x="267" y="17"/>
                  </a:lnTo>
                  <a:lnTo>
                    <a:pt x="287" y="7"/>
                  </a:lnTo>
                  <a:lnTo>
                    <a:pt x="308" y="1"/>
                  </a:lnTo>
                  <a:lnTo>
                    <a:pt x="3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5" name="Freeform 26">
              <a:extLst>
                <a:ext uri="{FF2B5EF4-FFF2-40B4-BE49-F238E27FC236}">
                  <a16:creationId xmlns:a16="http://schemas.microsoft.com/office/drawing/2014/main" id="{02F35B15-D96B-43FB-9572-76BF57A898CE}"/>
                </a:ext>
              </a:extLst>
            </p:cNvPr>
            <p:cNvSpPr>
              <a:spLocks/>
            </p:cNvSpPr>
            <p:nvPr/>
          </p:nvSpPr>
          <p:spPr bwMode="auto">
            <a:xfrm>
              <a:off x="1092200" y="1422400"/>
              <a:ext cx="107950" cy="382588"/>
            </a:xfrm>
            <a:custGeom>
              <a:avLst/>
              <a:gdLst>
                <a:gd name="T0" fmla="*/ 452 w 548"/>
                <a:gd name="T1" fmla="*/ 5 h 1922"/>
                <a:gd name="T2" fmla="*/ 490 w 548"/>
                <a:gd name="T3" fmla="*/ 29 h 1922"/>
                <a:gd name="T4" fmla="*/ 533 w 548"/>
                <a:gd name="T5" fmla="*/ 75 h 1922"/>
                <a:gd name="T6" fmla="*/ 547 w 548"/>
                <a:gd name="T7" fmla="*/ 112 h 1922"/>
                <a:gd name="T8" fmla="*/ 545 w 548"/>
                <a:gd name="T9" fmla="*/ 152 h 1922"/>
                <a:gd name="T10" fmla="*/ 525 w 548"/>
                <a:gd name="T11" fmla="*/ 187 h 1922"/>
                <a:gd name="T12" fmla="*/ 429 w 548"/>
                <a:gd name="T13" fmla="*/ 313 h 1922"/>
                <a:gd name="T14" fmla="*/ 350 w 548"/>
                <a:gd name="T15" fmla="*/ 448 h 1922"/>
                <a:gd name="T16" fmla="*/ 291 w 548"/>
                <a:gd name="T17" fmla="*/ 592 h 1922"/>
                <a:gd name="T18" fmla="*/ 253 w 548"/>
                <a:gd name="T19" fmla="*/ 737 h 1922"/>
                <a:gd name="T20" fmla="*/ 234 w 548"/>
                <a:gd name="T21" fmla="*/ 885 h 1922"/>
                <a:gd name="T22" fmla="*/ 234 w 548"/>
                <a:gd name="T23" fmla="*/ 1037 h 1922"/>
                <a:gd name="T24" fmla="*/ 253 w 548"/>
                <a:gd name="T25" fmla="*/ 1186 h 1922"/>
                <a:gd name="T26" fmla="*/ 291 w 548"/>
                <a:gd name="T27" fmla="*/ 1331 h 1922"/>
                <a:gd name="T28" fmla="*/ 349 w 548"/>
                <a:gd name="T29" fmla="*/ 1473 h 1922"/>
                <a:gd name="T30" fmla="*/ 426 w 548"/>
                <a:gd name="T31" fmla="*/ 1607 h 1922"/>
                <a:gd name="T32" fmla="*/ 521 w 548"/>
                <a:gd name="T33" fmla="*/ 1730 h 1922"/>
                <a:gd name="T34" fmla="*/ 524 w 548"/>
                <a:gd name="T35" fmla="*/ 1735 h 1922"/>
                <a:gd name="T36" fmla="*/ 544 w 548"/>
                <a:gd name="T37" fmla="*/ 1770 h 1922"/>
                <a:gd name="T38" fmla="*/ 547 w 548"/>
                <a:gd name="T39" fmla="*/ 1810 h 1922"/>
                <a:gd name="T40" fmla="*/ 533 w 548"/>
                <a:gd name="T41" fmla="*/ 1848 h 1922"/>
                <a:gd name="T42" fmla="*/ 490 w 548"/>
                <a:gd name="T43" fmla="*/ 1895 h 1922"/>
                <a:gd name="T44" fmla="*/ 452 w 548"/>
                <a:gd name="T45" fmla="*/ 1918 h 1922"/>
                <a:gd name="T46" fmla="*/ 410 w 548"/>
                <a:gd name="T47" fmla="*/ 1922 h 1922"/>
                <a:gd name="T48" fmla="*/ 369 w 548"/>
                <a:gd name="T49" fmla="*/ 1906 h 1922"/>
                <a:gd name="T50" fmla="*/ 301 w 548"/>
                <a:gd name="T51" fmla="*/ 1829 h 1922"/>
                <a:gd name="T52" fmla="*/ 211 w 548"/>
                <a:gd name="T53" fmla="*/ 1701 h 1922"/>
                <a:gd name="T54" fmla="*/ 134 w 548"/>
                <a:gd name="T55" fmla="*/ 1562 h 1922"/>
                <a:gd name="T56" fmla="*/ 71 w 548"/>
                <a:gd name="T57" fmla="*/ 1404 h 1922"/>
                <a:gd name="T58" fmla="*/ 25 w 548"/>
                <a:gd name="T59" fmla="*/ 1230 h 1922"/>
                <a:gd name="T60" fmla="*/ 2 w 548"/>
                <a:gd name="T61" fmla="*/ 1052 h 1922"/>
                <a:gd name="T62" fmla="*/ 2 w 548"/>
                <a:gd name="T63" fmla="*/ 871 h 1922"/>
                <a:gd name="T64" fmla="*/ 25 w 548"/>
                <a:gd name="T65" fmla="*/ 692 h 1922"/>
                <a:gd name="T66" fmla="*/ 71 w 548"/>
                <a:gd name="T67" fmla="*/ 518 h 1922"/>
                <a:gd name="T68" fmla="*/ 134 w 548"/>
                <a:gd name="T69" fmla="*/ 361 h 1922"/>
                <a:gd name="T70" fmla="*/ 211 w 548"/>
                <a:gd name="T71" fmla="*/ 222 h 1922"/>
                <a:gd name="T72" fmla="*/ 301 w 548"/>
                <a:gd name="T73" fmla="*/ 93 h 1922"/>
                <a:gd name="T74" fmla="*/ 369 w 548"/>
                <a:gd name="T75" fmla="*/ 17 h 1922"/>
                <a:gd name="T76" fmla="*/ 410 w 548"/>
                <a:gd name="T77" fmla="*/ 1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8" h="1922">
                  <a:moveTo>
                    <a:pt x="431" y="0"/>
                  </a:moveTo>
                  <a:lnTo>
                    <a:pt x="452" y="5"/>
                  </a:lnTo>
                  <a:lnTo>
                    <a:pt x="472" y="14"/>
                  </a:lnTo>
                  <a:lnTo>
                    <a:pt x="490" y="29"/>
                  </a:lnTo>
                  <a:lnTo>
                    <a:pt x="521" y="58"/>
                  </a:lnTo>
                  <a:lnTo>
                    <a:pt x="533" y="75"/>
                  </a:lnTo>
                  <a:lnTo>
                    <a:pt x="543" y="93"/>
                  </a:lnTo>
                  <a:lnTo>
                    <a:pt x="547" y="112"/>
                  </a:lnTo>
                  <a:lnTo>
                    <a:pt x="548" y="132"/>
                  </a:lnTo>
                  <a:lnTo>
                    <a:pt x="545" y="152"/>
                  </a:lnTo>
                  <a:lnTo>
                    <a:pt x="536" y="171"/>
                  </a:lnTo>
                  <a:lnTo>
                    <a:pt x="525" y="187"/>
                  </a:lnTo>
                  <a:lnTo>
                    <a:pt x="475" y="249"/>
                  </a:lnTo>
                  <a:lnTo>
                    <a:pt x="429" y="313"/>
                  </a:lnTo>
                  <a:lnTo>
                    <a:pt x="387" y="379"/>
                  </a:lnTo>
                  <a:lnTo>
                    <a:pt x="350" y="448"/>
                  </a:lnTo>
                  <a:lnTo>
                    <a:pt x="317" y="521"/>
                  </a:lnTo>
                  <a:lnTo>
                    <a:pt x="291" y="592"/>
                  </a:lnTo>
                  <a:lnTo>
                    <a:pt x="270" y="664"/>
                  </a:lnTo>
                  <a:lnTo>
                    <a:pt x="253" y="737"/>
                  </a:lnTo>
                  <a:lnTo>
                    <a:pt x="241" y="811"/>
                  </a:lnTo>
                  <a:lnTo>
                    <a:pt x="234" y="885"/>
                  </a:lnTo>
                  <a:lnTo>
                    <a:pt x="232" y="961"/>
                  </a:lnTo>
                  <a:lnTo>
                    <a:pt x="234" y="1037"/>
                  </a:lnTo>
                  <a:lnTo>
                    <a:pt x="241" y="1113"/>
                  </a:lnTo>
                  <a:lnTo>
                    <a:pt x="253" y="1186"/>
                  </a:lnTo>
                  <a:lnTo>
                    <a:pt x="270" y="1259"/>
                  </a:lnTo>
                  <a:lnTo>
                    <a:pt x="291" y="1331"/>
                  </a:lnTo>
                  <a:lnTo>
                    <a:pt x="317" y="1402"/>
                  </a:lnTo>
                  <a:lnTo>
                    <a:pt x="349" y="1473"/>
                  </a:lnTo>
                  <a:lnTo>
                    <a:pt x="386" y="1541"/>
                  </a:lnTo>
                  <a:lnTo>
                    <a:pt x="426" y="1607"/>
                  </a:lnTo>
                  <a:lnTo>
                    <a:pt x="471" y="1669"/>
                  </a:lnTo>
                  <a:lnTo>
                    <a:pt x="521" y="1730"/>
                  </a:lnTo>
                  <a:lnTo>
                    <a:pt x="522" y="1731"/>
                  </a:lnTo>
                  <a:lnTo>
                    <a:pt x="524" y="1735"/>
                  </a:lnTo>
                  <a:lnTo>
                    <a:pt x="536" y="1751"/>
                  </a:lnTo>
                  <a:lnTo>
                    <a:pt x="544" y="1770"/>
                  </a:lnTo>
                  <a:lnTo>
                    <a:pt x="548" y="1790"/>
                  </a:lnTo>
                  <a:lnTo>
                    <a:pt x="547" y="1810"/>
                  </a:lnTo>
                  <a:lnTo>
                    <a:pt x="543" y="1829"/>
                  </a:lnTo>
                  <a:lnTo>
                    <a:pt x="533" y="1848"/>
                  </a:lnTo>
                  <a:lnTo>
                    <a:pt x="521" y="1864"/>
                  </a:lnTo>
                  <a:lnTo>
                    <a:pt x="490" y="1895"/>
                  </a:lnTo>
                  <a:lnTo>
                    <a:pt x="472" y="1909"/>
                  </a:lnTo>
                  <a:lnTo>
                    <a:pt x="452" y="1918"/>
                  </a:lnTo>
                  <a:lnTo>
                    <a:pt x="431" y="1922"/>
                  </a:lnTo>
                  <a:lnTo>
                    <a:pt x="410" y="1922"/>
                  </a:lnTo>
                  <a:lnTo>
                    <a:pt x="389" y="1916"/>
                  </a:lnTo>
                  <a:lnTo>
                    <a:pt x="369" y="1906"/>
                  </a:lnTo>
                  <a:lnTo>
                    <a:pt x="352" y="1890"/>
                  </a:lnTo>
                  <a:lnTo>
                    <a:pt x="301" y="1829"/>
                  </a:lnTo>
                  <a:lnTo>
                    <a:pt x="254" y="1766"/>
                  </a:lnTo>
                  <a:lnTo>
                    <a:pt x="211" y="1701"/>
                  </a:lnTo>
                  <a:lnTo>
                    <a:pt x="171" y="1632"/>
                  </a:lnTo>
                  <a:lnTo>
                    <a:pt x="134" y="1562"/>
                  </a:lnTo>
                  <a:lnTo>
                    <a:pt x="102" y="1489"/>
                  </a:lnTo>
                  <a:lnTo>
                    <a:pt x="71" y="1404"/>
                  </a:lnTo>
                  <a:lnTo>
                    <a:pt x="45" y="1318"/>
                  </a:lnTo>
                  <a:lnTo>
                    <a:pt x="25" y="1230"/>
                  </a:lnTo>
                  <a:lnTo>
                    <a:pt x="12" y="1142"/>
                  </a:lnTo>
                  <a:lnTo>
                    <a:pt x="2" y="1052"/>
                  </a:lnTo>
                  <a:lnTo>
                    <a:pt x="0" y="961"/>
                  </a:lnTo>
                  <a:lnTo>
                    <a:pt x="2" y="871"/>
                  </a:lnTo>
                  <a:lnTo>
                    <a:pt x="12" y="781"/>
                  </a:lnTo>
                  <a:lnTo>
                    <a:pt x="25" y="692"/>
                  </a:lnTo>
                  <a:lnTo>
                    <a:pt x="45" y="604"/>
                  </a:lnTo>
                  <a:lnTo>
                    <a:pt x="71" y="518"/>
                  </a:lnTo>
                  <a:lnTo>
                    <a:pt x="102" y="434"/>
                  </a:lnTo>
                  <a:lnTo>
                    <a:pt x="134" y="361"/>
                  </a:lnTo>
                  <a:lnTo>
                    <a:pt x="171" y="291"/>
                  </a:lnTo>
                  <a:lnTo>
                    <a:pt x="211" y="222"/>
                  </a:lnTo>
                  <a:lnTo>
                    <a:pt x="254" y="156"/>
                  </a:lnTo>
                  <a:lnTo>
                    <a:pt x="301" y="93"/>
                  </a:lnTo>
                  <a:lnTo>
                    <a:pt x="352" y="32"/>
                  </a:lnTo>
                  <a:lnTo>
                    <a:pt x="369" y="17"/>
                  </a:lnTo>
                  <a:lnTo>
                    <a:pt x="389" y="6"/>
                  </a:lnTo>
                  <a:lnTo>
                    <a:pt x="410" y="1"/>
                  </a:lnTo>
                  <a:lnTo>
                    <a:pt x="4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6" name="Freeform 27">
              <a:extLst>
                <a:ext uri="{FF2B5EF4-FFF2-40B4-BE49-F238E27FC236}">
                  <a16:creationId xmlns:a16="http://schemas.microsoft.com/office/drawing/2014/main" id="{CE7C6CA1-D5B8-4866-AE6B-FC9699E72220}"/>
                </a:ext>
              </a:extLst>
            </p:cNvPr>
            <p:cNvSpPr>
              <a:spLocks/>
            </p:cNvSpPr>
            <p:nvPr/>
          </p:nvSpPr>
          <p:spPr bwMode="auto">
            <a:xfrm>
              <a:off x="1231900" y="1522413"/>
              <a:ext cx="68263" cy="182563"/>
            </a:xfrm>
            <a:custGeom>
              <a:avLst/>
              <a:gdLst>
                <a:gd name="T0" fmla="*/ 213 w 348"/>
                <a:gd name="T1" fmla="*/ 0 h 923"/>
                <a:gd name="T2" fmla="*/ 232 w 348"/>
                <a:gd name="T3" fmla="*/ 1 h 923"/>
                <a:gd name="T4" fmla="*/ 252 w 348"/>
                <a:gd name="T5" fmla="*/ 5 h 923"/>
                <a:gd name="T6" fmla="*/ 270 w 348"/>
                <a:gd name="T7" fmla="*/ 15 h 923"/>
                <a:gd name="T8" fmla="*/ 286 w 348"/>
                <a:gd name="T9" fmla="*/ 27 h 923"/>
                <a:gd name="T10" fmla="*/ 317 w 348"/>
                <a:gd name="T11" fmla="*/ 58 h 923"/>
                <a:gd name="T12" fmla="*/ 332 w 348"/>
                <a:gd name="T13" fmla="*/ 77 h 923"/>
                <a:gd name="T14" fmla="*/ 341 w 348"/>
                <a:gd name="T15" fmla="*/ 97 h 923"/>
                <a:gd name="T16" fmla="*/ 345 w 348"/>
                <a:gd name="T17" fmla="*/ 119 h 923"/>
                <a:gd name="T18" fmla="*/ 344 w 348"/>
                <a:gd name="T19" fmla="*/ 141 h 923"/>
                <a:gd name="T20" fmla="*/ 338 w 348"/>
                <a:gd name="T21" fmla="*/ 162 h 923"/>
                <a:gd name="T22" fmla="*/ 327 w 348"/>
                <a:gd name="T23" fmla="*/ 182 h 923"/>
                <a:gd name="T24" fmla="*/ 298 w 348"/>
                <a:gd name="T25" fmla="*/ 224 h 923"/>
                <a:gd name="T26" fmla="*/ 274 w 348"/>
                <a:gd name="T27" fmla="*/ 268 h 923"/>
                <a:gd name="T28" fmla="*/ 256 w 348"/>
                <a:gd name="T29" fmla="*/ 314 h 923"/>
                <a:gd name="T30" fmla="*/ 242 w 348"/>
                <a:gd name="T31" fmla="*/ 362 h 923"/>
                <a:gd name="T32" fmla="*/ 234 w 348"/>
                <a:gd name="T33" fmla="*/ 412 h 923"/>
                <a:gd name="T34" fmla="*/ 232 w 348"/>
                <a:gd name="T35" fmla="*/ 462 h 923"/>
                <a:gd name="T36" fmla="*/ 234 w 348"/>
                <a:gd name="T37" fmla="*/ 501 h 923"/>
                <a:gd name="T38" fmla="*/ 237 w 348"/>
                <a:gd name="T39" fmla="*/ 537 h 923"/>
                <a:gd name="T40" fmla="*/ 242 w 348"/>
                <a:gd name="T41" fmla="*/ 568 h 923"/>
                <a:gd name="T42" fmla="*/ 251 w 348"/>
                <a:gd name="T43" fmla="*/ 599 h 923"/>
                <a:gd name="T44" fmla="*/ 261 w 348"/>
                <a:gd name="T45" fmla="*/ 627 h 923"/>
                <a:gd name="T46" fmla="*/ 275 w 348"/>
                <a:gd name="T47" fmla="*/ 656 h 923"/>
                <a:gd name="T48" fmla="*/ 292 w 348"/>
                <a:gd name="T49" fmla="*/ 685 h 923"/>
                <a:gd name="T50" fmla="*/ 312 w 348"/>
                <a:gd name="T51" fmla="*/ 717 h 923"/>
                <a:gd name="T52" fmla="*/ 329 w 348"/>
                <a:gd name="T53" fmla="*/ 739 h 923"/>
                <a:gd name="T54" fmla="*/ 340 w 348"/>
                <a:gd name="T55" fmla="*/ 759 h 923"/>
                <a:gd name="T56" fmla="*/ 347 w 348"/>
                <a:gd name="T57" fmla="*/ 781 h 923"/>
                <a:gd name="T58" fmla="*/ 348 w 348"/>
                <a:gd name="T59" fmla="*/ 803 h 923"/>
                <a:gd name="T60" fmla="*/ 343 w 348"/>
                <a:gd name="T61" fmla="*/ 824 h 923"/>
                <a:gd name="T62" fmla="*/ 334 w 348"/>
                <a:gd name="T63" fmla="*/ 845 h 923"/>
                <a:gd name="T64" fmla="*/ 319 w 348"/>
                <a:gd name="T65" fmla="*/ 863 h 923"/>
                <a:gd name="T66" fmla="*/ 288 w 348"/>
                <a:gd name="T67" fmla="*/ 896 h 923"/>
                <a:gd name="T68" fmla="*/ 271 w 348"/>
                <a:gd name="T69" fmla="*/ 908 h 923"/>
                <a:gd name="T70" fmla="*/ 253 w 348"/>
                <a:gd name="T71" fmla="*/ 918 h 923"/>
                <a:gd name="T72" fmla="*/ 234 w 348"/>
                <a:gd name="T73" fmla="*/ 922 h 923"/>
                <a:gd name="T74" fmla="*/ 214 w 348"/>
                <a:gd name="T75" fmla="*/ 923 h 923"/>
                <a:gd name="T76" fmla="*/ 195 w 348"/>
                <a:gd name="T77" fmla="*/ 920 h 923"/>
                <a:gd name="T78" fmla="*/ 176 w 348"/>
                <a:gd name="T79" fmla="*/ 913 h 923"/>
                <a:gd name="T80" fmla="*/ 159 w 348"/>
                <a:gd name="T81" fmla="*/ 901 h 923"/>
                <a:gd name="T82" fmla="*/ 145 w 348"/>
                <a:gd name="T83" fmla="*/ 886 h 923"/>
                <a:gd name="T84" fmla="*/ 118 w 348"/>
                <a:gd name="T85" fmla="*/ 848 h 923"/>
                <a:gd name="T86" fmla="*/ 93 w 348"/>
                <a:gd name="T87" fmla="*/ 808 h 923"/>
                <a:gd name="T88" fmla="*/ 70 w 348"/>
                <a:gd name="T89" fmla="*/ 767 h 923"/>
                <a:gd name="T90" fmla="*/ 51 w 348"/>
                <a:gd name="T91" fmla="*/ 725 h 923"/>
                <a:gd name="T92" fmla="*/ 29 w 348"/>
                <a:gd name="T93" fmla="*/ 661 h 923"/>
                <a:gd name="T94" fmla="*/ 13 w 348"/>
                <a:gd name="T95" fmla="*/ 596 h 923"/>
                <a:gd name="T96" fmla="*/ 3 w 348"/>
                <a:gd name="T97" fmla="*/ 529 h 923"/>
                <a:gd name="T98" fmla="*/ 0 w 348"/>
                <a:gd name="T99" fmla="*/ 462 h 923"/>
                <a:gd name="T100" fmla="*/ 3 w 348"/>
                <a:gd name="T101" fmla="*/ 400 h 923"/>
                <a:gd name="T102" fmla="*/ 10 w 348"/>
                <a:gd name="T103" fmla="*/ 339 h 923"/>
                <a:gd name="T104" fmla="*/ 23 w 348"/>
                <a:gd name="T105" fmla="*/ 280 h 923"/>
                <a:gd name="T106" fmla="*/ 42 w 348"/>
                <a:gd name="T107" fmla="*/ 223 h 923"/>
                <a:gd name="T108" fmla="*/ 65 w 348"/>
                <a:gd name="T109" fmla="*/ 167 h 923"/>
                <a:gd name="T110" fmla="*/ 95 w 348"/>
                <a:gd name="T111" fmla="*/ 113 h 923"/>
                <a:gd name="T112" fmla="*/ 112 w 348"/>
                <a:gd name="T113" fmla="*/ 84 h 923"/>
                <a:gd name="T114" fmla="*/ 128 w 348"/>
                <a:gd name="T115" fmla="*/ 60 h 923"/>
                <a:gd name="T116" fmla="*/ 143 w 348"/>
                <a:gd name="T117" fmla="*/ 38 h 923"/>
                <a:gd name="T118" fmla="*/ 158 w 348"/>
                <a:gd name="T119" fmla="*/ 23 h 923"/>
                <a:gd name="T120" fmla="*/ 175 w 348"/>
                <a:gd name="T121" fmla="*/ 12 h 923"/>
                <a:gd name="T122" fmla="*/ 193 w 348"/>
                <a:gd name="T123" fmla="*/ 3 h 923"/>
                <a:gd name="T124" fmla="*/ 213 w 348"/>
                <a:gd name="T125" fmla="*/ 0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8" h="923">
                  <a:moveTo>
                    <a:pt x="213" y="0"/>
                  </a:moveTo>
                  <a:lnTo>
                    <a:pt x="232" y="1"/>
                  </a:lnTo>
                  <a:lnTo>
                    <a:pt x="252" y="5"/>
                  </a:lnTo>
                  <a:lnTo>
                    <a:pt x="270" y="15"/>
                  </a:lnTo>
                  <a:lnTo>
                    <a:pt x="286" y="27"/>
                  </a:lnTo>
                  <a:lnTo>
                    <a:pt x="317" y="58"/>
                  </a:lnTo>
                  <a:lnTo>
                    <a:pt x="332" y="77"/>
                  </a:lnTo>
                  <a:lnTo>
                    <a:pt x="341" y="97"/>
                  </a:lnTo>
                  <a:lnTo>
                    <a:pt x="345" y="119"/>
                  </a:lnTo>
                  <a:lnTo>
                    <a:pt x="344" y="141"/>
                  </a:lnTo>
                  <a:lnTo>
                    <a:pt x="338" y="162"/>
                  </a:lnTo>
                  <a:lnTo>
                    <a:pt x="327" y="182"/>
                  </a:lnTo>
                  <a:lnTo>
                    <a:pt x="298" y="224"/>
                  </a:lnTo>
                  <a:lnTo>
                    <a:pt x="274" y="268"/>
                  </a:lnTo>
                  <a:lnTo>
                    <a:pt x="256" y="314"/>
                  </a:lnTo>
                  <a:lnTo>
                    <a:pt x="242" y="362"/>
                  </a:lnTo>
                  <a:lnTo>
                    <a:pt x="234" y="412"/>
                  </a:lnTo>
                  <a:lnTo>
                    <a:pt x="232" y="462"/>
                  </a:lnTo>
                  <a:lnTo>
                    <a:pt x="234" y="501"/>
                  </a:lnTo>
                  <a:lnTo>
                    <a:pt x="237" y="537"/>
                  </a:lnTo>
                  <a:lnTo>
                    <a:pt x="242" y="568"/>
                  </a:lnTo>
                  <a:lnTo>
                    <a:pt x="251" y="599"/>
                  </a:lnTo>
                  <a:lnTo>
                    <a:pt x="261" y="627"/>
                  </a:lnTo>
                  <a:lnTo>
                    <a:pt x="275" y="656"/>
                  </a:lnTo>
                  <a:lnTo>
                    <a:pt x="292" y="685"/>
                  </a:lnTo>
                  <a:lnTo>
                    <a:pt x="312" y="717"/>
                  </a:lnTo>
                  <a:lnTo>
                    <a:pt x="329" y="739"/>
                  </a:lnTo>
                  <a:lnTo>
                    <a:pt x="340" y="759"/>
                  </a:lnTo>
                  <a:lnTo>
                    <a:pt x="347" y="781"/>
                  </a:lnTo>
                  <a:lnTo>
                    <a:pt x="348" y="803"/>
                  </a:lnTo>
                  <a:lnTo>
                    <a:pt x="343" y="824"/>
                  </a:lnTo>
                  <a:lnTo>
                    <a:pt x="334" y="845"/>
                  </a:lnTo>
                  <a:lnTo>
                    <a:pt x="319" y="863"/>
                  </a:lnTo>
                  <a:lnTo>
                    <a:pt x="288" y="896"/>
                  </a:lnTo>
                  <a:lnTo>
                    <a:pt x="271" y="908"/>
                  </a:lnTo>
                  <a:lnTo>
                    <a:pt x="253" y="918"/>
                  </a:lnTo>
                  <a:lnTo>
                    <a:pt x="234" y="922"/>
                  </a:lnTo>
                  <a:lnTo>
                    <a:pt x="214" y="923"/>
                  </a:lnTo>
                  <a:lnTo>
                    <a:pt x="195" y="920"/>
                  </a:lnTo>
                  <a:lnTo>
                    <a:pt x="176" y="913"/>
                  </a:lnTo>
                  <a:lnTo>
                    <a:pt x="159" y="901"/>
                  </a:lnTo>
                  <a:lnTo>
                    <a:pt x="145" y="886"/>
                  </a:lnTo>
                  <a:lnTo>
                    <a:pt x="118" y="848"/>
                  </a:lnTo>
                  <a:lnTo>
                    <a:pt x="93" y="808"/>
                  </a:lnTo>
                  <a:lnTo>
                    <a:pt x="70" y="767"/>
                  </a:lnTo>
                  <a:lnTo>
                    <a:pt x="51" y="725"/>
                  </a:lnTo>
                  <a:lnTo>
                    <a:pt x="29" y="661"/>
                  </a:lnTo>
                  <a:lnTo>
                    <a:pt x="13" y="596"/>
                  </a:lnTo>
                  <a:lnTo>
                    <a:pt x="3" y="529"/>
                  </a:lnTo>
                  <a:lnTo>
                    <a:pt x="0" y="462"/>
                  </a:lnTo>
                  <a:lnTo>
                    <a:pt x="3" y="400"/>
                  </a:lnTo>
                  <a:lnTo>
                    <a:pt x="10" y="339"/>
                  </a:lnTo>
                  <a:lnTo>
                    <a:pt x="23" y="280"/>
                  </a:lnTo>
                  <a:lnTo>
                    <a:pt x="42" y="223"/>
                  </a:lnTo>
                  <a:lnTo>
                    <a:pt x="65" y="167"/>
                  </a:lnTo>
                  <a:lnTo>
                    <a:pt x="95" y="113"/>
                  </a:lnTo>
                  <a:lnTo>
                    <a:pt x="112" y="84"/>
                  </a:lnTo>
                  <a:lnTo>
                    <a:pt x="128" y="60"/>
                  </a:lnTo>
                  <a:lnTo>
                    <a:pt x="143" y="38"/>
                  </a:lnTo>
                  <a:lnTo>
                    <a:pt x="158" y="23"/>
                  </a:lnTo>
                  <a:lnTo>
                    <a:pt x="175" y="12"/>
                  </a:lnTo>
                  <a:lnTo>
                    <a:pt x="193" y="3"/>
                  </a:lnTo>
                  <a:lnTo>
                    <a:pt x="2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1" name="Freeform 28">
              <a:extLst>
                <a:ext uri="{FF2B5EF4-FFF2-40B4-BE49-F238E27FC236}">
                  <a16:creationId xmlns:a16="http://schemas.microsoft.com/office/drawing/2014/main" id="{05D61C9E-F210-4612-9E9C-58644C68EF45}"/>
                </a:ext>
              </a:extLst>
            </p:cNvPr>
            <p:cNvSpPr>
              <a:spLocks/>
            </p:cNvSpPr>
            <p:nvPr/>
          </p:nvSpPr>
          <p:spPr bwMode="auto">
            <a:xfrm>
              <a:off x="1557338" y="1471613"/>
              <a:ext cx="88900" cy="284163"/>
            </a:xfrm>
            <a:custGeom>
              <a:avLst/>
              <a:gdLst>
                <a:gd name="T0" fmla="*/ 141 w 448"/>
                <a:gd name="T1" fmla="*/ 1 h 1432"/>
                <a:gd name="T2" fmla="*/ 181 w 448"/>
                <a:gd name="T3" fmla="*/ 18 h 1432"/>
                <a:gd name="T4" fmla="*/ 239 w 448"/>
                <a:gd name="T5" fmla="*/ 87 h 1432"/>
                <a:gd name="T6" fmla="*/ 312 w 448"/>
                <a:gd name="T7" fmla="*/ 198 h 1432"/>
                <a:gd name="T8" fmla="*/ 371 w 448"/>
                <a:gd name="T9" fmla="*/ 318 h 1432"/>
                <a:gd name="T10" fmla="*/ 420 w 448"/>
                <a:gd name="T11" fmla="*/ 474 h 1432"/>
                <a:gd name="T12" fmla="*/ 445 w 448"/>
                <a:gd name="T13" fmla="*/ 634 h 1432"/>
                <a:gd name="T14" fmla="*/ 445 w 448"/>
                <a:gd name="T15" fmla="*/ 797 h 1432"/>
                <a:gd name="T16" fmla="*/ 420 w 448"/>
                <a:gd name="T17" fmla="*/ 958 h 1432"/>
                <a:gd name="T18" fmla="*/ 371 w 448"/>
                <a:gd name="T19" fmla="*/ 1113 h 1432"/>
                <a:gd name="T20" fmla="*/ 307 w 448"/>
                <a:gd name="T21" fmla="*/ 1242 h 1432"/>
                <a:gd name="T22" fmla="*/ 235 w 448"/>
                <a:gd name="T23" fmla="*/ 1353 h 1432"/>
                <a:gd name="T24" fmla="*/ 181 w 448"/>
                <a:gd name="T25" fmla="*/ 1415 h 1432"/>
                <a:gd name="T26" fmla="*/ 140 w 448"/>
                <a:gd name="T27" fmla="*/ 1431 h 1432"/>
                <a:gd name="T28" fmla="*/ 97 w 448"/>
                <a:gd name="T29" fmla="*/ 1428 h 1432"/>
                <a:gd name="T30" fmla="*/ 58 w 448"/>
                <a:gd name="T31" fmla="*/ 1404 h 1432"/>
                <a:gd name="T32" fmla="*/ 15 w 448"/>
                <a:gd name="T33" fmla="*/ 1357 h 1432"/>
                <a:gd name="T34" fmla="*/ 2 w 448"/>
                <a:gd name="T35" fmla="*/ 1320 h 1432"/>
                <a:gd name="T36" fmla="*/ 4 w 448"/>
                <a:gd name="T37" fmla="*/ 1281 h 1432"/>
                <a:gd name="T38" fmla="*/ 23 w 448"/>
                <a:gd name="T39" fmla="*/ 1245 h 1432"/>
                <a:gd name="T40" fmla="*/ 88 w 448"/>
                <a:gd name="T41" fmla="*/ 1159 h 1432"/>
                <a:gd name="T42" fmla="*/ 142 w 448"/>
                <a:gd name="T43" fmla="*/ 1058 h 1432"/>
                <a:gd name="T44" fmla="*/ 184 w 448"/>
                <a:gd name="T45" fmla="*/ 946 h 1432"/>
                <a:gd name="T46" fmla="*/ 208 w 448"/>
                <a:gd name="T47" fmla="*/ 830 h 1432"/>
                <a:gd name="T48" fmla="*/ 216 w 448"/>
                <a:gd name="T49" fmla="*/ 712 h 1432"/>
                <a:gd name="T50" fmla="*/ 207 w 448"/>
                <a:gd name="T51" fmla="*/ 593 h 1432"/>
                <a:gd name="T52" fmla="*/ 182 w 448"/>
                <a:gd name="T53" fmla="*/ 477 h 1432"/>
                <a:gd name="T54" fmla="*/ 139 w 448"/>
                <a:gd name="T55" fmla="*/ 365 h 1432"/>
                <a:gd name="T56" fmla="*/ 78 w 448"/>
                <a:gd name="T57" fmla="*/ 259 h 1432"/>
                <a:gd name="T58" fmla="*/ 38 w 448"/>
                <a:gd name="T59" fmla="*/ 204 h 1432"/>
                <a:gd name="T60" fmla="*/ 25 w 448"/>
                <a:gd name="T61" fmla="*/ 188 h 1432"/>
                <a:gd name="T62" fmla="*/ 5 w 448"/>
                <a:gd name="T63" fmla="*/ 152 h 1432"/>
                <a:gd name="T64" fmla="*/ 2 w 448"/>
                <a:gd name="T65" fmla="*/ 112 h 1432"/>
                <a:gd name="T66" fmla="*/ 15 w 448"/>
                <a:gd name="T67" fmla="*/ 75 h 1432"/>
                <a:gd name="T68" fmla="*/ 58 w 448"/>
                <a:gd name="T69" fmla="*/ 28 h 1432"/>
                <a:gd name="T70" fmla="*/ 96 w 448"/>
                <a:gd name="T71" fmla="*/ 5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8" h="1432">
                  <a:moveTo>
                    <a:pt x="118" y="0"/>
                  </a:moveTo>
                  <a:lnTo>
                    <a:pt x="141" y="1"/>
                  </a:lnTo>
                  <a:lnTo>
                    <a:pt x="162" y="8"/>
                  </a:lnTo>
                  <a:lnTo>
                    <a:pt x="181" y="18"/>
                  </a:lnTo>
                  <a:lnTo>
                    <a:pt x="198" y="34"/>
                  </a:lnTo>
                  <a:lnTo>
                    <a:pt x="239" y="87"/>
                  </a:lnTo>
                  <a:lnTo>
                    <a:pt x="278" y="140"/>
                  </a:lnTo>
                  <a:lnTo>
                    <a:pt x="312" y="198"/>
                  </a:lnTo>
                  <a:lnTo>
                    <a:pt x="344" y="257"/>
                  </a:lnTo>
                  <a:lnTo>
                    <a:pt x="371" y="318"/>
                  </a:lnTo>
                  <a:lnTo>
                    <a:pt x="399" y="395"/>
                  </a:lnTo>
                  <a:lnTo>
                    <a:pt x="420" y="474"/>
                  </a:lnTo>
                  <a:lnTo>
                    <a:pt x="436" y="553"/>
                  </a:lnTo>
                  <a:lnTo>
                    <a:pt x="445" y="634"/>
                  </a:lnTo>
                  <a:lnTo>
                    <a:pt x="448" y="716"/>
                  </a:lnTo>
                  <a:lnTo>
                    <a:pt x="445" y="797"/>
                  </a:lnTo>
                  <a:lnTo>
                    <a:pt x="436" y="878"/>
                  </a:lnTo>
                  <a:lnTo>
                    <a:pt x="420" y="958"/>
                  </a:lnTo>
                  <a:lnTo>
                    <a:pt x="399" y="1036"/>
                  </a:lnTo>
                  <a:lnTo>
                    <a:pt x="371" y="1113"/>
                  </a:lnTo>
                  <a:lnTo>
                    <a:pt x="342" y="1179"/>
                  </a:lnTo>
                  <a:lnTo>
                    <a:pt x="307" y="1242"/>
                  </a:lnTo>
                  <a:lnTo>
                    <a:pt x="269" y="1304"/>
                  </a:lnTo>
                  <a:lnTo>
                    <a:pt x="235" y="1353"/>
                  </a:lnTo>
                  <a:lnTo>
                    <a:pt x="198" y="1399"/>
                  </a:lnTo>
                  <a:lnTo>
                    <a:pt x="181" y="1415"/>
                  </a:lnTo>
                  <a:lnTo>
                    <a:pt x="161" y="1425"/>
                  </a:lnTo>
                  <a:lnTo>
                    <a:pt x="140" y="1431"/>
                  </a:lnTo>
                  <a:lnTo>
                    <a:pt x="118" y="1432"/>
                  </a:lnTo>
                  <a:lnTo>
                    <a:pt x="97" y="1428"/>
                  </a:lnTo>
                  <a:lnTo>
                    <a:pt x="76" y="1418"/>
                  </a:lnTo>
                  <a:lnTo>
                    <a:pt x="58" y="1404"/>
                  </a:lnTo>
                  <a:lnTo>
                    <a:pt x="28" y="1374"/>
                  </a:lnTo>
                  <a:lnTo>
                    <a:pt x="15" y="1357"/>
                  </a:lnTo>
                  <a:lnTo>
                    <a:pt x="6" y="1339"/>
                  </a:lnTo>
                  <a:lnTo>
                    <a:pt x="2" y="1320"/>
                  </a:lnTo>
                  <a:lnTo>
                    <a:pt x="0" y="1301"/>
                  </a:lnTo>
                  <a:lnTo>
                    <a:pt x="4" y="1281"/>
                  </a:lnTo>
                  <a:lnTo>
                    <a:pt x="11" y="1262"/>
                  </a:lnTo>
                  <a:lnTo>
                    <a:pt x="23" y="1245"/>
                  </a:lnTo>
                  <a:lnTo>
                    <a:pt x="56" y="1203"/>
                  </a:lnTo>
                  <a:lnTo>
                    <a:pt x="88" y="1159"/>
                  </a:lnTo>
                  <a:lnTo>
                    <a:pt x="115" y="1112"/>
                  </a:lnTo>
                  <a:lnTo>
                    <a:pt x="142" y="1058"/>
                  </a:lnTo>
                  <a:lnTo>
                    <a:pt x="165" y="1002"/>
                  </a:lnTo>
                  <a:lnTo>
                    <a:pt x="184" y="946"/>
                  </a:lnTo>
                  <a:lnTo>
                    <a:pt x="199" y="888"/>
                  </a:lnTo>
                  <a:lnTo>
                    <a:pt x="208" y="830"/>
                  </a:lnTo>
                  <a:lnTo>
                    <a:pt x="214" y="771"/>
                  </a:lnTo>
                  <a:lnTo>
                    <a:pt x="216" y="712"/>
                  </a:lnTo>
                  <a:lnTo>
                    <a:pt x="213" y="652"/>
                  </a:lnTo>
                  <a:lnTo>
                    <a:pt x="207" y="593"/>
                  </a:lnTo>
                  <a:lnTo>
                    <a:pt x="196" y="535"/>
                  </a:lnTo>
                  <a:lnTo>
                    <a:pt x="182" y="477"/>
                  </a:lnTo>
                  <a:lnTo>
                    <a:pt x="162" y="421"/>
                  </a:lnTo>
                  <a:lnTo>
                    <a:pt x="139" y="365"/>
                  </a:lnTo>
                  <a:lnTo>
                    <a:pt x="110" y="311"/>
                  </a:lnTo>
                  <a:lnTo>
                    <a:pt x="78" y="259"/>
                  </a:lnTo>
                  <a:lnTo>
                    <a:pt x="43" y="210"/>
                  </a:lnTo>
                  <a:lnTo>
                    <a:pt x="38" y="204"/>
                  </a:lnTo>
                  <a:lnTo>
                    <a:pt x="32" y="196"/>
                  </a:lnTo>
                  <a:lnTo>
                    <a:pt x="25" y="188"/>
                  </a:lnTo>
                  <a:lnTo>
                    <a:pt x="12" y="171"/>
                  </a:lnTo>
                  <a:lnTo>
                    <a:pt x="5" y="152"/>
                  </a:lnTo>
                  <a:lnTo>
                    <a:pt x="0" y="132"/>
                  </a:lnTo>
                  <a:lnTo>
                    <a:pt x="2" y="112"/>
                  </a:lnTo>
                  <a:lnTo>
                    <a:pt x="6" y="93"/>
                  </a:lnTo>
                  <a:lnTo>
                    <a:pt x="15" y="75"/>
                  </a:lnTo>
                  <a:lnTo>
                    <a:pt x="28" y="58"/>
                  </a:lnTo>
                  <a:lnTo>
                    <a:pt x="58" y="28"/>
                  </a:lnTo>
                  <a:lnTo>
                    <a:pt x="76" y="14"/>
                  </a:lnTo>
                  <a:lnTo>
                    <a:pt x="96" y="5"/>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2" name="Freeform 29">
              <a:extLst>
                <a:ext uri="{FF2B5EF4-FFF2-40B4-BE49-F238E27FC236}">
                  <a16:creationId xmlns:a16="http://schemas.microsoft.com/office/drawing/2014/main" id="{724888C4-501C-440D-9A34-7F8B631294B6}"/>
                </a:ext>
              </a:extLst>
            </p:cNvPr>
            <p:cNvSpPr>
              <a:spLocks/>
            </p:cNvSpPr>
            <p:nvPr/>
          </p:nvSpPr>
          <p:spPr bwMode="auto">
            <a:xfrm>
              <a:off x="1604963" y="1423988"/>
              <a:ext cx="109538" cy="381000"/>
            </a:xfrm>
            <a:custGeom>
              <a:avLst/>
              <a:gdLst>
                <a:gd name="T0" fmla="*/ 138 w 548"/>
                <a:gd name="T1" fmla="*/ 1 h 1922"/>
                <a:gd name="T2" fmla="*/ 178 w 548"/>
                <a:gd name="T3" fmla="*/ 17 h 1922"/>
                <a:gd name="T4" fmla="*/ 247 w 548"/>
                <a:gd name="T5" fmla="*/ 93 h 1922"/>
                <a:gd name="T6" fmla="*/ 337 w 548"/>
                <a:gd name="T7" fmla="*/ 222 h 1922"/>
                <a:gd name="T8" fmla="*/ 413 w 548"/>
                <a:gd name="T9" fmla="*/ 360 h 1922"/>
                <a:gd name="T10" fmla="*/ 476 w 548"/>
                <a:gd name="T11" fmla="*/ 518 h 1922"/>
                <a:gd name="T12" fmla="*/ 523 w 548"/>
                <a:gd name="T13" fmla="*/ 692 h 1922"/>
                <a:gd name="T14" fmla="*/ 545 w 548"/>
                <a:gd name="T15" fmla="*/ 871 h 1922"/>
                <a:gd name="T16" fmla="*/ 545 w 548"/>
                <a:gd name="T17" fmla="*/ 1052 h 1922"/>
                <a:gd name="T18" fmla="*/ 523 w 548"/>
                <a:gd name="T19" fmla="*/ 1229 h 1922"/>
                <a:gd name="T20" fmla="*/ 476 w 548"/>
                <a:gd name="T21" fmla="*/ 1403 h 1922"/>
                <a:gd name="T22" fmla="*/ 413 w 548"/>
                <a:gd name="T23" fmla="*/ 1561 h 1922"/>
                <a:gd name="T24" fmla="*/ 337 w 548"/>
                <a:gd name="T25" fmla="*/ 1700 h 1922"/>
                <a:gd name="T26" fmla="*/ 247 w 548"/>
                <a:gd name="T27" fmla="*/ 1829 h 1922"/>
                <a:gd name="T28" fmla="*/ 179 w 548"/>
                <a:gd name="T29" fmla="*/ 1905 h 1922"/>
                <a:gd name="T30" fmla="*/ 138 w 548"/>
                <a:gd name="T31" fmla="*/ 1921 h 1922"/>
                <a:gd name="T32" fmla="*/ 96 w 548"/>
                <a:gd name="T33" fmla="*/ 1918 h 1922"/>
                <a:gd name="T34" fmla="*/ 58 w 548"/>
                <a:gd name="T35" fmla="*/ 1895 h 1922"/>
                <a:gd name="T36" fmla="*/ 15 w 548"/>
                <a:gd name="T37" fmla="*/ 1847 h 1922"/>
                <a:gd name="T38" fmla="*/ 1 w 548"/>
                <a:gd name="T39" fmla="*/ 1809 h 1922"/>
                <a:gd name="T40" fmla="*/ 4 w 548"/>
                <a:gd name="T41" fmla="*/ 1770 h 1922"/>
                <a:gd name="T42" fmla="*/ 24 w 548"/>
                <a:gd name="T43" fmla="*/ 1735 h 1922"/>
                <a:gd name="T44" fmla="*/ 27 w 548"/>
                <a:gd name="T45" fmla="*/ 1729 h 1922"/>
                <a:gd name="T46" fmla="*/ 121 w 548"/>
                <a:gd name="T47" fmla="*/ 1607 h 1922"/>
                <a:gd name="T48" fmla="*/ 199 w 548"/>
                <a:gd name="T49" fmla="*/ 1473 h 1922"/>
                <a:gd name="T50" fmla="*/ 256 w 548"/>
                <a:gd name="T51" fmla="*/ 1330 h 1922"/>
                <a:gd name="T52" fmla="*/ 295 w 548"/>
                <a:gd name="T53" fmla="*/ 1185 h 1922"/>
                <a:gd name="T54" fmla="*/ 314 w 548"/>
                <a:gd name="T55" fmla="*/ 1037 h 1922"/>
                <a:gd name="T56" fmla="*/ 314 w 548"/>
                <a:gd name="T57" fmla="*/ 885 h 1922"/>
                <a:gd name="T58" fmla="*/ 295 w 548"/>
                <a:gd name="T59" fmla="*/ 737 h 1922"/>
                <a:gd name="T60" fmla="*/ 256 w 548"/>
                <a:gd name="T61" fmla="*/ 592 h 1922"/>
                <a:gd name="T62" fmla="*/ 198 w 548"/>
                <a:gd name="T63" fmla="*/ 449 h 1922"/>
                <a:gd name="T64" fmla="*/ 119 w 548"/>
                <a:gd name="T65" fmla="*/ 312 h 1922"/>
                <a:gd name="T66" fmla="*/ 23 w 548"/>
                <a:gd name="T67" fmla="*/ 186 h 1922"/>
                <a:gd name="T68" fmla="*/ 3 w 548"/>
                <a:gd name="T69" fmla="*/ 151 h 1922"/>
                <a:gd name="T70" fmla="*/ 0 w 548"/>
                <a:gd name="T71" fmla="*/ 112 h 1922"/>
                <a:gd name="T72" fmla="*/ 14 w 548"/>
                <a:gd name="T73" fmla="*/ 74 h 1922"/>
                <a:gd name="T74" fmla="*/ 58 w 548"/>
                <a:gd name="T75" fmla="*/ 28 h 1922"/>
                <a:gd name="T76" fmla="*/ 96 w 548"/>
                <a:gd name="T77" fmla="*/ 4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8" h="1922">
                  <a:moveTo>
                    <a:pt x="117" y="0"/>
                  </a:moveTo>
                  <a:lnTo>
                    <a:pt x="138" y="1"/>
                  </a:lnTo>
                  <a:lnTo>
                    <a:pt x="159" y="7"/>
                  </a:lnTo>
                  <a:lnTo>
                    <a:pt x="178" y="17"/>
                  </a:lnTo>
                  <a:lnTo>
                    <a:pt x="195" y="32"/>
                  </a:lnTo>
                  <a:lnTo>
                    <a:pt x="247" y="93"/>
                  </a:lnTo>
                  <a:lnTo>
                    <a:pt x="294" y="156"/>
                  </a:lnTo>
                  <a:lnTo>
                    <a:pt x="337" y="222"/>
                  </a:lnTo>
                  <a:lnTo>
                    <a:pt x="377" y="290"/>
                  </a:lnTo>
                  <a:lnTo>
                    <a:pt x="413" y="360"/>
                  </a:lnTo>
                  <a:lnTo>
                    <a:pt x="446" y="434"/>
                  </a:lnTo>
                  <a:lnTo>
                    <a:pt x="476" y="518"/>
                  </a:lnTo>
                  <a:lnTo>
                    <a:pt x="503" y="604"/>
                  </a:lnTo>
                  <a:lnTo>
                    <a:pt x="523" y="692"/>
                  </a:lnTo>
                  <a:lnTo>
                    <a:pt x="536" y="780"/>
                  </a:lnTo>
                  <a:lnTo>
                    <a:pt x="545" y="871"/>
                  </a:lnTo>
                  <a:lnTo>
                    <a:pt x="548" y="961"/>
                  </a:lnTo>
                  <a:lnTo>
                    <a:pt x="545" y="1052"/>
                  </a:lnTo>
                  <a:lnTo>
                    <a:pt x="536" y="1141"/>
                  </a:lnTo>
                  <a:lnTo>
                    <a:pt x="523" y="1229"/>
                  </a:lnTo>
                  <a:lnTo>
                    <a:pt x="503" y="1317"/>
                  </a:lnTo>
                  <a:lnTo>
                    <a:pt x="476" y="1403"/>
                  </a:lnTo>
                  <a:lnTo>
                    <a:pt x="446" y="1488"/>
                  </a:lnTo>
                  <a:lnTo>
                    <a:pt x="413" y="1561"/>
                  </a:lnTo>
                  <a:lnTo>
                    <a:pt x="377" y="1631"/>
                  </a:lnTo>
                  <a:lnTo>
                    <a:pt x="337" y="1700"/>
                  </a:lnTo>
                  <a:lnTo>
                    <a:pt x="294" y="1765"/>
                  </a:lnTo>
                  <a:lnTo>
                    <a:pt x="247" y="1829"/>
                  </a:lnTo>
                  <a:lnTo>
                    <a:pt x="196" y="1890"/>
                  </a:lnTo>
                  <a:lnTo>
                    <a:pt x="179" y="1905"/>
                  </a:lnTo>
                  <a:lnTo>
                    <a:pt x="159" y="1916"/>
                  </a:lnTo>
                  <a:lnTo>
                    <a:pt x="138" y="1921"/>
                  </a:lnTo>
                  <a:lnTo>
                    <a:pt x="117" y="1922"/>
                  </a:lnTo>
                  <a:lnTo>
                    <a:pt x="96" y="1918"/>
                  </a:lnTo>
                  <a:lnTo>
                    <a:pt x="76" y="1908"/>
                  </a:lnTo>
                  <a:lnTo>
                    <a:pt x="58" y="1895"/>
                  </a:lnTo>
                  <a:lnTo>
                    <a:pt x="27" y="1864"/>
                  </a:lnTo>
                  <a:lnTo>
                    <a:pt x="15" y="1847"/>
                  </a:lnTo>
                  <a:lnTo>
                    <a:pt x="5" y="1829"/>
                  </a:lnTo>
                  <a:lnTo>
                    <a:pt x="1" y="1809"/>
                  </a:lnTo>
                  <a:lnTo>
                    <a:pt x="0" y="1790"/>
                  </a:lnTo>
                  <a:lnTo>
                    <a:pt x="4" y="1770"/>
                  </a:lnTo>
                  <a:lnTo>
                    <a:pt x="12" y="1751"/>
                  </a:lnTo>
                  <a:lnTo>
                    <a:pt x="24" y="1735"/>
                  </a:lnTo>
                  <a:lnTo>
                    <a:pt x="25" y="1731"/>
                  </a:lnTo>
                  <a:lnTo>
                    <a:pt x="27" y="1729"/>
                  </a:lnTo>
                  <a:lnTo>
                    <a:pt x="77" y="1669"/>
                  </a:lnTo>
                  <a:lnTo>
                    <a:pt x="121" y="1607"/>
                  </a:lnTo>
                  <a:lnTo>
                    <a:pt x="162" y="1541"/>
                  </a:lnTo>
                  <a:lnTo>
                    <a:pt x="199" y="1473"/>
                  </a:lnTo>
                  <a:lnTo>
                    <a:pt x="231" y="1402"/>
                  </a:lnTo>
                  <a:lnTo>
                    <a:pt x="256" y="1330"/>
                  </a:lnTo>
                  <a:lnTo>
                    <a:pt x="278" y="1259"/>
                  </a:lnTo>
                  <a:lnTo>
                    <a:pt x="295" y="1185"/>
                  </a:lnTo>
                  <a:lnTo>
                    <a:pt x="307" y="1112"/>
                  </a:lnTo>
                  <a:lnTo>
                    <a:pt x="314" y="1037"/>
                  </a:lnTo>
                  <a:lnTo>
                    <a:pt x="316" y="961"/>
                  </a:lnTo>
                  <a:lnTo>
                    <a:pt x="314" y="885"/>
                  </a:lnTo>
                  <a:lnTo>
                    <a:pt x="307" y="811"/>
                  </a:lnTo>
                  <a:lnTo>
                    <a:pt x="295" y="737"/>
                  </a:lnTo>
                  <a:lnTo>
                    <a:pt x="278" y="663"/>
                  </a:lnTo>
                  <a:lnTo>
                    <a:pt x="256" y="592"/>
                  </a:lnTo>
                  <a:lnTo>
                    <a:pt x="231" y="521"/>
                  </a:lnTo>
                  <a:lnTo>
                    <a:pt x="198" y="449"/>
                  </a:lnTo>
                  <a:lnTo>
                    <a:pt x="161" y="379"/>
                  </a:lnTo>
                  <a:lnTo>
                    <a:pt x="119" y="312"/>
                  </a:lnTo>
                  <a:lnTo>
                    <a:pt x="73" y="248"/>
                  </a:lnTo>
                  <a:lnTo>
                    <a:pt x="23" y="186"/>
                  </a:lnTo>
                  <a:lnTo>
                    <a:pt x="11" y="170"/>
                  </a:lnTo>
                  <a:lnTo>
                    <a:pt x="3" y="151"/>
                  </a:lnTo>
                  <a:lnTo>
                    <a:pt x="0" y="132"/>
                  </a:lnTo>
                  <a:lnTo>
                    <a:pt x="0" y="112"/>
                  </a:lnTo>
                  <a:lnTo>
                    <a:pt x="5" y="93"/>
                  </a:lnTo>
                  <a:lnTo>
                    <a:pt x="14" y="74"/>
                  </a:lnTo>
                  <a:lnTo>
                    <a:pt x="27" y="58"/>
                  </a:lnTo>
                  <a:lnTo>
                    <a:pt x="58" y="28"/>
                  </a:lnTo>
                  <a:lnTo>
                    <a:pt x="76" y="14"/>
                  </a:lnTo>
                  <a:lnTo>
                    <a:pt x="96" y="4"/>
                  </a:lnTo>
                  <a:lnTo>
                    <a:pt x="1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3" name="Freeform 30">
              <a:extLst>
                <a:ext uri="{FF2B5EF4-FFF2-40B4-BE49-F238E27FC236}">
                  <a16:creationId xmlns:a16="http://schemas.microsoft.com/office/drawing/2014/main" id="{633D86A6-6F5F-4017-819F-CFFBC013E5F5}"/>
                </a:ext>
              </a:extLst>
            </p:cNvPr>
            <p:cNvSpPr>
              <a:spLocks/>
            </p:cNvSpPr>
            <p:nvPr/>
          </p:nvSpPr>
          <p:spPr bwMode="auto">
            <a:xfrm>
              <a:off x="1506538" y="1522413"/>
              <a:ext cx="68263" cy="182563"/>
            </a:xfrm>
            <a:custGeom>
              <a:avLst/>
              <a:gdLst>
                <a:gd name="T0" fmla="*/ 135 w 347"/>
                <a:gd name="T1" fmla="*/ 0 h 923"/>
                <a:gd name="T2" fmla="*/ 154 w 347"/>
                <a:gd name="T3" fmla="*/ 3 h 923"/>
                <a:gd name="T4" fmla="*/ 173 w 347"/>
                <a:gd name="T5" fmla="*/ 11 h 923"/>
                <a:gd name="T6" fmla="*/ 189 w 347"/>
                <a:gd name="T7" fmla="*/ 22 h 923"/>
                <a:gd name="T8" fmla="*/ 204 w 347"/>
                <a:gd name="T9" fmla="*/ 38 h 923"/>
                <a:gd name="T10" fmla="*/ 219 w 347"/>
                <a:gd name="T11" fmla="*/ 60 h 923"/>
                <a:gd name="T12" fmla="*/ 235 w 347"/>
                <a:gd name="T13" fmla="*/ 84 h 923"/>
                <a:gd name="T14" fmla="*/ 252 w 347"/>
                <a:gd name="T15" fmla="*/ 112 h 923"/>
                <a:gd name="T16" fmla="*/ 282 w 347"/>
                <a:gd name="T17" fmla="*/ 167 h 923"/>
                <a:gd name="T18" fmla="*/ 305 w 347"/>
                <a:gd name="T19" fmla="*/ 223 h 923"/>
                <a:gd name="T20" fmla="*/ 324 w 347"/>
                <a:gd name="T21" fmla="*/ 280 h 923"/>
                <a:gd name="T22" fmla="*/ 337 w 347"/>
                <a:gd name="T23" fmla="*/ 339 h 923"/>
                <a:gd name="T24" fmla="*/ 344 w 347"/>
                <a:gd name="T25" fmla="*/ 400 h 923"/>
                <a:gd name="T26" fmla="*/ 347 w 347"/>
                <a:gd name="T27" fmla="*/ 462 h 923"/>
                <a:gd name="T28" fmla="*/ 344 w 347"/>
                <a:gd name="T29" fmla="*/ 529 h 923"/>
                <a:gd name="T30" fmla="*/ 334 w 347"/>
                <a:gd name="T31" fmla="*/ 596 h 923"/>
                <a:gd name="T32" fmla="*/ 318 w 347"/>
                <a:gd name="T33" fmla="*/ 661 h 923"/>
                <a:gd name="T34" fmla="*/ 295 w 347"/>
                <a:gd name="T35" fmla="*/ 724 h 923"/>
                <a:gd name="T36" fmla="*/ 276 w 347"/>
                <a:gd name="T37" fmla="*/ 767 h 923"/>
                <a:gd name="T38" fmla="*/ 254 w 347"/>
                <a:gd name="T39" fmla="*/ 808 h 923"/>
                <a:gd name="T40" fmla="*/ 229 w 347"/>
                <a:gd name="T41" fmla="*/ 848 h 923"/>
                <a:gd name="T42" fmla="*/ 203 w 347"/>
                <a:gd name="T43" fmla="*/ 886 h 923"/>
                <a:gd name="T44" fmla="*/ 188 w 347"/>
                <a:gd name="T45" fmla="*/ 901 h 923"/>
                <a:gd name="T46" fmla="*/ 171 w 347"/>
                <a:gd name="T47" fmla="*/ 913 h 923"/>
                <a:gd name="T48" fmla="*/ 152 w 347"/>
                <a:gd name="T49" fmla="*/ 920 h 923"/>
                <a:gd name="T50" fmla="*/ 133 w 347"/>
                <a:gd name="T51" fmla="*/ 923 h 923"/>
                <a:gd name="T52" fmla="*/ 113 w 347"/>
                <a:gd name="T53" fmla="*/ 922 h 923"/>
                <a:gd name="T54" fmla="*/ 94 w 347"/>
                <a:gd name="T55" fmla="*/ 918 h 923"/>
                <a:gd name="T56" fmla="*/ 76 w 347"/>
                <a:gd name="T57" fmla="*/ 908 h 923"/>
                <a:gd name="T58" fmla="*/ 59 w 347"/>
                <a:gd name="T59" fmla="*/ 896 h 923"/>
                <a:gd name="T60" fmla="*/ 28 w 347"/>
                <a:gd name="T61" fmla="*/ 862 h 923"/>
                <a:gd name="T62" fmla="*/ 13 w 347"/>
                <a:gd name="T63" fmla="*/ 844 h 923"/>
                <a:gd name="T64" fmla="*/ 4 w 347"/>
                <a:gd name="T65" fmla="*/ 824 h 923"/>
                <a:gd name="T66" fmla="*/ 0 w 347"/>
                <a:gd name="T67" fmla="*/ 802 h 923"/>
                <a:gd name="T68" fmla="*/ 0 w 347"/>
                <a:gd name="T69" fmla="*/ 780 h 923"/>
                <a:gd name="T70" fmla="*/ 7 w 347"/>
                <a:gd name="T71" fmla="*/ 759 h 923"/>
                <a:gd name="T72" fmla="*/ 18 w 347"/>
                <a:gd name="T73" fmla="*/ 739 h 923"/>
                <a:gd name="T74" fmla="*/ 35 w 347"/>
                <a:gd name="T75" fmla="*/ 717 h 923"/>
                <a:gd name="T76" fmla="*/ 55 w 347"/>
                <a:gd name="T77" fmla="*/ 685 h 923"/>
                <a:gd name="T78" fmla="*/ 73 w 347"/>
                <a:gd name="T79" fmla="*/ 656 h 923"/>
                <a:gd name="T80" fmla="*/ 86 w 347"/>
                <a:gd name="T81" fmla="*/ 627 h 923"/>
                <a:gd name="T82" fmla="*/ 96 w 347"/>
                <a:gd name="T83" fmla="*/ 598 h 923"/>
                <a:gd name="T84" fmla="*/ 105 w 347"/>
                <a:gd name="T85" fmla="*/ 568 h 923"/>
                <a:gd name="T86" fmla="*/ 110 w 347"/>
                <a:gd name="T87" fmla="*/ 536 h 923"/>
                <a:gd name="T88" fmla="*/ 113 w 347"/>
                <a:gd name="T89" fmla="*/ 501 h 923"/>
                <a:gd name="T90" fmla="*/ 115 w 347"/>
                <a:gd name="T91" fmla="*/ 461 h 923"/>
                <a:gd name="T92" fmla="*/ 113 w 347"/>
                <a:gd name="T93" fmla="*/ 411 h 923"/>
                <a:gd name="T94" fmla="*/ 106 w 347"/>
                <a:gd name="T95" fmla="*/ 361 h 923"/>
                <a:gd name="T96" fmla="*/ 92 w 347"/>
                <a:gd name="T97" fmla="*/ 314 h 923"/>
                <a:gd name="T98" fmla="*/ 73 w 347"/>
                <a:gd name="T99" fmla="*/ 267 h 923"/>
                <a:gd name="T100" fmla="*/ 49 w 347"/>
                <a:gd name="T101" fmla="*/ 223 h 923"/>
                <a:gd name="T102" fmla="*/ 20 w 347"/>
                <a:gd name="T103" fmla="*/ 182 h 923"/>
                <a:gd name="T104" fmla="*/ 10 w 347"/>
                <a:gd name="T105" fmla="*/ 162 h 923"/>
                <a:gd name="T106" fmla="*/ 4 w 347"/>
                <a:gd name="T107" fmla="*/ 140 h 923"/>
                <a:gd name="T108" fmla="*/ 3 w 347"/>
                <a:gd name="T109" fmla="*/ 118 h 923"/>
                <a:gd name="T110" fmla="*/ 7 w 347"/>
                <a:gd name="T111" fmla="*/ 97 h 923"/>
                <a:gd name="T112" fmla="*/ 15 w 347"/>
                <a:gd name="T113" fmla="*/ 76 h 923"/>
                <a:gd name="T114" fmla="*/ 30 w 347"/>
                <a:gd name="T115" fmla="*/ 58 h 923"/>
                <a:gd name="T116" fmla="*/ 60 w 347"/>
                <a:gd name="T117" fmla="*/ 27 h 923"/>
                <a:gd name="T118" fmla="*/ 77 w 347"/>
                <a:gd name="T119" fmla="*/ 14 h 923"/>
                <a:gd name="T120" fmla="*/ 95 w 347"/>
                <a:gd name="T121" fmla="*/ 5 h 923"/>
                <a:gd name="T122" fmla="*/ 115 w 347"/>
                <a:gd name="T123" fmla="*/ 0 h 923"/>
                <a:gd name="T124" fmla="*/ 135 w 347"/>
                <a:gd name="T125" fmla="*/ 0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7" h="923">
                  <a:moveTo>
                    <a:pt x="135" y="0"/>
                  </a:moveTo>
                  <a:lnTo>
                    <a:pt x="154" y="3"/>
                  </a:lnTo>
                  <a:lnTo>
                    <a:pt x="173" y="11"/>
                  </a:lnTo>
                  <a:lnTo>
                    <a:pt x="189" y="22"/>
                  </a:lnTo>
                  <a:lnTo>
                    <a:pt x="204" y="38"/>
                  </a:lnTo>
                  <a:lnTo>
                    <a:pt x="219" y="60"/>
                  </a:lnTo>
                  <a:lnTo>
                    <a:pt x="235" y="84"/>
                  </a:lnTo>
                  <a:lnTo>
                    <a:pt x="252" y="112"/>
                  </a:lnTo>
                  <a:lnTo>
                    <a:pt x="282" y="167"/>
                  </a:lnTo>
                  <a:lnTo>
                    <a:pt x="305" y="223"/>
                  </a:lnTo>
                  <a:lnTo>
                    <a:pt x="324" y="280"/>
                  </a:lnTo>
                  <a:lnTo>
                    <a:pt x="337" y="339"/>
                  </a:lnTo>
                  <a:lnTo>
                    <a:pt x="344" y="400"/>
                  </a:lnTo>
                  <a:lnTo>
                    <a:pt x="347" y="462"/>
                  </a:lnTo>
                  <a:lnTo>
                    <a:pt x="344" y="529"/>
                  </a:lnTo>
                  <a:lnTo>
                    <a:pt x="334" y="596"/>
                  </a:lnTo>
                  <a:lnTo>
                    <a:pt x="318" y="661"/>
                  </a:lnTo>
                  <a:lnTo>
                    <a:pt x="295" y="724"/>
                  </a:lnTo>
                  <a:lnTo>
                    <a:pt x="276" y="767"/>
                  </a:lnTo>
                  <a:lnTo>
                    <a:pt x="254" y="808"/>
                  </a:lnTo>
                  <a:lnTo>
                    <a:pt x="229" y="848"/>
                  </a:lnTo>
                  <a:lnTo>
                    <a:pt x="203" y="886"/>
                  </a:lnTo>
                  <a:lnTo>
                    <a:pt x="188" y="901"/>
                  </a:lnTo>
                  <a:lnTo>
                    <a:pt x="171" y="913"/>
                  </a:lnTo>
                  <a:lnTo>
                    <a:pt x="152" y="920"/>
                  </a:lnTo>
                  <a:lnTo>
                    <a:pt x="133" y="923"/>
                  </a:lnTo>
                  <a:lnTo>
                    <a:pt x="113" y="922"/>
                  </a:lnTo>
                  <a:lnTo>
                    <a:pt x="94" y="918"/>
                  </a:lnTo>
                  <a:lnTo>
                    <a:pt x="76" y="908"/>
                  </a:lnTo>
                  <a:lnTo>
                    <a:pt x="59" y="896"/>
                  </a:lnTo>
                  <a:lnTo>
                    <a:pt x="28" y="862"/>
                  </a:lnTo>
                  <a:lnTo>
                    <a:pt x="13" y="844"/>
                  </a:lnTo>
                  <a:lnTo>
                    <a:pt x="4" y="824"/>
                  </a:lnTo>
                  <a:lnTo>
                    <a:pt x="0" y="802"/>
                  </a:lnTo>
                  <a:lnTo>
                    <a:pt x="0" y="780"/>
                  </a:lnTo>
                  <a:lnTo>
                    <a:pt x="7" y="759"/>
                  </a:lnTo>
                  <a:lnTo>
                    <a:pt x="18" y="739"/>
                  </a:lnTo>
                  <a:lnTo>
                    <a:pt x="35" y="717"/>
                  </a:lnTo>
                  <a:lnTo>
                    <a:pt x="55" y="685"/>
                  </a:lnTo>
                  <a:lnTo>
                    <a:pt x="73" y="656"/>
                  </a:lnTo>
                  <a:lnTo>
                    <a:pt x="86" y="627"/>
                  </a:lnTo>
                  <a:lnTo>
                    <a:pt x="96" y="598"/>
                  </a:lnTo>
                  <a:lnTo>
                    <a:pt x="105" y="568"/>
                  </a:lnTo>
                  <a:lnTo>
                    <a:pt x="110" y="536"/>
                  </a:lnTo>
                  <a:lnTo>
                    <a:pt x="113" y="501"/>
                  </a:lnTo>
                  <a:lnTo>
                    <a:pt x="115" y="461"/>
                  </a:lnTo>
                  <a:lnTo>
                    <a:pt x="113" y="411"/>
                  </a:lnTo>
                  <a:lnTo>
                    <a:pt x="106" y="361"/>
                  </a:lnTo>
                  <a:lnTo>
                    <a:pt x="92" y="314"/>
                  </a:lnTo>
                  <a:lnTo>
                    <a:pt x="73" y="267"/>
                  </a:lnTo>
                  <a:lnTo>
                    <a:pt x="49" y="223"/>
                  </a:lnTo>
                  <a:lnTo>
                    <a:pt x="20" y="182"/>
                  </a:lnTo>
                  <a:lnTo>
                    <a:pt x="10" y="162"/>
                  </a:lnTo>
                  <a:lnTo>
                    <a:pt x="4" y="140"/>
                  </a:lnTo>
                  <a:lnTo>
                    <a:pt x="3" y="118"/>
                  </a:lnTo>
                  <a:lnTo>
                    <a:pt x="7" y="97"/>
                  </a:lnTo>
                  <a:lnTo>
                    <a:pt x="15" y="76"/>
                  </a:lnTo>
                  <a:lnTo>
                    <a:pt x="30" y="58"/>
                  </a:lnTo>
                  <a:lnTo>
                    <a:pt x="60" y="27"/>
                  </a:lnTo>
                  <a:lnTo>
                    <a:pt x="77" y="14"/>
                  </a:lnTo>
                  <a:lnTo>
                    <a:pt x="95" y="5"/>
                  </a:lnTo>
                  <a:lnTo>
                    <a:pt x="115" y="0"/>
                  </a:lnTo>
                  <a:lnTo>
                    <a:pt x="1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4" name="Freeform 31">
              <a:extLst>
                <a:ext uri="{FF2B5EF4-FFF2-40B4-BE49-F238E27FC236}">
                  <a16:creationId xmlns:a16="http://schemas.microsoft.com/office/drawing/2014/main" id="{0C61BC57-A375-4DBF-95D4-112E7111B9C4}"/>
                </a:ext>
              </a:extLst>
            </p:cNvPr>
            <p:cNvSpPr>
              <a:spLocks noEditPoints="1"/>
            </p:cNvSpPr>
            <p:nvPr/>
          </p:nvSpPr>
          <p:spPr bwMode="auto">
            <a:xfrm>
              <a:off x="1228725" y="1544638"/>
              <a:ext cx="347663" cy="565150"/>
            </a:xfrm>
            <a:custGeom>
              <a:avLst/>
              <a:gdLst>
                <a:gd name="T0" fmla="*/ 406 w 1757"/>
                <a:gd name="T1" fmla="*/ 2241 h 2851"/>
                <a:gd name="T2" fmla="*/ 1272 w 1757"/>
                <a:gd name="T3" fmla="*/ 1995 h 2851"/>
                <a:gd name="T4" fmla="*/ 641 w 1757"/>
                <a:gd name="T5" fmla="*/ 1501 h 2851"/>
                <a:gd name="T6" fmla="*/ 1194 w 1757"/>
                <a:gd name="T7" fmla="*/ 1750 h 2851"/>
                <a:gd name="T8" fmla="*/ 641 w 1757"/>
                <a:gd name="T9" fmla="*/ 1501 h 2851"/>
                <a:gd name="T10" fmla="*/ 720 w 1757"/>
                <a:gd name="T11" fmla="*/ 1254 h 2851"/>
                <a:gd name="T12" fmla="*/ 878 w 1757"/>
                <a:gd name="T13" fmla="*/ 753 h 2851"/>
                <a:gd name="T14" fmla="*/ 926 w 1757"/>
                <a:gd name="T15" fmla="*/ 3 h 2851"/>
                <a:gd name="T16" fmla="*/ 1016 w 1757"/>
                <a:gd name="T17" fmla="*/ 27 h 2851"/>
                <a:gd name="T18" fmla="*/ 1093 w 1757"/>
                <a:gd name="T19" fmla="*/ 72 h 2851"/>
                <a:gd name="T20" fmla="*/ 1156 w 1757"/>
                <a:gd name="T21" fmla="*/ 134 h 2851"/>
                <a:gd name="T22" fmla="*/ 1201 w 1757"/>
                <a:gd name="T23" fmla="*/ 212 h 2851"/>
                <a:gd name="T24" fmla="*/ 1225 w 1757"/>
                <a:gd name="T25" fmla="*/ 301 h 2851"/>
                <a:gd name="T26" fmla="*/ 1225 w 1757"/>
                <a:gd name="T27" fmla="*/ 394 h 2851"/>
                <a:gd name="T28" fmla="*/ 1201 w 1757"/>
                <a:gd name="T29" fmla="*/ 483 h 2851"/>
                <a:gd name="T30" fmla="*/ 1157 w 1757"/>
                <a:gd name="T31" fmla="*/ 560 h 2851"/>
                <a:gd name="T32" fmla="*/ 1095 w 1757"/>
                <a:gd name="T33" fmla="*/ 622 h 2851"/>
                <a:gd name="T34" fmla="*/ 1757 w 1757"/>
                <a:gd name="T35" fmla="*/ 2715 h 2851"/>
                <a:gd name="T36" fmla="*/ 1751 w 1757"/>
                <a:gd name="T37" fmla="*/ 2762 h 2851"/>
                <a:gd name="T38" fmla="*/ 1730 w 1757"/>
                <a:gd name="T39" fmla="*/ 2803 h 2851"/>
                <a:gd name="T40" fmla="*/ 1694 w 1757"/>
                <a:gd name="T41" fmla="*/ 2835 h 2851"/>
                <a:gd name="T42" fmla="*/ 1652 w 1757"/>
                <a:gd name="T43" fmla="*/ 2849 h 2851"/>
                <a:gd name="T44" fmla="*/ 1608 w 1757"/>
                <a:gd name="T45" fmla="*/ 2848 h 2851"/>
                <a:gd name="T46" fmla="*/ 1562 w 1757"/>
                <a:gd name="T47" fmla="*/ 2827 h 2851"/>
                <a:gd name="T48" fmla="*/ 1528 w 1757"/>
                <a:gd name="T49" fmla="*/ 2789 h 2851"/>
                <a:gd name="T50" fmla="*/ 1429 w 1757"/>
                <a:gd name="T51" fmla="*/ 2486 h 2851"/>
                <a:gd name="T52" fmla="*/ 1420 w 1757"/>
                <a:gd name="T53" fmla="*/ 2487 h 2851"/>
                <a:gd name="T54" fmla="*/ 333 w 1757"/>
                <a:gd name="T55" fmla="*/ 2487 h 2851"/>
                <a:gd name="T56" fmla="*/ 239 w 1757"/>
                <a:gd name="T57" fmla="*/ 2764 h 2851"/>
                <a:gd name="T58" fmla="*/ 218 w 1757"/>
                <a:gd name="T59" fmla="*/ 2804 h 2851"/>
                <a:gd name="T60" fmla="*/ 185 w 1757"/>
                <a:gd name="T61" fmla="*/ 2833 h 2851"/>
                <a:gd name="T62" fmla="*/ 144 w 1757"/>
                <a:gd name="T63" fmla="*/ 2849 h 2851"/>
                <a:gd name="T64" fmla="*/ 104 w 1757"/>
                <a:gd name="T65" fmla="*/ 2849 h 2851"/>
                <a:gd name="T66" fmla="*/ 62 w 1757"/>
                <a:gd name="T67" fmla="*/ 2835 h 2851"/>
                <a:gd name="T68" fmla="*/ 26 w 1757"/>
                <a:gd name="T69" fmla="*/ 2803 h 2851"/>
                <a:gd name="T70" fmla="*/ 4 w 1757"/>
                <a:gd name="T71" fmla="*/ 2762 h 2851"/>
                <a:gd name="T72" fmla="*/ 0 w 1757"/>
                <a:gd name="T73" fmla="*/ 2715 h 2851"/>
                <a:gd name="T74" fmla="*/ 662 w 1757"/>
                <a:gd name="T75" fmla="*/ 620 h 2851"/>
                <a:gd name="T76" fmla="*/ 601 w 1757"/>
                <a:gd name="T77" fmla="*/ 558 h 2851"/>
                <a:gd name="T78" fmla="*/ 557 w 1757"/>
                <a:gd name="T79" fmla="*/ 481 h 2851"/>
                <a:gd name="T80" fmla="*/ 533 w 1757"/>
                <a:gd name="T81" fmla="*/ 394 h 2851"/>
                <a:gd name="T82" fmla="*/ 533 w 1757"/>
                <a:gd name="T83" fmla="*/ 301 h 2851"/>
                <a:gd name="T84" fmla="*/ 557 w 1757"/>
                <a:gd name="T85" fmla="*/ 212 h 2851"/>
                <a:gd name="T86" fmla="*/ 603 w 1757"/>
                <a:gd name="T87" fmla="*/ 134 h 2851"/>
                <a:gd name="T88" fmla="*/ 666 w 1757"/>
                <a:gd name="T89" fmla="*/ 71 h 2851"/>
                <a:gd name="T90" fmla="*/ 744 w 1757"/>
                <a:gd name="T91" fmla="*/ 27 h 2851"/>
                <a:gd name="T92" fmla="*/ 832 w 1757"/>
                <a:gd name="T93" fmla="*/ 3 h 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57" h="2851">
                  <a:moveTo>
                    <a:pt x="484" y="1995"/>
                  </a:moveTo>
                  <a:lnTo>
                    <a:pt x="406" y="2241"/>
                  </a:lnTo>
                  <a:lnTo>
                    <a:pt x="1350" y="2241"/>
                  </a:lnTo>
                  <a:lnTo>
                    <a:pt x="1272" y="1995"/>
                  </a:lnTo>
                  <a:lnTo>
                    <a:pt x="484" y="1995"/>
                  </a:lnTo>
                  <a:close/>
                  <a:moveTo>
                    <a:pt x="641" y="1501"/>
                  </a:moveTo>
                  <a:lnTo>
                    <a:pt x="562" y="1750"/>
                  </a:lnTo>
                  <a:lnTo>
                    <a:pt x="1194" y="1750"/>
                  </a:lnTo>
                  <a:lnTo>
                    <a:pt x="1115" y="1501"/>
                  </a:lnTo>
                  <a:lnTo>
                    <a:pt x="641" y="1501"/>
                  </a:lnTo>
                  <a:close/>
                  <a:moveTo>
                    <a:pt x="878" y="753"/>
                  </a:moveTo>
                  <a:lnTo>
                    <a:pt x="720" y="1254"/>
                  </a:lnTo>
                  <a:lnTo>
                    <a:pt x="1037" y="1254"/>
                  </a:lnTo>
                  <a:lnTo>
                    <a:pt x="878" y="753"/>
                  </a:lnTo>
                  <a:close/>
                  <a:moveTo>
                    <a:pt x="879" y="0"/>
                  </a:moveTo>
                  <a:lnTo>
                    <a:pt x="926" y="3"/>
                  </a:lnTo>
                  <a:lnTo>
                    <a:pt x="973" y="11"/>
                  </a:lnTo>
                  <a:lnTo>
                    <a:pt x="1016" y="27"/>
                  </a:lnTo>
                  <a:lnTo>
                    <a:pt x="1056" y="47"/>
                  </a:lnTo>
                  <a:lnTo>
                    <a:pt x="1093" y="72"/>
                  </a:lnTo>
                  <a:lnTo>
                    <a:pt x="1126" y="102"/>
                  </a:lnTo>
                  <a:lnTo>
                    <a:pt x="1156" y="134"/>
                  </a:lnTo>
                  <a:lnTo>
                    <a:pt x="1181" y="172"/>
                  </a:lnTo>
                  <a:lnTo>
                    <a:pt x="1201" y="212"/>
                  </a:lnTo>
                  <a:lnTo>
                    <a:pt x="1216" y="255"/>
                  </a:lnTo>
                  <a:lnTo>
                    <a:pt x="1225" y="301"/>
                  </a:lnTo>
                  <a:lnTo>
                    <a:pt x="1229" y="348"/>
                  </a:lnTo>
                  <a:lnTo>
                    <a:pt x="1225" y="394"/>
                  </a:lnTo>
                  <a:lnTo>
                    <a:pt x="1216" y="440"/>
                  </a:lnTo>
                  <a:lnTo>
                    <a:pt x="1201" y="483"/>
                  </a:lnTo>
                  <a:lnTo>
                    <a:pt x="1181" y="523"/>
                  </a:lnTo>
                  <a:lnTo>
                    <a:pt x="1157" y="560"/>
                  </a:lnTo>
                  <a:lnTo>
                    <a:pt x="1127" y="592"/>
                  </a:lnTo>
                  <a:lnTo>
                    <a:pt x="1095" y="622"/>
                  </a:lnTo>
                  <a:lnTo>
                    <a:pt x="1751" y="2691"/>
                  </a:lnTo>
                  <a:lnTo>
                    <a:pt x="1757" y="2715"/>
                  </a:lnTo>
                  <a:lnTo>
                    <a:pt x="1757" y="2739"/>
                  </a:lnTo>
                  <a:lnTo>
                    <a:pt x="1751" y="2762"/>
                  </a:lnTo>
                  <a:lnTo>
                    <a:pt x="1743" y="2784"/>
                  </a:lnTo>
                  <a:lnTo>
                    <a:pt x="1730" y="2803"/>
                  </a:lnTo>
                  <a:lnTo>
                    <a:pt x="1713" y="2821"/>
                  </a:lnTo>
                  <a:lnTo>
                    <a:pt x="1694" y="2835"/>
                  </a:lnTo>
                  <a:lnTo>
                    <a:pt x="1671" y="2844"/>
                  </a:lnTo>
                  <a:lnTo>
                    <a:pt x="1652" y="2849"/>
                  </a:lnTo>
                  <a:lnTo>
                    <a:pt x="1634" y="2850"/>
                  </a:lnTo>
                  <a:lnTo>
                    <a:pt x="1608" y="2848"/>
                  </a:lnTo>
                  <a:lnTo>
                    <a:pt x="1584" y="2839"/>
                  </a:lnTo>
                  <a:lnTo>
                    <a:pt x="1562" y="2827"/>
                  </a:lnTo>
                  <a:lnTo>
                    <a:pt x="1543" y="2810"/>
                  </a:lnTo>
                  <a:lnTo>
                    <a:pt x="1528" y="2789"/>
                  </a:lnTo>
                  <a:lnTo>
                    <a:pt x="1516" y="2764"/>
                  </a:lnTo>
                  <a:lnTo>
                    <a:pt x="1429" y="2486"/>
                  </a:lnTo>
                  <a:lnTo>
                    <a:pt x="1425" y="2487"/>
                  </a:lnTo>
                  <a:lnTo>
                    <a:pt x="1420" y="2487"/>
                  </a:lnTo>
                  <a:lnTo>
                    <a:pt x="338" y="2487"/>
                  </a:lnTo>
                  <a:lnTo>
                    <a:pt x="333" y="2487"/>
                  </a:lnTo>
                  <a:lnTo>
                    <a:pt x="329" y="2486"/>
                  </a:lnTo>
                  <a:lnTo>
                    <a:pt x="239" y="2764"/>
                  </a:lnTo>
                  <a:lnTo>
                    <a:pt x="231" y="2786"/>
                  </a:lnTo>
                  <a:lnTo>
                    <a:pt x="218" y="2804"/>
                  </a:lnTo>
                  <a:lnTo>
                    <a:pt x="203" y="2820"/>
                  </a:lnTo>
                  <a:lnTo>
                    <a:pt x="185" y="2833"/>
                  </a:lnTo>
                  <a:lnTo>
                    <a:pt x="165" y="2842"/>
                  </a:lnTo>
                  <a:lnTo>
                    <a:pt x="144" y="2849"/>
                  </a:lnTo>
                  <a:lnTo>
                    <a:pt x="122" y="2851"/>
                  </a:lnTo>
                  <a:lnTo>
                    <a:pt x="104" y="2849"/>
                  </a:lnTo>
                  <a:lnTo>
                    <a:pt x="85" y="2844"/>
                  </a:lnTo>
                  <a:lnTo>
                    <a:pt x="62" y="2835"/>
                  </a:lnTo>
                  <a:lnTo>
                    <a:pt x="42" y="2821"/>
                  </a:lnTo>
                  <a:lnTo>
                    <a:pt x="26" y="2803"/>
                  </a:lnTo>
                  <a:lnTo>
                    <a:pt x="13" y="2784"/>
                  </a:lnTo>
                  <a:lnTo>
                    <a:pt x="4" y="2762"/>
                  </a:lnTo>
                  <a:lnTo>
                    <a:pt x="0" y="2739"/>
                  </a:lnTo>
                  <a:lnTo>
                    <a:pt x="0" y="2715"/>
                  </a:lnTo>
                  <a:lnTo>
                    <a:pt x="5" y="2691"/>
                  </a:lnTo>
                  <a:lnTo>
                    <a:pt x="662" y="620"/>
                  </a:lnTo>
                  <a:lnTo>
                    <a:pt x="629" y="590"/>
                  </a:lnTo>
                  <a:lnTo>
                    <a:pt x="601" y="558"/>
                  </a:lnTo>
                  <a:lnTo>
                    <a:pt x="576" y="521"/>
                  </a:lnTo>
                  <a:lnTo>
                    <a:pt x="557" y="481"/>
                  </a:lnTo>
                  <a:lnTo>
                    <a:pt x="543" y="439"/>
                  </a:lnTo>
                  <a:lnTo>
                    <a:pt x="533" y="394"/>
                  </a:lnTo>
                  <a:lnTo>
                    <a:pt x="530" y="348"/>
                  </a:lnTo>
                  <a:lnTo>
                    <a:pt x="533" y="301"/>
                  </a:lnTo>
                  <a:lnTo>
                    <a:pt x="543" y="255"/>
                  </a:lnTo>
                  <a:lnTo>
                    <a:pt x="557" y="212"/>
                  </a:lnTo>
                  <a:lnTo>
                    <a:pt x="578" y="171"/>
                  </a:lnTo>
                  <a:lnTo>
                    <a:pt x="603" y="134"/>
                  </a:lnTo>
                  <a:lnTo>
                    <a:pt x="632" y="101"/>
                  </a:lnTo>
                  <a:lnTo>
                    <a:pt x="666" y="71"/>
                  </a:lnTo>
                  <a:lnTo>
                    <a:pt x="703" y="47"/>
                  </a:lnTo>
                  <a:lnTo>
                    <a:pt x="744" y="27"/>
                  </a:lnTo>
                  <a:lnTo>
                    <a:pt x="786" y="11"/>
                  </a:lnTo>
                  <a:lnTo>
                    <a:pt x="832" y="3"/>
                  </a:lnTo>
                  <a:lnTo>
                    <a:pt x="8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5" name="Group 74">
            <a:extLst>
              <a:ext uri="{FF2B5EF4-FFF2-40B4-BE49-F238E27FC236}">
                <a16:creationId xmlns:a16="http://schemas.microsoft.com/office/drawing/2014/main" id="{25EE8647-6DA1-4280-BB5E-DE45D945D30F}"/>
              </a:ext>
            </a:extLst>
          </p:cNvPr>
          <p:cNvGrpSpPr/>
          <p:nvPr/>
        </p:nvGrpSpPr>
        <p:grpSpPr>
          <a:xfrm>
            <a:off x="9702278" y="1770951"/>
            <a:ext cx="649899" cy="629935"/>
            <a:chOff x="1762125" y="1631951"/>
            <a:chExt cx="2894013" cy="2805112"/>
          </a:xfrm>
          <a:solidFill>
            <a:srgbClr val="577DA4"/>
          </a:solidFill>
        </p:grpSpPr>
        <p:sp>
          <p:nvSpPr>
            <p:cNvPr id="76" name="Freeform 14">
              <a:extLst>
                <a:ext uri="{FF2B5EF4-FFF2-40B4-BE49-F238E27FC236}">
                  <a16:creationId xmlns:a16="http://schemas.microsoft.com/office/drawing/2014/main" id="{A0CBCF77-1FC7-4EC9-8FD0-2319EC30CA00}"/>
                </a:ext>
              </a:extLst>
            </p:cNvPr>
            <p:cNvSpPr>
              <a:spLocks noEditPoints="1"/>
            </p:cNvSpPr>
            <p:nvPr/>
          </p:nvSpPr>
          <p:spPr bwMode="auto">
            <a:xfrm>
              <a:off x="3052763" y="2833688"/>
              <a:ext cx="1603375" cy="1603375"/>
            </a:xfrm>
            <a:custGeom>
              <a:avLst/>
              <a:gdLst>
                <a:gd name="T0" fmla="*/ 725 w 2021"/>
                <a:gd name="T1" fmla="*/ 185 h 2018"/>
                <a:gd name="T2" fmla="*/ 561 w 2021"/>
                <a:gd name="T3" fmla="*/ 237 h 2018"/>
                <a:gd name="T4" fmla="*/ 415 w 2021"/>
                <a:gd name="T5" fmla="*/ 330 h 2018"/>
                <a:gd name="T6" fmla="*/ 295 w 2021"/>
                <a:gd name="T7" fmla="*/ 459 h 2018"/>
                <a:gd name="T8" fmla="*/ 216 w 2021"/>
                <a:gd name="T9" fmla="*/ 611 h 2018"/>
                <a:gd name="T10" fmla="*/ 179 w 2021"/>
                <a:gd name="T11" fmla="*/ 780 h 2018"/>
                <a:gd name="T12" fmla="*/ 186 w 2021"/>
                <a:gd name="T13" fmla="*/ 956 h 2018"/>
                <a:gd name="T14" fmla="*/ 238 w 2021"/>
                <a:gd name="T15" fmla="*/ 1121 h 2018"/>
                <a:gd name="T16" fmla="*/ 332 w 2021"/>
                <a:gd name="T17" fmla="*/ 1266 h 2018"/>
                <a:gd name="T18" fmla="*/ 461 w 2021"/>
                <a:gd name="T19" fmla="*/ 1384 h 2018"/>
                <a:gd name="T20" fmla="*/ 614 w 2021"/>
                <a:gd name="T21" fmla="*/ 1464 h 2018"/>
                <a:gd name="T22" fmla="*/ 783 w 2021"/>
                <a:gd name="T23" fmla="*/ 1502 h 2018"/>
                <a:gd name="T24" fmla="*/ 959 w 2021"/>
                <a:gd name="T25" fmla="*/ 1494 h 2018"/>
                <a:gd name="T26" fmla="*/ 1122 w 2021"/>
                <a:gd name="T27" fmla="*/ 1442 h 2018"/>
                <a:gd name="T28" fmla="*/ 1268 w 2021"/>
                <a:gd name="T29" fmla="*/ 1349 h 2018"/>
                <a:gd name="T30" fmla="*/ 1312 w 2021"/>
                <a:gd name="T31" fmla="*/ 1309 h 2018"/>
                <a:gd name="T32" fmla="*/ 1425 w 2021"/>
                <a:gd name="T33" fmla="*/ 1158 h 2018"/>
                <a:gd name="T34" fmla="*/ 1490 w 2021"/>
                <a:gd name="T35" fmla="*/ 988 h 2018"/>
                <a:gd name="T36" fmla="*/ 1506 w 2021"/>
                <a:gd name="T37" fmla="*/ 809 h 2018"/>
                <a:gd name="T38" fmla="*/ 1474 w 2021"/>
                <a:gd name="T39" fmla="*/ 632 h 2018"/>
                <a:gd name="T40" fmla="*/ 1393 w 2021"/>
                <a:gd name="T41" fmla="*/ 467 h 2018"/>
                <a:gd name="T42" fmla="*/ 1269 w 2021"/>
                <a:gd name="T43" fmla="*/ 330 h 2018"/>
                <a:gd name="T44" fmla="*/ 1122 w 2021"/>
                <a:gd name="T45" fmla="*/ 237 h 2018"/>
                <a:gd name="T46" fmla="*/ 959 w 2021"/>
                <a:gd name="T47" fmla="*/ 185 h 2018"/>
                <a:gd name="T48" fmla="*/ 841 w 2021"/>
                <a:gd name="T49" fmla="*/ 0 h 2018"/>
                <a:gd name="T50" fmla="*/ 1039 w 2021"/>
                <a:gd name="T51" fmla="*/ 23 h 2018"/>
                <a:gd name="T52" fmla="*/ 1223 w 2021"/>
                <a:gd name="T53" fmla="*/ 90 h 2018"/>
                <a:gd name="T54" fmla="*/ 1387 w 2021"/>
                <a:gd name="T55" fmla="*/ 199 h 2018"/>
                <a:gd name="T56" fmla="*/ 1528 w 2021"/>
                <a:gd name="T57" fmla="*/ 354 h 2018"/>
                <a:gd name="T58" fmla="*/ 1625 w 2021"/>
                <a:gd name="T59" fmla="*/ 535 h 2018"/>
                <a:gd name="T60" fmla="*/ 1675 w 2021"/>
                <a:gd name="T61" fmla="*/ 731 h 2018"/>
                <a:gd name="T62" fmla="*/ 1677 w 2021"/>
                <a:gd name="T63" fmla="*/ 932 h 2018"/>
                <a:gd name="T64" fmla="*/ 1631 w 2021"/>
                <a:gd name="T65" fmla="*/ 1129 h 2018"/>
                <a:gd name="T66" fmla="*/ 1537 w 2021"/>
                <a:gd name="T67" fmla="*/ 1312 h 2018"/>
                <a:gd name="T68" fmla="*/ 1591 w 2021"/>
                <a:gd name="T69" fmla="*/ 1429 h 2018"/>
                <a:gd name="T70" fmla="*/ 1679 w 2021"/>
                <a:gd name="T71" fmla="*/ 1443 h 2018"/>
                <a:gd name="T72" fmla="*/ 1971 w 2021"/>
                <a:gd name="T73" fmla="*/ 1719 h 2018"/>
                <a:gd name="T74" fmla="*/ 2016 w 2021"/>
                <a:gd name="T75" fmla="*/ 1799 h 2018"/>
                <a:gd name="T76" fmla="*/ 2016 w 2021"/>
                <a:gd name="T77" fmla="*/ 1888 h 2018"/>
                <a:gd name="T78" fmla="*/ 1970 w 2021"/>
                <a:gd name="T79" fmla="*/ 1968 h 2018"/>
                <a:gd name="T80" fmla="*/ 1899 w 2021"/>
                <a:gd name="T81" fmla="*/ 2011 h 2018"/>
                <a:gd name="T82" fmla="*/ 1820 w 2021"/>
                <a:gd name="T83" fmla="*/ 2016 h 2018"/>
                <a:gd name="T84" fmla="*/ 1743 w 2021"/>
                <a:gd name="T85" fmla="*/ 1986 h 2018"/>
                <a:gd name="T86" fmla="*/ 1462 w 2021"/>
                <a:gd name="T87" fmla="*/ 1703 h 2018"/>
                <a:gd name="T88" fmla="*/ 1431 w 2021"/>
                <a:gd name="T89" fmla="*/ 1618 h 2018"/>
                <a:gd name="T90" fmla="*/ 1371 w 2021"/>
                <a:gd name="T91" fmla="*/ 1493 h 2018"/>
                <a:gd name="T92" fmla="*/ 1190 w 2021"/>
                <a:gd name="T93" fmla="*/ 1605 h 2018"/>
                <a:gd name="T94" fmla="*/ 985 w 2021"/>
                <a:gd name="T95" fmla="*/ 1667 h 2018"/>
                <a:gd name="T96" fmla="*/ 775 w 2021"/>
                <a:gd name="T97" fmla="*/ 1677 h 2018"/>
                <a:gd name="T98" fmla="*/ 580 w 2021"/>
                <a:gd name="T99" fmla="*/ 1639 h 2018"/>
                <a:gd name="T100" fmla="*/ 403 w 2021"/>
                <a:gd name="T101" fmla="*/ 1557 h 2018"/>
                <a:gd name="T102" fmla="*/ 247 w 2021"/>
                <a:gd name="T103" fmla="*/ 1433 h 2018"/>
                <a:gd name="T104" fmla="*/ 124 w 2021"/>
                <a:gd name="T105" fmla="*/ 1277 h 2018"/>
                <a:gd name="T106" fmla="*/ 41 w 2021"/>
                <a:gd name="T107" fmla="*/ 1100 h 2018"/>
                <a:gd name="T108" fmla="*/ 2 w 2021"/>
                <a:gd name="T109" fmla="*/ 906 h 2018"/>
                <a:gd name="T110" fmla="*/ 11 w 2021"/>
                <a:gd name="T111" fmla="*/ 706 h 2018"/>
                <a:gd name="T112" fmla="*/ 64 w 2021"/>
                <a:gd name="T113" fmla="*/ 518 h 2018"/>
                <a:gd name="T114" fmla="*/ 160 w 2021"/>
                <a:gd name="T115" fmla="*/ 346 h 2018"/>
                <a:gd name="T116" fmla="*/ 296 w 2021"/>
                <a:gd name="T117" fmla="*/ 199 h 2018"/>
                <a:gd name="T118" fmla="*/ 460 w 2021"/>
                <a:gd name="T119" fmla="*/ 90 h 2018"/>
                <a:gd name="T120" fmla="*/ 645 w 2021"/>
                <a:gd name="T121" fmla="*/ 23 h 2018"/>
                <a:gd name="T122" fmla="*/ 841 w 2021"/>
                <a:gd name="T123" fmla="*/ 0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1" h="2018">
                  <a:moveTo>
                    <a:pt x="841" y="175"/>
                  </a:moveTo>
                  <a:lnTo>
                    <a:pt x="783" y="177"/>
                  </a:lnTo>
                  <a:lnTo>
                    <a:pt x="725" y="185"/>
                  </a:lnTo>
                  <a:lnTo>
                    <a:pt x="669" y="197"/>
                  </a:lnTo>
                  <a:lnTo>
                    <a:pt x="614" y="215"/>
                  </a:lnTo>
                  <a:lnTo>
                    <a:pt x="561" y="237"/>
                  </a:lnTo>
                  <a:lnTo>
                    <a:pt x="510" y="263"/>
                  </a:lnTo>
                  <a:lnTo>
                    <a:pt x="461" y="294"/>
                  </a:lnTo>
                  <a:lnTo>
                    <a:pt x="415" y="330"/>
                  </a:lnTo>
                  <a:lnTo>
                    <a:pt x="372" y="370"/>
                  </a:lnTo>
                  <a:lnTo>
                    <a:pt x="332" y="413"/>
                  </a:lnTo>
                  <a:lnTo>
                    <a:pt x="295" y="459"/>
                  </a:lnTo>
                  <a:lnTo>
                    <a:pt x="264" y="508"/>
                  </a:lnTo>
                  <a:lnTo>
                    <a:pt x="238" y="558"/>
                  </a:lnTo>
                  <a:lnTo>
                    <a:pt x="216" y="611"/>
                  </a:lnTo>
                  <a:lnTo>
                    <a:pt x="199" y="667"/>
                  </a:lnTo>
                  <a:lnTo>
                    <a:pt x="186" y="723"/>
                  </a:lnTo>
                  <a:lnTo>
                    <a:pt x="179" y="780"/>
                  </a:lnTo>
                  <a:lnTo>
                    <a:pt x="176" y="839"/>
                  </a:lnTo>
                  <a:lnTo>
                    <a:pt x="179" y="899"/>
                  </a:lnTo>
                  <a:lnTo>
                    <a:pt x="186" y="956"/>
                  </a:lnTo>
                  <a:lnTo>
                    <a:pt x="199" y="1012"/>
                  </a:lnTo>
                  <a:lnTo>
                    <a:pt x="216" y="1068"/>
                  </a:lnTo>
                  <a:lnTo>
                    <a:pt x="238" y="1121"/>
                  </a:lnTo>
                  <a:lnTo>
                    <a:pt x="264" y="1171"/>
                  </a:lnTo>
                  <a:lnTo>
                    <a:pt x="295" y="1220"/>
                  </a:lnTo>
                  <a:lnTo>
                    <a:pt x="332" y="1266"/>
                  </a:lnTo>
                  <a:lnTo>
                    <a:pt x="372" y="1309"/>
                  </a:lnTo>
                  <a:lnTo>
                    <a:pt x="415" y="1349"/>
                  </a:lnTo>
                  <a:lnTo>
                    <a:pt x="461" y="1384"/>
                  </a:lnTo>
                  <a:lnTo>
                    <a:pt x="510" y="1415"/>
                  </a:lnTo>
                  <a:lnTo>
                    <a:pt x="561" y="1442"/>
                  </a:lnTo>
                  <a:lnTo>
                    <a:pt x="614" y="1464"/>
                  </a:lnTo>
                  <a:lnTo>
                    <a:pt x="669" y="1482"/>
                  </a:lnTo>
                  <a:lnTo>
                    <a:pt x="725" y="1494"/>
                  </a:lnTo>
                  <a:lnTo>
                    <a:pt x="783" y="1502"/>
                  </a:lnTo>
                  <a:lnTo>
                    <a:pt x="841" y="1504"/>
                  </a:lnTo>
                  <a:lnTo>
                    <a:pt x="900" y="1502"/>
                  </a:lnTo>
                  <a:lnTo>
                    <a:pt x="959" y="1494"/>
                  </a:lnTo>
                  <a:lnTo>
                    <a:pt x="1015" y="1482"/>
                  </a:lnTo>
                  <a:lnTo>
                    <a:pt x="1069" y="1464"/>
                  </a:lnTo>
                  <a:lnTo>
                    <a:pt x="1122" y="1442"/>
                  </a:lnTo>
                  <a:lnTo>
                    <a:pt x="1174" y="1415"/>
                  </a:lnTo>
                  <a:lnTo>
                    <a:pt x="1223" y="1384"/>
                  </a:lnTo>
                  <a:lnTo>
                    <a:pt x="1268" y="1349"/>
                  </a:lnTo>
                  <a:lnTo>
                    <a:pt x="1312" y="1309"/>
                  </a:lnTo>
                  <a:lnTo>
                    <a:pt x="1312" y="1309"/>
                  </a:lnTo>
                  <a:lnTo>
                    <a:pt x="1312" y="1309"/>
                  </a:lnTo>
                  <a:lnTo>
                    <a:pt x="1355" y="1262"/>
                  </a:lnTo>
                  <a:lnTo>
                    <a:pt x="1393" y="1211"/>
                  </a:lnTo>
                  <a:lnTo>
                    <a:pt x="1425" y="1158"/>
                  </a:lnTo>
                  <a:lnTo>
                    <a:pt x="1453" y="1104"/>
                  </a:lnTo>
                  <a:lnTo>
                    <a:pt x="1474" y="1047"/>
                  </a:lnTo>
                  <a:lnTo>
                    <a:pt x="1490" y="988"/>
                  </a:lnTo>
                  <a:lnTo>
                    <a:pt x="1500" y="929"/>
                  </a:lnTo>
                  <a:lnTo>
                    <a:pt x="1506" y="870"/>
                  </a:lnTo>
                  <a:lnTo>
                    <a:pt x="1506" y="809"/>
                  </a:lnTo>
                  <a:lnTo>
                    <a:pt x="1500" y="749"/>
                  </a:lnTo>
                  <a:lnTo>
                    <a:pt x="1490" y="690"/>
                  </a:lnTo>
                  <a:lnTo>
                    <a:pt x="1474" y="632"/>
                  </a:lnTo>
                  <a:lnTo>
                    <a:pt x="1453" y="575"/>
                  </a:lnTo>
                  <a:lnTo>
                    <a:pt x="1425" y="520"/>
                  </a:lnTo>
                  <a:lnTo>
                    <a:pt x="1393" y="467"/>
                  </a:lnTo>
                  <a:lnTo>
                    <a:pt x="1355" y="417"/>
                  </a:lnTo>
                  <a:lnTo>
                    <a:pt x="1312" y="370"/>
                  </a:lnTo>
                  <a:lnTo>
                    <a:pt x="1269" y="330"/>
                  </a:lnTo>
                  <a:lnTo>
                    <a:pt x="1223" y="294"/>
                  </a:lnTo>
                  <a:lnTo>
                    <a:pt x="1174" y="263"/>
                  </a:lnTo>
                  <a:lnTo>
                    <a:pt x="1122" y="237"/>
                  </a:lnTo>
                  <a:lnTo>
                    <a:pt x="1069" y="215"/>
                  </a:lnTo>
                  <a:lnTo>
                    <a:pt x="1015" y="197"/>
                  </a:lnTo>
                  <a:lnTo>
                    <a:pt x="959" y="185"/>
                  </a:lnTo>
                  <a:lnTo>
                    <a:pt x="900" y="177"/>
                  </a:lnTo>
                  <a:lnTo>
                    <a:pt x="841" y="175"/>
                  </a:lnTo>
                  <a:close/>
                  <a:moveTo>
                    <a:pt x="841" y="0"/>
                  </a:moveTo>
                  <a:lnTo>
                    <a:pt x="909" y="2"/>
                  </a:lnTo>
                  <a:lnTo>
                    <a:pt x="974" y="9"/>
                  </a:lnTo>
                  <a:lnTo>
                    <a:pt x="1039" y="23"/>
                  </a:lnTo>
                  <a:lnTo>
                    <a:pt x="1102" y="40"/>
                  </a:lnTo>
                  <a:lnTo>
                    <a:pt x="1164" y="62"/>
                  </a:lnTo>
                  <a:lnTo>
                    <a:pt x="1223" y="90"/>
                  </a:lnTo>
                  <a:lnTo>
                    <a:pt x="1280" y="122"/>
                  </a:lnTo>
                  <a:lnTo>
                    <a:pt x="1336" y="159"/>
                  </a:lnTo>
                  <a:lnTo>
                    <a:pt x="1387" y="199"/>
                  </a:lnTo>
                  <a:lnTo>
                    <a:pt x="1436" y="245"/>
                  </a:lnTo>
                  <a:lnTo>
                    <a:pt x="1485" y="298"/>
                  </a:lnTo>
                  <a:lnTo>
                    <a:pt x="1528" y="354"/>
                  </a:lnTo>
                  <a:lnTo>
                    <a:pt x="1565" y="411"/>
                  </a:lnTo>
                  <a:lnTo>
                    <a:pt x="1599" y="472"/>
                  </a:lnTo>
                  <a:lnTo>
                    <a:pt x="1625" y="535"/>
                  </a:lnTo>
                  <a:lnTo>
                    <a:pt x="1647" y="599"/>
                  </a:lnTo>
                  <a:lnTo>
                    <a:pt x="1664" y="664"/>
                  </a:lnTo>
                  <a:lnTo>
                    <a:pt x="1675" y="731"/>
                  </a:lnTo>
                  <a:lnTo>
                    <a:pt x="1682" y="798"/>
                  </a:lnTo>
                  <a:lnTo>
                    <a:pt x="1682" y="865"/>
                  </a:lnTo>
                  <a:lnTo>
                    <a:pt x="1677" y="932"/>
                  </a:lnTo>
                  <a:lnTo>
                    <a:pt x="1667" y="999"/>
                  </a:lnTo>
                  <a:lnTo>
                    <a:pt x="1652" y="1064"/>
                  </a:lnTo>
                  <a:lnTo>
                    <a:pt x="1631" y="1129"/>
                  </a:lnTo>
                  <a:lnTo>
                    <a:pt x="1605" y="1192"/>
                  </a:lnTo>
                  <a:lnTo>
                    <a:pt x="1574" y="1253"/>
                  </a:lnTo>
                  <a:lnTo>
                    <a:pt x="1537" y="1312"/>
                  </a:lnTo>
                  <a:lnTo>
                    <a:pt x="1495" y="1368"/>
                  </a:lnTo>
                  <a:lnTo>
                    <a:pt x="1561" y="1434"/>
                  </a:lnTo>
                  <a:lnTo>
                    <a:pt x="1591" y="1429"/>
                  </a:lnTo>
                  <a:lnTo>
                    <a:pt x="1621" y="1429"/>
                  </a:lnTo>
                  <a:lnTo>
                    <a:pt x="1651" y="1433"/>
                  </a:lnTo>
                  <a:lnTo>
                    <a:pt x="1679" y="1443"/>
                  </a:lnTo>
                  <a:lnTo>
                    <a:pt x="1706" y="1458"/>
                  </a:lnTo>
                  <a:lnTo>
                    <a:pt x="1730" y="1478"/>
                  </a:lnTo>
                  <a:lnTo>
                    <a:pt x="1971" y="1719"/>
                  </a:lnTo>
                  <a:lnTo>
                    <a:pt x="1991" y="1743"/>
                  </a:lnTo>
                  <a:lnTo>
                    <a:pt x="2007" y="1770"/>
                  </a:lnTo>
                  <a:lnTo>
                    <a:pt x="2016" y="1799"/>
                  </a:lnTo>
                  <a:lnTo>
                    <a:pt x="2021" y="1828"/>
                  </a:lnTo>
                  <a:lnTo>
                    <a:pt x="2021" y="1858"/>
                  </a:lnTo>
                  <a:lnTo>
                    <a:pt x="2016" y="1888"/>
                  </a:lnTo>
                  <a:lnTo>
                    <a:pt x="2007" y="1917"/>
                  </a:lnTo>
                  <a:lnTo>
                    <a:pt x="1991" y="1943"/>
                  </a:lnTo>
                  <a:lnTo>
                    <a:pt x="1970" y="1968"/>
                  </a:lnTo>
                  <a:lnTo>
                    <a:pt x="1949" y="1986"/>
                  </a:lnTo>
                  <a:lnTo>
                    <a:pt x="1925" y="2001"/>
                  </a:lnTo>
                  <a:lnTo>
                    <a:pt x="1899" y="2011"/>
                  </a:lnTo>
                  <a:lnTo>
                    <a:pt x="1873" y="2016"/>
                  </a:lnTo>
                  <a:lnTo>
                    <a:pt x="1846" y="2018"/>
                  </a:lnTo>
                  <a:lnTo>
                    <a:pt x="1820" y="2016"/>
                  </a:lnTo>
                  <a:lnTo>
                    <a:pt x="1793" y="2011"/>
                  </a:lnTo>
                  <a:lnTo>
                    <a:pt x="1768" y="2001"/>
                  </a:lnTo>
                  <a:lnTo>
                    <a:pt x="1743" y="1986"/>
                  </a:lnTo>
                  <a:lnTo>
                    <a:pt x="1721" y="1968"/>
                  </a:lnTo>
                  <a:lnTo>
                    <a:pt x="1481" y="1727"/>
                  </a:lnTo>
                  <a:lnTo>
                    <a:pt x="1462" y="1703"/>
                  </a:lnTo>
                  <a:lnTo>
                    <a:pt x="1446" y="1676"/>
                  </a:lnTo>
                  <a:lnTo>
                    <a:pt x="1436" y="1647"/>
                  </a:lnTo>
                  <a:lnTo>
                    <a:pt x="1431" y="1618"/>
                  </a:lnTo>
                  <a:lnTo>
                    <a:pt x="1432" y="1588"/>
                  </a:lnTo>
                  <a:lnTo>
                    <a:pt x="1436" y="1558"/>
                  </a:lnTo>
                  <a:lnTo>
                    <a:pt x="1371" y="1493"/>
                  </a:lnTo>
                  <a:lnTo>
                    <a:pt x="1313" y="1536"/>
                  </a:lnTo>
                  <a:lnTo>
                    <a:pt x="1253" y="1573"/>
                  </a:lnTo>
                  <a:lnTo>
                    <a:pt x="1190" y="1605"/>
                  </a:lnTo>
                  <a:lnTo>
                    <a:pt x="1123" y="1632"/>
                  </a:lnTo>
                  <a:lnTo>
                    <a:pt x="1056" y="1653"/>
                  </a:lnTo>
                  <a:lnTo>
                    <a:pt x="985" y="1667"/>
                  </a:lnTo>
                  <a:lnTo>
                    <a:pt x="914" y="1677"/>
                  </a:lnTo>
                  <a:lnTo>
                    <a:pt x="841" y="1679"/>
                  </a:lnTo>
                  <a:lnTo>
                    <a:pt x="775" y="1677"/>
                  </a:lnTo>
                  <a:lnTo>
                    <a:pt x="709" y="1669"/>
                  </a:lnTo>
                  <a:lnTo>
                    <a:pt x="645" y="1656"/>
                  </a:lnTo>
                  <a:lnTo>
                    <a:pt x="580" y="1639"/>
                  </a:lnTo>
                  <a:lnTo>
                    <a:pt x="520" y="1616"/>
                  </a:lnTo>
                  <a:lnTo>
                    <a:pt x="460" y="1589"/>
                  </a:lnTo>
                  <a:lnTo>
                    <a:pt x="403" y="1557"/>
                  </a:lnTo>
                  <a:lnTo>
                    <a:pt x="348" y="1520"/>
                  </a:lnTo>
                  <a:lnTo>
                    <a:pt x="296" y="1479"/>
                  </a:lnTo>
                  <a:lnTo>
                    <a:pt x="247" y="1433"/>
                  </a:lnTo>
                  <a:lnTo>
                    <a:pt x="201" y="1384"/>
                  </a:lnTo>
                  <a:lnTo>
                    <a:pt x="160" y="1333"/>
                  </a:lnTo>
                  <a:lnTo>
                    <a:pt x="124" y="1277"/>
                  </a:lnTo>
                  <a:lnTo>
                    <a:pt x="91" y="1220"/>
                  </a:lnTo>
                  <a:lnTo>
                    <a:pt x="64" y="1161"/>
                  </a:lnTo>
                  <a:lnTo>
                    <a:pt x="41" y="1100"/>
                  </a:lnTo>
                  <a:lnTo>
                    <a:pt x="23" y="1037"/>
                  </a:lnTo>
                  <a:lnTo>
                    <a:pt x="11" y="973"/>
                  </a:lnTo>
                  <a:lnTo>
                    <a:pt x="2" y="906"/>
                  </a:lnTo>
                  <a:lnTo>
                    <a:pt x="0" y="839"/>
                  </a:lnTo>
                  <a:lnTo>
                    <a:pt x="2" y="773"/>
                  </a:lnTo>
                  <a:lnTo>
                    <a:pt x="11" y="706"/>
                  </a:lnTo>
                  <a:lnTo>
                    <a:pt x="23" y="642"/>
                  </a:lnTo>
                  <a:lnTo>
                    <a:pt x="41" y="579"/>
                  </a:lnTo>
                  <a:lnTo>
                    <a:pt x="64" y="518"/>
                  </a:lnTo>
                  <a:lnTo>
                    <a:pt x="91" y="458"/>
                  </a:lnTo>
                  <a:lnTo>
                    <a:pt x="124" y="402"/>
                  </a:lnTo>
                  <a:lnTo>
                    <a:pt x="160" y="346"/>
                  </a:lnTo>
                  <a:lnTo>
                    <a:pt x="201" y="294"/>
                  </a:lnTo>
                  <a:lnTo>
                    <a:pt x="247" y="245"/>
                  </a:lnTo>
                  <a:lnTo>
                    <a:pt x="296" y="199"/>
                  </a:lnTo>
                  <a:lnTo>
                    <a:pt x="348" y="159"/>
                  </a:lnTo>
                  <a:lnTo>
                    <a:pt x="403" y="122"/>
                  </a:lnTo>
                  <a:lnTo>
                    <a:pt x="460" y="90"/>
                  </a:lnTo>
                  <a:lnTo>
                    <a:pt x="520" y="62"/>
                  </a:lnTo>
                  <a:lnTo>
                    <a:pt x="580" y="40"/>
                  </a:lnTo>
                  <a:lnTo>
                    <a:pt x="645" y="23"/>
                  </a:lnTo>
                  <a:lnTo>
                    <a:pt x="709" y="9"/>
                  </a:lnTo>
                  <a:lnTo>
                    <a:pt x="775" y="2"/>
                  </a:lnTo>
                  <a:lnTo>
                    <a:pt x="8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77" name="Freeform 151">
              <a:extLst>
                <a:ext uri="{FF2B5EF4-FFF2-40B4-BE49-F238E27FC236}">
                  <a16:creationId xmlns:a16="http://schemas.microsoft.com/office/drawing/2014/main" id="{7E71E96E-6AFA-4E34-819C-CD414C6C1208}"/>
                </a:ext>
              </a:extLst>
            </p:cNvPr>
            <p:cNvSpPr>
              <a:spLocks/>
            </p:cNvSpPr>
            <p:nvPr/>
          </p:nvSpPr>
          <p:spPr bwMode="auto">
            <a:xfrm>
              <a:off x="1762125" y="1631951"/>
              <a:ext cx="2720975" cy="2525713"/>
            </a:xfrm>
            <a:custGeom>
              <a:avLst/>
              <a:gdLst>
                <a:gd name="connsiteX0" fmla="*/ 1360938 w 2720975"/>
                <a:gd name="connsiteY0" fmla="*/ 447675 h 2525713"/>
                <a:gd name="connsiteX1" fmla="*/ 1376026 w 2720975"/>
                <a:gd name="connsiteY1" fmla="*/ 449263 h 2525713"/>
                <a:gd name="connsiteX2" fmla="*/ 1391114 w 2720975"/>
                <a:gd name="connsiteY2" fmla="*/ 454025 h 2525713"/>
                <a:gd name="connsiteX3" fmla="*/ 1405408 w 2720975"/>
                <a:gd name="connsiteY3" fmla="*/ 464344 h 2525713"/>
                <a:gd name="connsiteX4" fmla="*/ 2119313 w 2720975"/>
                <a:gd name="connsiteY4" fmla="*/ 1078707 h 2525713"/>
                <a:gd name="connsiteX5" fmla="*/ 2066108 w 2720975"/>
                <a:gd name="connsiteY5" fmla="*/ 1069975 h 2525713"/>
                <a:gd name="connsiteX6" fmla="*/ 2012902 w 2720975"/>
                <a:gd name="connsiteY6" fmla="*/ 1064419 h 2525713"/>
                <a:gd name="connsiteX7" fmla="*/ 1958109 w 2720975"/>
                <a:gd name="connsiteY7" fmla="*/ 1062038 h 2525713"/>
                <a:gd name="connsiteX8" fmla="*/ 1900139 w 2720975"/>
                <a:gd name="connsiteY8" fmla="*/ 1064419 h 2525713"/>
                <a:gd name="connsiteX9" fmla="*/ 1842169 w 2720975"/>
                <a:gd name="connsiteY9" fmla="*/ 1070769 h 2525713"/>
                <a:gd name="connsiteX10" fmla="*/ 1785787 w 2720975"/>
                <a:gd name="connsiteY10" fmla="*/ 1081088 h 2525713"/>
                <a:gd name="connsiteX11" fmla="*/ 1730199 w 2720975"/>
                <a:gd name="connsiteY11" fmla="*/ 1095375 h 2525713"/>
                <a:gd name="connsiteX12" fmla="*/ 1675406 w 2720975"/>
                <a:gd name="connsiteY12" fmla="*/ 1112838 h 2525713"/>
                <a:gd name="connsiteX13" fmla="*/ 1622994 w 2720975"/>
                <a:gd name="connsiteY13" fmla="*/ 1134269 h 2525713"/>
                <a:gd name="connsiteX14" fmla="*/ 1572171 w 2720975"/>
                <a:gd name="connsiteY14" fmla="*/ 1160463 h 2525713"/>
                <a:gd name="connsiteX15" fmla="*/ 1522936 w 2720975"/>
                <a:gd name="connsiteY15" fmla="*/ 1189832 h 2525713"/>
                <a:gd name="connsiteX16" fmla="*/ 1475290 w 2720975"/>
                <a:gd name="connsiteY16" fmla="*/ 1222375 h 2525713"/>
                <a:gd name="connsiteX17" fmla="*/ 1430025 w 2720975"/>
                <a:gd name="connsiteY17" fmla="*/ 1258888 h 2525713"/>
                <a:gd name="connsiteX18" fmla="*/ 1387938 w 2720975"/>
                <a:gd name="connsiteY18" fmla="*/ 1298575 h 2525713"/>
                <a:gd name="connsiteX19" fmla="*/ 1353791 w 2720975"/>
                <a:gd name="connsiteY19" fmla="*/ 1334294 h 2525713"/>
                <a:gd name="connsiteX20" fmla="*/ 1322026 w 2720975"/>
                <a:gd name="connsiteY20" fmla="*/ 1373188 h 2525713"/>
                <a:gd name="connsiteX21" fmla="*/ 1294233 w 2720975"/>
                <a:gd name="connsiteY21" fmla="*/ 1412875 h 2525713"/>
                <a:gd name="connsiteX22" fmla="*/ 1267233 w 2720975"/>
                <a:gd name="connsiteY22" fmla="*/ 1452563 h 2525713"/>
                <a:gd name="connsiteX23" fmla="*/ 1267233 w 2720975"/>
                <a:gd name="connsiteY23" fmla="*/ 1282700 h 2525713"/>
                <a:gd name="connsiteX24" fmla="*/ 1264850 w 2720975"/>
                <a:gd name="connsiteY24" fmla="*/ 1264444 h 2525713"/>
                <a:gd name="connsiteX25" fmla="*/ 1257703 w 2720975"/>
                <a:gd name="connsiteY25" fmla="*/ 1247775 h 2525713"/>
                <a:gd name="connsiteX26" fmla="*/ 1246586 w 2720975"/>
                <a:gd name="connsiteY26" fmla="*/ 1233488 h 2525713"/>
                <a:gd name="connsiteX27" fmla="*/ 1232292 w 2720975"/>
                <a:gd name="connsiteY27" fmla="*/ 1223169 h 2525713"/>
                <a:gd name="connsiteX28" fmla="*/ 1215616 w 2720975"/>
                <a:gd name="connsiteY28" fmla="*/ 1216025 h 2525713"/>
                <a:gd name="connsiteX29" fmla="*/ 1197351 w 2720975"/>
                <a:gd name="connsiteY29" fmla="*/ 1213644 h 2525713"/>
                <a:gd name="connsiteX30" fmla="*/ 912265 w 2720975"/>
                <a:gd name="connsiteY30" fmla="*/ 1213644 h 2525713"/>
                <a:gd name="connsiteX31" fmla="*/ 893207 w 2720975"/>
                <a:gd name="connsiteY31" fmla="*/ 1216025 h 2525713"/>
                <a:gd name="connsiteX32" fmla="*/ 876531 w 2720975"/>
                <a:gd name="connsiteY32" fmla="*/ 1223169 h 2525713"/>
                <a:gd name="connsiteX33" fmla="*/ 863031 w 2720975"/>
                <a:gd name="connsiteY33" fmla="*/ 1233488 h 2525713"/>
                <a:gd name="connsiteX34" fmla="*/ 851119 w 2720975"/>
                <a:gd name="connsiteY34" fmla="*/ 1247775 h 2525713"/>
                <a:gd name="connsiteX35" fmla="*/ 844766 w 2720975"/>
                <a:gd name="connsiteY35" fmla="*/ 1264444 h 2525713"/>
                <a:gd name="connsiteX36" fmla="*/ 842384 w 2720975"/>
                <a:gd name="connsiteY36" fmla="*/ 1282700 h 2525713"/>
                <a:gd name="connsiteX37" fmla="*/ 842384 w 2720975"/>
                <a:gd name="connsiteY37" fmla="*/ 1567657 h 2525713"/>
                <a:gd name="connsiteX38" fmla="*/ 844766 w 2720975"/>
                <a:gd name="connsiteY38" fmla="*/ 1585913 h 2525713"/>
                <a:gd name="connsiteX39" fmla="*/ 851119 w 2720975"/>
                <a:gd name="connsiteY39" fmla="*/ 1602582 h 2525713"/>
                <a:gd name="connsiteX40" fmla="*/ 863031 w 2720975"/>
                <a:gd name="connsiteY40" fmla="*/ 1616869 h 2525713"/>
                <a:gd name="connsiteX41" fmla="*/ 876531 w 2720975"/>
                <a:gd name="connsiteY41" fmla="*/ 1627982 h 2525713"/>
                <a:gd name="connsiteX42" fmla="*/ 893207 w 2720975"/>
                <a:gd name="connsiteY42" fmla="*/ 1635125 h 2525713"/>
                <a:gd name="connsiteX43" fmla="*/ 912265 w 2720975"/>
                <a:gd name="connsiteY43" fmla="*/ 1637507 h 2525713"/>
                <a:gd name="connsiteX44" fmla="*/ 1184645 w 2720975"/>
                <a:gd name="connsiteY44" fmla="*/ 1637507 h 2525713"/>
                <a:gd name="connsiteX45" fmla="*/ 1169557 w 2720975"/>
                <a:gd name="connsiteY45" fmla="*/ 1698625 h 2525713"/>
                <a:gd name="connsiteX46" fmla="*/ 1158440 w 2720975"/>
                <a:gd name="connsiteY46" fmla="*/ 1760538 h 2525713"/>
                <a:gd name="connsiteX47" fmla="*/ 1153675 w 2720975"/>
                <a:gd name="connsiteY47" fmla="*/ 1824038 h 2525713"/>
                <a:gd name="connsiteX48" fmla="*/ 912265 w 2720975"/>
                <a:gd name="connsiteY48" fmla="*/ 1824038 h 2525713"/>
                <a:gd name="connsiteX49" fmla="*/ 893207 w 2720975"/>
                <a:gd name="connsiteY49" fmla="*/ 1826419 h 2525713"/>
                <a:gd name="connsiteX50" fmla="*/ 876531 w 2720975"/>
                <a:gd name="connsiteY50" fmla="*/ 1833563 h 2525713"/>
                <a:gd name="connsiteX51" fmla="*/ 863031 w 2720975"/>
                <a:gd name="connsiteY51" fmla="*/ 1843882 h 2525713"/>
                <a:gd name="connsiteX52" fmla="*/ 851119 w 2720975"/>
                <a:gd name="connsiteY52" fmla="*/ 1858169 h 2525713"/>
                <a:gd name="connsiteX53" fmla="*/ 844766 w 2720975"/>
                <a:gd name="connsiteY53" fmla="*/ 1874838 h 2525713"/>
                <a:gd name="connsiteX54" fmla="*/ 842384 w 2720975"/>
                <a:gd name="connsiteY54" fmla="*/ 1893094 h 2525713"/>
                <a:gd name="connsiteX55" fmla="*/ 842384 w 2720975"/>
                <a:gd name="connsiteY55" fmla="*/ 2178051 h 2525713"/>
                <a:gd name="connsiteX56" fmla="*/ 844766 w 2720975"/>
                <a:gd name="connsiteY56" fmla="*/ 2196307 h 2525713"/>
                <a:gd name="connsiteX57" fmla="*/ 851119 w 2720975"/>
                <a:gd name="connsiteY57" fmla="*/ 2212976 h 2525713"/>
                <a:gd name="connsiteX58" fmla="*/ 863031 w 2720975"/>
                <a:gd name="connsiteY58" fmla="*/ 2227263 h 2525713"/>
                <a:gd name="connsiteX59" fmla="*/ 876531 w 2720975"/>
                <a:gd name="connsiteY59" fmla="*/ 2238376 h 2525713"/>
                <a:gd name="connsiteX60" fmla="*/ 893207 w 2720975"/>
                <a:gd name="connsiteY60" fmla="*/ 2245519 h 2525713"/>
                <a:gd name="connsiteX61" fmla="*/ 912265 w 2720975"/>
                <a:gd name="connsiteY61" fmla="*/ 2247901 h 2525713"/>
                <a:gd name="connsiteX62" fmla="*/ 1197351 w 2720975"/>
                <a:gd name="connsiteY62" fmla="*/ 2247901 h 2525713"/>
                <a:gd name="connsiteX63" fmla="*/ 1212439 w 2720975"/>
                <a:gd name="connsiteY63" fmla="*/ 2246313 h 2525713"/>
                <a:gd name="connsiteX64" fmla="*/ 1225939 w 2720975"/>
                <a:gd name="connsiteY64" fmla="*/ 2240757 h 2525713"/>
                <a:gd name="connsiteX65" fmla="*/ 1238645 w 2720975"/>
                <a:gd name="connsiteY65" fmla="*/ 2232819 h 2525713"/>
                <a:gd name="connsiteX66" fmla="*/ 1262468 w 2720975"/>
                <a:gd name="connsiteY66" fmla="*/ 2278063 h 2525713"/>
                <a:gd name="connsiteX67" fmla="*/ 1289468 w 2720975"/>
                <a:gd name="connsiteY67" fmla="*/ 2320132 h 2525713"/>
                <a:gd name="connsiteX68" fmla="*/ 1319644 w 2720975"/>
                <a:gd name="connsiteY68" fmla="*/ 2362201 h 2525713"/>
                <a:gd name="connsiteX69" fmla="*/ 1352203 w 2720975"/>
                <a:gd name="connsiteY69" fmla="*/ 2401094 h 2525713"/>
                <a:gd name="connsiteX70" fmla="*/ 1387938 w 2720975"/>
                <a:gd name="connsiteY70" fmla="*/ 2439194 h 2525713"/>
                <a:gd name="connsiteX71" fmla="*/ 1421290 w 2720975"/>
                <a:gd name="connsiteY71" fmla="*/ 2470151 h 2525713"/>
                <a:gd name="connsiteX72" fmla="*/ 1455437 w 2720975"/>
                <a:gd name="connsiteY72" fmla="*/ 2498726 h 2525713"/>
                <a:gd name="connsiteX73" fmla="*/ 1491172 w 2720975"/>
                <a:gd name="connsiteY73" fmla="*/ 2525713 h 2525713"/>
                <a:gd name="connsiteX74" fmla="*/ 439770 w 2720975"/>
                <a:gd name="connsiteY74" fmla="*/ 2525713 h 2525713"/>
                <a:gd name="connsiteX75" fmla="*/ 421505 w 2720975"/>
                <a:gd name="connsiteY75" fmla="*/ 2523332 h 2525713"/>
                <a:gd name="connsiteX76" fmla="*/ 404829 w 2720975"/>
                <a:gd name="connsiteY76" fmla="*/ 2516188 h 2525713"/>
                <a:gd name="connsiteX77" fmla="*/ 390535 w 2720975"/>
                <a:gd name="connsiteY77" fmla="*/ 2505869 h 2525713"/>
                <a:gd name="connsiteX78" fmla="*/ 379417 w 2720975"/>
                <a:gd name="connsiteY78" fmla="*/ 2491582 h 2525713"/>
                <a:gd name="connsiteX79" fmla="*/ 372270 w 2720975"/>
                <a:gd name="connsiteY79" fmla="*/ 2474913 h 2525713"/>
                <a:gd name="connsiteX80" fmla="*/ 369888 w 2720975"/>
                <a:gd name="connsiteY80" fmla="*/ 2456657 h 2525713"/>
                <a:gd name="connsiteX81" fmla="*/ 369888 w 2720975"/>
                <a:gd name="connsiteY81" fmla="*/ 1309688 h 2525713"/>
                <a:gd name="connsiteX82" fmla="*/ 371476 w 2720975"/>
                <a:gd name="connsiteY82" fmla="*/ 1295400 h 2525713"/>
                <a:gd name="connsiteX83" fmla="*/ 376241 w 2720975"/>
                <a:gd name="connsiteY83" fmla="*/ 1281113 h 2525713"/>
                <a:gd name="connsiteX84" fmla="*/ 383388 w 2720975"/>
                <a:gd name="connsiteY84" fmla="*/ 1267619 h 2525713"/>
                <a:gd name="connsiteX85" fmla="*/ 393711 w 2720975"/>
                <a:gd name="connsiteY85" fmla="*/ 1257300 h 2525713"/>
                <a:gd name="connsiteX86" fmla="*/ 1314879 w 2720975"/>
                <a:gd name="connsiteY86" fmla="*/ 464344 h 2525713"/>
                <a:gd name="connsiteX87" fmla="*/ 1329173 w 2720975"/>
                <a:gd name="connsiteY87" fmla="*/ 454025 h 2525713"/>
                <a:gd name="connsiteX88" fmla="*/ 1344261 w 2720975"/>
                <a:gd name="connsiteY88" fmla="*/ 449263 h 2525713"/>
                <a:gd name="connsiteX89" fmla="*/ 1359694 w 2720975"/>
                <a:gd name="connsiteY89" fmla="*/ 0 h 2525713"/>
                <a:gd name="connsiteX90" fmla="*/ 1361281 w 2720975"/>
                <a:gd name="connsiteY90" fmla="*/ 0 h 2525713"/>
                <a:gd name="connsiteX91" fmla="*/ 1384300 w 2720975"/>
                <a:gd name="connsiteY91" fmla="*/ 1587 h 2525713"/>
                <a:gd name="connsiteX92" fmla="*/ 1408113 w 2720975"/>
                <a:gd name="connsiteY92" fmla="*/ 8726 h 2525713"/>
                <a:gd name="connsiteX93" fmla="*/ 1431131 w 2720975"/>
                <a:gd name="connsiteY93" fmla="*/ 19832 h 2525713"/>
                <a:gd name="connsiteX94" fmla="*/ 1450975 w 2720975"/>
                <a:gd name="connsiteY94" fmla="*/ 33318 h 2525713"/>
                <a:gd name="connsiteX95" fmla="*/ 2672556 w 2720975"/>
                <a:gd name="connsiteY95" fmla="*/ 1082028 h 2525713"/>
                <a:gd name="connsiteX96" fmla="*/ 2690019 w 2720975"/>
                <a:gd name="connsiteY96" fmla="*/ 1100273 h 2525713"/>
                <a:gd name="connsiteX97" fmla="*/ 2703513 w 2720975"/>
                <a:gd name="connsiteY97" fmla="*/ 1120899 h 2525713"/>
                <a:gd name="connsiteX98" fmla="*/ 2713038 w 2720975"/>
                <a:gd name="connsiteY98" fmla="*/ 1142317 h 2525713"/>
                <a:gd name="connsiteX99" fmla="*/ 2719388 w 2720975"/>
                <a:gd name="connsiteY99" fmla="*/ 1165322 h 2525713"/>
                <a:gd name="connsiteX100" fmla="*/ 2720975 w 2720975"/>
                <a:gd name="connsiteY100" fmla="*/ 1189120 h 2525713"/>
                <a:gd name="connsiteX101" fmla="*/ 2718594 w 2720975"/>
                <a:gd name="connsiteY101" fmla="*/ 1212919 h 2525713"/>
                <a:gd name="connsiteX102" fmla="*/ 2712244 w 2720975"/>
                <a:gd name="connsiteY102" fmla="*/ 1236717 h 2525713"/>
                <a:gd name="connsiteX103" fmla="*/ 2701925 w 2720975"/>
                <a:gd name="connsiteY103" fmla="*/ 1258135 h 2525713"/>
                <a:gd name="connsiteX104" fmla="*/ 2687638 w 2720975"/>
                <a:gd name="connsiteY104" fmla="*/ 1278760 h 2525713"/>
                <a:gd name="connsiteX105" fmla="*/ 2669381 w 2720975"/>
                <a:gd name="connsiteY105" fmla="*/ 1296212 h 2525713"/>
                <a:gd name="connsiteX106" fmla="*/ 2648744 w 2720975"/>
                <a:gd name="connsiteY106" fmla="*/ 1309698 h 2525713"/>
                <a:gd name="connsiteX107" fmla="*/ 2628106 w 2720975"/>
                <a:gd name="connsiteY107" fmla="*/ 1320011 h 2525713"/>
                <a:gd name="connsiteX108" fmla="*/ 2605088 w 2720975"/>
                <a:gd name="connsiteY108" fmla="*/ 1324770 h 2525713"/>
                <a:gd name="connsiteX109" fmla="*/ 2581275 w 2720975"/>
                <a:gd name="connsiteY109" fmla="*/ 1327150 h 2525713"/>
                <a:gd name="connsiteX110" fmla="*/ 2557463 w 2720975"/>
                <a:gd name="connsiteY110" fmla="*/ 1324770 h 2525713"/>
                <a:gd name="connsiteX111" fmla="*/ 2534444 w 2720975"/>
                <a:gd name="connsiteY111" fmla="*/ 1318424 h 2525713"/>
                <a:gd name="connsiteX112" fmla="*/ 2511425 w 2720975"/>
                <a:gd name="connsiteY112" fmla="*/ 1308112 h 2525713"/>
                <a:gd name="connsiteX113" fmla="*/ 2489994 w 2720975"/>
                <a:gd name="connsiteY113" fmla="*/ 1293039 h 2525713"/>
                <a:gd name="connsiteX114" fmla="*/ 1361281 w 2720975"/>
                <a:gd name="connsiteY114" fmla="*/ 323657 h 2525713"/>
                <a:gd name="connsiteX115" fmla="*/ 230981 w 2720975"/>
                <a:gd name="connsiteY115" fmla="*/ 1293039 h 2525713"/>
                <a:gd name="connsiteX116" fmla="*/ 209550 w 2720975"/>
                <a:gd name="connsiteY116" fmla="*/ 1308112 h 2525713"/>
                <a:gd name="connsiteX117" fmla="*/ 188119 w 2720975"/>
                <a:gd name="connsiteY117" fmla="*/ 1318424 h 2525713"/>
                <a:gd name="connsiteX118" fmla="*/ 165100 w 2720975"/>
                <a:gd name="connsiteY118" fmla="*/ 1324770 h 2525713"/>
                <a:gd name="connsiteX119" fmla="*/ 141288 w 2720975"/>
                <a:gd name="connsiteY119" fmla="*/ 1327150 h 2525713"/>
                <a:gd name="connsiteX120" fmla="*/ 117475 w 2720975"/>
                <a:gd name="connsiteY120" fmla="*/ 1325564 h 2525713"/>
                <a:gd name="connsiteX121" fmla="*/ 93663 w 2720975"/>
                <a:gd name="connsiteY121" fmla="*/ 1320011 h 2525713"/>
                <a:gd name="connsiteX122" fmla="*/ 72231 w 2720975"/>
                <a:gd name="connsiteY122" fmla="*/ 1309698 h 2525713"/>
                <a:gd name="connsiteX123" fmla="*/ 51594 w 2720975"/>
                <a:gd name="connsiteY123" fmla="*/ 1296212 h 2525713"/>
                <a:gd name="connsiteX124" fmla="*/ 33338 w 2720975"/>
                <a:gd name="connsiteY124" fmla="*/ 1278760 h 2525713"/>
                <a:gd name="connsiteX125" fmla="*/ 19050 w 2720975"/>
                <a:gd name="connsiteY125" fmla="*/ 1258135 h 2525713"/>
                <a:gd name="connsiteX126" fmla="*/ 8731 w 2720975"/>
                <a:gd name="connsiteY126" fmla="*/ 1236717 h 2525713"/>
                <a:gd name="connsiteX127" fmla="*/ 2381 w 2720975"/>
                <a:gd name="connsiteY127" fmla="*/ 1212919 h 2525713"/>
                <a:gd name="connsiteX128" fmla="*/ 0 w 2720975"/>
                <a:gd name="connsiteY128" fmla="*/ 1189120 h 2525713"/>
                <a:gd name="connsiteX129" fmla="*/ 1588 w 2720975"/>
                <a:gd name="connsiteY129" fmla="*/ 1165322 h 2525713"/>
                <a:gd name="connsiteX130" fmla="*/ 7938 w 2720975"/>
                <a:gd name="connsiteY130" fmla="*/ 1142317 h 2525713"/>
                <a:gd name="connsiteX131" fmla="*/ 17463 w 2720975"/>
                <a:gd name="connsiteY131" fmla="*/ 1120899 h 2525713"/>
                <a:gd name="connsiteX132" fmla="*/ 30956 w 2720975"/>
                <a:gd name="connsiteY132" fmla="*/ 1100273 h 2525713"/>
                <a:gd name="connsiteX133" fmla="*/ 48419 w 2720975"/>
                <a:gd name="connsiteY133" fmla="*/ 1082028 h 2525713"/>
                <a:gd name="connsiteX134" fmla="*/ 1270000 w 2720975"/>
                <a:gd name="connsiteY134" fmla="*/ 33318 h 2525713"/>
                <a:gd name="connsiteX135" fmla="*/ 1289844 w 2720975"/>
                <a:gd name="connsiteY135" fmla="*/ 19832 h 2525713"/>
                <a:gd name="connsiteX136" fmla="*/ 1312863 w 2720975"/>
                <a:gd name="connsiteY136" fmla="*/ 8726 h 2525713"/>
                <a:gd name="connsiteX137" fmla="*/ 1336675 w 2720975"/>
                <a:gd name="connsiteY137" fmla="*/ 1587 h 252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2720975" h="2525713">
                  <a:moveTo>
                    <a:pt x="1360938" y="447675"/>
                  </a:moveTo>
                  <a:lnTo>
                    <a:pt x="1376026" y="449263"/>
                  </a:lnTo>
                  <a:lnTo>
                    <a:pt x="1391114" y="454025"/>
                  </a:lnTo>
                  <a:lnTo>
                    <a:pt x="1405408" y="464344"/>
                  </a:lnTo>
                  <a:lnTo>
                    <a:pt x="2119313" y="1078707"/>
                  </a:lnTo>
                  <a:lnTo>
                    <a:pt x="2066108" y="1069975"/>
                  </a:lnTo>
                  <a:lnTo>
                    <a:pt x="2012902" y="1064419"/>
                  </a:lnTo>
                  <a:lnTo>
                    <a:pt x="1958109" y="1062038"/>
                  </a:lnTo>
                  <a:lnTo>
                    <a:pt x="1900139" y="1064419"/>
                  </a:lnTo>
                  <a:lnTo>
                    <a:pt x="1842169" y="1070769"/>
                  </a:lnTo>
                  <a:lnTo>
                    <a:pt x="1785787" y="1081088"/>
                  </a:lnTo>
                  <a:lnTo>
                    <a:pt x="1730199" y="1095375"/>
                  </a:lnTo>
                  <a:lnTo>
                    <a:pt x="1675406" y="1112838"/>
                  </a:lnTo>
                  <a:lnTo>
                    <a:pt x="1622994" y="1134269"/>
                  </a:lnTo>
                  <a:lnTo>
                    <a:pt x="1572171" y="1160463"/>
                  </a:lnTo>
                  <a:lnTo>
                    <a:pt x="1522936" y="1189832"/>
                  </a:lnTo>
                  <a:lnTo>
                    <a:pt x="1475290" y="1222375"/>
                  </a:lnTo>
                  <a:lnTo>
                    <a:pt x="1430025" y="1258888"/>
                  </a:lnTo>
                  <a:lnTo>
                    <a:pt x="1387938" y="1298575"/>
                  </a:lnTo>
                  <a:lnTo>
                    <a:pt x="1353791" y="1334294"/>
                  </a:lnTo>
                  <a:lnTo>
                    <a:pt x="1322026" y="1373188"/>
                  </a:lnTo>
                  <a:lnTo>
                    <a:pt x="1294233" y="1412875"/>
                  </a:lnTo>
                  <a:lnTo>
                    <a:pt x="1267233" y="1452563"/>
                  </a:lnTo>
                  <a:lnTo>
                    <a:pt x="1267233" y="1282700"/>
                  </a:lnTo>
                  <a:lnTo>
                    <a:pt x="1264850" y="1264444"/>
                  </a:lnTo>
                  <a:lnTo>
                    <a:pt x="1257703" y="1247775"/>
                  </a:lnTo>
                  <a:lnTo>
                    <a:pt x="1246586" y="1233488"/>
                  </a:lnTo>
                  <a:lnTo>
                    <a:pt x="1232292" y="1223169"/>
                  </a:lnTo>
                  <a:lnTo>
                    <a:pt x="1215616" y="1216025"/>
                  </a:lnTo>
                  <a:lnTo>
                    <a:pt x="1197351" y="1213644"/>
                  </a:lnTo>
                  <a:lnTo>
                    <a:pt x="912265" y="1213644"/>
                  </a:lnTo>
                  <a:lnTo>
                    <a:pt x="893207" y="1216025"/>
                  </a:lnTo>
                  <a:lnTo>
                    <a:pt x="876531" y="1223169"/>
                  </a:lnTo>
                  <a:lnTo>
                    <a:pt x="863031" y="1233488"/>
                  </a:lnTo>
                  <a:lnTo>
                    <a:pt x="851119" y="1247775"/>
                  </a:lnTo>
                  <a:lnTo>
                    <a:pt x="844766" y="1264444"/>
                  </a:lnTo>
                  <a:lnTo>
                    <a:pt x="842384" y="1282700"/>
                  </a:lnTo>
                  <a:lnTo>
                    <a:pt x="842384" y="1567657"/>
                  </a:lnTo>
                  <a:lnTo>
                    <a:pt x="844766" y="1585913"/>
                  </a:lnTo>
                  <a:lnTo>
                    <a:pt x="851119" y="1602582"/>
                  </a:lnTo>
                  <a:lnTo>
                    <a:pt x="863031" y="1616869"/>
                  </a:lnTo>
                  <a:lnTo>
                    <a:pt x="876531" y="1627982"/>
                  </a:lnTo>
                  <a:lnTo>
                    <a:pt x="893207" y="1635125"/>
                  </a:lnTo>
                  <a:lnTo>
                    <a:pt x="912265" y="1637507"/>
                  </a:lnTo>
                  <a:lnTo>
                    <a:pt x="1184645" y="1637507"/>
                  </a:lnTo>
                  <a:lnTo>
                    <a:pt x="1169557" y="1698625"/>
                  </a:lnTo>
                  <a:lnTo>
                    <a:pt x="1158440" y="1760538"/>
                  </a:lnTo>
                  <a:lnTo>
                    <a:pt x="1153675" y="1824038"/>
                  </a:lnTo>
                  <a:lnTo>
                    <a:pt x="912265" y="1824038"/>
                  </a:lnTo>
                  <a:lnTo>
                    <a:pt x="893207" y="1826419"/>
                  </a:lnTo>
                  <a:lnTo>
                    <a:pt x="876531" y="1833563"/>
                  </a:lnTo>
                  <a:lnTo>
                    <a:pt x="863031" y="1843882"/>
                  </a:lnTo>
                  <a:lnTo>
                    <a:pt x="851119" y="1858169"/>
                  </a:lnTo>
                  <a:lnTo>
                    <a:pt x="844766" y="1874838"/>
                  </a:lnTo>
                  <a:lnTo>
                    <a:pt x="842384" y="1893094"/>
                  </a:lnTo>
                  <a:lnTo>
                    <a:pt x="842384" y="2178051"/>
                  </a:lnTo>
                  <a:lnTo>
                    <a:pt x="844766" y="2196307"/>
                  </a:lnTo>
                  <a:lnTo>
                    <a:pt x="851119" y="2212976"/>
                  </a:lnTo>
                  <a:lnTo>
                    <a:pt x="863031" y="2227263"/>
                  </a:lnTo>
                  <a:lnTo>
                    <a:pt x="876531" y="2238376"/>
                  </a:lnTo>
                  <a:lnTo>
                    <a:pt x="893207" y="2245519"/>
                  </a:lnTo>
                  <a:lnTo>
                    <a:pt x="912265" y="2247901"/>
                  </a:lnTo>
                  <a:lnTo>
                    <a:pt x="1197351" y="2247901"/>
                  </a:lnTo>
                  <a:lnTo>
                    <a:pt x="1212439" y="2246313"/>
                  </a:lnTo>
                  <a:lnTo>
                    <a:pt x="1225939" y="2240757"/>
                  </a:lnTo>
                  <a:lnTo>
                    <a:pt x="1238645" y="2232819"/>
                  </a:lnTo>
                  <a:lnTo>
                    <a:pt x="1262468" y="2278063"/>
                  </a:lnTo>
                  <a:lnTo>
                    <a:pt x="1289468" y="2320132"/>
                  </a:lnTo>
                  <a:lnTo>
                    <a:pt x="1319644" y="2362201"/>
                  </a:lnTo>
                  <a:lnTo>
                    <a:pt x="1352203" y="2401094"/>
                  </a:lnTo>
                  <a:lnTo>
                    <a:pt x="1387938" y="2439194"/>
                  </a:lnTo>
                  <a:lnTo>
                    <a:pt x="1421290" y="2470151"/>
                  </a:lnTo>
                  <a:lnTo>
                    <a:pt x="1455437" y="2498726"/>
                  </a:lnTo>
                  <a:lnTo>
                    <a:pt x="1491172" y="2525713"/>
                  </a:lnTo>
                  <a:lnTo>
                    <a:pt x="439770" y="2525713"/>
                  </a:lnTo>
                  <a:lnTo>
                    <a:pt x="421505" y="2523332"/>
                  </a:lnTo>
                  <a:lnTo>
                    <a:pt x="404829" y="2516188"/>
                  </a:lnTo>
                  <a:lnTo>
                    <a:pt x="390535" y="2505869"/>
                  </a:lnTo>
                  <a:lnTo>
                    <a:pt x="379417" y="2491582"/>
                  </a:lnTo>
                  <a:lnTo>
                    <a:pt x="372270" y="2474913"/>
                  </a:lnTo>
                  <a:lnTo>
                    <a:pt x="369888" y="2456657"/>
                  </a:lnTo>
                  <a:lnTo>
                    <a:pt x="369888" y="1309688"/>
                  </a:lnTo>
                  <a:lnTo>
                    <a:pt x="371476" y="1295400"/>
                  </a:lnTo>
                  <a:lnTo>
                    <a:pt x="376241" y="1281113"/>
                  </a:lnTo>
                  <a:lnTo>
                    <a:pt x="383388" y="1267619"/>
                  </a:lnTo>
                  <a:lnTo>
                    <a:pt x="393711" y="1257300"/>
                  </a:lnTo>
                  <a:lnTo>
                    <a:pt x="1314879" y="464344"/>
                  </a:lnTo>
                  <a:lnTo>
                    <a:pt x="1329173" y="454025"/>
                  </a:lnTo>
                  <a:lnTo>
                    <a:pt x="1344261" y="449263"/>
                  </a:lnTo>
                  <a:close/>
                  <a:moveTo>
                    <a:pt x="1359694" y="0"/>
                  </a:moveTo>
                  <a:lnTo>
                    <a:pt x="1361281" y="0"/>
                  </a:lnTo>
                  <a:lnTo>
                    <a:pt x="1384300" y="1587"/>
                  </a:lnTo>
                  <a:lnTo>
                    <a:pt x="1408113" y="8726"/>
                  </a:lnTo>
                  <a:lnTo>
                    <a:pt x="1431131" y="19832"/>
                  </a:lnTo>
                  <a:lnTo>
                    <a:pt x="1450975" y="33318"/>
                  </a:lnTo>
                  <a:lnTo>
                    <a:pt x="2672556" y="1082028"/>
                  </a:lnTo>
                  <a:lnTo>
                    <a:pt x="2690019" y="1100273"/>
                  </a:lnTo>
                  <a:lnTo>
                    <a:pt x="2703513" y="1120899"/>
                  </a:lnTo>
                  <a:lnTo>
                    <a:pt x="2713038" y="1142317"/>
                  </a:lnTo>
                  <a:lnTo>
                    <a:pt x="2719388" y="1165322"/>
                  </a:lnTo>
                  <a:lnTo>
                    <a:pt x="2720975" y="1189120"/>
                  </a:lnTo>
                  <a:lnTo>
                    <a:pt x="2718594" y="1212919"/>
                  </a:lnTo>
                  <a:lnTo>
                    <a:pt x="2712244" y="1236717"/>
                  </a:lnTo>
                  <a:lnTo>
                    <a:pt x="2701925" y="1258135"/>
                  </a:lnTo>
                  <a:lnTo>
                    <a:pt x="2687638" y="1278760"/>
                  </a:lnTo>
                  <a:lnTo>
                    <a:pt x="2669381" y="1296212"/>
                  </a:lnTo>
                  <a:lnTo>
                    <a:pt x="2648744" y="1309698"/>
                  </a:lnTo>
                  <a:lnTo>
                    <a:pt x="2628106" y="1320011"/>
                  </a:lnTo>
                  <a:lnTo>
                    <a:pt x="2605088" y="1324770"/>
                  </a:lnTo>
                  <a:lnTo>
                    <a:pt x="2581275" y="1327150"/>
                  </a:lnTo>
                  <a:lnTo>
                    <a:pt x="2557463" y="1324770"/>
                  </a:lnTo>
                  <a:lnTo>
                    <a:pt x="2534444" y="1318424"/>
                  </a:lnTo>
                  <a:lnTo>
                    <a:pt x="2511425" y="1308112"/>
                  </a:lnTo>
                  <a:lnTo>
                    <a:pt x="2489994" y="1293039"/>
                  </a:lnTo>
                  <a:lnTo>
                    <a:pt x="1361281" y="323657"/>
                  </a:lnTo>
                  <a:lnTo>
                    <a:pt x="230981" y="1293039"/>
                  </a:lnTo>
                  <a:lnTo>
                    <a:pt x="209550" y="1308112"/>
                  </a:lnTo>
                  <a:lnTo>
                    <a:pt x="188119" y="1318424"/>
                  </a:lnTo>
                  <a:lnTo>
                    <a:pt x="165100" y="1324770"/>
                  </a:lnTo>
                  <a:lnTo>
                    <a:pt x="141288" y="1327150"/>
                  </a:lnTo>
                  <a:lnTo>
                    <a:pt x="117475" y="1325564"/>
                  </a:lnTo>
                  <a:lnTo>
                    <a:pt x="93663" y="1320011"/>
                  </a:lnTo>
                  <a:lnTo>
                    <a:pt x="72231" y="1309698"/>
                  </a:lnTo>
                  <a:lnTo>
                    <a:pt x="51594" y="1296212"/>
                  </a:lnTo>
                  <a:lnTo>
                    <a:pt x="33338" y="1278760"/>
                  </a:lnTo>
                  <a:lnTo>
                    <a:pt x="19050" y="1258135"/>
                  </a:lnTo>
                  <a:lnTo>
                    <a:pt x="8731" y="1236717"/>
                  </a:lnTo>
                  <a:lnTo>
                    <a:pt x="2381" y="1212919"/>
                  </a:lnTo>
                  <a:lnTo>
                    <a:pt x="0" y="1189120"/>
                  </a:lnTo>
                  <a:lnTo>
                    <a:pt x="1588" y="1165322"/>
                  </a:lnTo>
                  <a:lnTo>
                    <a:pt x="7938" y="1142317"/>
                  </a:lnTo>
                  <a:lnTo>
                    <a:pt x="17463" y="1120899"/>
                  </a:lnTo>
                  <a:lnTo>
                    <a:pt x="30956" y="1100273"/>
                  </a:lnTo>
                  <a:lnTo>
                    <a:pt x="48419" y="1082028"/>
                  </a:lnTo>
                  <a:lnTo>
                    <a:pt x="1270000" y="33318"/>
                  </a:lnTo>
                  <a:lnTo>
                    <a:pt x="1289844" y="19832"/>
                  </a:lnTo>
                  <a:lnTo>
                    <a:pt x="1312863" y="8726"/>
                  </a:lnTo>
                  <a:lnTo>
                    <a:pt x="1336675" y="158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IN"/>
            </a:p>
          </p:txBody>
        </p:sp>
      </p:grpSp>
      <p:sp>
        <p:nvSpPr>
          <p:cNvPr id="78" name="Freeform 152">
            <a:extLst>
              <a:ext uri="{FF2B5EF4-FFF2-40B4-BE49-F238E27FC236}">
                <a16:creationId xmlns:a16="http://schemas.microsoft.com/office/drawing/2014/main" id="{D19E9A1A-6B0F-430F-9F60-815AD20A3438}"/>
              </a:ext>
            </a:extLst>
          </p:cNvPr>
          <p:cNvSpPr>
            <a:spLocks noEditPoints="1"/>
          </p:cNvSpPr>
          <p:nvPr/>
        </p:nvSpPr>
        <p:spPr bwMode="auto">
          <a:xfrm>
            <a:off x="1090455" y="4731394"/>
            <a:ext cx="619125" cy="709612"/>
          </a:xfrm>
          <a:custGeom>
            <a:avLst/>
            <a:gdLst>
              <a:gd name="T0" fmla="*/ 1327 w 2732"/>
              <a:gd name="T1" fmla="*/ 2269 h 3129"/>
              <a:gd name="T2" fmla="*/ 1399 w 2732"/>
              <a:gd name="T3" fmla="*/ 2281 h 3129"/>
              <a:gd name="T4" fmla="*/ 1366 w 2732"/>
              <a:gd name="T5" fmla="*/ 2216 h 3129"/>
              <a:gd name="T6" fmla="*/ 1327 w 2732"/>
              <a:gd name="T7" fmla="*/ 2046 h 3129"/>
              <a:gd name="T8" fmla="*/ 1399 w 2732"/>
              <a:gd name="T9" fmla="*/ 2058 h 3129"/>
              <a:gd name="T10" fmla="*/ 1366 w 2732"/>
              <a:gd name="T11" fmla="*/ 1992 h 3129"/>
              <a:gd name="T12" fmla="*/ 531 w 2732"/>
              <a:gd name="T13" fmla="*/ 1836 h 3129"/>
              <a:gd name="T14" fmla="*/ 314 w 2732"/>
              <a:gd name="T15" fmla="*/ 2036 h 3129"/>
              <a:gd name="T16" fmla="*/ 204 w 2732"/>
              <a:gd name="T17" fmla="*/ 2407 h 3129"/>
              <a:gd name="T18" fmla="*/ 420 w 2732"/>
              <a:gd name="T19" fmla="*/ 2396 h 3129"/>
              <a:gd name="T20" fmla="*/ 548 w 2732"/>
              <a:gd name="T21" fmla="*/ 2386 h 3129"/>
              <a:gd name="T22" fmla="*/ 718 w 2732"/>
              <a:gd name="T23" fmla="*/ 2782 h 3129"/>
              <a:gd name="T24" fmla="*/ 1366 w 2732"/>
              <a:gd name="T25" fmla="*/ 2920 h 3129"/>
              <a:gd name="T26" fmla="*/ 2014 w 2732"/>
              <a:gd name="T27" fmla="*/ 2782 h 3129"/>
              <a:gd name="T28" fmla="*/ 2184 w 2732"/>
              <a:gd name="T29" fmla="*/ 2382 h 3129"/>
              <a:gd name="T30" fmla="*/ 2311 w 2732"/>
              <a:gd name="T31" fmla="*/ 2393 h 3129"/>
              <a:gd name="T32" fmla="*/ 2528 w 2732"/>
              <a:gd name="T33" fmla="*/ 2406 h 3129"/>
              <a:gd name="T34" fmla="*/ 2419 w 2732"/>
              <a:gd name="T35" fmla="*/ 2037 h 3129"/>
              <a:gd name="T36" fmla="*/ 2202 w 2732"/>
              <a:gd name="T37" fmla="*/ 1837 h 3129"/>
              <a:gd name="T38" fmla="*/ 1923 w 2732"/>
              <a:gd name="T39" fmla="*/ 2186 h 3129"/>
              <a:gd name="T40" fmla="*/ 808 w 2732"/>
              <a:gd name="T41" fmla="*/ 2186 h 3129"/>
              <a:gd name="T42" fmla="*/ 1364 w 2732"/>
              <a:gd name="T43" fmla="*/ 1641 h 3129"/>
              <a:gd name="T44" fmla="*/ 1285 w 2732"/>
              <a:gd name="T45" fmla="*/ 1684 h 3129"/>
              <a:gd name="T46" fmla="*/ 1556 w 2732"/>
              <a:gd name="T47" fmla="*/ 1593 h 3129"/>
              <a:gd name="T48" fmla="*/ 1590 w 2732"/>
              <a:gd name="T49" fmla="*/ 1734 h 3129"/>
              <a:gd name="T50" fmla="*/ 951 w 2732"/>
              <a:gd name="T51" fmla="*/ 1929 h 3129"/>
              <a:gd name="T52" fmla="*/ 993 w 2732"/>
              <a:gd name="T53" fmla="*/ 1566 h 3129"/>
              <a:gd name="T54" fmla="*/ 1344 w 2732"/>
              <a:gd name="T55" fmla="*/ 818 h 3129"/>
              <a:gd name="T56" fmla="*/ 1040 w 2732"/>
              <a:gd name="T57" fmla="*/ 974 h 3129"/>
              <a:gd name="T58" fmla="*/ 985 w 2732"/>
              <a:gd name="T59" fmla="*/ 1128 h 3129"/>
              <a:gd name="T60" fmla="*/ 1153 w 2732"/>
              <a:gd name="T61" fmla="*/ 1412 h 3129"/>
              <a:gd name="T62" fmla="*/ 1406 w 2732"/>
              <a:gd name="T63" fmla="*/ 1503 h 3129"/>
              <a:gd name="T64" fmla="*/ 1646 w 2732"/>
              <a:gd name="T65" fmla="*/ 1333 h 3129"/>
              <a:gd name="T66" fmla="*/ 1785 w 2732"/>
              <a:gd name="T67" fmla="*/ 986 h 3129"/>
              <a:gd name="T68" fmla="*/ 1806 w 2732"/>
              <a:gd name="T69" fmla="*/ 853 h 3129"/>
              <a:gd name="T70" fmla="*/ 1633 w 2732"/>
              <a:gd name="T71" fmla="*/ 692 h 3129"/>
              <a:gd name="T72" fmla="*/ 1598 w 2732"/>
              <a:gd name="T73" fmla="*/ 35 h 3129"/>
              <a:gd name="T74" fmla="*/ 1903 w 2732"/>
              <a:gd name="T75" fmla="*/ 270 h 3129"/>
              <a:gd name="T76" fmla="*/ 2053 w 2732"/>
              <a:gd name="T77" fmla="*/ 587 h 3129"/>
              <a:gd name="T78" fmla="*/ 2093 w 2732"/>
              <a:gd name="T79" fmla="*/ 818 h 3129"/>
              <a:gd name="T80" fmla="*/ 2111 w 2732"/>
              <a:gd name="T81" fmla="*/ 1268 h 3129"/>
              <a:gd name="T82" fmla="*/ 2182 w 2732"/>
              <a:gd name="T83" fmla="*/ 1679 h 3129"/>
              <a:gd name="T84" fmla="*/ 2348 w 2732"/>
              <a:gd name="T85" fmla="*/ 1791 h 3129"/>
              <a:gd name="T86" fmla="*/ 2585 w 2732"/>
              <a:gd name="T87" fmla="*/ 2059 h 3129"/>
              <a:gd name="T88" fmla="*/ 2724 w 2732"/>
              <a:gd name="T89" fmla="*/ 2436 h 3129"/>
              <a:gd name="T90" fmla="*/ 2388 w 2732"/>
              <a:gd name="T91" fmla="*/ 2809 h 3129"/>
              <a:gd name="T92" fmla="*/ 1761 w 2732"/>
              <a:gd name="T93" fmla="*/ 3086 h 3129"/>
              <a:gd name="T94" fmla="*/ 1364 w 2732"/>
              <a:gd name="T95" fmla="*/ 3129 h 3129"/>
              <a:gd name="T96" fmla="*/ 682 w 2732"/>
              <a:gd name="T97" fmla="*/ 2994 h 3129"/>
              <a:gd name="T98" fmla="*/ 122 w 2732"/>
              <a:gd name="T99" fmla="*/ 2625 h 3129"/>
              <a:gd name="T100" fmla="*/ 63 w 2732"/>
              <a:gd name="T101" fmla="*/ 2227 h 3129"/>
              <a:gd name="T102" fmla="*/ 282 w 2732"/>
              <a:gd name="T103" fmla="*/ 1885 h 3129"/>
              <a:gd name="T104" fmla="*/ 498 w 2732"/>
              <a:gd name="T105" fmla="*/ 1709 h 3129"/>
              <a:gd name="T106" fmla="*/ 618 w 2732"/>
              <a:gd name="T107" fmla="*/ 1652 h 3129"/>
              <a:gd name="T108" fmla="*/ 615 w 2732"/>
              <a:gd name="T109" fmla="*/ 1034 h 3129"/>
              <a:gd name="T110" fmla="*/ 637 w 2732"/>
              <a:gd name="T111" fmla="*/ 755 h 3129"/>
              <a:gd name="T112" fmla="*/ 681 w 2732"/>
              <a:gd name="T113" fmla="*/ 549 h 3129"/>
              <a:gd name="T114" fmla="*/ 801 w 2732"/>
              <a:gd name="T115" fmla="*/ 293 h 3129"/>
              <a:gd name="T116" fmla="*/ 1040 w 2732"/>
              <a:gd name="T117" fmla="*/ 78 h 3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32" h="3129">
                <a:moveTo>
                  <a:pt x="1366" y="2216"/>
                </a:moveTo>
                <a:lnTo>
                  <a:pt x="1353" y="2218"/>
                </a:lnTo>
                <a:lnTo>
                  <a:pt x="1342" y="2224"/>
                </a:lnTo>
                <a:lnTo>
                  <a:pt x="1333" y="2233"/>
                </a:lnTo>
                <a:lnTo>
                  <a:pt x="1327" y="2243"/>
                </a:lnTo>
                <a:lnTo>
                  <a:pt x="1325" y="2257"/>
                </a:lnTo>
                <a:lnTo>
                  <a:pt x="1327" y="2269"/>
                </a:lnTo>
                <a:lnTo>
                  <a:pt x="1333" y="2281"/>
                </a:lnTo>
                <a:lnTo>
                  <a:pt x="1342" y="2289"/>
                </a:lnTo>
                <a:lnTo>
                  <a:pt x="1353" y="2295"/>
                </a:lnTo>
                <a:lnTo>
                  <a:pt x="1366" y="2297"/>
                </a:lnTo>
                <a:lnTo>
                  <a:pt x="1379" y="2295"/>
                </a:lnTo>
                <a:lnTo>
                  <a:pt x="1391" y="2289"/>
                </a:lnTo>
                <a:lnTo>
                  <a:pt x="1399" y="2281"/>
                </a:lnTo>
                <a:lnTo>
                  <a:pt x="1405" y="2269"/>
                </a:lnTo>
                <a:lnTo>
                  <a:pt x="1407" y="2257"/>
                </a:lnTo>
                <a:lnTo>
                  <a:pt x="1405" y="2243"/>
                </a:lnTo>
                <a:lnTo>
                  <a:pt x="1399" y="2233"/>
                </a:lnTo>
                <a:lnTo>
                  <a:pt x="1391" y="2224"/>
                </a:lnTo>
                <a:lnTo>
                  <a:pt x="1379" y="2218"/>
                </a:lnTo>
                <a:lnTo>
                  <a:pt x="1366" y="2216"/>
                </a:lnTo>
                <a:close/>
                <a:moveTo>
                  <a:pt x="1366" y="1992"/>
                </a:moveTo>
                <a:lnTo>
                  <a:pt x="1353" y="1994"/>
                </a:lnTo>
                <a:lnTo>
                  <a:pt x="1342" y="2001"/>
                </a:lnTo>
                <a:lnTo>
                  <a:pt x="1333" y="2009"/>
                </a:lnTo>
                <a:lnTo>
                  <a:pt x="1327" y="2020"/>
                </a:lnTo>
                <a:lnTo>
                  <a:pt x="1325" y="2033"/>
                </a:lnTo>
                <a:lnTo>
                  <a:pt x="1327" y="2046"/>
                </a:lnTo>
                <a:lnTo>
                  <a:pt x="1333" y="2058"/>
                </a:lnTo>
                <a:lnTo>
                  <a:pt x="1342" y="2066"/>
                </a:lnTo>
                <a:lnTo>
                  <a:pt x="1353" y="2072"/>
                </a:lnTo>
                <a:lnTo>
                  <a:pt x="1366" y="2074"/>
                </a:lnTo>
                <a:lnTo>
                  <a:pt x="1379" y="2072"/>
                </a:lnTo>
                <a:lnTo>
                  <a:pt x="1391" y="2066"/>
                </a:lnTo>
                <a:lnTo>
                  <a:pt x="1399" y="2058"/>
                </a:lnTo>
                <a:lnTo>
                  <a:pt x="1405" y="2046"/>
                </a:lnTo>
                <a:lnTo>
                  <a:pt x="1407" y="2033"/>
                </a:lnTo>
                <a:lnTo>
                  <a:pt x="1405" y="2020"/>
                </a:lnTo>
                <a:lnTo>
                  <a:pt x="1399" y="2009"/>
                </a:lnTo>
                <a:lnTo>
                  <a:pt x="1391" y="2001"/>
                </a:lnTo>
                <a:lnTo>
                  <a:pt x="1379" y="1994"/>
                </a:lnTo>
                <a:lnTo>
                  <a:pt x="1366" y="1992"/>
                </a:lnTo>
                <a:close/>
                <a:moveTo>
                  <a:pt x="838" y="1707"/>
                </a:moveTo>
                <a:lnTo>
                  <a:pt x="614" y="1788"/>
                </a:lnTo>
                <a:lnTo>
                  <a:pt x="607" y="1792"/>
                </a:lnTo>
                <a:lnTo>
                  <a:pt x="594" y="1798"/>
                </a:lnTo>
                <a:lnTo>
                  <a:pt x="576" y="1808"/>
                </a:lnTo>
                <a:lnTo>
                  <a:pt x="555" y="1820"/>
                </a:lnTo>
                <a:lnTo>
                  <a:pt x="531" y="1836"/>
                </a:lnTo>
                <a:lnTo>
                  <a:pt x="505" y="1854"/>
                </a:lnTo>
                <a:lnTo>
                  <a:pt x="475" y="1876"/>
                </a:lnTo>
                <a:lnTo>
                  <a:pt x="445" y="1901"/>
                </a:lnTo>
                <a:lnTo>
                  <a:pt x="413" y="1930"/>
                </a:lnTo>
                <a:lnTo>
                  <a:pt x="379" y="1962"/>
                </a:lnTo>
                <a:lnTo>
                  <a:pt x="347" y="1997"/>
                </a:lnTo>
                <a:lnTo>
                  <a:pt x="314" y="2036"/>
                </a:lnTo>
                <a:lnTo>
                  <a:pt x="282" y="2078"/>
                </a:lnTo>
                <a:lnTo>
                  <a:pt x="253" y="2125"/>
                </a:lnTo>
                <a:lnTo>
                  <a:pt x="224" y="2176"/>
                </a:lnTo>
                <a:lnTo>
                  <a:pt x="198" y="2230"/>
                </a:lnTo>
                <a:lnTo>
                  <a:pt x="175" y="2288"/>
                </a:lnTo>
                <a:lnTo>
                  <a:pt x="156" y="2350"/>
                </a:lnTo>
                <a:lnTo>
                  <a:pt x="204" y="2407"/>
                </a:lnTo>
                <a:lnTo>
                  <a:pt x="255" y="2461"/>
                </a:lnTo>
                <a:lnTo>
                  <a:pt x="310" y="2512"/>
                </a:lnTo>
                <a:lnTo>
                  <a:pt x="366" y="2562"/>
                </a:lnTo>
                <a:lnTo>
                  <a:pt x="425" y="2607"/>
                </a:lnTo>
                <a:lnTo>
                  <a:pt x="422" y="2541"/>
                </a:lnTo>
                <a:lnTo>
                  <a:pt x="421" y="2470"/>
                </a:lnTo>
                <a:lnTo>
                  <a:pt x="420" y="2396"/>
                </a:lnTo>
                <a:lnTo>
                  <a:pt x="421" y="2320"/>
                </a:lnTo>
                <a:lnTo>
                  <a:pt x="423" y="2244"/>
                </a:lnTo>
                <a:lnTo>
                  <a:pt x="428" y="2169"/>
                </a:lnTo>
                <a:lnTo>
                  <a:pt x="555" y="2177"/>
                </a:lnTo>
                <a:lnTo>
                  <a:pt x="551" y="2246"/>
                </a:lnTo>
                <a:lnTo>
                  <a:pt x="549" y="2316"/>
                </a:lnTo>
                <a:lnTo>
                  <a:pt x="548" y="2386"/>
                </a:lnTo>
                <a:lnTo>
                  <a:pt x="549" y="2456"/>
                </a:lnTo>
                <a:lnTo>
                  <a:pt x="550" y="2522"/>
                </a:lnTo>
                <a:lnTo>
                  <a:pt x="551" y="2586"/>
                </a:lnTo>
                <a:lnTo>
                  <a:pt x="553" y="2644"/>
                </a:lnTo>
                <a:lnTo>
                  <a:pt x="556" y="2696"/>
                </a:lnTo>
                <a:lnTo>
                  <a:pt x="636" y="2741"/>
                </a:lnTo>
                <a:lnTo>
                  <a:pt x="718" y="2782"/>
                </a:lnTo>
                <a:lnTo>
                  <a:pt x="805" y="2817"/>
                </a:lnTo>
                <a:lnTo>
                  <a:pt x="893" y="2848"/>
                </a:lnTo>
                <a:lnTo>
                  <a:pt x="984" y="2873"/>
                </a:lnTo>
                <a:lnTo>
                  <a:pt x="1077" y="2894"/>
                </a:lnTo>
                <a:lnTo>
                  <a:pt x="1171" y="2908"/>
                </a:lnTo>
                <a:lnTo>
                  <a:pt x="1268" y="2916"/>
                </a:lnTo>
                <a:lnTo>
                  <a:pt x="1366" y="2920"/>
                </a:lnTo>
                <a:lnTo>
                  <a:pt x="1464" y="2916"/>
                </a:lnTo>
                <a:lnTo>
                  <a:pt x="1561" y="2908"/>
                </a:lnTo>
                <a:lnTo>
                  <a:pt x="1656" y="2894"/>
                </a:lnTo>
                <a:lnTo>
                  <a:pt x="1749" y="2873"/>
                </a:lnTo>
                <a:lnTo>
                  <a:pt x="1840" y="2848"/>
                </a:lnTo>
                <a:lnTo>
                  <a:pt x="1929" y="2817"/>
                </a:lnTo>
                <a:lnTo>
                  <a:pt x="2014" y="2782"/>
                </a:lnTo>
                <a:lnTo>
                  <a:pt x="2098" y="2740"/>
                </a:lnTo>
                <a:lnTo>
                  <a:pt x="2178" y="2696"/>
                </a:lnTo>
                <a:lnTo>
                  <a:pt x="2180" y="2643"/>
                </a:lnTo>
                <a:lnTo>
                  <a:pt x="2182" y="2584"/>
                </a:lnTo>
                <a:lnTo>
                  <a:pt x="2183" y="2519"/>
                </a:lnTo>
                <a:lnTo>
                  <a:pt x="2184" y="2452"/>
                </a:lnTo>
                <a:lnTo>
                  <a:pt x="2184" y="2382"/>
                </a:lnTo>
                <a:lnTo>
                  <a:pt x="2183" y="2312"/>
                </a:lnTo>
                <a:lnTo>
                  <a:pt x="2180" y="2242"/>
                </a:lnTo>
                <a:lnTo>
                  <a:pt x="2176" y="2173"/>
                </a:lnTo>
                <a:lnTo>
                  <a:pt x="2303" y="2164"/>
                </a:lnTo>
                <a:lnTo>
                  <a:pt x="2307" y="2239"/>
                </a:lnTo>
                <a:lnTo>
                  <a:pt x="2310" y="2316"/>
                </a:lnTo>
                <a:lnTo>
                  <a:pt x="2311" y="2393"/>
                </a:lnTo>
                <a:lnTo>
                  <a:pt x="2311" y="2467"/>
                </a:lnTo>
                <a:lnTo>
                  <a:pt x="2310" y="2540"/>
                </a:lnTo>
                <a:lnTo>
                  <a:pt x="2308" y="2607"/>
                </a:lnTo>
                <a:lnTo>
                  <a:pt x="2367" y="2561"/>
                </a:lnTo>
                <a:lnTo>
                  <a:pt x="2423" y="2512"/>
                </a:lnTo>
                <a:lnTo>
                  <a:pt x="2477" y="2461"/>
                </a:lnTo>
                <a:lnTo>
                  <a:pt x="2528" y="2406"/>
                </a:lnTo>
                <a:lnTo>
                  <a:pt x="2577" y="2350"/>
                </a:lnTo>
                <a:lnTo>
                  <a:pt x="2557" y="2288"/>
                </a:lnTo>
                <a:lnTo>
                  <a:pt x="2535" y="2230"/>
                </a:lnTo>
                <a:lnTo>
                  <a:pt x="2508" y="2176"/>
                </a:lnTo>
                <a:lnTo>
                  <a:pt x="2480" y="2125"/>
                </a:lnTo>
                <a:lnTo>
                  <a:pt x="2450" y="2079"/>
                </a:lnTo>
                <a:lnTo>
                  <a:pt x="2419" y="2037"/>
                </a:lnTo>
                <a:lnTo>
                  <a:pt x="2386" y="1997"/>
                </a:lnTo>
                <a:lnTo>
                  <a:pt x="2354" y="1962"/>
                </a:lnTo>
                <a:lnTo>
                  <a:pt x="2321" y="1930"/>
                </a:lnTo>
                <a:lnTo>
                  <a:pt x="2288" y="1902"/>
                </a:lnTo>
                <a:lnTo>
                  <a:pt x="2258" y="1877"/>
                </a:lnTo>
                <a:lnTo>
                  <a:pt x="2228" y="1855"/>
                </a:lnTo>
                <a:lnTo>
                  <a:pt x="2202" y="1837"/>
                </a:lnTo>
                <a:lnTo>
                  <a:pt x="2178" y="1821"/>
                </a:lnTo>
                <a:lnTo>
                  <a:pt x="2157" y="1809"/>
                </a:lnTo>
                <a:lnTo>
                  <a:pt x="2140" y="1798"/>
                </a:lnTo>
                <a:lnTo>
                  <a:pt x="2126" y="1792"/>
                </a:lnTo>
                <a:lnTo>
                  <a:pt x="2119" y="1788"/>
                </a:lnTo>
                <a:lnTo>
                  <a:pt x="1893" y="1707"/>
                </a:lnTo>
                <a:lnTo>
                  <a:pt x="1923" y="2186"/>
                </a:lnTo>
                <a:lnTo>
                  <a:pt x="1462" y="1856"/>
                </a:lnTo>
                <a:lnTo>
                  <a:pt x="1445" y="1856"/>
                </a:lnTo>
                <a:lnTo>
                  <a:pt x="1445" y="2445"/>
                </a:lnTo>
                <a:lnTo>
                  <a:pt x="1286" y="2445"/>
                </a:lnTo>
                <a:lnTo>
                  <a:pt x="1286" y="1856"/>
                </a:lnTo>
                <a:lnTo>
                  <a:pt x="1269" y="1856"/>
                </a:lnTo>
                <a:lnTo>
                  <a:pt x="808" y="2186"/>
                </a:lnTo>
                <a:lnTo>
                  <a:pt x="838" y="1707"/>
                </a:lnTo>
                <a:close/>
                <a:moveTo>
                  <a:pt x="1556" y="1593"/>
                </a:moveTo>
                <a:lnTo>
                  <a:pt x="1520" y="1610"/>
                </a:lnTo>
                <a:lnTo>
                  <a:pt x="1483" y="1623"/>
                </a:lnTo>
                <a:lnTo>
                  <a:pt x="1444" y="1632"/>
                </a:lnTo>
                <a:lnTo>
                  <a:pt x="1405" y="1639"/>
                </a:lnTo>
                <a:lnTo>
                  <a:pt x="1364" y="1641"/>
                </a:lnTo>
                <a:lnTo>
                  <a:pt x="1316" y="1639"/>
                </a:lnTo>
                <a:lnTo>
                  <a:pt x="1271" y="1630"/>
                </a:lnTo>
                <a:lnTo>
                  <a:pt x="1226" y="1617"/>
                </a:lnTo>
                <a:lnTo>
                  <a:pt x="1184" y="1599"/>
                </a:lnTo>
                <a:lnTo>
                  <a:pt x="1215" y="1629"/>
                </a:lnTo>
                <a:lnTo>
                  <a:pt x="1248" y="1658"/>
                </a:lnTo>
                <a:lnTo>
                  <a:pt x="1285" y="1684"/>
                </a:lnTo>
                <a:lnTo>
                  <a:pt x="1324" y="1708"/>
                </a:lnTo>
                <a:lnTo>
                  <a:pt x="1366" y="1728"/>
                </a:lnTo>
                <a:lnTo>
                  <a:pt x="1411" y="1707"/>
                </a:lnTo>
                <a:lnTo>
                  <a:pt x="1452" y="1682"/>
                </a:lnTo>
                <a:lnTo>
                  <a:pt x="1490" y="1654"/>
                </a:lnTo>
                <a:lnTo>
                  <a:pt x="1524" y="1624"/>
                </a:lnTo>
                <a:lnTo>
                  <a:pt x="1556" y="1593"/>
                </a:lnTo>
                <a:close/>
                <a:moveTo>
                  <a:pt x="1753" y="1544"/>
                </a:moveTo>
                <a:lnTo>
                  <a:pt x="1734" y="1572"/>
                </a:lnTo>
                <a:lnTo>
                  <a:pt x="1712" y="1603"/>
                </a:lnTo>
                <a:lnTo>
                  <a:pt x="1687" y="1635"/>
                </a:lnTo>
                <a:lnTo>
                  <a:pt x="1657" y="1669"/>
                </a:lnTo>
                <a:lnTo>
                  <a:pt x="1626" y="1702"/>
                </a:lnTo>
                <a:lnTo>
                  <a:pt x="1590" y="1734"/>
                </a:lnTo>
                <a:lnTo>
                  <a:pt x="1551" y="1766"/>
                </a:lnTo>
                <a:lnTo>
                  <a:pt x="1779" y="1929"/>
                </a:lnTo>
                <a:lnTo>
                  <a:pt x="1756" y="1548"/>
                </a:lnTo>
                <a:lnTo>
                  <a:pt x="1755" y="1546"/>
                </a:lnTo>
                <a:lnTo>
                  <a:pt x="1753" y="1544"/>
                </a:lnTo>
                <a:close/>
                <a:moveTo>
                  <a:pt x="974" y="1537"/>
                </a:moveTo>
                <a:lnTo>
                  <a:pt x="951" y="1929"/>
                </a:lnTo>
                <a:lnTo>
                  <a:pt x="1181" y="1765"/>
                </a:lnTo>
                <a:lnTo>
                  <a:pt x="1141" y="1733"/>
                </a:lnTo>
                <a:lnTo>
                  <a:pt x="1104" y="1699"/>
                </a:lnTo>
                <a:lnTo>
                  <a:pt x="1071" y="1664"/>
                </a:lnTo>
                <a:lnTo>
                  <a:pt x="1042" y="1630"/>
                </a:lnTo>
                <a:lnTo>
                  <a:pt x="1017" y="1597"/>
                </a:lnTo>
                <a:lnTo>
                  <a:pt x="993" y="1566"/>
                </a:lnTo>
                <a:lnTo>
                  <a:pt x="974" y="1537"/>
                </a:lnTo>
                <a:close/>
                <a:moveTo>
                  <a:pt x="1588" y="626"/>
                </a:moveTo>
                <a:lnTo>
                  <a:pt x="1548" y="664"/>
                </a:lnTo>
                <a:lnTo>
                  <a:pt x="1504" y="703"/>
                </a:lnTo>
                <a:lnTo>
                  <a:pt x="1456" y="741"/>
                </a:lnTo>
                <a:lnTo>
                  <a:pt x="1402" y="780"/>
                </a:lnTo>
                <a:lnTo>
                  <a:pt x="1344" y="818"/>
                </a:lnTo>
                <a:lnTo>
                  <a:pt x="1281" y="856"/>
                </a:lnTo>
                <a:lnTo>
                  <a:pt x="1213" y="894"/>
                </a:lnTo>
                <a:lnTo>
                  <a:pt x="1138" y="930"/>
                </a:lnTo>
                <a:lnTo>
                  <a:pt x="1059" y="964"/>
                </a:lnTo>
                <a:lnTo>
                  <a:pt x="1056" y="965"/>
                </a:lnTo>
                <a:lnTo>
                  <a:pt x="1049" y="968"/>
                </a:lnTo>
                <a:lnTo>
                  <a:pt x="1040" y="974"/>
                </a:lnTo>
                <a:lnTo>
                  <a:pt x="1026" y="980"/>
                </a:lnTo>
                <a:lnTo>
                  <a:pt x="1011" y="988"/>
                </a:lnTo>
                <a:lnTo>
                  <a:pt x="993" y="999"/>
                </a:lnTo>
                <a:lnTo>
                  <a:pt x="974" y="1011"/>
                </a:lnTo>
                <a:lnTo>
                  <a:pt x="954" y="1026"/>
                </a:lnTo>
                <a:lnTo>
                  <a:pt x="969" y="1077"/>
                </a:lnTo>
                <a:lnTo>
                  <a:pt x="985" y="1128"/>
                </a:lnTo>
                <a:lnTo>
                  <a:pt x="1003" y="1177"/>
                </a:lnTo>
                <a:lnTo>
                  <a:pt x="1023" y="1223"/>
                </a:lnTo>
                <a:lnTo>
                  <a:pt x="1045" y="1267"/>
                </a:lnTo>
                <a:lnTo>
                  <a:pt x="1069" y="1309"/>
                </a:lnTo>
                <a:lnTo>
                  <a:pt x="1096" y="1347"/>
                </a:lnTo>
                <a:lnTo>
                  <a:pt x="1123" y="1381"/>
                </a:lnTo>
                <a:lnTo>
                  <a:pt x="1153" y="1412"/>
                </a:lnTo>
                <a:lnTo>
                  <a:pt x="1184" y="1439"/>
                </a:lnTo>
                <a:lnTo>
                  <a:pt x="1217" y="1463"/>
                </a:lnTo>
                <a:lnTo>
                  <a:pt x="1252" y="1481"/>
                </a:lnTo>
                <a:lnTo>
                  <a:pt x="1288" y="1494"/>
                </a:lnTo>
                <a:lnTo>
                  <a:pt x="1326" y="1503"/>
                </a:lnTo>
                <a:lnTo>
                  <a:pt x="1365" y="1506"/>
                </a:lnTo>
                <a:lnTo>
                  <a:pt x="1406" y="1503"/>
                </a:lnTo>
                <a:lnTo>
                  <a:pt x="1446" y="1493"/>
                </a:lnTo>
                <a:lnTo>
                  <a:pt x="1484" y="1479"/>
                </a:lnTo>
                <a:lnTo>
                  <a:pt x="1520" y="1459"/>
                </a:lnTo>
                <a:lnTo>
                  <a:pt x="1555" y="1433"/>
                </a:lnTo>
                <a:lnTo>
                  <a:pt x="1587" y="1404"/>
                </a:lnTo>
                <a:lnTo>
                  <a:pt x="1617" y="1370"/>
                </a:lnTo>
                <a:lnTo>
                  <a:pt x="1646" y="1333"/>
                </a:lnTo>
                <a:lnTo>
                  <a:pt x="1672" y="1291"/>
                </a:lnTo>
                <a:lnTo>
                  <a:pt x="1696" y="1246"/>
                </a:lnTo>
                <a:lnTo>
                  <a:pt x="1719" y="1199"/>
                </a:lnTo>
                <a:lnTo>
                  <a:pt x="1739" y="1148"/>
                </a:lnTo>
                <a:lnTo>
                  <a:pt x="1756" y="1096"/>
                </a:lnTo>
                <a:lnTo>
                  <a:pt x="1772" y="1041"/>
                </a:lnTo>
                <a:lnTo>
                  <a:pt x="1785" y="986"/>
                </a:lnTo>
                <a:lnTo>
                  <a:pt x="1796" y="929"/>
                </a:lnTo>
                <a:lnTo>
                  <a:pt x="1804" y="871"/>
                </a:lnTo>
                <a:lnTo>
                  <a:pt x="1805" y="866"/>
                </a:lnTo>
                <a:lnTo>
                  <a:pt x="1805" y="862"/>
                </a:lnTo>
                <a:lnTo>
                  <a:pt x="1806" y="859"/>
                </a:lnTo>
                <a:lnTo>
                  <a:pt x="1806" y="856"/>
                </a:lnTo>
                <a:lnTo>
                  <a:pt x="1806" y="853"/>
                </a:lnTo>
                <a:lnTo>
                  <a:pt x="1810" y="801"/>
                </a:lnTo>
                <a:lnTo>
                  <a:pt x="1778" y="790"/>
                </a:lnTo>
                <a:lnTo>
                  <a:pt x="1747" y="777"/>
                </a:lnTo>
                <a:lnTo>
                  <a:pt x="1716" y="760"/>
                </a:lnTo>
                <a:lnTo>
                  <a:pt x="1687" y="740"/>
                </a:lnTo>
                <a:lnTo>
                  <a:pt x="1658" y="717"/>
                </a:lnTo>
                <a:lnTo>
                  <a:pt x="1633" y="692"/>
                </a:lnTo>
                <a:lnTo>
                  <a:pt x="1609" y="660"/>
                </a:lnTo>
                <a:lnTo>
                  <a:pt x="1588" y="626"/>
                </a:lnTo>
                <a:close/>
                <a:moveTo>
                  <a:pt x="1370" y="0"/>
                </a:moveTo>
                <a:lnTo>
                  <a:pt x="1431" y="1"/>
                </a:lnTo>
                <a:lnTo>
                  <a:pt x="1489" y="7"/>
                </a:lnTo>
                <a:lnTo>
                  <a:pt x="1544" y="18"/>
                </a:lnTo>
                <a:lnTo>
                  <a:pt x="1598" y="35"/>
                </a:lnTo>
                <a:lnTo>
                  <a:pt x="1650" y="57"/>
                </a:lnTo>
                <a:lnTo>
                  <a:pt x="1698" y="82"/>
                </a:lnTo>
                <a:lnTo>
                  <a:pt x="1745" y="112"/>
                </a:lnTo>
                <a:lnTo>
                  <a:pt x="1788" y="146"/>
                </a:lnTo>
                <a:lnTo>
                  <a:pt x="1829" y="183"/>
                </a:lnTo>
                <a:lnTo>
                  <a:pt x="1867" y="226"/>
                </a:lnTo>
                <a:lnTo>
                  <a:pt x="1903" y="270"/>
                </a:lnTo>
                <a:lnTo>
                  <a:pt x="1935" y="319"/>
                </a:lnTo>
                <a:lnTo>
                  <a:pt x="1966" y="371"/>
                </a:lnTo>
                <a:lnTo>
                  <a:pt x="1992" y="425"/>
                </a:lnTo>
                <a:lnTo>
                  <a:pt x="2016" y="483"/>
                </a:lnTo>
                <a:lnTo>
                  <a:pt x="2039" y="542"/>
                </a:lnTo>
                <a:lnTo>
                  <a:pt x="2046" y="563"/>
                </a:lnTo>
                <a:lnTo>
                  <a:pt x="2053" y="587"/>
                </a:lnTo>
                <a:lnTo>
                  <a:pt x="2061" y="615"/>
                </a:lnTo>
                <a:lnTo>
                  <a:pt x="2068" y="647"/>
                </a:lnTo>
                <a:lnTo>
                  <a:pt x="2075" y="685"/>
                </a:lnTo>
                <a:lnTo>
                  <a:pt x="2083" y="728"/>
                </a:lnTo>
                <a:lnTo>
                  <a:pt x="2089" y="772"/>
                </a:lnTo>
                <a:lnTo>
                  <a:pt x="2094" y="818"/>
                </a:lnTo>
                <a:lnTo>
                  <a:pt x="2093" y="818"/>
                </a:lnTo>
                <a:lnTo>
                  <a:pt x="2099" y="868"/>
                </a:lnTo>
                <a:lnTo>
                  <a:pt x="2103" y="922"/>
                </a:lnTo>
                <a:lnTo>
                  <a:pt x="2106" y="981"/>
                </a:lnTo>
                <a:lnTo>
                  <a:pt x="2108" y="1044"/>
                </a:lnTo>
                <a:lnTo>
                  <a:pt x="2110" y="1114"/>
                </a:lnTo>
                <a:lnTo>
                  <a:pt x="2111" y="1188"/>
                </a:lnTo>
                <a:lnTo>
                  <a:pt x="2111" y="1268"/>
                </a:lnTo>
                <a:lnTo>
                  <a:pt x="2110" y="1353"/>
                </a:lnTo>
                <a:lnTo>
                  <a:pt x="2107" y="1446"/>
                </a:lnTo>
                <a:lnTo>
                  <a:pt x="2104" y="1543"/>
                </a:lnTo>
                <a:lnTo>
                  <a:pt x="2100" y="1648"/>
                </a:lnTo>
                <a:lnTo>
                  <a:pt x="2169" y="1673"/>
                </a:lnTo>
                <a:lnTo>
                  <a:pt x="2173" y="1675"/>
                </a:lnTo>
                <a:lnTo>
                  <a:pt x="2182" y="1679"/>
                </a:lnTo>
                <a:lnTo>
                  <a:pt x="2196" y="1686"/>
                </a:lnTo>
                <a:lnTo>
                  <a:pt x="2212" y="1696"/>
                </a:lnTo>
                <a:lnTo>
                  <a:pt x="2235" y="1709"/>
                </a:lnTo>
                <a:lnTo>
                  <a:pt x="2259" y="1725"/>
                </a:lnTo>
                <a:lnTo>
                  <a:pt x="2286" y="1743"/>
                </a:lnTo>
                <a:lnTo>
                  <a:pt x="2317" y="1765"/>
                </a:lnTo>
                <a:lnTo>
                  <a:pt x="2348" y="1791"/>
                </a:lnTo>
                <a:lnTo>
                  <a:pt x="2381" y="1819"/>
                </a:lnTo>
                <a:lnTo>
                  <a:pt x="2416" y="1850"/>
                </a:lnTo>
                <a:lnTo>
                  <a:pt x="2450" y="1885"/>
                </a:lnTo>
                <a:lnTo>
                  <a:pt x="2485" y="1923"/>
                </a:lnTo>
                <a:lnTo>
                  <a:pt x="2519" y="1965"/>
                </a:lnTo>
                <a:lnTo>
                  <a:pt x="2553" y="2010"/>
                </a:lnTo>
                <a:lnTo>
                  <a:pt x="2585" y="2059"/>
                </a:lnTo>
                <a:lnTo>
                  <a:pt x="2616" y="2111"/>
                </a:lnTo>
                <a:lnTo>
                  <a:pt x="2643" y="2167"/>
                </a:lnTo>
                <a:lnTo>
                  <a:pt x="2670" y="2227"/>
                </a:lnTo>
                <a:lnTo>
                  <a:pt x="2686" y="2275"/>
                </a:lnTo>
                <a:lnTo>
                  <a:pt x="2701" y="2326"/>
                </a:lnTo>
                <a:lnTo>
                  <a:pt x="2715" y="2380"/>
                </a:lnTo>
                <a:lnTo>
                  <a:pt x="2724" y="2436"/>
                </a:lnTo>
                <a:lnTo>
                  <a:pt x="2732" y="2494"/>
                </a:lnTo>
                <a:lnTo>
                  <a:pt x="2673" y="2561"/>
                </a:lnTo>
                <a:lnTo>
                  <a:pt x="2611" y="2625"/>
                </a:lnTo>
                <a:lnTo>
                  <a:pt x="2564" y="2669"/>
                </a:lnTo>
                <a:lnTo>
                  <a:pt x="2516" y="2710"/>
                </a:lnTo>
                <a:lnTo>
                  <a:pt x="2466" y="2751"/>
                </a:lnTo>
                <a:lnTo>
                  <a:pt x="2388" y="2809"/>
                </a:lnTo>
                <a:lnTo>
                  <a:pt x="2307" y="2861"/>
                </a:lnTo>
                <a:lnTo>
                  <a:pt x="2223" y="2911"/>
                </a:lnTo>
                <a:lnTo>
                  <a:pt x="2135" y="2956"/>
                </a:lnTo>
                <a:lnTo>
                  <a:pt x="2046" y="2995"/>
                </a:lnTo>
                <a:lnTo>
                  <a:pt x="1953" y="3031"/>
                </a:lnTo>
                <a:lnTo>
                  <a:pt x="1858" y="3061"/>
                </a:lnTo>
                <a:lnTo>
                  <a:pt x="1761" y="3086"/>
                </a:lnTo>
                <a:lnTo>
                  <a:pt x="1662" y="3104"/>
                </a:lnTo>
                <a:lnTo>
                  <a:pt x="1561" y="3119"/>
                </a:lnTo>
                <a:lnTo>
                  <a:pt x="1459" y="3126"/>
                </a:lnTo>
                <a:lnTo>
                  <a:pt x="1457" y="3127"/>
                </a:lnTo>
                <a:lnTo>
                  <a:pt x="1455" y="3127"/>
                </a:lnTo>
                <a:lnTo>
                  <a:pt x="1368" y="3129"/>
                </a:lnTo>
                <a:lnTo>
                  <a:pt x="1364" y="3129"/>
                </a:lnTo>
                <a:lnTo>
                  <a:pt x="1262" y="3126"/>
                </a:lnTo>
                <a:lnTo>
                  <a:pt x="1160" y="3118"/>
                </a:lnTo>
                <a:lnTo>
                  <a:pt x="1061" y="3103"/>
                </a:lnTo>
                <a:lnTo>
                  <a:pt x="963" y="3083"/>
                </a:lnTo>
                <a:lnTo>
                  <a:pt x="867" y="3059"/>
                </a:lnTo>
                <a:lnTo>
                  <a:pt x="773" y="3028"/>
                </a:lnTo>
                <a:lnTo>
                  <a:pt x="682" y="2994"/>
                </a:lnTo>
                <a:lnTo>
                  <a:pt x="593" y="2954"/>
                </a:lnTo>
                <a:lnTo>
                  <a:pt x="507" y="2910"/>
                </a:lnTo>
                <a:lnTo>
                  <a:pt x="423" y="2861"/>
                </a:lnTo>
                <a:lnTo>
                  <a:pt x="343" y="2809"/>
                </a:lnTo>
                <a:lnTo>
                  <a:pt x="265" y="2752"/>
                </a:lnTo>
                <a:lnTo>
                  <a:pt x="193" y="2690"/>
                </a:lnTo>
                <a:lnTo>
                  <a:pt x="122" y="2625"/>
                </a:lnTo>
                <a:lnTo>
                  <a:pt x="59" y="2562"/>
                </a:lnTo>
                <a:lnTo>
                  <a:pt x="0" y="2494"/>
                </a:lnTo>
                <a:lnTo>
                  <a:pt x="8" y="2436"/>
                </a:lnTo>
                <a:lnTo>
                  <a:pt x="18" y="2380"/>
                </a:lnTo>
                <a:lnTo>
                  <a:pt x="32" y="2326"/>
                </a:lnTo>
                <a:lnTo>
                  <a:pt x="46" y="2275"/>
                </a:lnTo>
                <a:lnTo>
                  <a:pt x="63" y="2227"/>
                </a:lnTo>
                <a:lnTo>
                  <a:pt x="89" y="2167"/>
                </a:lnTo>
                <a:lnTo>
                  <a:pt x="117" y="2111"/>
                </a:lnTo>
                <a:lnTo>
                  <a:pt x="147" y="2059"/>
                </a:lnTo>
                <a:lnTo>
                  <a:pt x="179" y="2010"/>
                </a:lnTo>
                <a:lnTo>
                  <a:pt x="213" y="1965"/>
                </a:lnTo>
                <a:lnTo>
                  <a:pt x="248" y="1923"/>
                </a:lnTo>
                <a:lnTo>
                  <a:pt x="282" y="1885"/>
                </a:lnTo>
                <a:lnTo>
                  <a:pt x="317" y="1850"/>
                </a:lnTo>
                <a:lnTo>
                  <a:pt x="351" y="1819"/>
                </a:lnTo>
                <a:lnTo>
                  <a:pt x="384" y="1791"/>
                </a:lnTo>
                <a:lnTo>
                  <a:pt x="416" y="1765"/>
                </a:lnTo>
                <a:lnTo>
                  <a:pt x="447" y="1743"/>
                </a:lnTo>
                <a:lnTo>
                  <a:pt x="474" y="1725"/>
                </a:lnTo>
                <a:lnTo>
                  <a:pt x="498" y="1709"/>
                </a:lnTo>
                <a:lnTo>
                  <a:pt x="519" y="1696"/>
                </a:lnTo>
                <a:lnTo>
                  <a:pt x="537" y="1686"/>
                </a:lnTo>
                <a:lnTo>
                  <a:pt x="551" y="1679"/>
                </a:lnTo>
                <a:lnTo>
                  <a:pt x="559" y="1675"/>
                </a:lnTo>
                <a:lnTo>
                  <a:pt x="563" y="1673"/>
                </a:lnTo>
                <a:lnTo>
                  <a:pt x="568" y="1671"/>
                </a:lnTo>
                <a:lnTo>
                  <a:pt x="618" y="1652"/>
                </a:lnTo>
                <a:lnTo>
                  <a:pt x="614" y="1545"/>
                </a:lnTo>
                <a:lnTo>
                  <a:pt x="611" y="1445"/>
                </a:lnTo>
                <a:lnTo>
                  <a:pt x="610" y="1350"/>
                </a:lnTo>
                <a:lnTo>
                  <a:pt x="610" y="1263"/>
                </a:lnTo>
                <a:lnTo>
                  <a:pt x="610" y="1181"/>
                </a:lnTo>
                <a:lnTo>
                  <a:pt x="612" y="1104"/>
                </a:lnTo>
                <a:lnTo>
                  <a:pt x="615" y="1034"/>
                </a:lnTo>
                <a:lnTo>
                  <a:pt x="618" y="968"/>
                </a:lnTo>
                <a:lnTo>
                  <a:pt x="623" y="909"/>
                </a:lnTo>
                <a:lnTo>
                  <a:pt x="627" y="853"/>
                </a:lnTo>
                <a:lnTo>
                  <a:pt x="633" y="804"/>
                </a:lnTo>
                <a:lnTo>
                  <a:pt x="633" y="791"/>
                </a:lnTo>
                <a:lnTo>
                  <a:pt x="635" y="775"/>
                </a:lnTo>
                <a:lnTo>
                  <a:pt x="637" y="755"/>
                </a:lnTo>
                <a:lnTo>
                  <a:pt x="640" y="732"/>
                </a:lnTo>
                <a:lnTo>
                  <a:pt x="644" y="707"/>
                </a:lnTo>
                <a:lnTo>
                  <a:pt x="649" y="679"/>
                </a:lnTo>
                <a:lnTo>
                  <a:pt x="654" y="649"/>
                </a:lnTo>
                <a:lnTo>
                  <a:pt x="662" y="618"/>
                </a:lnTo>
                <a:lnTo>
                  <a:pt x="670" y="585"/>
                </a:lnTo>
                <a:lnTo>
                  <a:pt x="681" y="549"/>
                </a:lnTo>
                <a:lnTo>
                  <a:pt x="692" y="514"/>
                </a:lnTo>
                <a:lnTo>
                  <a:pt x="705" y="478"/>
                </a:lnTo>
                <a:lnTo>
                  <a:pt x="721" y="441"/>
                </a:lnTo>
                <a:lnTo>
                  <a:pt x="737" y="403"/>
                </a:lnTo>
                <a:lnTo>
                  <a:pt x="756" y="367"/>
                </a:lnTo>
                <a:lnTo>
                  <a:pt x="777" y="330"/>
                </a:lnTo>
                <a:lnTo>
                  <a:pt x="801" y="293"/>
                </a:lnTo>
                <a:lnTo>
                  <a:pt x="827" y="258"/>
                </a:lnTo>
                <a:lnTo>
                  <a:pt x="855" y="224"/>
                </a:lnTo>
                <a:lnTo>
                  <a:pt x="887" y="191"/>
                </a:lnTo>
                <a:lnTo>
                  <a:pt x="921" y="159"/>
                </a:lnTo>
                <a:lnTo>
                  <a:pt x="958" y="130"/>
                </a:lnTo>
                <a:lnTo>
                  <a:pt x="998" y="103"/>
                </a:lnTo>
                <a:lnTo>
                  <a:pt x="1040" y="78"/>
                </a:lnTo>
                <a:lnTo>
                  <a:pt x="1086" y="57"/>
                </a:lnTo>
                <a:lnTo>
                  <a:pt x="1136" y="38"/>
                </a:lnTo>
                <a:lnTo>
                  <a:pt x="1188" y="22"/>
                </a:lnTo>
                <a:lnTo>
                  <a:pt x="1245" y="11"/>
                </a:lnTo>
                <a:lnTo>
                  <a:pt x="1305" y="3"/>
                </a:lnTo>
                <a:lnTo>
                  <a:pt x="1370" y="0"/>
                </a:lnTo>
                <a:close/>
              </a:path>
            </a:pathLst>
          </a:custGeom>
          <a:solidFill>
            <a:srgbClr val="577DA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4815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3"/>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31" grpId="0"/>
      <p:bldP spid="33" grpId="0"/>
      <p:bldP spid="34" grpId="0"/>
      <p:bldP spid="35" grpId="0"/>
      <p:bldP spid="36" grpId="0"/>
      <p:bldP spid="37" grpId="0"/>
      <p:bldP spid="38" grpId="0"/>
      <p:bldP spid="43" grpId="0"/>
      <p:bldP spid="44" grpId="0"/>
      <p:bldP spid="45" grpId="0"/>
      <p:bldP spid="47" grpId="0" animBg="1"/>
      <p:bldP spid="49" grpId="0" animBg="1"/>
      <p:bldP spid="50" grpId="0" animBg="1"/>
      <p:bldP spid="52" grpId="0" animBg="1"/>
      <p:bldP spid="53" grpId="0" animBg="1"/>
      <p:bldP spid="32" grpId="0"/>
      <p:bldP spid="55" grpId="0" animBg="1"/>
      <p:bldP spid="56" grpId="0" animBg="1"/>
      <p:bldP spid="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532646" y="1141787"/>
            <a:ext cx="7511393" cy="734945"/>
          </a:xfrm>
          <a:prstGeom prst="rect">
            <a:avLst/>
          </a:prstGeom>
          <a:noFill/>
        </p:spPr>
        <p:txBody>
          <a:bodyPr wrap="square" rtlCol="0">
            <a:spAutoFit/>
          </a:bodyPr>
          <a:lstStyle/>
          <a:p>
            <a:pPr algn="ctr">
              <a:lnSpc>
                <a:spcPct val="120000"/>
              </a:lnSpc>
            </a:pPr>
            <a:r>
              <a:rPr lang="en-US" i="1" dirty="0">
                <a:solidFill>
                  <a:srgbClr val="577DA4"/>
                </a:solidFill>
                <a:latin typeface="Calibri" pitchFamily="34" charset="0"/>
                <a:ea typeface="Roboto Lt" pitchFamily="2" charset="0"/>
              </a:rPr>
              <a:t>Sustainability – Balancing the claims of the present, against the claims of the future. </a:t>
            </a:r>
          </a:p>
        </p:txBody>
      </p:sp>
      <p:sp>
        <p:nvSpPr>
          <p:cNvPr id="3" name="Slide Number Placeholder 2"/>
          <p:cNvSpPr>
            <a:spLocks noGrp="1"/>
          </p:cNvSpPr>
          <p:nvPr>
            <p:ph type="sldNum" sz="quarter" idx="12"/>
          </p:nvPr>
        </p:nvSpPr>
        <p:spPr/>
        <p:txBody>
          <a:bodyPr/>
          <a:lstStyle/>
          <a:p>
            <a:fld id="{1A174DE4-D6E9-4419-BBC5-6C621C4D6CB0}" type="slidenum">
              <a:rPr lang="en-US" smtClean="0">
                <a:latin typeface="Calibri" pitchFamily="34" charset="0"/>
              </a:rPr>
              <a:pPr/>
              <a:t>5</a:t>
            </a:fld>
            <a:endParaRPr lang="en-US">
              <a:latin typeface="Calibri" pitchFamily="34" charset="0"/>
            </a:endParaRPr>
          </a:p>
        </p:txBody>
      </p:sp>
      <p:sp>
        <p:nvSpPr>
          <p:cNvPr id="14" name="TextBox 13"/>
          <p:cNvSpPr txBox="1"/>
          <p:nvPr/>
        </p:nvSpPr>
        <p:spPr>
          <a:xfrm>
            <a:off x="3708019" y="86209"/>
            <a:ext cx="5976731" cy="646331"/>
          </a:xfrm>
          <a:prstGeom prst="rect">
            <a:avLst/>
          </a:prstGeom>
          <a:noFill/>
        </p:spPr>
        <p:txBody>
          <a:bodyPr wrap="square" rtlCol="0">
            <a:spAutoFit/>
          </a:bodyPr>
          <a:lstStyle/>
          <a:p>
            <a:pPr algn="ctr"/>
            <a:r>
              <a:rPr lang="en-US" sz="3600" b="1" dirty="0">
                <a:solidFill>
                  <a:srgbClr val="577DA4"/>
                </a:solidFill>
                <a:latin typeface="Calibri" pitchFamily="34" charset="0"/>
                <a:ea typeface="Roboto Th" pitchFamily="2" charset="0"/>
              </a:rPr>
              <a:t>The World Needs to Change</a:t>
            </a:r>
          </a:p>
        </p:txBody>
      </p:sp>
      <p:sp>
        <p:nvSpPr>
          <p:cNvPr id="15" name="Rounded Rectangle 14"/>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16" name="Group 15"/>
          <p:cNvGrpSpPr/>
          <p:nvPr/>
        </p:nvGrpSpPr>
        <p:grpSpPr>
          <a:xfrm>
            <a:off x="-11773" y="6770910"/>
            <a:ext cx="12192001" cy="94443"/>
            <a:chOff x="-2" y="6777625"/>
            <a:chExt cx="12192001" cy="94443"/>
          </a:xfrm>
        </p:grpSpPr>
        <p:sp>
          <p:nvSpPr>
            <p:cNvPr id="17" name="Rectangle 16"/>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9" name="Rectangle 18"/>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0" name="Rectangle 19"/>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1" name="Rectangle 20"/>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22"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5" descr="webaddress.png"/>
          <p:cNvPicPr>
            <a:picLocks noChangeAspect="1"/>
          </p:cNvPicPr>
          <p:nvPr/>
        </p:nvPicPr>
        <p:blipFill>
          <a:blip r:embed="rId4"/>
          <a:stretch>
            <a:fillRect/>
          </a:stretch>
        </p:blipFill>
        <p:spPr>
          <a:xfrm>
            <a:off x="5116850" y="6529698"/>
            <a:ext cx="1954644" cy="188205"/>
          </a:xfrm>
          <a:prstGeom prst="rect">
            <a:avLst/>
          </a:prstGeom>
        </p:spPr>
      </p:pic>
      <p:pic>
        <p:nvPicPr>
          <p:cNvPr id="18" name="Picture 17">
            <a:extLst>
              <a:ext uri="{FF2B5EF4-FFF2-40B4-BE49-F238E27FC236}">
                <a16:creationId xmlns:a16="http://schemas.microsoft.com/office/drawing/2014/main" id="{2A98879F-8278-4797-ACEA-B36E77C7BE10}"/>
              </a:ext>
            </a:extLst>
          </p:cNvPr>
          <p:cNvPicPr>
            <a:picLocks noChangeAspect="1"/>
          </p:cNvPicPr>
          <p:nvPr/>
        </p:nvPicPr>
        <p:blipFill>
          <a:blip r:embed="rId5"/>
          <a:stretch>
            <a:fillRect/>
          </a:stretch>
        </p:blipFill>
        <p:spPr>
          <a:xfrm>
            <a:off x="723322" y="2130819"/>
            <a:ext cx="5360905" cy="3202389"/>
          </a:xfrm>
          <a:prstGeom prst="rect">
            <a:avLst/>
          </a:prstGeom>
        </p:spPr>
      </p:pic>
      <p:sp>
        <p:nvSpPr>
          <p:cNvPr id="24" name="TextBox 23">
            <a:extLst>
              <a:ext uri="{FF2B5EF4-FFF2-40B4-BE49-F238E27FC236}">
                <a16:creationId xmlns:a16="http://schemas.microsoft.com/office/drawing/2014/main" id="{81451263-0544-4605-A459-2C360FA8AD18}"/>
              </a:ext>
            </a:extLst>
          </p:cNvPr>
          <p:cNvSpPr txBox="1"/>
          <p:nvPr/>
        </p:nvSpPr>
        <p:spPr>
          <a:xfrm>
            <a:off x="936760" y="5333208"/>
            <a:ext cx="1595886" cy="276999"/>
          </a:xfrm>
          <a:prstGeom prst="rect">
            <a:avLst/>
          </a:prstGeom>
          <a:noFill/>
        </p:spPr>
        <p:txBody>
          <a:bodyPr wrap="none" rtlCol="0">
            <a:spAutoFit/>
          </a:bodyPr>
          <a:lstStyle/>
          <a:p>
            <a:r>
              <a:rPr lang="en-GB" sz="1200" i="1" dirty="0">
                <a:latin typeface="+mj-lt"/>
              </a:rPr>
              <a:t>Source: United Nations</a:t>
            </a:r>
          </a:p>
        </p:txBody>
      </p:sp>
      <p:sp>
        <p:nvSpPr>
          <p:cNvPr id="25" name="Content Placeholder 6">
            <a:extLst>
              <a:ext uri="{FF2B5EF4-FFF2-40B4-BE49-F238E27FC236}">
                <a16:creationId xmlns:a16="http://schemas.microsoft.com/office/drawing/2014/main" id="{28ED1734-E297-4E2C-AD8E-A5E17200B492}"/>
              </a:ext>
            </a:extLst>
          </p:cNvPr>
          <p:cNvSpPr txBox="1">
            <a:spLocks/>
          </p:cNvSpPr>
          <p:nvPr/>
        </p:nvSpPr>
        <p:spPr>
          <a:xfrm>
            <a:off x="6468532" y="2019221"/>
            <a:ext cx="5515945" cy="43319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None/>
            </a:pPr>
            <a:r>
              <a:rPr lang="en-GB" sz="2400" dirty="0">
                <a:solidFill>
                  <a:srgbClr val="577DA4"/>
                </a:solidFill>
              </a:rPr>
              <a:t>Making the world a better place</a:t>
            </a:r>
          </a:p>
          <a:p>
            <a:pPr lvl="1">
              <a:lnSpc>
                <a:spcPct val="200000"/>
              </a:lnSpc>
            </a:pPr>
            <a:r>
              <a:rPr lang="en-GB" sz="1400" dirty="0">
                <a:solidFill>
                  <a:srgbClr val="577DA4"/>
                </a:solidFill>
              </a:rPr>
              <a:t>Defining a more balanced use of natural resources</a:t>
            </a:r>
          </a:p>
          <a:p>
            <a:pPr lvl="1">
              <a:lnSpc>
                <a:spcPct val="200000"/>
              </a:lnSpc>
            </a:pPr>
            <a:r>
              <a:rPr lang="en-GB" sz="1400" dirty="0">
                <a:solidFill>
                  <a:srgbClr val="577DA4"/>
                </a:solidFill>
              </a:rPr>
              <a:t>Tackling climate change and caring for the environment</a:t>
            </a:r>
          </a:p>
          <a:p>
            <a:pPr lvl="1">
              <a:lnSpc>
                <a:spcPct val="200000"/>
              </a:lnSpc>
            </a:pPr>
            <a:r>
              <a:rPr lang="en-GB" sz="1400" dirty="0">
                <a:solidFill>
                  <a:srgbClr val="577DA4"/>
                </a:solidFill>
              </a:rPr>
              <a:t>Building a fairer society</a:t>
            </a:r>
          </a:p>
          <a:p>
            <a:pPr lvl="1">
              <a:lnSpc>
                <a:spcPct val="200000"/>
              </a:lnSpc>
            </a:pPr>
            <a:r>
              <a:rPr lang="en-GB" sz="1400" dirty="0">
                <a:solidFill>
                  <a:srgbClr val="577DA4"/>
                </a:solidFill>
              </a:rPr>
              <a:t>Driving better corporate governance</a:t>
            </a:r>
          </a:p>
          <a:p>
            <a:pPr lvl="1">
              <a:lnSpc>
                <a:spcPct val="200000"/>
              </a:lnSpc>
            </a:pPr>
            <a:r>
              <a:rPr lang="en-GB" sz="1400" b="1" dirty="0">
                <a:solidFill>
                  <a:srgbClr val="577DA4"/>
                </a:solidFill>
              </a:rPr>
              <a:t>ESG Investing can assist with all of these factors</a:t>
            </a:r>
          </a:p>
        </p:txBody>
      </p:sp>
    </p:spTree>
    <p:extLst>
      <p:ext uri="{BB962C8B-B14F-4D97-AF65-F5344CB8AC3E}">
        <p14:creationId xmlns:p14="http://schemas.microsoft.com/office/powerpoint/2010/main" val="30743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784997" y="1957670"/>
            <a:ext cx="3175355" cy="3244606"/>
          </a:xfrm>
          <a:prstGeom prst="rect">
            <a:avLst/>
          </a:prstGeom>
          <a:noFill/>
        </p:spPr>
        <p:txBody>
          <a:bodyPr wrap="square" rtlCol="0">
            <a:spAutoFit/>
          </a:bodyPr>
          <a:lstStyle/>
          <a:p>
            <a:pPr>
              <a:lnSpc>
                <a:spcPct val="120000"/>
              </a:lnSpc>
            </a:pPr>
            <a:r>
              <a:rPr lang="en-US" sz="2800" b="1" dirty="0">
                <a:solidFill>
                  <a:srgbClr val="010101"/>
                </a:solidFill>
                <a:latin typeface="Calibri" pitchFamily="34" charset="0"/>
                <a:ea typeface="Roboto Lt" pitchFamily="2" charset="0"/>
              </a:rPr>
              <a:t>Environmental</a:t>
            </a:r>
          </a:p>
          <a:p>
            <a:pPr marL="285750" indent="-285750">
              <a:lnSpc>
                <a:spcPct val="120000"/>
              </a:lnSpc>
              <a:buFont typeface="Arial" panose="020B0604020202020204" pitchFamily="34" charset="0"/>
              <a:buChar char="•"/>
            </a:pPr>
            <a:r>
              <a:rPr lang="en-GB" dirty="0">
                <a:solidFill>
                  <a:srgbClr val="577DA4"/>
                </a:solidFill>
              </a:rPr>
              <a:t>Biodiversity loss</a:t>
            </a:r>
          </a:p>
          <a:p>
            <a:pPr marL="285750" indent="-285750">
              <a:lnSpc>
                <a:spcPct val="120000"/>
              </a:lnSpc>
              <a:buFont typeface="Arial" panose="020B0604020202020204" pitchFamily="34" charset="0"/>
              <a:buChar char="•"/>
            </a:pPr>
            <a:r>
              <a:rPr lang="en-GB" dirty="0">
                <a:solidFill>
                  <a:srgbClr val="577DA4"/>
                </a:solidFill>
              </a:rPr>
              <a:t>Greenhouse gas emissions</a:t>
            </a:r>
          </a:p>
          <a:p>
            <a:pPr marL="285750" indent="-285750">
              <a:lnSpc>
                <a:spcPct val="120000"/>
              </a:lnSpc>
              <a:buFont typeface="Arial" panose="020B0604020202020204" pitchFamily="34" charset="0"/>
              <a:buChar char="•"/>
            </a:pPr>
            <a:r>
              <a:rPr lang="en-GB" dirty="0">
                <a:solidFill>
                  <a:srgbClr val="577DA4"/>
                </a:solidFill>
              </a:rPr>
              <a:t>Energy efficiency</a:t>
            </a:r>
          </a:p>
          <a:p>
            <a:pPr marL="285750" indent="-285750">
              <a:lnSpc>
                <a:spcPct val="120000"/>
              </a:lnSpc>
              <a:buFont typeface="Arial" panose="020B0604020202020204" pitchFamily="34" charset="0"/>
              <a:buChar char="•"/>
            </a:pPr>
            <a:r>
              <a:rPr lang="en-GB" dirty="0">
                <a:solidFill>
                  <a:srgbClr val="577DA4"/>
                </a:solidFill>
              </a:rPr>
              <a:t>Renewable energy</a:t>
            </a:r>
          </a:p>
          <a:p>
            <a:pPr marL="285750" indent="-285750">
              <a:lnSpc>
                <a:spcPct val="120000"/>
              </a:lnSpc>
              <a:buFont typeface="Arial" panose="020B0604020202020204" pitchFamily="34" charset="0"/>
              <a:buChar char="•"/>
            </a:pPr>
            <a:r>
              <a:rPr lang="en-GB" dirty="0">
                <a:solidFill>
                  <a:srgbClr val="577DA4"/>
                </a:solidFill>
              </a:rPr>
              <a:t>Resource depletion</a:t>
            </a:r>
          </a:p>
          <a:p>
            <a:pPr marL="285750" indent="-285750">
              <a:lnSpc>
                <a:spcPct val="120000"/>
              </a:lnSpc>
              <a:buFont typeface="Arial" panose="020B0604020202020204" pitchFamily="34" charset="0"/>
              <a:buChar char="•"/>
            </a:pPr>
            <a:r>
              <a:rPr lang="en-GB" dirty="0">
                <a:solidFill>
                  <a:srgbClr val="577DA4"/>
                </a:solidFill>
              </a:rPr>
              <a:t>Ocean acidification</a:t>
            </a:r>
          </a:p>
          <a:p>
            <a:pPr marL="285750" indent="-285750">
              <a:lnSpc>
                <a:spcPct val="120000"/>
              </a:lnSpc>
              <a:buFont typeface="Arial" panose="020B0604020202020204" pitchFamily="34" charset="0"/>
              <a:buChar char="•"/>
            </a:pPr>
            <a:r>
              <a:rPr lang="en-GB" dirty="0">
                <a:solidFill>
                  <a:srgbClr val="577DA4"/>
                </a:solidFill>
              </a:rPr>
              <a:t>Ozone depletion</a:t>
            </a:r>
            <a:endParaRPr lang="en-US" dirty="0">
              <a:solidFill>
                <a:srgbClr val="577DA4"/>
              </a:solidFill>
              <a:latin typeface="Calibri" pitchFamily="34" charset="0"/>
              <a:ea typeface="Roboto Lt" pitchFamily="2" charset="0"/>
            </a:endParaRPr>
          </a:p>
        </p:txBody>
      </p:sp>
      <p:sp>
        <p:nvSpPr>
          <p:cNvPr id="43" name="Rectangle 42"/>
          <p:cNvSpPr/>
          <p:nvPr/>
        </p:nvSpPr>
        <p:spPr>
          <a:xfrm>
            <a:off x="4471903" y="1909194"/>
            <a:ext cx="3175355" cy="3909404"/>
          </a:xfrm>
          <a:prstGeom prst="rect">
            <a:avLst/>
          </a:prstGeom>
          <a:noFill/>
        </p:spPr>
        <p:txBody>
          <a:bodyPr wrap="square" rtlCol="0">
            <a:spAutoFit/>
          </a:bodyPr>
          <a:lstStyle/>
          <a:p>
            <a:pPr>
              <a:lnSpc>
                <a:spcPct val="120000"/>
              </a:lnSpc>
            </a:pPr>
            <a:r>
              <a:rPr lang="en-US" sz="2800" b="1" dirty="0">
                <a:solidFill>
                  <a:srgbClr val="010101"/>
                </a:solidFill>
                <a:latin typeface="Calibri" pitchFamily="34" charset="0"/>
                <a:ea typeface="Roboto Lt" pitchFamily="2" charset="0"/>
              </a:rPr>
              <a:t>Social</a:t>
            </a:r>
          </a:p>
          <a:p>
            <a:pPr marL="285750" indent="-285750">
              <a:lnSpc>
                <a:spcPct val="120000"/>
              </a:lnSpc>
              <a:buFont typeface="Arial" panose="020B0604020202020204" pitchFamily="34" charset="0"/>
              <a:buChar char="•"/>
            </a:pPr>
            <a:r>
              <a:rPr lang="en-GB" dirty="0">
                <a:solidFill>
                  <a:srgbClr val="577DA4"/>
                </a:solidFill>
              </a:rPr>
              <a:t>Mass migration</a:t>
            </a:r>
          </a:p>
          <a:p>
            <a:pPr marL="285750" indent="-285750">
              <a:lnSpc>
                <a:spcPct val="120000"/>
              </a:lnSpc>
              <a:buFont typeface="Arial" panose="020B0604020202020204" pitchFamily="34" charset="0"/>
              <a:buChar char="•"/>
            </a:pPr>
            <a:r>
              <a:rPr lang="en-GB" dirty="0">
                <a:solidFill>
                  <a:srgbClr val="577DA4"/>
                </a:solidFill>
              </a:rPr>
              <a:t>Wealth distribution </a:t>
            </a:r>
          </a:p>
          <a:p>
            <a:pPr marL="285750" indent="-285750">
              <a:lnSpc>
                <a:spcPct val="120000"/>
              </a:lnSpc>
              <a:buFont typeface="Arial" panose="020B0604020202020204" pitchFamily="34" charset="0"/>
              <a:buChar char="•"/>
            </a:pPr>
            <a:r>
              <a:rPr lang="en-GB" dirty="0">
                <a:solidFill>
                  <a:srgbClr val="577DA4"/>
                </a:solidFill>
              </a:rPr>
              <a:t>Access to healthcare</a:t>
            </a:r>
          </a:p>
          <a:p>
            <a:pPr marL="285750" indent="-285750">
              <a:lnSpc>
                <a:spcPct val="120000"/>
              </a:lnSpc>
              <a:buFont typeface="Arial" panose="020B0604020202020204" pitchFamily="34" charset="0"/>
              <a:buChar char="•"/>
            </a:pPr>
            <a:r>
              <a:rPr lang="en-GB" dirty="0">
                <a:solidFill>
                  <a:srgbClr val="577DA4"/>
                </a:solidFill>
              </a:rPr>
              <a:t>Workplace health and safety</a:t>
            </a:r>
          </a:p>
          <a:p>
            <a:pPr marL="285750" indent="-285750">
              <a:lnSpc>
                <a:spcPct val="120000"/>
              </a:lnSpc>
              <a:buFont typeface="Arial" panose="020B0604020202020204" pitchFamily="34" charset="0"/>
              <a:buChar char="•"/>
            </a:pPr>
            <a:r>
              <a:rPr lang="en-GB" dirty="0">
                <a:solidFill>
                  <a:srgbClr val="577DA4"/>
                </a:solidFill>
              </a:rPr>
              <a:t>Diversity</a:t>
            </a:r>
          </a:p>
          <a:p>
            <a:pPr marL="285750" indent="-285750">
              <a:lnSpc>
                <a:spcPct val="120000"/>
              </a:lnSpc>
              <a:buFont typeface="Arial" panose="020B0604020202020204" pitchFamily="34" charset="0"/>
              <a:buChar char="•"/>
            </a:pPr>
            <a:r>
              <a:rPr lang="en-GB" dirty="0">
                <a:solidFill>
                  <a:srgbClr val="577DA4"/>
                </a:solidFill>
              </a:rPr>
              <a:t>Employment rights, child labour and slavery</a:t>
            </a:r>
          </a:p>
          <a:p>
            <a:pPr marL="285750" indent="-285750">
              <a:lnSpc>
                <a:spcPct val="120000"/>
              </a:lnSpc>
              <a:buFont typeface="Arial" panose="020B0604020202020204" pitchFamily="34" charset="0"/>
              <a:buChar char="•"/>
            </a:pPr>
            <a:r>
              <a:rPr lang="en-GB" dirty="0">
                <a:solidFill>
                  <a:srgbClr val="577DA4"/>
                </a:solidFill>
              </a:rPr>
              <a:t>Controversial weapons such as cluster bombs</a:t>
            </a:r>
            <a:endParaRPr lang="en-US" dirty="0">
              <a:solidFill>
                <a:srgbClr val="577DA4"/>
              </a:solidFill>
              <a:latin typeface="Calibri" pitchFamily="34" charset="0"/>
              <a:ea typeface="Roboto Lt" pitchFamily="2" charset="0"/>
            </a:endParaRPr>
          </a:p>
        </p:txBody>
      </p:sp>
      <p:sp>
        <p:nvSpPr>
          <p:cNvPr id="44" name="Rectangle 43"/>
          <p:cNvSpPr/>
          <p:nvPr/>
        </p:nvSpPr>
        <p:spPr>
          <a:xfrm>
            <a:off x="8231648" y="1909194"/>
            <a:ext cx="3175355" cy="4243598"/>
          </a:xfrm>
          <a:prstGeom prst="rect">
            <a:avLst/>
          </a:prstGeom>
          <a:noFill/>
        </p:spPr>
        <p:txBody>
          <a:bodyPr wrap="square" rtlCol="0">
            <a:spAutoFit/>
          </a:bodyPr>
          <a:lstStyle/>
          <a:p>
            <a:pPr>
              <a:lnSpc>
                <a:spcPct val="120000"/>
              </a:lnSpc>
            </a:pPr>
            <a:r>
              <a:rPr lang="en-US" sz="2800" b="1" dirty="0">
                <a:solidFill>
                  <a:srgbClr val="010101"/>
                </a:solidFill>
                <a:latin typeface="Calibri" pitchFamily="34" charset="0"/>
                <a:ea typeface="Roboto Bk" pitchFamily="2" charset="0"/>
              </a:rPr>
              <a:t>Governance</a:t>
            </a:r>
            <a:endParaRPr lang="en-US" sz="1400" dirty="0">
              <a:solidFill>
                <a:srgbClr val="01357C"/>
              </a:solidFill>
              <a:latin typeface="Calibri" pitchFamily="34" charset="0"/>
              <a:ea typeface="Roboto Bk" pitchFamily="2" charset="0"/>
            </a:endParaRPr>
          </a:p>
          <a:p>
            <a:pPr marL="457200" indent="-457200">
              <a:lnSpc>
                <a:spcPct val="120000"/>
              </a:lnSpc>
              <a:buFont typeface="Arial" panose="020B0604020202020204" pitchFamily="34" charset="0"/>
              <a:buChar char="•"/>
            </a:pPr>
            <a:r>
              <a:rPr lang="en-GB" dirty="0">
                <a:solidFill>
                  <a:srgbClr val="577DA4"/>
                </a:solidFill>
              </a:rPr>
              <a:t>Executive compensation</a:t>
            </a:r>
          </a:p>
          <a:p>
            <a:pPr marL="457200" indent="-457200">
              <a:lnSpc>
                <a:spcPct val="120000"/>
              </a:lnSpc>
              <a:buFont typeface="Arial" panose="020B0604020202020204" pitchFamily="34" charset="0"/>
              <a:buChar char="•"/>
            </a:pPr>
            <a:r>
              <a:rPr lang="en-GB" dirty="0">
                <a:solidFill>
                  <a:srgbClr val="577DA4"/>
                </a:solidFill>
              </a:rPr>
              <a:t>Bribery and corruption</a:t>
            </a:r>
          </a:p>
          <a:p>
            <a:pPr marL="457200" indent="-457200">
              <a:lnSpc>
                <a:spcPct val="120000"/>
              </a:lnSpc>
              <a:buFont typeface="Arial" panose="020B0604020202020204" pitchFamily="34" charset="0"/>
              <a:buChar char="•"/>
            </a:pPr>
            <a:r>
              <a:rPr lang="en-GB" dirty="0">
                <a:solidFill>
                  <a:srgbClr val="577DA4"/>
                </a:solidFill>
              </a:rPr>
              <a:t>Independent directors</a:t>
            </a:r>
          </a:p>
          <a:p>
            <a:pPr marL="457200" indent="-457200">
              <a:lnSpc>
                <a:spcPct val="120000"/>
              </a:lnSpc>
              <a:buFont typeface="Arial" panose="020B0604020202020204" pitchFamily="34" charset="0"/>
              <a:buChar char="•"/>
            </a:pPr>
            <a:r>
              <a:rPr lang="en-GB" dirty="0">
                <a:solidFill>
                  <a:srgbClr val="577DA4"/>
                </a:solidFill>
              </a:rPr>
              <a:t>Ethics in business</a:t>
            </a:r>
          </a:p>
          <a:p>
            <a:pPr marL="457200" indent="-457200">
              <a:lnSpc>
                <a:spcPct val="120000"/>
              </a:lnSpc>
              <a:buFont typeface="Arial" panose="020B0604020202020204" pitchFamily="34" charset="0"/>
              <a:buChar char="•"/>
            </a:pPr>
            <a:r>
              <a:rPr lang="en-GB" dirty="0">
                <a:solidFill>
                  <a:srgbClr val="577DA4"/>
                </a:solidFill>
              </a:rPr>
              <a:t>Transparent disclosure of ESG criteria</a:t>
            </a:r>
          </a:p>
          <a:p>
            <a:pPr marL="457200" indent="-457200">
              <a:lnSpc>
                <a:spcPct val="120000"/>
              </a:lnSpc>
              <a:buFont typeface="Arial" panose="020B0604020202020204" pitchFamily="34" charset="0"/>
              <a:buChar char="•"/>
            </a:pPr>
            <a:r>
              <a:rPr lang="en-GB" dirty="0">
                <a:solidFill>
                  <a:srgbClr val="577DA4"/>
                </a:solidFill>
              </a:rPr>
              <a:t>Whistle-blowing policies</a:t>
            </a:r>
          </a:p>
          <a:p>
            <a:pPr marL="457200" indent="-457200">
              <a:lnSpc>
                <a:spcPct val="120000"/>
              </a:lnSpc>
              <a:buFont typeface="Arial" panose="020B0604020202020204" pitchFamily="34" charset="0"/>
              <a:buChar char="•"/>
            </a:pPr>
            <a:r>
              <a:rPr lang="en-GB" dirty="0">
                <a:solidFill>
                  <a:srgbClr val="577DA4"/>
                </a:solidFill>
              </a:rPr>
              <a:t>Implications of business strategy on social and sustainability issues</a:t>
            </a:r>
          </a:p>
          <a:p>
            <a:pPr>
              <a:lnSpc>
                <a:spcPct val="120000"/>
              </a:lnSpc>
            </a:pPr>
            <a:endParaRPr lang="en-US" dirty="0">
              <a:solidFill>
                <a:srgbClr val="577DA4"/>
              </a:solidFill>
              <a:latin typeface="Calibri" pitchFamily="34" charset="0"/>
              <a:ea typeface="Roboto Lt" pitchFamily="2" charset="0"/>
            </a:endParaRPr>
          </a:p>
        </p:txBody>
      </p:sp>
      <p:cxnSp>
        <p:nvCxnSpPr>
          <p:cNvPr id="45" name="Straight Connector 44"/>
          <p:cNvCxnSpPr/>
          <p:nvPr/>
        </p:nvCxnSpPr>
        <p:spPr>
          <a:xfrm>
            <a:off x="4235954" y="2186192"/>
            <a:ext cx="0" cy="3694858"/>
          </a:xfrm>
          <a:prstGeom prst="line">
            <a:avLst/>
          </a:prstGeom>
          <a:ln>
            <a:solidFill>
              <a:srgbClr val="577DA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922861" y="2222244"/>
            <a:ext cx="0" cy="3694858"/>
          </a:xfrm>
          <a:prstGeom prst="line">
            <a:avLst/>
          </a:prstGeom>
          <a:ln>
            <a:solidFill>
              <a:srgbClr val="577DA4"/>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pPr algn="ctr"/>
            <a:fld id="{1A174DE4-D6E9-4419-BBC5-6C621C4D6CB0}" type="slidenum">
              <a:rPr lang="en-US" smtClean="0">
                <a:latin typeface="Calibri" pitchFamily="34" charset="0"/>
              </a:rPr>
              <a:pPr algn="ctr"/>
              <a:t>6</a:t>
            </a:fld>
            <a:endParaRPr lang="en-US">
              <a:latin typeface="Calibri" pitchFamily="34" charset="0"/>
            </a:endParaRPr>
          </a:p>
        </p:txBody>
      </p:sp>
      <p:sp>
        <p:nvSpPr>
          <p:cNvPr id="13" name="TextBox 12"/>
          <p:cNvSpPr txBox="1"/>
          <p:nvPr/>
        </p:nvSpPr>
        <p:spPr>
          <a:xfrm>
            <a:off x="4235954" y="68872"/>
            <a:ext cx="4735644" cy="646331"/>
          </a:xfrm>
          <a:prstGeom prst="rect">
            <a:avLst/>
          </a:prstGeom>
          <a:noFill/>
        </p:spPr>
        <p:txBody>
          <a:bodyPr wrap="square" rtlCol="0">
            <a:spAutoFit/>
          </a:bodyPr>
          <a:lstStyle/>
          <a:p>
            <a:pPr algn="ctr"/>
            <a:r>
              <a:rPr lang="en-US" sz="3600" b="1" dirty="0">
                <a:solidFill>
                  <a:srgbClr val="577DA4"/>
                </a:solidFill>
                <a:latin typeface="Calibri" pitchFamily="34" charset="0"/>
                <a:ea typeface="Roboto Th" pitchFamily="2" charset="0"/>
              </a:rPr>
              <a:t>What is ESG Investing?</a:t>
            </a:r>
          </a:p>
        </p:txBody>
      </p:sp>
      <p:sp>
        <p:nvSpPr>
          <p:cNvPr id="14" name="Rounded Rectangle 13"/>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15" name="Group 14"/>
          <p:cNvGrpSpPr/>
          <p:nvPr/>
        </p:nvGrpSpPr>
        <p:grpSpPr>
          <a:xfrm>
            <a:off x="-11773" y="6770910"/>
            <a:ext cx="12192001" cy="94443"/>
            <a:chOff x="-2" y="6777625"/>
            <a:chExt cx="12192001" cy="94443"/>
          </a:xfrm>
        </p:grpSpPr>
        <p:sp>
          <p:nvSpPr>
            <p:cNvPr id="16" name="Rectangle 15"/>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7" name="Rectangle 16"/>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8" name="Rectangle 17"/>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9" name="Rectangle 18"/>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20"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1" descr="webaddress.png"/>
          <p:cNvPicPr>
            <a:picLocks noChangeAspect="1"/>
          </p:cNvPicPr>
          <p:nvPr/>
        </p:nvPicPr>
        <p:blipFill>
          <a:blip r:embed="rId4"/>
          <a:stretch>
            <a:fillRect/>
          </a:stretch>
        </p:blipFill>
        <p:spPr>
          <a:xfrm>
            <a:off x="5116850" y="6529698"/>
            <a:ext cx="1954644" cy="188205"/>
          </a:xfrm>
          <a:prstGeom prst="rect">
            <a:avLst/>
          </a:prstGeom>
        </p:spPr>
      </p:pic>
    </p:spTree>
    <p:extLst>
      <p:ext uri="{BB962C8B-B14F-4D97-AF65-F5344CB8AC3E}">
        <p14:creationId xmlns:p14="http://schemas.microsoft.com/office/powerpoint/2010/main" val="56831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
                                        <p:tgtEl>
                                          <p:spTgt spid="45"/>
                                        </p:tgtEl>
                                      </p:cBhvr>
                                    </p:animEffect>
                                  </p:childTnLst>
                                </p:cTn>
                              </p:par>
                            </p:childTnLst>
                          </p:cTn>
                        </p:par>
                        <p:par>
                          <p:cTn id="12" fill="hold">
                            <p:stCondLst>
                              <p:cond delay="51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par>
                          <p:cTn id="16" fill="hold">
                            <p:stCondLst>
                              <p:cond delay="1010"/>
                            </p:stCondLst>
                            <p:childTnLst>
                              <p:par>
                                <p:cTn id="17" presetID="10" presetClass="entr" presetSubtype="0"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
                                        <p:tgtEl>
                                          <p:spTgt spid="48"/>
                                        </p:tgtEl>
                                      </p:cBhvr>
                                    </p:animEffect>
                                  </p:childTnLst>
                                </p:cTn>
                              </p:par>
                            </p:childTnLst>
                          </p:cTn>
                        </p:par>
                        <p:par>
                          <p:cTn id="20" fill="hold">
                            <p:stCondLst>
                              <p:cond delay="1020"/>
                            </p:stCondLst>
                            <p:childTnLst>
                              <p:par>
                                <p:cTn id="21" presetID="10"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3" grpId="0"/>
      <p:bldP spid="44"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17988" y="1289321"/>
            <a:ext cx="9143987" cy="707886"/>
          </a:xfrm>
          <a:prstGeom prst="rect">
            <a:avLst/>
          </a:prstGeom>
        </p:spPr>
        <p:txBody>
          <a:bodyPr wrap="square">
            <a:spAutoFit/>
          </a:bodyPr>
          <a:lstStyle/>
          <a:p>
            <a:pPr algn="ctr"/>
            <a:r>
              <a:rPr lang="en-US" sz="2000" dirty="0">
                <a:solidFill>
                  <a:srgbClr val="577DA4"/>
                </a:solidFill>
                <a:latin typeface="Calibri" pitchFamily="34" charset="0"/>
                <a:ea typeface="Roboto Lt" pitchFamily="2" charset="0"/>
              </a:rPr>
              <a:t>ESG investing can be broadly defined as ‘integrating Environmental, Social and Governance factors of companies into the fundamental investment process’</a:t>
            </a:r>
          </a:p>
        </p:txBody>
      </p:sp>
      <p:sp>
        <p:nvSpPr>
          <p:cNvPr id="3" name="Slide Number Placeholder 2"/>
          <p:cNvSpPr>
            <a:spLocks noGrp="1"/>
          </p:cNvSpPr>
          <p:nvPr>
            <p:ph type="sldNum" sz="quarter" idx="12"/>
          </p:nvPr>
        </p:nvSpPr>
        <p:spPr/>
        <p:txBody>
          <a:bodyPr/>
          <a:lstStyle/>
          <a:p>
            <a:pPr algn="ctr"/>
            <a:fld id="{1A174DE4-D6E9-4419-BBC5-6C621C4D6CB0}" type="slidenum">
              <a:rPr lang="en-US" smtClean="0">
                <a:latin typeface="Calibri" pitchFamily="34" charset="0"/>
              </a:rPr>
              <a:pPr algn="ctr"/>
              <a:t>7</a:t>
            </a:fld>
            <a:endParaRPr lang="en-US">
              <a:latin typeface="Calibri" pitchFamily="34" charset="0"/>
            </a:endParaRPr>
          </a:p>
        </p:txBody>
      </p:sp>
      <p:sp>
        <p:nvSpPr>
          <p:cNvPr id="13" name="TextBox 12"/>
          <p:cNvSpPr txBox="1"/>
          <p:nvPr/>
        </p:nvSpPr>
        <p:spPr>
          <a:xfrm>
            <a:off x="4235954" y="68872"/>
            <a:ext cx="4735644" cy="646331"/>
          </a:xfrm>
          <a:prstGeom prst="rect">
            <a:avLst/>
          </a:prstGeom>
          <a:noFill/>
        </p:spPr>
        <p:txBody>
          <a:bodyPr wrap="square" rtlCol="0">
            <a:spAutoFit/>
          </a:bodyPr>
          <a:lstStyle/>
          <a:p>
            <a:pPr algn="ctr"/>
            <a:r>
              <a:rPr lang="en-US" sz="3600" b="1" dirty="0">
                <a:solidFill>
                  <a:srgbClr val="577DA4"/>
                </a:solidFill>
                <a:latin typeface="Calibri" pitchFamily="34" charset="0"/>
                <a:ea typeface="Roboto Th" pitchFamily="2" charset="0"/>
              </a:rPr>
              <a:t>What is ESG Investing?</a:t>
            </a:r>
          </a:p>
        </p:txBody>
      </p:sp>
      <p:sp>
        <p:nvSpPr>
          <p:cNvPr id="14" name="Rounded Rectangle 13"/>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15" name="Group 14"/>
          <p:cNvGrpSpPr/>
          <p:nvPr/>
        </p:nvGrpSpPr>
        <p:grpSpPr>
          <a:xfrm>
            <a:off x="-11773" y="6770910"/>
            <a:ext cx="12192001" cy="94443"/>
            <a:chOff x="-2" y="6777625"/>
            <a:chExt cx="12192001" cy="94443"/>
          </a:xfrm>
        </p:grpSpPr>
        <p:sp>
          <p:nvSpPr>
            <p:cNvPr id="16" name="Rectangle 15"/>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7" name="Rectangle 16"/>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8" name="Rectangle 17"/>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19" name="Rectangle 18"/>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20"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2" name="Picture 21" descr="webaddress.png"/>
          <p:cNvPicPr>
            <a:picLocks noChangeAspect="1"/>
          </p:cNvPicPr>
          <p:nvPr/>
        </p:nvPicPr>
        <p:blipFill>
          <a:blip r:embed="rId4"/>
          <a:stretch>
            <a:fillRect/>
          </a:stretch>
        </p:blipFill>
        <p:spPr>
          <a:xfrm>
            <a:off x="5116850" y="6529698"/>
            <a:ext cx="1954644" cy="188205"/>
          </a:xfrm>
          <a:prstGeom prst="rect">
            <a:avLst/>
          </a:prstGeom>
        </p:spPr>
      </p:pic>
      <p:pic>
        <p:nvPicPr>
          <p:cNvPr id="4" name="Picture 3">
            <a:extLst>
              <a:ext uri="{FF2B5EF4-FFF2-40B4-BE49-F238E27FC236}">
                <a16:creationId xmlns:a16="http://schemas.microsoft.com/office/drawing/2014/main" id="{59233F0A-C981-4AC0-AFCF-5ECB5EC89F84}"/>
              </a:ext>
            </a:extLst>
          </p:cNvPr>
          <p:cNvPicPr>
            <a:picLocks noChangeAspect="1"/>
          </p:cNvPicPr>
          <p:nvPr/>
        </p:nvPicPr>
        <p:blipFill>
          <a:blip r:embed="rId5"/>
          <a:stretch>
            <a:fillRect/>
          </a:stretch>
        </p:blipFill>
        <p:spPr>
          <a:xfrm>
            <a:off x="188535" y="2416756"/>
            <a:ext cx="4764933" cy="3693393"/>
          </a:xfrm>
          <a:prstGeom prst="rect">
            <a:avLst/>
          </a:prstGeom>
        </p:spPr>
      </p:pic>
      <p:sp>
        <p:nvSpPr>
          <p:cNvPr id="26" name="Content Placeholder 6">
            <a:extLst>
              <a:ext uri="{FF2B5EF4-FFF2-40B4-BE49-F238E27FC236}">
                <a16:creationId xmlns:a16="http://schemas.microsoft.com/office/drawing/2014/main" id="{2DDF6D18-A7D8-4FCA-84B8-E542577FEF4C}"/>
              </a:ext>
            </a:extLst>
          </p:cNvPr>
          <p:cNvSpPr txBox="1">
            <a:spLocks/>
          </p:cNvSpPr>
          <p:nvPr/>
        </p:nvSpPr>
        <p:spPr>
          <a:xfrm>
            <a:off x="6084227" y="2248131"/>
            <a:ext cx="5678942" cy="30466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200000"/>
              </a:lnSpc>
              <a:buNone/>
            </a:pPr>
            <a:r>
              <a:rPr lang="en-GB" b="1" u="sng" dirty="0">
                <a:solidFill>
                  <a:srgbClr val="010101"/>
                </a:solidFill>
                <a:latin typeface="Calibri" panose="020F0502020204030204" pitchFamily="34" charset="0"/>
                <a:cs typeface="Calibri" panose="020F0502020204030204" pitchFamily="34" charset="0"/>
              </a:rPr>
              <a:t>How is this Integrated?</a:t>
            </a:r>
          </a:p>
          <a:p>
            <a:pPr lvl="1">
              <a:lnSpc>
                <a:spcPct val="200000"/>
              </a:lnSpc>
            </a:pPr>
            <a:r>
              <a:rPr lang="en-GB" sz="1600" dirty="0">
                <a:solidFill>
                  <a:srgbClr val="577DA4"/>
                </a:solidFill>
                <a:latin typeface="Calibri" panose="020F0502020204030204" pitchFamily="34" charset="0"/>
                <a:cs typeface="Calibri" panose="020F0502020204030204" pitchFamily="34" charset="0"/>
              </a:rPr>
              <a:t>Core portfolio analysis to include ESG credentials</a:t>
            </a:r>
          </a:p>
          <a:p>
            <a:pPr lvl="1">
              <a:lnSpc>
                <a:spcPct val="200000"/>
              </a:lnSpc>
            </a:pPr>
            <a:r>
              <a:rPr lang="en-GB" sz="1600" dirty="0">
                <a:solidFill>
                  <a:srgbClr val="577DA4"/>
                </a:solidFill>
                <a:latin typeface="Calibri" panose="020F0502020204030204" pitchFamily="34" charset="0"/>
                <a:cs typeface="Calibri" panose="020F0502020204030204" pitchFamily="34" charset="0"/>
              </a:rPr>
              <a:t>ESG ratings form part of decision </a:t>
            </a:r>
          </a:p>
          <a:p>
            <a:pPr lvl="1">
              <a:lnSpc>
                <a:spcPct val="200000"/>
              </a:lnSpc>
            </a:pPr>
            <a:r>
              <a:rPr lang="en-GB" sz="1600" dirty="0">
                <a:solidFill>
                  <a:srgbClr val="577DA4"/>
                </a:solidFill>
                <a:latin typeface="Calibri" panose="020F0502020204030204" pitchFamily="34" charset="0"/>
                <a:cs typeface="Calibri" panose="020F0502020204030204" pitchFamily="34" charset="0"/>
              </a:rPr>
              <a:t>Ratings Agencies (e.g. MSCI &amp; </a:t>
            </a:r>
            <a:r>
              <a:rPr lang="en-GB" sz="1600" dirty="0" err="1">
                <a:solidFill>
                  <a:srgbClr val="577DA4"/>
                </a:solidFill>
                <a:latin typeface="Calibri" panose="020F0502020204030204" pitchFamily="34" charset="0"/>
                <a:cs typeface="Calibri" panose="020F0502020204030204" pitchFamily="34" charset="0"/>
              </a:rPr>
              <a:t>Sustainaltics</a:t>
            </a:r>
            <a:r>
              <a:rPr lang="en-GB" sz="1600" dirty="0">
                <a:solidFill>
                  <a:srgbClr val="577DA4"/>
                </a:solidFill>
                <a:latin typeface="Calibri" panose="020F0502020204030204" pitchFamily="34" charset="0"/>
                <a:cs typeface="Calibri" panose="020F0502020204030204" pitchFamily="34" charset="0"/>
              </a:rPr>
              <a:t>) </a:t>
            </a:r>
          </a:p>
          <a:p>
            <a:pPr lvl="1">
              <a:lnSpc>
                <a:spcPct val="200000"/>
              </a:lnSpc>
            </a:pPr>
            <a:r>
              <a:rPr lang="en-GB" sz="1600" dirty="0">
                <a:solidFill>
                  <a:srgbClr val="577DA4"/>
                </a:solidFill>
                <a:latin typeface="Calibri" panose="020F0502020204030204" pitchFamily="34" charset="0"/>
                <a:cs typeface="Calibri" panose="020F0502020204030204" pitchFamily="34" charset="0"/>
              </a:rPr>
              <a:t>Evaluation of ESG can be difficult – lack of data</a:t>
            </a:r>
          </a:p>
        </p:txBody>
      </p:sp>
    </p:spTree>
    <p:extLst>
      <p:ext uri="{BB962C8B-B14F-4D97-AF65-F5344CB8AC3E}">
        <p14:creationId xmlns:p14="http://schemas.microsoft.com/office/powerpoint/2010/main" val="267622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5135" b="5135"/>
          <a:stretch>
            <a:fillRect/>
          </a:stretch>
        </p:blipFill>
        <p:spPr/>
      </p:pic>
      <p:pic>
        <p:nvPicPr>
          <p:cNvPr id="8" name="Picture Placeholder 7"/>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5227" b="5227"/>
          <a:stretch>
            <a:fillRect/>
          </a:stretch>
        </p:blipFill>
        <p:spPr/>
      </p:pic>
      <p:sp>
        <p:nvSpPr>
          <p:cNvPr id="45" name="Slide Number Placeholder 10"/>
          <p:cNvSpPr>
            <a:spLocks noGrp="1"/>
          </p:cNvSpPr>
          <p:nvPr>
            <p:ph type="sldNum" sz="quarter" idx="12"/>
          </p:nvPr>
        </p:nvSpPr>
        <p:spPr>
          <a:xfrm>
            <a:off x="11568017" y="269024"/>
            <a:ext cx="353943" cy="261610"/>
          </a:xfrm>
        </p:spPr>
        <p:txBody>
          <a:bodyPr/>
          <a:lstStyle/>
          <a:p>
            <a:pPr algn="ctr"/>
            <a:fld id="{1A174DE4-D6E9-4419-BBC5-6C621C4D6CB0}" type="slidenum">
              <a:rPr lang="en-US" smtClean="0">
                <a:latin typeface="Calibri" pitchFamily="34" charset="0"/>
              </a:rPr>
              <a:pPr algn="ctr"/>
              <a:t>8</a:t>
            </a:fld>
            <a:endParaRPr lang="en-US">
              <a:latin typeface="Calibri" pitchFamily="34" charset="0"/>
            </a:endParaRPr>
          </a:p>
        </p:txBody>
      </p:sp>
      <p:pic>
        <p:nvPicPr>
          <p:cNvPr id="10" name="Picture Placeholder 9"/>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t="5190" b="5190"/>
          <a:stretch>
            <a:fillRect/>
          </a:stretch>
        </p:blipFill>
        <p:spPr/>
      </p:pic>
      <p:sp>
        <p:nvSpPr>
          <p:cNvPr id="34" name="Rectangle 33"/>
          <p:cNvSpPr/>
          <p:nvPr/>
        </p:nvSpPr>
        <p:spPr>
          <a:xfrm>
            <a:off x="4860303" y="3675038"/>
            <a:ext cx="2512352" cy="505731"/>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sp>
        <p:nvSpPr>
          <p:cNvPr id="35" name="Rectangle 34"/>
          <p:cNvSpPr/>
          <p:nvPr/>
        </p:nvSpPr>
        <p:spPr>
          <a:xfrm>
            <a:off x="4610100" y="3748445"/>
            <a:ext cx="2911001" cy="413959"/>
          </a:xfrm>
          <a:prstGeom prst="rect">
            <a:avLst/>
          </a:prstGeom>
          <a:noFill/>
        </p:spPr>
        <p:txBody>
          <a:bodyPr wrap="square" rtlCol="0">
            <a:spAutoFit/>
          </a:bodyPr>
          <a:lstStyle/>
          <a:p>
            <a:pPr algn="ctr">
              <a:lnSpc>
                <a:spcPct val="110000"/>
              </a:lnSpc>
            </a:pPr>
            <a:r>
              <a:rPr lang="en-US" sz="2000" b="1" dirty="0">
                <a:solidFill>
                  <a:schemeClr val="bg1"/>
                </a:solidFill>
                <a:latin typeface="Calibri" pitchFamily="34" charset="0"/>
                <a:ea typeface="Roboto Bk" pitchFamily="2" charset="0"/>
              </a:rPr>
              <a:t>Thematic Portfolio</a:t>
            </a:r>
          </a:p>
        </p:txBody>
      </p:sp>
      <p:sp>
        <p:nvSpPr>
          <p:cNvPr id="36" name="Rectangle 35"/>
          <p:cNvSpPr/>
          <p:nvPr/>
        </p:nvSpPr>
        <p:spPr>
          <a:xfrm>
            <a:off x="863069" y="3675038"/>
            <a:ext cx="2512352" cy="505731"/>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libri" pitchFamily="34" charset="0"/>
            </a:endParaRPr>
          </a:p>
        </p:txBody>
      </p:sp>
      <p:sp>
        <p:nvSpPr>
          <p:cNvPr id="37" name="Rectangle 36"/>
          <p:cNvSpPr/>
          <p:nvPr/>
        </p:nvSpPr>
        <p:spPr>
          <a:xfrm>
            <a:off x="612866" y="3748445"/>
            <a:ext cx="2911001" cy="413959"/>
          </a:xfrm>
          <a:prstGeom prst="rect">
            <a:avLst/>
          </a:prstGeom>
          <a:noFill/>
        </p:spPr>
        <p:txBody>
          <a:bodyPr wrap="square" rtlCol="0">
            <a:spAutoFit/>
          </a:bodyPr>
          <a:lstStyle/>
          <a:p>
            <a:pPr algn="ctr">
              <a:lnSpc>
                <a:spcPct val="110000"/>
              </a:lnSpc>
            </a:pPr>
            <a:r>
              <a:rPr lang="en-US" sz="2000" b="1" dirty="0">
                <a:solidFill>
                  <a:schemeClr val="bg1"/>
                </a:solidFill>
                <a:latin typeface="Calibri" pitchFamily="34" charset="0"/>
                <a:ea typeface="Roboto Bk" pitchFamily="2" charset="0"/>
              </a:rPr>
              <a:t>Impact Portfolio</a:t>
            </a:r>
          </a:p>
        </p:txBody>
      </p:sp>
      <p:sp>
        <p:nvSpPr>
          <p:cNvPr id="38" name="Rectangle 37"/>
          <p:cNvSpPr/>
          <p:nvPr/>
        </p:nvSpPr>
        <p:spPr>
          <a:xfrm>
            <a:off x="8857536" y="3675038"/>
            <a:ext cx="2512352" cy="505731"/>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sp>
        <p:nvSpPr>
          <p:cNvPr id="39" name="Rectangle 38"/>
          <p:cNvSpPr/>
          <p:nvPr/>
        </p:nvSpPr>
        <p:spPr>
          <a:xfrm>
            <a:off x="8857536" y="3748445"/>
            <a:ext cx="2512352" cy="413959"/>
          </a:xfrm>
          <a:prstGeom prst="rect">
            <a:avLst/>
          </a:prstGeom>
          <a:noFill/>
        </p:spPr>
        <p:txBody>
          <a:bodyPr wrap="square" rtlCol="0">
            <a:spAutoFit/>
          </a:bodyPr>
          <a:lstStyle/>
          <a:p>
            <a:pPr algn="ctr">
              <a:lnSpc>
                <a:spcPct val="110000"/>
              </a:lnSpc>
            </a:pPr>
            <a:r>
              <a:rPr lang="en-US" sz="2000" b="1" dirty="0">
                <a:solidFill>
                  <a:schemeClr val="bg1"/>
                </a:solidFill>
                <a:latin typeface="Calibri" pitchFamily="34" charset="0"/>
                <a:ea typeface="Roboto Bk" pitchFamily="2" charset="0"/>
              </a:rPr>
              <a:t>Systematic Portfolio</a:t>
            </a:r>
          </a:p>
        </p:txBody>
      </p:sp>
      <p:sp>
        <p:nvSpPr>
          <p:cNvPr id="40" name="Rectangle 39"/>
          <p:cNvSpPr/>
          <p:nvPr/>
        </p:nvSpPr>
        <p:spPr>
          <a:xfrm>
            <a:off x="448902" y="4546833"/>
            <a:ext cx="3238928" cy="2015936"/>
          </a:xfrm>
          <a:prstGeom prst="rect">
            <a:avLst/>
          </a:prstGeom>
        </p:spPr>
        <p:txBody>
          <a:bodyPr wrap="square">
            <a:spAutoFit/>
          </a:bodyPr>
          <a:lstStyle/>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Often private markets</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Direct involvement</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Return of capital +</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Concentration risks</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Liquidity and exit risk</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Impact closely measured</a:t>
            </a:r>
            <a:endParaRPr lang="en-GB" sz="2000" dirty="0">
              <a:solidFill>
                <a:srgbClr val="577DA4"/>
              </a:solidFill>
              <a:latin typeface="Calibri" panose="020F0502020204030204" pitchFamily="34" charset="0"/>
              <a:cs typeface="Calibri" panose="020F0502020204030204" pitchFamily="34" charset="0"/>
            </a:endParaRPr>
          </a:p>
          <a:p>
            <a:pPr marL="0" lvl="1">
              <a:spcBef>
                <a:spcPts val="1800"/>
              </a:spcBef>
            </a:pPr>
            <a:endParaRPr lang="en-GB" sz="1400" dirty="0">
              <a:solidFill>
                <a:srgbClr val="577DA4"/>
              </a:solidFill>
              <a:latin typeface="Calibri" pitchFamily="34" charset="0"/>
              <a:ea typeface="Roboto Lt" pitchFamily="2" charset="0"/>
            </a:endParaRPr>
          </a:p>
        </p:txBody>
      </p:sp>
      <p:sp>
        <p:nvSpPr>
          <p:cNvPr id="57" name="Rectangle 56"/>
          <p:cNvSpPr/>
          <p:nvPr/>
        </p:nvSpPr>
        <p:spPr>
          <a:xfrm>
            <a:off x="4433971" y="4546833"/>
            <a:ext cx="3238928" cy="2262158"/>
          </a:xfrm>
          <a:prstGeom prst="rect">
            <a:avLst/>
          </a:prstGeom>
        </p:spPr>
        <p:txBody>
          <a:bodyPr wrap="square">
            <a:spAutoFit/>
          </a:bodyPr>
          <a:lstStyle/>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Seeking capital market returns</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Public and private markets</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Themes e.g. renewable energy farms</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Company size tends to be smaller</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More highly concentrated</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Impact implied in theme choice</a:t>
            </a:r>
            <a:endParaRPr lang="en-GB" sz="2000" dirty="0">
              <a:solidFill>
                <a:srgbClr val="577DA4"/>
              </a:solidFill>
              <a:latin typeface="Calibri" panose="020F0502020204030204" pitchFamily="34" charset="0"/>
              <a:cs typeface="Calibri" panose="020F0502020204030204" pitchFamily="34" charset="0"/>
            </a:endParaRPr>
          </a:p>
          <a:p>
            <a:pPr marL="0" lvl="1">
              <a:spcBef>
                <a:spcPts val="1800"/>
              </a:spcBef>
            </a:pPr>
            <a:endParaRPr lang="en-GB" sz="1400" dirty="0">
              <a:solidFill>
                <a:srgbClr val="577DA4"/>
              </a:solidFill>
              <a:latin typeface="Calibri" pitchFamily="34" charset="0"/>
              <a:ea typeface="Roboto Lt" pitchFamily="2" charset="0"/>
            </a:endParaRPr>
          </a:p>
        </p:txBody>
      </p:sp>
      <p:sp>
        <p:nvSpPr>
          <p:cNvPr id="72" name="Rectangle 71"/>
          <p:cNvSpPr/>
          <p:nvPr/>
        </p:nvSpPr>
        <p:spPr>
          <a:xfrm>
            <a:off x="8507389" y="4456572"/>
            <a:ext cx="3238928" cy="2062103"/>
          </a:xfrm>
          <a:prstGeom prst="rect">
            <a:avLst/>
          </a:prstGeom>
        </p:spPr>
        <p:txBody>
          <a:bodyPr wrap="square">
            <a:spAutoFit/>
          </a:bodyPr>
          <a:lstStyle/>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Seeking broad capital market returns</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From public markets</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Risk and return similar to traditional portfolio</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Remain broadly diversified</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Tilt toward better ESG credentials</a:t>
            </a:r>
          </a:p>
          <a:p>
            <a:pPr marL="285750" indent="-285750">
              <a:buFont typeface="Arial" panose="020B0604020202020204" pitchFamily="34" charset="0"/>
              <a:buChar char="•"/>
            </a:pPr>
            <a:r>
              <a:rPr lang="en-GB" sz="1600" dirty="0">
                <a:solidFill>
                  <a:srgbClr val="577DA4"/>
                </a:solidFill>
                <a:latin typeface="Calibri" panose="020F0502020204030204" pitchFamily="34" charset="0"/>
                <a:cs typeface="Calibri" panose="020F0502020204030204" pitchFamily="34" charset="0"/>
              </a:rPr>
              <a:t>Impact harder to quantify</a:t>
            </a:r>
            <a:endParaRPr lang="en-GB" sz="2000" dirty="0">
              <a:solidFill>
                <a:srgbClr val="577DA4"/>
              </a:solidFill>
              <a:latin typeface="Calibri" panose="020F0502020204030204" pitchFamily="34" charset="0"/>
              <a:cs typeface="Calibri" panose="020F0502020204030204" pitchFamily="34" charset="0"/>
            </a:endParaRPr>
          </a:p>
        </p:txBody>
      </p:sp>
      <p:sp>
        <p:nvSpPr>
          <p:cNvPr id="22" name="TextBox 21"/>
          <p:cNvSpPr txBox="1"/>
          <p:nvPr/>
        </p:nvSpPr>
        <p:spPr>
          <a:xfrm>
            <a:off x="4433971" y="93104"/>
            <a:ext cx="5425646" cy="646331"/>
          </a:xfrm>
          <a:prstGeom prst="rect">
            <a:avLst/>
          </a:prstGeom>
          <a:noFill/>
        </p:spPr>
        <p:txBody>
          <a:bodyPr wrap="square" rtlCol="0">
            <a:spAutoFit/>
          </a:bodyPr>
          <a:lstStyle/>
          <a:p>
            <a:pPr algn="ctr"/>
            <a:r>
              <a:rPr lang="en-US" sz="3600" b="1" dirty="0">
                <a:solidFill>
                  <a:srgbClr val="577DA4"/>
                </a:solidFill>
                <a:latin typeface="Calibri" pitchFamily="34" charset="0"/>
                <a:ea typeface="Roboto Th" pitchFamily="2" charset="0"/>
              </a:rPr>
              <a:t>Types of ESG Investment</a:t>
            </a:r>
          </a:p>
        </p:txBody>
      </p:sp>
      <p:sp>
        <p:nvSpPr>
          <p:cNvPr id="23" name="Rounded Rectangle 22"/>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24" name="Group 23"/>
          <p:cNvGrpSpPr/>
          <p:nvPr/>
        </p:nvGrpSpPr>
        <p:grpSpPr>
          <a:xfrm>
            <a:off x="-11773" y="6770910"/>
            <a:ext cx="12192001" cy="94443"/>
            <a:chOff x="-2" y="6777625"/>
            <a:chExt cx="12192001" cy="94443"/>
          </a:xfrm>
        </p:grpSpPr>
        <p:sp>
          <p:nvSpPr>
            <p:cNvPr id="25" name="Rectangle 24"/>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6" name="Rectangle 25"/>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7" name="Rectangle 26"/>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28" name="Rectangle 27"/>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29" name="Picture 2" descr="E:\order 6\Albertgoodman\Albert_Goodman_Logo_Colour_High_Re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E:\order 6\Albertgoodman\AlbertGoodmanLogoColourSocialAG.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2" name="Picture 41" descr="webaddress.png"/>
          <p:cNvPicPr>
            <a:picLocks noChangeAspect="1"/>
          </p:cNvPicPr>
          <p:nvPr/>
        </p:nvPicPr>
        <p:blipFill>
          <a:blip r:embed="rId6"/>
          <a:stretch>
            <a:fillRect/>
          </a:stretch>
        </p:blipFill>
        <p:spPr>
          <a:xfrm>
            <a:off x="5116850" y="6529698"/>
            <a:ext cx="1954644" cy="188205"/>
          </a:xfrm>
          <a:prstGeom prst="rect">
            <a:avLst/>
          </a:prstGeom>
        </p:spPr>
      </p:pic>
    </p:spTree>
    <p:extLst>
      <p:ext uri="{BB962C8B-B14F-4D97-AF65-F5344CB8AC3E}">
        <p14:creationId xmlns:p14="http://schemas.microsoft.com/office/powerpoint/2010/main" val="391333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barn(outVertical)">
                                      <p:cBhvr>
                                        <p:cTn id="7" dur="500"/>
                                        <p:tgtEl>
                                          <p:spTgt spid="36"/>
                                        </p:tgtEl>
                                      </p:cBhvr>
                                    </p:animEffect>
                                  </p:childTnLst>
                                </p:cTn>
                              </p:par>
                              <p:par>
                                <p:cTn id="8" presetID="16" presetClass="entr" presetSubtype="37" fill="hold" grpId="0" nodeType="withEffect">
                                  <p:stCondLst>
                                    <p:cond delay="1000"/>
                                  </p:stCondLst>
                                  <p:childTnLst>
                                    <p:set>
                                      <p:cBhvr>
                                        <p:cTn id="9" dur="1" fill="hold">
                                          <p:stCondLst>
                                            <p:cond delay="0"/>
                                          </p:stCondLst>
                                        </p:cTn>
                                        <p:tgtEl>
                                          <p:spTgt spid="37"/>
                                        </p:tgtEl>
                                        <p:attrNameLst>
                                          <p:attrName>style.visibility</p:attrName>
                                        </p:attrNameLst>
                                      </p:cBhvr>
                                      <p:to>
                                        <p:strVal val="visible"/>
                                      </p:to>
                                    </p:set>
                                    <p:animEffect transition="in" filter="barn(outVertical)">
                                      <p:cBhvr>
                                        <p:cTn id="10" dur="500"/>
                                        <p:tgtEl>
                                          <p:spTgt spid="37"/>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34"/>
                                        </p:tgtEl>
                                        <p:attrNameLst>
                                          <p:attrName>style.visibility</p:attrName>
                                        </p:attrNameLst>
                                      </p:cBhvr>
                                      <p:to>
                                        <p:strVal val="visible"/>
                                      </p:to>
                                    </p:set>
                                    <p:animEffect transition="in" filter="barn(outVertical)">
                                      <p:cBhvr>
                                        <p:cTn id="13" dur="500"/>
                                        <p:tgtEl>
                                          <p:spTgt spid="34"/>
                                        </p:tgtEl>
                                      </p:cBhvr>
                                    </p:animEffect>
                                  </p:childTnLst>
                                </p:cTn>
                              </p:par>
                              <p:par>
                                <p:cTn id="14" presetID="16" presetClass="entr" presetSubtype="37" fill="hold" grpId="0" nodeType="withEffect">
                                  <p:stCondLst>
                                    <p:cond delay="1500"/>
                                  </p:stCondLst>
                                  <p:childTnLst>
                                    <p:set>
                                      <p:cBhvr>
                                        <p:cTn id="15" dur="1" fill="hold">
                                          <p:stCondLst>
                                            <p:cond delay="0"/>
                                          </p:stCondLst>
                                        </p:cTn>
                                        <p:tgtEl>
                                          <p:spTgt spid="35"/>
                                        </p:tgtEl>
                                        <p:attrNameLst>
                                          <p:attrName>style.visibility</p:attrName>
                                        </p:attrNameLst>
                                      </p:cBhvr>
                                      <p:to>
                                        <p:strVal val="visible"/>
                                      </p:to>
                                    </p:set>
                                    <p:animEffect transition="in" filter="barn(outVertical)">
                                      <p:cBhvr>
                                        <p:cTn id="16" dur="500"/>
                                        <p:tgtEl>
                                          <p:spTgt spid="35"/>
                                        </p:tgtEl>
                                      </p:cBhvr>
                                    </p:animEffect>
                                  </p:childTnLst>
                                </p:cTn>
                              </p:par>
                              <p:par>
                                <p:cTn id="17" presetID="16" presetClass="entr" presetSubtype="37" fill="hold" grpId="0" nodeType="withEffect">
                                  <p:stCondLst>
                                    <p:cond delay="2000"/>
                                  </p:stCondLst>
                                  <p:childTnLst>
                                    <p:set>
                                      <p:cBhvr>
                                        <p:cTn id="18" dur="1" fill="hold">
                                          <p:stCondLst>
                                            <p:cond delay="0"/>
                                          </p:stCondLst>
                                        </p:cTn>
                                        <p:tgtEl>
                                          <p:spTgt spid="38"/>
                                        </p:tgtEl>
                                        <p:attrNameLst>
                                          <p:attrName>style.visibility</p:attrName>
                                        </p:attrNameLst>
                                      </p:cBhvr>
                                      <p:to>
                                        <p:strVal val="visible"/>
                                      </p:to>
                                    </p:set>
                                    <p:animEffect transition="in" filter="barn(outVertical)">
                                      <p:cBhvr>
                                        <p:cTn id="19" dur="500"/>
                                        <p:tgtEl>
                                          <p:spTgt spid="38"/>
                                        </p:tgtEl>
                                      </p:cBhvr>
                                    </p:animEffect>
                                  </p:childTnLst>
                                </p:cTn>
                              </p:par>
                              <p:par>
                                <p:cTn id="20" presetID="16" presetClass="entr" presetSubtype="37" fill="hold" grpId="0" nodeType="withEffect">
                                  <p:stCondLst>
                                    <p:cond delay="2000"/>
                                  </p:stCondLst>
                                  <p:childTnLst>
                                    <p:set>
                                      <p:cBhvr>
                                        <p:cTn id="21" dur="1" fill="hold">
                                          <p:stCondLst>
                                            <p:cond delay="0"/>
                                          </p:stCondLst>
                                        </p:cTn>
                                        <p:tgtEl>
                                          <p:spTgt spid="39"/>
                                        </p:tgtEl>
                                        <p:attrNameLst>
                                          <p:attrName>style.visibility</p:attrName>
                                        </p:attrNameLst>
                                      </p:cBhvr>
                                      <p:to>
                                        <p:strVal val="visible"/>
                                      </p:to>
                                    </p:set>
                                    <p:animEffect transition="in" filter="barn(outVertical)">
                                      <p:cBhvr>
                                        <p:cTn id="22" dur="500"/>
                                        <p:tgtEl>
                                          <p:spTgt spid="39"/>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7" grpId="0"/>
      <p:bldP spid="38" grpId="0" animBg="1"/>
      <p:bldP spid="39" grpId="0"/>
      <p:bldP spid="40" grpId="0"/>
      <p:bldP spid="57" grpId="0"/>
      <p:bldP spid="72"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Oval 87"/>
          <p:cNvSpPr/>
          <p:nvPr/>
        </p:nvSpPr>
        <p:spPr>
          <a:xfrm>
            <a:off x="4966791" y="2779388"/>
            <a:ext cx="2117288" cy="2117286"/>
          </a:xfrm>
          <a:prstGeom prst="ellipse">
            <a:avLst/>
          </a:prstGeom>
          <a:solidFill>
            <a:srgbClr val="010101"/>
          </a:solidFill>
          <a:ln w="38100"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lt-LT" sz="1800" b="0" i="0" u="none" strike="noStrike" kern="0" cap="none" spc="0" normalizeH="0" baseline="0" noProof="0">
              <a:ln>
                <a:noFill/>
              </a:ln>
              <a:solidFill>
                <a:srgbClr val="577DA4"/>
              </a:solidFill>
              <a:effectLst/>
              <a:uLnTx/>
              <a:uFillTx/>
              <a:latin typeface="Calibri" pitchFamily="34" charset="0"/>
            </a:endParaRPr>
          </a:p>
        </p:txBody>
      </p:sp>
      <p:cxnSp>
        <p:nvCxnSpPr>
          <p:cNvPr id="27" name="Straight Connector 26"/>
          <p:cNvCxnSpPr>
            <a:stCxn id="40" idx="7"/>
            <a:endCxn id="33" idx="3"/>
          </p:cNvCxnSpPr>
          <p:nvPr/>
        </p:nvCxnSpPr>
        <p:spPr>
          <a:xfrm flipV="1">
            <a:off x="6719711" y="2570792"/>
            <a:ext cx="632459" cy="570060"/>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40" idx="6"/>
          </p:cNvCxnSpPr>
          <p:nvPr/>
        </p:nvCxnSpPr>
        <p:spPr>
          <a:xfrm>
            <a:off x="7007290" y="3835129"/>
            <a:ext cx="817675" cy="12812"/>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40" idx="5"/>
            <a:endCxn id="35" idx="1"/>
          </p:cNvCxnSpPr>
          <p:nvPr/>
        </p:nvCxnSpPr>
        <p:spPr>
          <a:xfrm>
            <a:off x="6719711" y="4529405"/>
            <a:ext cx="632458" cy="580863"/>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a:stCxn id="40" idx="1"/>
          </p:cNvCxnSpPr>
          <p:nvPr/>
        </p:nvCxnSpPr>
        <p:spPr>
          <a:xfrm flipH="1" flipV="1">
            <a:off x="4829552" y="2565390"/>
            <a:ext cx="501606" cy="575462"/>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p:nvCxnSpPr>
        <p:spPr>
          <a:xfrm flipH="1">
            <a:off x="4378223" y="3829727"/>
            <a:ext cx="961471" cy="2499"/>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a:stCxn id="40" idx="3"/>
          </p:cNvCxnSpPr>
          <p:nvPr/>
        </p:nvCxnSpPr>
        <p:spPr>
          <a:xfrm flipH="1">
            <a:off x="4839832" y="4529405"/>
            <a:ext cx="491326" cy="575461"/>
          </a:xfrm>
          <a:prstGeom prst="line">
            <a:avLst/>
          </a:prstGeom>
          <a:ln w="12700">
            <a:solidFill>
              <a:srgbClr val="A29F9F"/>
            </a:solidFill>
            <a:prstDash val="sysDot"/>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225211" y="1830820"/>
            <a:ext cx="866931" cy="866931"/>
          </a:xfrm>
          <a:prstGeom prst="ellipse">
            <a:avLst/>
          </a:prstGeom>
          <a:solidFill>
            <a:srgbClr val="577DA4"/>
          </a:solidFill>
          <a:ln w="38100" cap="rnd" cmpd="sng" algn="ctr">
            <a:noFill/>
            <a:prstDash val="solid"/>
          </a:ln>
          <a:effectLst/>
        </p:spPr>
        <p:txBody>
          <a:bodyPr rtlCol="0" anchor="ctr"/>
          <a:lstStyle/>
          <a:p>
            <a:pPr algn="ctr" defTabSz="457200"/>
            <a:endParaRPr lang="lt-LT" kern="0">
              <a:solidFill>
                <a:srgbClr val="577DA4"/>
              </a:solidFill>
              <a:latin typeface="Calibri" pitchFamily="34" charset="0"/>
            </a:endParaRPr>
          </a:p>
        </p:txBody>
      </p:sp>
      <p:sp>
        <p:nvSpPr>
          <p:cNvPr id="35" name="Oval 34"/>
          <p:cNvSpPr/>
          <p:nvPr/>
        </p:nvSpPr>
        <p:spPr>
          <a:xfrm>
            <a:off x="7225210" y="4983309"/>
            <a:ext cx="866931" cy="866931"/>
          </a:xfrm>
          <a:prstGeom prst="ellipse">
            <a:avLst/>
          </a:prstGeom>
          <a:solidFill>
            <a:srgbClr val="577DA4"/>
          </a:solidFill>
          <a:ln w="38100" cap="rnd" cmpd="sng" algn="ctr">
            <a:noFill/>
            <a:prstDash val="solid"/>
          </a:ln>
          <a:effectLst/>
        </p:spPr>
        <p:txBody>
          <a:bodyPr rtlCol="0" anchor="ctr"/>
          <a:lstStyle/>
          <a:p>
            <a:pPr algn="ctr" defTabSz="457200"/>
            <a:endParaRPr lang="lt-LT" kern="0" dirty="0">
              <a:solidFill>
                <a:srgbClr val="577DA4"/>
              </a:solidFill>
              <a:latin typeface="Calibri" pitchFamily="34" charset="0"/>
            </a:endParaRPr>
          </a:p>
        </p:txBody>
      </p:sp>
      <p:sp>
        <p:nvSpPr>
          <p:cNvPr id="40" name="Oval 39"/>
          <p:cNvSpPr/>
          <p:nvPr/>
        </p:nvSpPr>
        <p:spPr>
          <a:xfrm>
            <a:off x="5043579" y="2853273"/>
            <a:ext cx="1963711" cy="1963711"/>
          </a:xfrm>
          <a:prstGeom prst="ellipse">
            <a:avLst/>
          </a:prstGeom>
          <a:solidFill>
            <a:srgbClr val="577DA4"/>
          </a:solidFill>
          <a:ln w="38100"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lt-LT" sz="1800" b="0" i="0" u="none" strike="noStrike" kern="0" cap="none" spc="0" normalizeH="0" baseline="0" noProof="0">
              <a:ln>
                <a:noFill/>
              </a:ln>
              <a:solidFill>
                <a:srgbClr val="577DA4"/>
              </a:solidFill>
              <a:effectLst/>
              <a:uLnTx/>
              <a:uFillTx/>
              <a:latin typeface="Calibri" pitchFamily="34" charset="0"/>
            </a:endParaRPr>
          </a:p>
        </p:txBody>
      </p:sp>
      <p:grpSp>
        <p:nvGrpSpPr>
          <p:cNvPr id="57" name="Group 56"/>
          <p:cNvGrpSpPr/>
          <p:nvPr/>
        </p:nvGrpSpPr>
        <p:grpSpPr>
          <a:xfrm>
            <a:off x="4323833" y="2002123"/>
            <a:ext cx="418369" cy="477848"/>
            <a:chOff x="5113338" y="4310063"/>
            <a:chExt cx="658813" cy="752475"/>
          </a:xfrm>
        </p:grpSpPr>
        <p:sp>
          <p:nvSpPr>
            <p:cNvPr id="58" name="Freeform 54"/>
            <p:cNvSpPr>
              <a:spLocks noEditPoints="1"/>
            </p:cNvSpPr>
            <p:nvPr/>
          </p:nvSpPr>
          <p:spPr bwMode="auto">
            <a:xfrm>
              <a:off x="5372100" y="4733926"/>
              <a:ext cx="141288" cy="200025"/>
            </a:xfrm>
            <a:custGeom>
              <a:avLst/>
              <a:gdLst>
                <a:gd name="T0" fmla="*/ 24 w 48"/>
                <a:gd name="T1" fmla="*/ 0 h 68"/>
                <a:gd name="T2" fmla="*/ 0 w 48"/>
                <a:gd name="T3" fmla="*/ 24 h 68"/>
                <a:gd name="T4" fmla="*/ 16 w 48"/>
                <a:gd name="T5" fmla="*/ 47 h 68"/>
                <a:gd name="T6" fmla="*/ 16 w 48"/>
                <a:gd name="T7" fmla="*/ 60 h 68"/>
                <a:gd name="T8" fmla="*/ 24 w 48"/>
                <a:gd name="T9" fmla="*/ 68 h 68"/>
                <a:gd name="T10" fmla="*/ 32 w 48"/>
                <a:gd name="T11" fmla="*/ 60 h 68"/>
                <a:gd name="T12" fmla="*/ 32 w 48"/>
                <a:gd name="T13" fmla="*/ 47 h 68"/>
                <a:gd name="T14" fmla="*/ 48 w 48"/>
                <a:gd name="T15" fmla="*/ 24 h 68"/>
                <a:gd name="T16" fmla="*/ 24 w 48"/>
                <a:gd name="T17" fmla="*/ 0 h 68"/>
                <a:gd name="T18" fmla="*/ 24 w 48"/>
                <a:gd name="T19" fmla="*/ 32 h 68"/>
                <a:gd name="T20" fmla="*/ 16 w 48"/>
                <a:gd name="T21" fmla="*/ 24 h 68"/>
                <a:gd name="T22" fmla="*/ 24 w 48"/>
                <a:gd name="T23" fmla="*/ 16 h 68"/>
                <a:gd name="T24" fmla="*/ 32 w 48"/>
                <a:gd name="T25" fmla="*/ 24 h 68"/>
                <a:gd name="T26" fmla="*/ 24 w 48"/>
                <a:gd name="T27" fmla="*/ 3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8">
                  <a:moveTo>
                    <a:pt x="24" y="0"/>
                  </a:moveTo>
                  <a:cubicBezTo>
                    <a:pt x="11" y="0"/>
                    <a:pt x="0" y="11"/>
                    <a:pt x="0" y="24"/>
                  </a:cubicBezTo>
                  <a:cubicBezTo>
                    <a:pt x="0" y="35"/>
                    <a:pt x="7" y="43"/>
                    <a:pt x="16" y="47"/>
                  </a:cubicBezTo>
                  <a:cubicBezTo>
                    <a:pt x="16" y="60"/>
                    <a:pt x="16" y="60"/>
                    <a:pt x="16" y="60"/>
                  </a:cubicBezTo>
                  <a:cubicBezTo>
                    <a:pt x="16" y="65"/>
                    <a:pt x="20" y="68"/>
                    <a:pt x="24" y="68"/>
                  </a:cubicBezTo>
                  <a:cubicBezTo>
                    <a:pt x="28" y="68"/>
                    <a:pt x="32" y="65"/>
                    <a:pt x="32" y="60"/>
                  </a:cubicBezTo>
                  <a:cubicBezTo>
                    <a:pt x="32" y="47"/>
                    <a:pt x="32" y="47"/>
                    <a:pt x="32" y="47"/>
                  </a:cubicBezTo>
                  <a:cubicBezTo>
                    <a:pt x="41" y="43"/>
                    <a:pt x="48" y="35"/>
                    <a:pt x="48" y="24"/>
                  </a:cubicBezTo>
                  <a:cubicBezTo>
                    <a:pt x="48" y="11"/>
                    <a:pt x="37" y="0"/>
                    <a:pt x="24" y="0"/>
                  </a:cubicBezTo>
                  <a:close/>
                  <a:moveTo>
                    <a:pt x="24" y="32"/>
                  </a:moveTo>
                  <a:cubicBezTo>
                    <a:pt x="20" y="32"/>
                    <a:pt x="16" y="29"/>
                    <a:pt x="16" y="24"/>
                  </a:cubicBezTo>
                  <a:cubicBezTo>
                    <a:pt x="16" y="20"/>
                    <a:pt x="20" y="16"/>
                    <a:pt x="24" y="16"/>
                  </a:cubicBezTo>
                  <a:cubicBezTo>
                    <a:pt x="28" y="16"/>
                    <a:pt x="32" y="20"/>
                    <a:pt x="32" y="24"/>
                  </a:cubicBezTo>
                  <a:cubicBezTo>
                    <a:pt x="32" y="29"/>
                    <a:pt x="28" y="32"/>
                    <a:pt x="24"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59" name="Freeform 55"/>
            <p:cNvSpPr>
              <a:spLocks noEditPoints="1"/>
            </p:cNvSpPr>
            <p:nvPr/>
          </p:nvSpPr>
          <p:spPr bwMode="auto">
            <a:xfrm>
              <a:off x="5113338" y="4310063"/>
              <a:ext cx="658813" cy="752475"/>
            </a:xfrm>
            <a:custGeom>
              <a:avLst/>
              <a:gdLst>
                <a:gd name="T0" fmla="*/ 200 w 224"/>
                <a:gd name="T1" fmla="*/ 88 h 256"/>
                <a:gd name="T2" fmla="*/ 176 w 224"/>
                <a:gd name="T3" fmla="*/ 88 h 256"/>
                <a:gd name="T4" fmla="*/ 176 w 224"/>
                <a:gd name="T5" fmla="*/ 64 h 256"/>
                <a:gd name="T6" fmla="*/ 112 w 224"/>
                <a:gd name="T7" fmla="*/ 0 h 256"/>
                <a:gd name="T8" fmla="*/ 48 w 224"/>
                <a:gd name="T9" fmla="*/ 64 h 256"/>
                <a:gd name="T10" fmla="*/ 48 w 224"/>
                <a:gd name="T11" fmla="*/ 88 h 256"/>
                <a:gd name="T12" fmla="*/ 24 w 224"/>
                <a:gd name="T13" fmla="*/ 88 h 256"/>
                <a:gd name="T14" fmla="*/ 0 w 224"/>
                <a:gd name="T15" fmla="*/ 112 h 256"/>
                <a:gd name="T16" fmla="*/ 0 w 224"/>
                <a:gd name="T17" fmla="*/ 232 h 256"/>
                <a:gd name="T18" fmla="*/ 24 w 224"/>
                <a:gd name="T19" fmla="*/ 256 h 256"/>
                <a:gd name="T20" fmla="*/ 200 w 224"/>
                <a:gd name="T21" fmla="*/ 256 h 256"/>
                <a:gd name="T22" fmla="*/ 224 w 224"/>
                <a:gd name="T23" fmla="*/ 232 h 256"/>
                <a:gd name="T24" fmla="*/ 224 w 224"/>
                <a:gd name="T25" fmla="*/ 112 h 256"/>
                <a:gd name="T26" fmla="*/ 200 w 224"/>
                <a:gd name="T27" fmla="*/ 88 h 256"/>
                <a:gd name="T28" fmla="*/ 64 w 224"/>
                <a:gd name="T29" fmla="*/ 64 h 256"/>
                <a:gd name="T30" fmla="*/ 112 w 224"/>
                <a:gd name="T31" fmla="*/ 16 h 256"/>
                <a:gd name="T32" fmla="*/ 160 w 224"/>
                <a:gd name="T33" fmla="*/ 64 h 256"/>
                <a:gd name="T34" fmla="*/ 160 w 224"/>
                <a:gd name="T35" fmla="*/ 88 h 256"/>
                <a:gd name="T36" fmla="*/ 152 w 224"/>
                <a:gd name="T37" fmla="*/ 88 h 256"/>
                <a:gd name="T38" fmla="*/ 152 w 224"/>
                <a:gd name="T39" fmla="*/ 64 h 256"/>
                <a:gd name="T40" fmla="*/ 112 w 224"/>
                <a:gd name="T41" fmla="*/ 24 h 256"/>
                <a:gd name="T42" fmla="*/ 72 w 224"/>
                <a:gd name="T43" fmla="*/ 64 h 256"/>
                <a:gd name="T44" fmla="*/ 72 w 224"/>
                <a:gd name="T45" fmla="*/ 88 h 256"/>
                <a:gd name="T46" fmla="*/ 64 w 224"/>
                <a:gd name="T47" fmla="*/ 88 h 256"/>
                <a:gd name="T48" fmla="*/ 64 w 224"/>
                <a:gd name="T49" fmla="*/ 64 h 256"/>
                <a:gd name="T50" fmla="*/ 144 w 224"/>
                <a:gd name="T51" fmla="*/ 88 h 256"/>
                <a:gd name="T52" fmla="*/ 80 w 224"/>
                <a:gd name="T53" fmla="*/ 88 h 256"/>
                <a:gd name="T54" fmla="*/ 80 w 224"/>
                <a:gd name="T55" fmla="*/ 64 h 256"/>
                <a:gd name="T56" fmla="*/ 112 w 224"/>
                <a:gd name="T57" fmla="*/ 32 h 256"/>
                <a:gd name="T58" fmla="*/ 144 w 224"/>
                <a:gd name="T59" fmla="*/ 64 h 256"/>
                <a:gd name="T60" fmla="*/ 144 w 224"/>
                <a:gd name="T61" fmla="*/ 88 h 256"/>
                <a:gd name="T62" fmla="*/ 208 w 224"/>
                <a:gd name="T63" fmla="*/ 232 h 256"/>
                <a:gd name="T64" fmla="*/ 200 w 224"/>
                <a:gd name="T65" fmla="*/ 240 h 256"/>
                <a:gd name="T66" fmla="*/ 24 w 224"/>
                <a:gd name="T67" fmla="*/ 240 h 256"/>
                <a:gd name="T68" fmla="*/ 16 w 224"/>
                <a:gd name="T69" fmla="*/ 232 h 256"/>
                <a:gd name="T70" fmla="*/ 16 w 224"/>
                <a:gd name="T71" fmla="*/ 112 h 256"/>
                <a:gd name="T72" fmla="*/ 24 w 224"/>
                <a:gd name="T73" fmla="*/ 104 h 256"/>
                <a:gd name="T74" fmla="*/ 200 w 224"/>
                <a:gd name="T75" fmla="*/ 104 h 256"/>
                <a:gd name="T76" fmla="*/ 208 w 224"/>
                <a:gd name="T77" fmla="*/ 112 h 256"/>
                <a:gd name="T78" fmla="*/ 208 w 224"/>
                <a:gd name="T79" fmla="*/ 23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4" h="256">
                  <a:moveTo>
                    <a:pt x="200" y="88"/>
                  </a:moveTo>
                  <a:cubicBezTo>
                    <a:pt x="176" y="88"/>
                    <a:pt x="176" y="88"/>
                    <a:pt x="176" y="88"/>
                  </a:cubicBezTo>
                  <a:cubicBezTo>
                    <a:pt x="176" y="64"/>
                    <a:pt x="176" y="64"/>
                    <a:pt x="176" y="64"/>
                  </a:cubicBezTo>
                  <a:cubicBezTo>
                    <a:pt x="176" y="29"/>
                    <a:pt x="147" y="0"/>
                    <a:pt x="112" y="0"/>
                  </a:cubicBezTo>
                  <a:cubicBezTo>
                    <a:pt x="77" y="0"/>
                    <a:pt x="48" y="29"/>
                    <a:pt x="48" y="64"/>
                  </a:cubicBezTo>
                  <a:cubicBezTo>
                    <a:pt x="48" y="88"/>
                    <a:pt x="48" y="88"/>
                    <a:pt x="48" y="88"/>
                  </a:cubicBezTo>
                  <a:cubicBezTo>
                    <a:pt x="24" y="88"/>
                    <a:pt x="24" y="88"/>
                    <a:pt x="24" y="88"/>
                  </a:cubicBezTo>
                  <a:cubicBezTo>
                    <a:pt x="11" y="88"/>
                    <a:pt x="0" y="99"/>
                    <a:pt x="0" y="112"/>
                  </a:cubicBezTo>
                  <a:cubicBezTo>
                    <a:pt x="0" y="232"/>
                    <a:pt x="0" y="232"/>
                    <a:pt x="0" y="232"/>
                  </a:cubicBezTo>
                  <a:cubicBezTo>
                    <a:pt x="0" y="245"/>
                    <a:pt x="11" y="256"/>
                    <a:pt x="24" y="256"/>
                  </a:cubicBezTo>
                  <a:cubicBezTo>
                    <a:pt x="200" y="256"/>
                    <a:pt x="200" y="256"/>
                    <a:pt x="200" y="256"/>
                  </a:cubicBezTo>
                  <a:cubicBezTo>
                    <a:pt x="213" y="256"/>
                    <a:pt x="224" y="245"/>
                    <a:pt x="224" y="232"/>
                  </a:cubicBezTo>
                  <a:cubicBezTo>
                    <a:pt x="224" y="112"/>
                    <a:pt x="224" y="112"/>
                    <a:pt x="224" y="112"/>
                  </a:cubicBezTo>
                  <a:cubicBezTo>
                    <a:pt x="224" y="99"/>
                    <a:pt x="213" y="88"/>
                    <a:pt x="200" y="88"/>
                  </a:cubicBezTo>
                  <a:close/>
                  <a:moveTo>
                    <a:pt x="64" y="64"/>
                  </a:moveTo>
                  <a:cubicBezTo>
                    <a:pt x="64" y="38"/>
                    <a:pt x="85" y="16"/>
                    <a:pt x="112" y="16"/>
                  </a:cubicBezTo>
                  <a:cubicBezTo>
                    <a:pt x="138" y="16"/>
                    <a:pt x="160" y="38"/>
                    <a:pt x="160" y="64"/>
                  </a:cubicBezTo>
                  <a:cubicBezTo>
                    <a:pt x="160" y="88"/>
                    <a:pt x="160" y="88"/>
                    <a:pt x="160" y="88"/>
                  </a:cubicBezTo>
                  <a:cubicBezTo>
                    <a:pt x="152" y="88"/>
                    <a:pt x="152" y="88"/>
                    <a:pt x="152" y="88"/>
                  </a:cubicBezTo>
                  <a:cubicBezTo>
                    <a:pt x="152" y="64"/>
                    <a:pt x="152" y="64"/>
                    <a:pt x="152" y="64"/>
                  </a:cubicBezTo>
                  <a:cubicBezTo>
                    <a:pt x="152" y="42"/>
                    <a:pt x="134" y="24"/>
                    <a:pt x="112" y="24"/>
                  </a:cubicBezTo>
                  <a:cubicBezTo>
                    <a:pt x="90" y="24"/>
                    <a:pt x="72" y="42"/>
                    <a:pt x="72" y="64"/>
                  </a:cubicBezTo>
                  <a:cubicBezTo>
                    <a:pt x="72" y="88"/>
                    <a:pt x="72" y="88"/>
                    <a:pt x="72" y="88"/>
                  </a:cubicBezTo>
                  <a:cubicBezTo>
                    <a:pt x="64" y="88"/>
                    <a:pt x="64" y="88"/>
                    <a:pt x="64" y="88"/>
                  </a:cubicBezTo>
                  <a:lnTo>
                    <a:pt x="64" y="64"/>
                  </a:lnTo>
                  <a:close/>
                  <a:moveTo>
                    <a:pt x="144" y="88"/>
                  </a:moveTo>
                  <a:cubicBezTo>
                    <a:pt x="80" y="88"/>
                    <a:pt x="80" y="88"/>
                    <a:pt x="80" y="88"/>
                  </a:cubicBezTo>
                  <a:cubicBezTo>
                    <a:pt x="80" y="64"/>
                    <a:pt x="80" y="64"/>
                    <a:pt x="80" y="64"/>
                  </a:cubicBezTo>
                  <a:cubicBezTo>
                    <a:pt x="80" y="47"/>
                    <a:pt x="94" y="32"/>
                    <a:pt x="112" y="32"/>
                  </a:cubicBezTo>
                  <a:cubicBezTo>
                    <a:pt x="130" y="32"/>
                    <a:pt x="144" y="47"/>
                    <a:pt x="144" y="64"/>
                  </a:cubicBezTo>
                  <a:lnTo>
                    <a:pt x="144" y="88"/>
                  </a:lnTo>
                  <a:close/>
                  <a:moveTo>
                    <a:pt x="208" y="232"/>
                  </a:moveTo>
                  <a:cubicBezTo>
                    <a:pt x="208" y="237"/>
                    <a:pt x="204" y="240"/>
                    <a:pt x="200" y="240"/>
                  </a:cubicBezTo>
                  <a:cubicBezTo>
                    <a:pt x="24" y="240"/>
                    <a:pt x="24" y="240"/>
                    <a:pt x="24" y="240"/>
                  </a:cubicBezTo>
                  <a:cubicBezTo>
                    <a:pt x="20" y="240"/>
                    <a:pt x="16" y="237"/>
                    <a:pt x="16" y="232"/>
                  </a:cubicBezTo>
                  <a:cubicBezTo>
                    <a:pt x="16" y="112"/>
                    <a:pt x="16" y="112"/>
                    <a:pt x="16" y="112"/>
                  </a:cubicBezTo>
                  <a:cubicBezTo>
                    <a:pt x="16" y="108"/>
                    <a:pt x="20" y="104"/>
                    <a:pt x="24" y="104"/>
                  </a:cubicBezTo>
                  <a:cubicBezTo>
                    <a:pt x="200" y="104"/>
                    <a:pt x="200" y="104"/>
                    <a:pt x="200" y="104"/>
                  </a:cubicBezTo>
                  <a:cubicBezTo>
                    <a:pt x="204" y="104"/>
                    <a:pt x="208" y="108"/>
                    <a:pt x="208" y="112"/>
                  </a:cubicBezTo>
                  <a:lnTo>
                    <a:pt x="208" y="2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grpSp>
      <p:grpSp>
        <p:nvGrpSpPr>
          <p:cNvPr id="60" name="Group 59"/>
          <p:cNvGrpSpPr/>
          <p:nvPr/>
        </p:nvGrpSpPr>
        <p:grpSpPr>
          <a:xfrm>
            <a:off x="3787383" y="3580377"/>
            <a:ext cx="312476" cy="498698"/>
            <a:chOff x="6513513" y="557213"/>
            <a:chExt cx="471488" cy="752475"/>
          </a:xfrm>
        </p:grpSpPr>
        <p:sp>
          <p:nvSpPr>
            <p:cNvPr id="61" name="Freeform 50"/>
            <p:cNvSpPr>
              <a:spLocks noEditPoints="1"/>
            </p:cNvSpPr>
            <p:nvPr/>
          </p:nvSpPr>
          <p:spPr bwMode="auto">
            <a:xfrm>
              <a:off x="6513513" y="557213"/>
              <a:ext cx="471488" cy="752475"/>
            </a:xfrm>
            <a:custGeom>
              <a:avLst/>
              <a:gdLst>
                <a:gd name="T0" fmla="*/ 80 w 160"/>
                <a:gd name="T1" fmla="*/ 0 h 256"/>
                <a:gd name="T2" fmla="*/ 11 w 160"/>
                <a:gd name="T3" fmla="*/ 120 h 256"/>
                <a:gd name="T4" fmla="*/ 42 w 160"/>
                <a:gd name="T5" fmla="*/ 179 h 256"/>
                <a:gd name="T6" fmla="*/ 49 w 160"/>
                <a:gd name="T7" fmla="*/ 187 h 256"/>
                <a:gd name="T8" fmla="*/ 48 w 160"/>
                <a:gd name="T9" fmla="*/ 208 h 256"/>
                <a:gd name="T10" fmla="*/ 52 w 160"/>
                <a:gd name="T11" fmla="*/ 231 h 256"/>
                <a:gd name="T12" fmla="*/ 108 w 160"/>
                <a:gd name="T13" fmla="*/ 231 h 256"/>
                <a:gd name="T14" fmla="*/ 112 w 160"/>
                <a:gd name="T15" fmla="*/ 208 h 256"/>
                <a:gd name="T16" fmla="*/ 110 w 160"/>
                <a:gd name="T17" fmla="*/ 187 h 256"/>
                <a:gd name="T18" fmla="*/ 118 w 160"/>
                <a:gd name="T19" fmla="*/ 179 h 256"/>
                <a:gd name="T20" fmla="*/ 149 w 160"/>
                <a:gd name="T21" fmla="*/ 120 h 256"/>
                <a:gd name="T22" fmla="*/ 80 w 160"/>
                <a:gd name="T23" fmla="*/ 248 h 256"/>
                <a:gd name="T24" fmla="*/ 99 w 160"/>
                <a:gd name="T25" fmla="*/ 232 h 256"/>
                <a:gd name="T26" fmla="*/ 108 w 160"/>
                <a:gd name="T27" fmla="*/ 218 h 256"/>
                <a:gd name="T28" fmla="*/ 58 w 160"/>
                <a:gd name="T29" fmla="*/ 224 h 256"/>
                <a:gd name="T30" fmla="*/ 58 w 160"/>
                <a:gd name="T31" fmla="*/ 212 h 256"/>
                <a:gd name="T32" fmla="*/ 108 w 160"/>
                <a:gd name="T33" fmla="*/ 218 h 256"/>
                <a:gd name="T34" fmla="*/ 108 w 160"/>
                <a:gd name="T35" fmla="*/ 198 h 256"/>
                <a:gd name="T36" fmla="*/ 58 w 160"/>
                <a:gd name="T37" fmla="*/ 204 h 256"/>
                <a:gd name="T38" fmla="*/ 58 w 160"/>
                <a:gd name="T39" fmla="*/ 192 h 256"/>
                <a:gd name="T40" fmla="*/ 96 w 160"/>
                <a:gd name="T41" fmla="*/ 192 h 256"/>
                <a:gd name="T42" fmla="*/ 135 w 160"/>
                <a:gd name="T43" fmla="*/ 112 h 256"/>
                <a:gd name="T44" fmla="*/ 104 w 160"/>
                <a:gd name="T45" fmla="*/ 170 h 256"/>
                <a:gd name="T46" fmla="*/ 96 w 160"/>
                <a:gd name="T47" fmla="*/ 176 h 256"/>
                <a:gd name="T48" fmla="*/ 96 w 160"/>
                <a:gd name="T49" fmla="*/ 124 h 256"/>
                <a:gd name="T50" fmla="*/ 88 w 160"/>
                <a:gd name="T51" fmla="*/ 176 h 256"/>
                <a:gd name="T52" fmla="*/ 68 w 160"/>
                <a:gd name="T53" fmla="*/ 128 h 256"/>
                <a:gd name="T54" fmla="*/ 60 w 160"/>
                <a:gd name="T55" fmla="*/ 129 h 256"/>
                <a:gd name="T56" fmla="*/ 57 w 160"/>
                <a:gd name="T57" fmla="*/ 172 h 256"/>
                <a:gd name="T58" fmla="*/ 26 w 160"/>
                <a:gd name="T59" fmla="*/ 114 h 256"/>
                <a:gd name="T60" fmla="*/ 16 w 160"/>
                <a:gd name="T61" fmla="*/ 80 h 256"/>
                <a:gd name="T62" fmla="*/ 144 w 160"/>
                <a:gd name="T63" fmla="*/ 8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0" h="256">
                  <a:moveTo>
                    <a:pt x="160" y="80"/>
                  </a:moveTo>
                  <a:cubicBezTo>
                    <a:pt x="160" y="36"/>
                    <a:pt x="124" y="0"/>
                    <a:pt x="80" y="0"/>
                  </a:cubicBezTo>
                  <a:cubicBezTo>
                    <a:pt x="36" y="0"/>
                    <a:pt x="0" y="36"/>
                    <a:pt x="0" y="80"/>
                  </a:cubicBezTo>
                  <a:cubicBezTo>
                    <a:pt x="0" y="95"/>
                    <a:pt x="4" y="109"/>
                    <a:pt x="11" y="120"/>
                  </a:cubicBezTo>
                  <a:cubicBezTo>
                    <a:pt x="11" y="120"/>
                    <a:pt x="11" y="120"/>
                    <a:pt x="11" y="120"/>
                  </a:cubicBezTo>
                  <a:cubicBezTo>
                    <a:pt x="42" y="179"/>
                    <a:pt x="42" y="179"/>
                    <a:pt x="42" y="179"/>
                  </a:cubicBezTo>
                  <a:cubicBezTo>
                    <a:pt x="42" y="179"/>
                    <a:pt x="42" y="179"/>
                    <a:pt x="42" y="179"/>
                  </a:cubicBezTo>
                  <a:cubicBezTo>
                    <a:pt x="44" y="182"/>
                    <a:pt x="46" y="185"/>
                    <a:pt x="49" y="187"/>
                  </a:cubicBezTo>
                  <a:cubicBezTo>
                    <a:pt x="46" y="190"/>
                    <a:pt x="44" y="194"/>
                    <a:pt x="44" y="198"/>
                  </a:cubicBezTo>
                  <a:cubicBezTo>
                    <a:pt x="44" y="202"/>
                    <a:pt x="46" y="206"/>
                    <a:pt x="48" y="208"/>
                  </a:cubicBezTo>
                  <a:cubicBezTo>
                    <a:pt x="46" y="211"/>
                    <a:pt x="44" y="214"/>
                    <a:pt x="44" y="218"/>
                  </a:cubicBezTo>
                  <a:cubicBezTo>
                    <a:pt x="44" y="224"/>
                    <a:pt x="47" y="229"/>
                    <a:pt x="52" y="231"/>
                  </a:cubicBezTo>
                  <a:cubicBezTo>
                    <a:pt x="53" y="245"/>
                    <a:pt x="65" y="256"/>
                    <a:pt x="80" y="256"/>
                  </a:cubicBezTo>
                  <a:cubicBezTo>
                    <a:pt x="94" y="256"/>
                    <a:pt x="106" y="245"/>
                    <a:pt x="108" y="231"/>
                  </a:cubicBezTo>
                  <a:cubicBezTo>
                    <a:pt x="112" y="229"/>
                    <a:pt x="116" y="224"/>
                    <a:pt x="116" y="218"/>
                  </a:cubicBezTo>
                  <a:cubicBezTo>
                    <a:pt x="116" y="214"/>
                    <a:pt x="114" y="211"/>
                    <a:pt x="112" y="208"/>
                  </a:cubicBezTo>
                  <a:cubicBezTo>
                    <a:pt x="114" y="206"/>
                    <a:pt x="116" y="202"/>
                    <a:pt x="116" y="198"/>
                  </a:cubicBezTo>
                  <a:cubicBezTo>
                    <a:pt x="116" y="194"/>
                    <a:pt x="114" y="190"/>
                    <a:pt x="110" y="187"/>
                  </a:cubicBezTo>
                  <a:cubicBezTo>
                    <a:pt x="113" y="185"/>
                    <a:pt x="116" y="182"/>
                    <a:pt x="118" y="179"/>
                  </a:cubicBezTo>
                  <a:cubicBezTo>
                    <a:pt x="118" y="179"/>
                    <a:pt x="118" y="179"/>
                    <a:pt x="118" y="179"/>
                  </a:cubicBezTo>
                  <a:cubicBezTo>
                    <a:pt x="149" y="120"/>
                    <a:pt x="149" y="120"/>
                    <a:pt x="149" y="120"/>
                  </a:cubicBezTo>
                  <a:cubicBezTo>
                    <a:pt x="149" y="120"/>
                    <a:pt x="149" y="120"/>
                    <a:pt x="149" y="120"/>
                  </a:cubicBezTo>
                  <a:cubicBezTo>
                    <a:pt x="156" y="109"/>
                    <a:pt x="160" y="95"/>
                    <a:pt x="160" y="80"/>
                  </a:cubicBezTo>
                  <a:close/>
                  <a:moveTo>
                    <a:pt x="80" y="248"/>
                  </a:moveTo>
                  <a:cubicBezTo>
                    <a:pt x="70" y="248"/>
                    <a:pt x="62" y="241"/>
                    <a:pt x="60" y="232"/>
                  </a:cubicBezTo>
                  <a:cubicBezTo>
                    <a:pt x="99" y="232"/>
                    <a:pt x="99" y="232"/>
                    <a:pt x="99" y="232"/>
                  </a:cubicBezTo>
                  <a:cubicBezTo>
                    <a:pt x="97" y="241"/>
                    <a:pt x="89" y="248"/>
                    <a:pt x="80" y="248"/>
                  </a:cubicBezTo>
                  <a:close/>
                  <a:moveTo>
                    <a:pt x="108" y="218"/>
                  </a:moveTo>
                  <a:cubicBezTo>
                    <a:pt x="108" y="222"/>
                    <a:pt x="105" y="224"/>
                    <a:pt x="102" y="224"/>
                  </a:cubicBezTo>
                  <a:cubicBezTo>
                    <a:pt x="58" y="224"/>
                    <a:pt x="58" y="224"/>
                    <a:pt x="58" y="224"/>
                  </a:cubicBezTo>
                  <a:cubicBezTo>
                    <a:pt x="55" y="224"/>
                    <a:pt x="52" y="222"/>
                    <a:pt x="52" y="218"/>
                  </a:cubicBezTo>
                  <a:cubicBezTo>
                    <a:pt x="52" y="215"/>
                    <a:pt x="55" y="212"/>
                    <a:pt x="58" y="212"/>
                  </a:cubicBezTo>
                  <a:cubicBezTo>
                    <a:pt x="102" y="212"/>
                    <a:pt x="102" y="212"/>
                    <a:pt x="102" y="212"/>
                  </a:cubicBezTo>
                  <a:cubicBezTo>
                    <a:pt x="105" y="212"/>
                    <a:pt x="108" y="215"/>
                    <a:pt x="108" y="218"/>
                  </a:cubicBezTo>
                  <a:close/>
                  <a:moveTo>
                    <a:pt x="102" y="192"/>
                  </a:moveTo>
                  <a:cubicBezTo>
                    <a:pt x="105" y="192"/>
                    <a:pt x="108" y="195"/>
                    <a:pt x="108" y="198"/>
                  </a:cubicBezTo>
                  <a:cubicBezTo>
                    <a:pt x="108" y="202"/>
                    <a:pt x="105" y="204"/>
                    <a:pt x="102" y="204"/>
                  </a:cubicBezTo>
                  <a:cubicBezTo>
                    <a:pt x="58" y="204"/>
                    <a:pt x="58" y="204"/>
                    <a:pt x="58" y="204"/>
                  </a:cubicBezTo>
                  <a:cubicBezTo>
                    <a:pt x="55" y="204"/>
                    <a:pt x="52" y="202"/>
                    <a:pt x="52" y="198"/>
                  </a:cubicBezTo>
                  <a:cubicBezTo>
                    <a:pt x="52" y="195"/>
                    <a:pt x="55" y="192"/>
                    <a:pt x="58" y="192"/>
                  </a:cubicBezTo>
                  <a:cubicBezTo>
                    <a:pt x="64" y="192"/>
                    <a:pt x="64" y="192"/>
                    <a:pt x="64" y="192"/>
                  </a:cubicBezTo>
                  <a:cubicBezTo>
                    <a:pt x="96" y="192"/>
                    <a:pt x="96" y="192"/>
                    <a:pt x="96" y="192"/>
                  </a:cubicBezTo>
                  <a:lnTo>
                    <a:pt x="102" y="192"/>
                  </a:lnTo>
                  <a:close/>
                  <a:moveTo>
                    <a:pt x="135" y="112"/>
                  </a:moveTo>
                  <a:cubicBezTo>
                    <a:pt x="135" y="113"/>
                    <a:pt x="135" y="114"/>
                    <a:pt x="134" y="114"/>
                  </a:cubicBezTo>
                  <a:cubicBezTo>
                    <a:pt x="104" y="170"/>
                    <a:pt x="104" y="170"/>
                    <a:pt x="104" y="170"/>
                  </a:cubicBezTo>
                  <a:cubicBezTo>
                    <a:pt x="104" y="170"/>
                    <a:pt x="103" y="171"/>
                    <a:pt x="103" y="172"/>
                  </a:cubicBezTo>
                  <a:cubicBezTo>
                    <a:pt x="102" y="174"/>
                    <a:pt x="100" y="176"/>
                    <a:pt x="96" y="176"/>
                  </a:cubicBezTo>
                  <a:cubicBezTo>
                    <a:pt x="100" y="129"/>
                    <a:pt x="100" y="129"/>
                    <a:pt x="100" y="129"/>
                  </a:cubicBezTo>
                  <a:cubicBezTo>
                    <a:pt x="100" y="126"/>
                    <a:pt x="98" y="124"/>
                    <a:pt x="96" y="124"/>
                  </a:cubicBezTo>
                  <a:cubicBezTo>
                    <a:pt x="94" y="124"/>
                    <a:pt x="92" y="126"/>
                    <a:pt x="92" y="128"/>
                  </a:cubicBezTo>
                  <a:cubicBezTo>
                    <a:pt x="88" y="176"/>
                    <a:pt x="88" y="176"/>
                    <a:pt x="88" y="176"/>
                  </a:cubicBezTo>
                  <a:cubicBezTo>
                    <a:pt x="72" y="176"/>
                    <a:pt x="72" y="176"/>
                    <a:pt x="72" y="176"/>
                  </a:cubicBezTo>
                  <a:cubicBezTo>
                    <a:pt x="68" y="128"/>
                    <a:pt x="68" y="128"/>
                    <a:pt x="68" y="128"/>
                  </a:cubicBezTo>
                  <a:cubicBezTo>
                    <a:pt x="68" y="126"/>
                    <a:pt x="66" y="124"/>
                    <a:pt x="64" y="124"/>
                  </a:cubicBezTo>
                  <a:cubicBezTo>
                    <a:pt x="61" y="124"/>
                    <a:pt x="60" y="126"/>
                    <a:pt x="60" y="129"/>
                  </a:cubicBezTo>
                  <a:cubicBezTo>
                    <a:pt x="64" y="176"/>
                    <a:pt x="64" y="176"/>
                    <a:pt x="64" y="176"/>
                  </a:cubicBezTo>
                  <a:cubicBezTo>
                    <a:pt x="60" y="176"/>
                    <a:pt x="58" y="174"/>
                    <a:pt x="57" y="172"/>
                  </a:cubicBezTo>
                  <a:cubicBezTo>
                    <a:pt x="56" y="171"/>
                    <a:pt x="56" y="171"/>
                    <a:pt x="56" y="170"/>
                  </a:cubicBezTo>
                  <a:cubicBezTo>
                    <a:pt x="26" y="114"/>
                    <a:pt x="26" y="114"/>
                    <a:pt x="26" y="114"/>
                  </a:cubicBezTo>
                  <a:cubicBezTo>
                    <a:pt x="25" y="114"/>
                    <a:pt x="25" y="113"/>
                    <a:pt x="25" y="112"/>
                  </a:cubicBezTo>
                  <a:cubicBezTo>
                    <a:pt x="19" y="103"/>
                    <a:pt x="16" y="91"/>
                    <a:pt x="16" y="80"/>
                  </a:cubicBezTo>
                  <a:cubicBezTo>
                    <a:pt x="16" y="45"/>
                    <a:pt x="45" y="16"/>
                    <a:pt x="80" y="16"/>
                  </a:cubicBezTo>
                  <a:cubicBezTo>
                    <a:pt x="115" y="16"/>
                    <a:pt x="144" y="45"/>
                    <a:pt x="144" y="80"/>
                  </a:cubicBezTo>
                  <a:cubicBezTo>
                    <a:pt x="144" y="91"/>
                    <a:pt x="141" y="103"/>
                    <a:pt x="135"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62" name="Freeform 51"/>
            <p:cNvSpPr>
              <a:spLocks/>
            </p:cNvSpPr>
            <p:nvPr/>
          </p:nvSpPr>
          <p:spPr bwMode="auto">
            <a:xfrm>
              <a:off x="6608763" y="642938"/>
              <a:ext cx="120650" cy="103188"/>
            </a:xfrm>
            <a:custGeom>
              <a:avLst/>
              <a:gdLst>
                <a:gd name="T0" fmla="*/ 35 w 41"/>
                <a:gd name="T1" fmla="*/ 1 h 35"/>
                <a:gd name="T2" fmla="*/ 1 w 41"/>
                <a:gd name="T3" fmla="*/ 29 h 35"/>
                <a:gd name="T4" fmla="*/ 3 w 41"/>
                <a:gd name="T5" fmla="*/ 35 h 35"/>
                <a:gd name="T6" fmla="*/ 4 w 41"/>
                <a:gd name="T7" fmla="*/ 35 h 35"/>
                <a:gd name="T8" fmla="*/ 8 w 41"/>
                <a:gd name="T9" fmla="*/ 33 h 35"/>
                <a:gd name="T10" fmla="*/ 37 w 41"/>
                <a:gd name="T11" fmla="*/ 9 h 35"/>
                <a:gd name="T12" fmla="*/ 40 w 41"/>
                <a:gd name="T13" fmla="*/ 4 h 35"/>
                <a:gd name="T14" fmla="*/ 35 w 41"/>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35" y="1"/>
                  </a:moveTo>
                  <a:cubicBezTo>
                    <a:pt x="20" y="5"/>
                    <a:pt x="7" y="15"/>
                    <a:pt x="1" y="29"/>
                  </a:cubicBezTo>
                  <a:cubicBezTo>
                    <a:pt x="0" y="31"/>
                    <a:pt x="1" y="34"/>
                    <a:pt x="3" y="35"/>
                  </a:cubicBezTo>
                  <a:cubicBezTo>
                    <a:pt x="3" y="35"/>
                    <a:pt x="4" y="35"/>
                    <a:pt x="4" y="35"/>
                  </a:cubicBezTo>
                  <a:cubicBezTo>
                    <a:pt x="6" y="35"/>
                    <a:pt x="7" y="34"/>
                    <a:pt x="8" y="33"/>
                  </a:cubicBezTo>
                  <a:cubicBezTo>
                    <a:pt x="14" y="21"/>
                    <a:pt x="24" y="12"/>
                    <a:pt x="37" y="9"/>
                  </a:cubicBezTo>
                  <a:cubicBezTo>
                    <a:pt x="39" y="8"/>
                    <a:pt x="41" y="6"/>
                    <a:pt x="40" y="4"/>
                  </a:cubicBezTo>
                  <a:cubicBezTo>
                    <a:pt x="40" y="2"/>
                    <a:pt x="37" y="0"/>
                    <a:pt x="35"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grpSp>
      <p:grpSp>
        <p:nvGrpSpPr>
          <p:cNvPr id="63" name="Group 62"/>
          <p:cNvGrpSpPr/>
          <p:nvPr/>
        </p:nvGrpSpPr>
        <p:grpSpPr>
          <a:xfrm>
            <a:off x="4370107" y="5170642"/>
            <a:ext cx="346368" cy="481460"/>
            <a:chOff x="5172075" y="5545138"/>
            <a:chExt cx="541338" cy="752475"/>
          </a:xfrm>
        </p:grpSpPr>
        <p:sp>
          <p:nvSpPr>
            <p:cNvPr id="64" name="Freeform 27"/>
            <p:cNvSpPr>
              <a:spLocks noEditPoints="1"/>
            </p:cNvSpPr>
            <p:nvPr/>
          </p:nvSpPr>
          <p:spPr bwMode="auto">
            <a:xfrm>
              <a:off x="5172075" y="5545138"/>
              <a:ext cx="541338" cy="752475"/>
            </a:xfrm>
            <a:custGeom>
              <a:avLst/>
              <a:gdLst>
                <a:gd name="T0" fmla="*/ 92 w 184"/>
                <a:gd name="T1" fmla="*/ 0 h 256"/>
                <a:gd name="T2" fmla="*/ 0 w 184"/>
                <a:gd name="T3" fmla="*/ 92 h 256"/>
                <a:gd name="T4" fmla="*/ 18 w 184"/>
                <a:gd name="T5" fmla="*/ 147 h 256"/>
                <a:gd name="T6" fmla="*/ 85 w 184"/>
                <a:gd name="T7" fmla="*/ 252 h 256"/>
                <a:gd name="T8" fmla="*/ 90 w 184"/>
                <a:gd name="T9" fmla="*/ 256 h 256"/>
                <a:gd name="T10" fmla="*/ 92 w 184"/>
                <a:gd name="T11" fmla="*/ 256 h 256"/>
                <a:gd name="T12" fmla="*/ 93 w 184"/>
                <a:gd name="T13" fmla="*/ 256 h 256"/>
                <a:gd name="T14" fmla="*/ 94 w 184"/>
                <a:gd name="T15" fmla="*/ 256 h 256"/>
                <a:gd name="T16" fmla="*/ 99 w 184"/>
                <a:gd name="T17" fmla="*/ 252 h 256"/>
                <a:gd name="T18" fmla="*/ 167 w 184"/>
                <a:gd name="T19" fmla="*/ 145 h 256"/>
                <a:gd name="T20" fmla="*/ 167 w 184"/>
                <a:gd name="T21" fmla="*/ 145 h 256"/>
                <a:gd name="T22" fmla="*/ 167 w 184"/>
                <a:gd name="T23" fmla="*/ 145 h 256"/>
                <a:gd name="T24" fmla="*/ 167 w 184"/>
                <a:gd name="T25" fmla="*/ 145 h 256"/>
                <a:gd name="T26" fmla="*/ 184 w 184"/>
                <a:gd name="T27" fmla="*/ 92 h 256"/>
                <a:gd name="T28" fmla="*/ 92 w 184"/>
                <a:gd name="T29" fmla="*/ 0 h 256"/>
                <a:gd name="T30" fmla="*/ 158 w 184"/>
                <a:gd name="T31" fmla="*/ 129 h 256"/>
                <a:gd name="T32" fmla="*/ 158 w 184"/>
                <a:gd name="T33" fmla="*/ 129 h 256"/>
                <a:gd name="T34" fmla="*/ 153 w 184"/>
                <a:gd name="T35" fmla="*/ 137 h 256"/>
                <a:gd name="T36" fmla="*/ 92 w 184"/>
                <a:gd name="T37" fmla="*/ 233 h 256"/>
                <a:gd name="T38" fmla="*/ 32 w 184"/>
                <a:gd name="T39" fmla="*/ 139 h 256"/>
                <a:gd name="T40" fmla="*/ 32 w 184"/>
                <a:gd name="T41" fmla="*/ 138 h 256"/>
                <a:gd name="T42" fmla="*/ 31 w 184"/>
                <a:gd name="T43" fmla="*/ 138 h 256"/>
                <a:gd name="T44" fmla="*/ 16 w 184"/>
                <a:gd name="T45" fmla="*/ 92 h 256"/>
                <a:gd name="T46" fmla="*/ 92 w 184"/>
                <a:gd name="T47" fmla="*/ 16 h 256"/>
                <a:gd name="T48" fmla="*/ 168 w 184"/>
                <a:gd name="T49" fmla="*/ 92 h 256"/>
                <a:gd name="T50" fmla="*/ 158 w 184"/>
                <a:gd name="T51" fmla="*/ 129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256">
                  <a:moveTo>
                    <a:pt x="92" y="0"/>
                  </a:moveTo>
                  <a:cubicBezTo>
                    <a:pt x="41" y="0"/>
                    <a:pt x="0" y="41"/>
                    <a:pt x="0" y="92"/>
                  </a:cubicBezTo>
                  <a:cubicBezTo>
                    <a:pt x="0" y="113"/>
                    <a:pt x="7" y="132"/>
                    <a:pt x="18" y="147"/>
                  </a:cubicBezTo>
                  <a:cubicBezTo>
                    <a:pt x="85" y="252"/>
                    <a:pt x="85" y="252"/>
                    <a:pt x="85" y="252"/>
                  </a:cubicBezTo>
                  <a:cubicBezTo>
                    <a:pt x="86" y="254"/>
                    <a:pt x="88" y="255"/>
                    <a:pt x="90" y="256"/>
                  </a:cubicBezTo>
                  <a:cubicBezTo>
                    <a:pt x="90" y="256"/>
                    <a:pt x="91" y="256"/>
                    <a:pt x="92" y="256"/>
                  </a:cubicBezTo>
                  <a:cubicBezTo>
                    <a:pt x="92" y="256"/>
                    <a:pt x="93" y="256"/>
                    <a:pt x="93" y="256"/>
                  </a:cubicBezTo>
                  <a:cubicBezTo>
                    <a:pt x="94" y="256"/>
                    <a:pt x="94" y="256"/>
                    <a:pt x="94" y="256"/>
                  </a:cubicBezTo>
                  <a:cubicBezTo>
                    <a:pt x="96" y="255"/>
                    <a:pt x="98" y="254"/>
                    <a:pt x="99" y="252"/>
                  </a:cubicBezTo>
                  <a:cubicBezTo>
                    <a:pt x="167" y="145"/>
                    <a:pt x="167" y="145"/>
                    <a:pt x="167" y="145"/>
                  </a:cubicBezTo>
                  <a:cubicBezTo>
                    <a:pt x="167" y="145"/>
                    <a:pt x="167" y="145"/>
                    <a:pt x="167" y="145"/>
                  </a:cubicBezTo>
                  <a:cubicBezTo>
                    <a:pt x="167" y="145"/>
                    <a:pt x="167" y="145"/>
                    <a:pt x="167" y="145"/>
                  </a:cubicBezTo>
                  <a:cubicBezTo>
                    <a:pt x="167" y="145"/>
                    <a:pt x="167" y="145"/>
                    <a:pt x="167" y="145"/>
                  </a:cubicBezTo>
                  <a:cubicBezTo>
                    <a:pt x="178" y="130"/>
                    <a:pt x="184" y="112"/>
                    <a:pt x="184" y="92"/>
                  </a:cubicBezTo>
                  <a:cubicBezTo>
                    <a:pt x="184" y="41"/>
                    <a:pt x="143" y="0"/>
                    <a:pt x="92" y="0"/>
                  </a:cubicBezTo>
                  <a:close/>
                  <a:moveTo>
                    <a:pt x="158" y="129"/>
                  </a:moveTo>
                  <a:cubicBezTo>
                    <a:pt x="158" y="129"/>
                    <a:pt x="158" y="129"/>
                    <a:pt x="158" y="129"/>
                  </a:cubicBezTo>
                  <a:cubicBezTo>
                    <a:pt x="153" y="137"/>
                    <a:pt x="153" y="137"/>
                    <a:pt x="153" y="137"/>
                  </a:cubicBezTo>
                  <a:cubicBezTo>
                    <a:pt x="92" y="233"/>
                    <a:pt x="92" y="233"/>
                    <a:pt x="92" y="233"/>
                  </a:cubicBezTo>
                  <a:cubicBezTo>
                    <a:pt x="32" y="139"/>
                    <a:pt x="32" y="139"/>
                    <a:pt x="32" y="139"/>
                  </a:cubicBezTo>
                  <a:cubicBezTo>
                    <a:pt x="32" y="138"/>
                    <a:pt x="32" y="138"/>
                    <a:pt x="32" y="138"/>
                  </a:cubicBezTo>
                  <a:cubicBezTo>
                    <a:pt x="31" y="138"/>
                    <a:pt x="31" y="138"/>
                    <a:pt x="31" y="138"/>
                  </a:cubicBezTo>
                  <a:cubicBezTo>
                    <a:pt x="24" y="128"/>
                    <a:pt x="16" y="112"/>
                    <a:pt x="16" y="92"/>
                  </a:cubicBezTo>
                  <a:cubicBezTo>
                    <a:pt x="16" y="50"/>
                    <a:pt x="50" y="16"/>
                    <a:pt x="92" y="16"/>
                  </a:cubicBezTo>
                  <a:cubicBezTo>
                    <a:pt x="134" y="16"/>
                    <a:pt x="168" y="50"/>
                    <a:pt x="168" y="92"/>
                  </a:cubicBezTo>
                  <a:cubicBezTo>
                    <a:pt x="168" y="105"/>
                    <a:pt x="165" y="118"/>
                    <a:pt x="158" y="1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65" name="Freeform 28"/>
            <p:cNvSpPr>
              <a:spLocks noEditPoints="1"/>
            </p:cNvSpPr>
            <p:nvPr/>
          </p:nvSpPr>
          <p:spPr bwMode="auto">
            <a:xfrm>
              <a:off x="5324475" y="5697538"/>
              <a:ext cx="236538" cy="234950"/>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40 w 80"/>
                <a:gd name="T11" fmla="*/ 64 h 80"/>
                <a:gd name="T12" fmla="*/ 16 w 80"/>
                <a:gd name="T13" fmla="*/ 40 h 80"/>
                <a:gd name="T14" fmla="*/ 40 w 80"/>
                <a:gd name="T15" fmla="*/ 16 h 80"/>
                <a:gd name="T16" fmla="*/ 64 w 80"/>
                <a:gd name="T17" fmla="*/ 40 h 80"/>
                <a:gd name="T18" fmla="*/ 40 w 80"/>
                <a:gd name="T19" fmla="*/ 6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40" y="64"/>
                  </a:moveTo>
                  <a:cubicBezTo>
                    <a:pt x="27" y="64"/>
                    <a:pt x="16" y="53"/>
                    <a:pt x="16" y="40"/>
                  </a:cubicBezTo>
                  <a:cubicBezTo>
                    <a:pt x="16" y="27"/>
                    <a:pt x="27" y="16"/>
                    <a:pt x="40" y="16"/>
                  </a:cubicBezTo>
                  <a:cubicBezTo>
                    <a:pt x="53" y="16"/>
                    <a:pt x="64" y="27"/>
                    <a:pt x="64" y="40"/>
                  </a:cubicBezTo>
                  <a:cubicBezTo>
                    <a:pt x="64" y="53"/>
                    <a:pt x="53" y="64"/>
                    <a:pt x="40" y="6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grpSp>
      <p:sp>
        <p:nvSpPr>
          <p:cNvPr id="68" name="Freeform 39"/>
          <p:cNvSpPr>
            <a:spLocks noEditPoints="1"/>
          </p:cNvSpPr>
          <p:nvPr/>
        </p:nvSpPr>
        <p:spPr bwMode="auto">
          <a:xfrm>
            <a:off x="7427882" y="5257636"/>
            <a:ext cx="468654" cy="372950"/>
          </a:xfrm>
          <a:custGeom>
            <a:avLst/>
            <a:gdLst>
              <a:gd name="T0" fmla="*/ 100 w 259"/>
              <a:gd name="T1" fmla="*/ 206 h 206"/>
              <a:gd name="T2" fmla="*/ 79 w 259"/>
              <a:gd name="T3" fmla="*/ 197 h 206"/>
              <a:gd name="T4" fmla="*/ 9 w 259"/>
              <a:gd name="T5" fmla="*/ 127 h 206"/>
              <a:gd name="T6" fmla="*/ 0 w 259"/>
              <a:gd name="T7" fmla="*/ 106 h 206"/>
              <a:gd name="T8" fmla="*/ 9 w 259"/>
              <a:gd name="T9" fmla="*/ 85 h 206"/>
              <a:gd name="T10" fmla="*/ 29 w 259"/>
              <a:gd name="T11" fmla="*/ 65 h 206"/>
              <a:gd name="T12" fmla="*/ 50 w 259"/>
              <a:gd name="T13" fmla="*/ 56 h 206"/>
              <a:gd name="T14" fmla="*/ 70 w 259"/>
              <a:gd name="T15" fmla="*/ 65 h 206"/>
              <a:gd name="T16" fmla="*/ 100 w 259"/>
              <a:gd name="T17" fmla="*/ 94 h 206"/>
              <a:gd name="T18" fmla="*/ 186 w 259"/>
              <a:gd name="T19" fmla="*/ 9 h 206"/>
              <a:gd name="T20" fmla="*/ 206 w 259"/>
              <a:gd name="T21" fmla="*/ 0 h 206"/>
              <a:gd name="T22" fmla="*/ 227 w 259"/>
              <a:gd name="T23" fmla="*/ 9 h 206"/>
              <a:gd name="T24" fmla="*/ 247 w 259"/>
              <a:gd name="T25" fmla="*/ 29 h 206"/>
              <a:gd name="T26" fmla="*/ 247 w 259"/>
              <a:gd name="T27" fmla="*/ 71 h 206"/>
              <a:gd name="T28" fmla="*/ 121 w 259"/>
              <a:gd name="T29" fmla="*/ 197 h 206"/>
              <a:gd name="T30" fmla="*/ 100 w 259"/>
              <a:gd name="T31" fmla="*/ 206 h 206"/>
              <a:gd name="T32" fmla="*/ 50 w 259"/>
              <a:gd name="T33" fmla="*/ 72 h 206"/>
              <a:gd name="T34" fmla="*/ 40 w 259"/>
              <a:gd name="T35" fmla="*/ 76 h 206"/>
              <a:gd name="T36" fmla="*/ 20 w 259"/>
              <a:gd name="T37" fmla="*/ 96 h 206"/>
              <a:gd name="T38" fmla="*/ 16 w 259"/>
              <a:gd name="T39" fmla="*/ 106 h 206"/>
              <a:gd name="T40" fmla="*/ 20 w 259"/>
              <a:gd name="T41" fmla="*/ 115 h 206"/>
              <a:gd name="T42" fmla="*/ 91 w 259"/>
              <a:gd name="T43" fmla="*/ 186 h 206"/>
              <a:gd name="T44" fmla="*/ 110 w 259"/>
              <a:gd name="T45" fmla="*/ 186 h 206"/>
              <a:gd name="T46" fmla="*/ 236 w 259"/>
              <a:gd name="T47" fmla="*/ 60 h 206"/>
              <a:gd name="T48" fmla="*/ 236 w 259"/>
              <a:gd name="T49" fmla="*/ 41 h 206"/>
              <a:gd name="T50" fmla="*/ 216 w 259"/>
              <a:gd name="T51" fmla="*/ 20 h 206"/>
              <a:gd name="T52" fmla="*/ 197 w 259"/>
              <a:gd name="T53" fmla="*/ 20 h 206"/>
              <a:gd name="T54" fmla="*/ 106 w 259"/>
              <a:gd name="T55" fmla="*/ 111 h 206"/>
              <a:gd name="T56" fmla="*/ 95 w 259"/>
              <a:gd name="T57" fmla="*/ 111 h 206"/>
              <a:gd name="T58" fmla="*/ 59 w 259"/>
              <a:gd name="T59" fmla="*/ 76 h 206"/>
              <a:gd name="T60" fmla="*/ 50 w 259"/>
              <a:gd name="T61" fmla="*/ 7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9" h="206">
                <a:moveTo>
                  <a:pt x="100" y="206"/>
                </a:moveTo>
                <a:cubicBezTo>
                  <a:pt x="92" y="206"/>
                  <a:pt x="85" y="203"/>
                  <a:pt x="79" y="197"/>
                </a:cubicBezTo>
                <a:cubicBezTo>
                  <a:pt x="9" y="127"/>
                  <a:pt x="9" y="127"/>
                  <a:pt x="9" y="127"/>
                </a:cubicBezTo>
                <a:cubicBezTo>
                  <a:pt x="3" y="121"/>
                  <a:pt x="0" y="114"/>
                  <a:pt x="0" y="106"/>
                </a:cubicBezTo>
                <a:cubicBezTo>
                  <a:pt x="0" y="98"/>
                  <a:pt x="3" y="90"/>
                  <a:pt x="9" y="85"/>
                </a:cubicBezTo>
                <a:cubicBezTo>
                  <a:pt x="29" y="65"/>
                  <a:pt x="29" y="65"/>
                  <a:pt x="29" y="65"/>
                </a:cubicBezTo>
                <a:cubicBezTo>
                  <a:pt x="34" y="59"/>
                  <a:pt x="42" y="56"/>
                  <a:pt x="50" y="56"/>
                </a:cubicBezTo>
                <a:cubicBezTo>
                  <a:pt x="58" y="56"/>
                  <a:pt x="65" y="59"/>
                  <a:pt x="70" y="65"/>
                </a:cubicBezTo>
                <a:cubicBezTo>
                  <a:pt x="100" y="94"/>
                  <a:pt x="100" y="94"/>
                  <a:pt x="100" y="94"/>
                </a:cubicBezTo>
                <a:cubicBezTo>
                  <a:pt x="186" y="9"/>
                  <a:pt x="186" y="9"/>
                  <a:pt x="186" y="9"/>
                </a:cubicBezTo>
                <a:cubicBezTo>
                  <a:pt x="191" y="4"/>
                  <a:pt x="198" y="0"/>
                  <a:pt x="206" y="0"/>
                </a:cubicBezTo>
                <a:cubicBezTo>
                  <a:pt x="214" y="0"/>
                  <a:pt x="222" y="4"/>
                  <a:pt x="227" y="9"/>
                </a:cubicBezTo>
                <a:cubicBezTo>
                  <a:pt x="247" y="29"/>
                  <a:pt x="247" y="29"/>
                  <a:pt x="247" y="29"/>
                </a:cubicBezTo>
                <a:cubicBezTo>
                  <a:pt x="259" y="41"/>
                  <a:pt x="259" y="59"/>
                  <a:pt x="247" y="71"/>
                </a:cubicBezTo>
                <a:cubicBezTo>
                  <a:pt x="121" y="197"/>
                  <a:pt x="121" y="197"/>
                  <a:pt x="121" y="197"/>
                </a:cubicBezTo>
                <a:cubicBezTo>
                  <a:pt x="115" y="203"/>
                  <a:pt x="108" y="206"/>
                  <a:pt x="100" y="206"/>
                </a:cubicBezTo>
                <a:close/>
                <a:moveTo>
                  <a:pt x="50" y="72"/>
                </a:moveTo>
                <a:cubicBezTo>
                  <a:pt x="46" y="72"/>
                  <a:pt x="43" y="73"/>
                  <a:pt x="40" y="76"/>
                </a:cubicBezTo>
                <a:cubicBezTo>
                  <a:pt x="20" y="96"/>
                  <a:pt x="20" y="96"/>
                  <a:pt x="20" y="96"/>
                </a:cubicBezTo>
                <a:cubicBezTo>
                  <a:pt x="17" y="99"/>
                  <a:pt x="16" y="102"/>
                  <a:pt x="16" y="106"/>
                </a:cubicBezTo>
                <a:cubicBezTo>
                  <a:pt x="16" y="109"/>
                  <a:pt x="17" y="113"/>
                  <a:pt x="20" y="115"/>
                </a:cubicBezTo>
                <a:cubicBezTo>
                  <a:pt x="91" y="186"/>
                  <a:pt x="91" y="186"/>
                  <a:pt x="91" y="186"/>
                </a:cubicBezTo>
                <a:cubicBezTo>
                  <a:pt x="96" y="191"/>
                  <a:pt x="105" y="191"/>
                  <a:pt x="110" y="186"/>
                </a:cubicBezTo>
                <a:cubicBezTo>
                  <a:pt x="236" y="60"/>
                  <a:pt x="236" y="60"/>
                  <a:pt x="236" y="60"/>
                </a:cubicBezTo>
                <a:cubicBezTo>
                  <a:pt x="241" y="54"/>
                  <a:pt x="241" y="46"/>
                  <a:pt x="236" y="41"/>
                </a:cubicBezTo>
                <a:cubicBezTo>
                  <a:pt x="216" y="20"/>
                  <a:pt x="216" y="20"/>
                  <a:pt x="216" y="20"/>
                </a:cubicBezTo>
                <a:cubicBezTo>
                  <a:pt x="211" y="15"/>
                  <a:pt x="202" y="15"/>
                  <a:pt x="197" y="20"/>
                </a:cubicBezTo>
                <a:cubicBezTo>
                  <a:pt x="106" y="111"/>
                  <a:pt x="106" y="111"/>
                  <a:pt x="106" y="111"/>
                </a:cubicBezTo>
                <a:cubicBezTo>
                  <a:pt x="103" y="114"/>
                  <a:pt x="98" y="114"/>
                  <a:pt x="95" y="111"/>
                </a:cubicBezTo>
                <a:cubicBezTo>
                  <a:pt x="59" y="76"/>
                  <a:pt x="59" y="76"/>
                  <a:pt x="59" y="76"/>
                </a:cubicBezTo>
                <a:cubicBezTo>
                  <a:pt x="57" y="73"/>
                  <a:pt x="53" y="72"/>
                  <a:pt x="50"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81" name="Rectangle 80"/>
          <p:cNvSpPr/>
          <p:nvPr/>
        </p:nvSpPr>
        <p:spPr>
          <a:xfrm>
            <a:off x="8316348" y="1859889"/>
            <a:ext cx="3409487" cy="734945"/>
          </a:xfrm>
          <a:prstGeom prst="rect">
            <a:avLst/>
          </a:prstGeom>
          <a:noFill/>
        </p:spPr>
        <p:txBody>
          <a:bodyPr wrap="square" rtlCol="0">
            <a:spAutoFit/>
          </a:bodyPr>
          <a:lstStyle/>
          <a:p>
            <a:pPr>
              <a:lnSpc>
                <a:spcPct val="120000"/>
              </a:lnSpc>
            </a:pPr>
            <a:r>
              <a:rPr lang="en-US" dirty="0">
                <a:solidFill>
                  <a:srgbClr val="577DA4"/>
                </a:solidFill>
                <a:latin typeface="Calibri" pitchFamily="34" charset="0"/>
                <a:ea typeface="Roboto Lt" pitchFamily="2" charset="0"/>
              </a:rPr>
              <a:t>Low cost – Passive options available</a:t>
            </a:r>
          </a:p>
        </p:txBody>
      </p:sp>
      <p:sp>
        <p:nvSpPr>
          <p:cNvPr id="82" name="Rectangle 81"/>
          <p:cNvSpPr/>
          <p:nvPr/>
        </p:nvSpPr>
        <p:spPr>
          <a:xfrm>
            <a:off x="8876744" y="3400350"/>
            <a:ext cx="2924396" cy="734945"/>
          </a:xfrm>
          <a:prstGeom prst="rect">
            <a:avLst/>
          </a:prstGeom>
          <a:noFill/>
        </p:spPr>
        <p:txBody>
          <a:bodyPr wrap="square" rtlCol="0">
            <a:spAutoFit/>
          </a:bodyPr>
          <a:lstStyle/>
          <a:p>
            <a:pPr>
              <a:lnSpc>
                <a:spcPct val="120000"/>
              </a:lnSpc>
            </a:pPr>
            <a:r>
              <a:rPr lang="en-US" dirty="0">
                <a:solidFill>
                  <a:srgbClr val="577DA4"/>
                </a:solidFill>
                <a:latin typeface="Calibri" pitchFamily="34" charset="0"/>
                <a:ea typeface="Roboto Lt" pitchFamily="2" charset="0"/>
              </a:rPr>
              <a:t>Well diversified portfolios to reduce risk</a:t>
            </a:r>
          </a:p>
        </p:txBody>
      </p:sp>
      <p:sp>
        <p:nvSpPr>
          <p:cNvPr id="83" name="Rectangle 82"/>
          <p:cNvSpPr/>
          <p:nvPr/>
        </p:nvSpPr>
        <p:spPr>
          <a:xfrm>
            <a:off x="8316347" y="4962124"/>
            <a:ext cx="3409487" cy="1067343"/>
          </a:xfrm>
          <a:prstGeom prst="rect">
            <a:avLst/>
          </a:prstGeom>
          <a:noFill/>
        </p:spPr>
        <p:txBody>
          <a:bodyPr wrap="square" rtlCol="0">
            <a:spAutoFit/>
          </a:bodyPr>
          <a:lstStyle/>
          <a:p>
            <a:pPr>
              <a:lnSpc>
                <a:spcPct val="120000"/>
              </a:lnSpc>
            </a:pPr>
            <a:r>
              <a:rPr lang="en-US" dirty="0">
                <a:solidFill>
                  <a:srgbClr val="577DA4"/>
                </a:solidFill>
                <a:latin typeface="Calibri" pitchFamily="34" charset="0"/>
                <a:ea typeface="Roboto Lt" pitchFamily="2" charset="0"/>
              </a:rPr>
              <a:t>Suitable for large proportion of investors</a:t>
            </a:r>
            <a:br>
              <a:rPr lang="en-US" dirty="0">
                <a:solidFill>
                  <a:srgbClr val="577DA4"/>
                </a:solidFill>
                <a:latin typeface="Calibri" pitchFamily="34" charset="0"/>
                <a:ea typeface="Roboto Lt" pitchFamily="2" charset="0"/>
              </a:rPr>
            </a:br>
            <a:endParaRPr lang="en-US" dirty="0">
              <a:solidFill>
                <a:srgbClr val="577DA4"/>
              </a:solidFill>
              <a:latin typeface="Calibri" pitchFamily="34" charset="0"/>
              <a:ea typeface="Roboto Lt" pitchFamily="2" charset="0"/>
            </a:endParaRPr>
          </a:p>
        </p:txBody>
      </p:sp>
      <p:sp>
        <p:nvSpPr>
          <p:cNvPr id="84" name="Rectangle 83"/>
          <p:cNvSpPr/>
          <p:nvPr/>
        </p:nvSpPr>
        <p:spPr>
          <a:xfrm>
            <a:off x="436202" y="4962124"/>
            <a:ext cx="3409487" cy="402546"/>
          </a:xfrm>
          <a:prstGeom prst="rect">
            <a:avLst/>
          </a:prstGeom>
          <a:noFill/>
        </p:spPr>
        <p:txBody>
          <a:bodyPr wrap="square" rtlCol="0">
            <a:spAutoFit/>
          </a:bodyPr>
          <a:lstStyle/>
          <a:p>
            <a:pPr algn="r">
              <a:lnSpc>
                <a:spcPct val="120000"/>
              </a:lnSpc>
            </a:pPr>
            <a:r>
              <a:rPr lang="en-US" dirty="0">
                <a:solidFill>
                  <a:srgbClr val="577DA4"/>
                </a:solidFill>
                <a:latin typeface="Calibri" pitchFamily="34" charset="0"/>
                <a:ea typeface="Roboto Lt" pitchFamily="2" charset="0"/>
              </a:rPr>
              <a:t>Steps in the right direction</a:t>
            </a:r>
          </a:p>
        </p:txBody>
      </p:sp>
      <p:sp>
        <p:nvSpPr>
          <p:cNvPr id="85" name="Rectangle 84"/>
          <p:cNvSpPr/>
          <p:nvPr/>
        </p:nvSpPr>
        <p:spPr>
          <a:xfrm>
            <a:off x="370575" y="3400721"/>
            <a:ext cx="2924396" cy="402546"/>
          </a:xfrm>
          <a:prstGeom prst="rect">
            <a:avLst/>
          </a:prstGeom>
          <a:noFill/>
        </p:spPr>
        <p:txBody>
          <a:bodyPr wrap="square" rtlCol="0">
            <a:spAutoFit/>
          </a:bodyPr>
          <a:lstStyle/>
          <a:p>
            <a:pPr algn="r">
              <a:lnSpc>
                <a:spcPct val="120000"/>
              </a:lnSpc>
            </a:pPr>
            <a:r>
              <a:rPr lang="en-US" dirty="0">
                <a:solidFill>
                  <a:srgbClr val="577DA4"/>
                </a:solidFill>
                <a:latin typeface="Calibri" pitchFamily="34" charset="0"/>
                <a:ea typeface="Roboto Lt" pitchFamily="2" charset="0"/>
              </a:rPr>
              <a:t>Retain Sector Weightings</a:t>
            </a:r>
          </a:p>
        </p:txBody>
      </p:sp>
      <p:sp>
        <p:nvSpPr>
          <p:cNvPr id="86" name="Rectangle 85"/>
          <p:cNvSpPr/>
          <p:nvPr/>
        </p:nvSpPr>
        <p:spPr>
          <a:xfrm>
            <a:off x="441985" y="1859626"/>
            <a:ext cx="3409487" cy="402546"/>
          </a:xfrm>
          <a:prstGeom prst="rect">
            <a:avLst/>
          </a:prstGeom>
          <a:noFill/>
        </p:spPr>
        <p:txBody>
          <a:bodyPr wrap="square" rtlCol="0">
            <a:spAutoFit/>
          </a:bodyPr>
          <a:lstStyle/>
          <a:p>
            <a:pPr algn="r">
              <a:lnSpc>
                <a:spcPct val="120000"/>
              </a:lnSpc>
            </a:pPr>
            <a:r>
              <a:rPr lang="en-US" dirty="0">
                <a:solidFill>
                  <a:srgbClr val="577DA4"/>
                </a:solidFill>
                <a:latin typeface="Calibri" pitchFamily="34" charset="0"/>
                <a:ea typeface="Roboto Lt" pitchFamily="2" charset="0"/>
              </a:rPr>
              <a:t>Capture broad market returns</a:t>
            </a:r>
          </a:p>
        </p:txBody>
      </p:sp>
      <p:sp>
        <p:nvSpPr>
          <p:cNvPr id="3" name="Slide Number Placeholder 2"/>
          <p:cNvSpPr>
            <a:spLocks noGrp="1"/>
          </p:cNvSpPr>
          <p:nvPr>
            <p:ph type="sldNum" sz="quarter" idx="12"/>
          </p:nvPr>
        </p:nvSpPr>
        <p:spPr/>
        <p:txBody>
          <a:bodyPr/>
          <a:lstStyle/>
          <a:p>
            <a:pPr algn="ctr"/>
            <a:fld id="{1A174DE4-D6E9-4419-BBC5-6C621C4D6CB0}" type="slidenum">
              <a:rPr lang="en-US" smtClean="0">
                <a:latin typeface="Calibri" pitchFamily="34" charset="0"/>
              </a:rPr>
              <a:pPr algn="ctr"/>
              <a:t>9</a:t>
            </a:fld>
            <a:endParaRPr lang="en-US">
              <a:latin typeface="Calibri" pitchFamily="34" charset="0"/>
            </a:endParaRPr>
          </a:p>
        </p:txBody>
      </p:sp>
      <p:sp>
        <p:nvSpPr>
          <p:cNvPr id="44" name="TextBox 43"/>
          <p:cNvSpPr txBox="1"/>
          <p:nvPr/>
        </p:nvSpPr>
        <p:spPr>
          <a:xfrm>
            <a:off x="3294971" y="93104"/>
            <a:ext cx="7889864" cy="584775"/>
          </a:xfrm>
          <a:prstGeom prst="rect">
            <a:avLst/>
          </a:prstGeom>
          <a:noFill/>
        </p:spPr>
        <p:txBody>
          <a:bodyPr wrap="square" rtlCol="0">
            <a:spAutoFit/>
          </a:bodyPr>
          <a:lstStyle/>
          <a:p>
            <a:pPr algn="ctr"/>
            <a:r>
              <a:rPr lang="en-US" sz="3200" b="1" dirty="0">
                <a:solidFill>
                  <a:srgbClr val="577DA4"/>
                </a:solidFill>
                <a:latin typeface="Calibri" pitchFamily="34" charset="0"/>
                <a:ea typeface="Roboto Th" pitchFamily="2" charset="0"/>
              </a:rPr>
              <a:t>Our Preferred Approach to ESG Investment</a:t>
            </a:r>
          </a:p>
        </p:txBody>
      </p:sp>
      <p:sp>
        <p:nvSpPr>
          <p:cNvPr id="45" name="Rounded Rectangle 44"/>
          <p:cNvSpPr/>
          <p:nvPr/>
        </p:nvSpPr>
        <p:spPr>
          <a:xfrm>
            <a:off x="2902857" y="696729"/>
            <a:ext cx="9289143" cy="75233"/>
          </a:xfrm>
          <a:prstGeom prst="round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endParaRPr>
          </a:p>
        </p:txBody>
      </p:sp>
      <p:grpSp>
        <p:nvGrpSpPr>
          <p:cNvPr id="46" name="Group 45"/>
          <p:cNvGrpSpPr/>
          <p:nvPr/>
        </p:nvGrpSpPr>
        <p:grpSpPr>
          <a:xfrm>
            <a:off x="-11773" y="6770910"/>
            <a:ext cx="12192001" cy="94443"/>
            <a:chOff x="-2" y="6777625"/>
            <a:chExt cx="12192001" cy="94443"/>
          </a:xfrm>
        </p:grpSpPr>
        <p:sp>
          <p:nvSpPr>
            <p:cNvPr id="47" name="Rectangle 46"/>
            <p:cNvSpPr/>
            <p:nvPr/>
          </p:nvSpPr>
          <p:spPr>
            <a:xfrm>
              <a:off x="-2"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48" name="Rectangle 47"/>
            <p:cNvSpPr/>
            <p:nvPr/>
          </p:nvSpPr>
          <p:spPr>
            <a:xfrm>
              <a:off x="3047998"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49" name="Rectangle 48"/>
            <p:cNvSpPr/>
            <p:nvPr/>
          </p:nvSpPr>
          <p:spPr>
            <a:xfrm>
              <a:off x="6095999" y="6777625"/>
              <a:ext cx="3048000" cy="94443"/>
            </a:xfrm>
            <a:prstGeom prst="rect">
              <a:avLst/>
            </a:prstGeom>
            <a:solidFill>
              <a:srgbClr val="577DA4"/>
            </a:solidFill>
            <a:ln>
              <a:solidFill>
                <a:srgbClr val="577D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sp>
          <p:nvSpPr>
            <p:cNvPr id="50" name="Rectangle 49"/>
            <p:cNvSpPr/>
            <p:nvPr/>
          </p:nvSpPr>
          <p:spPr>
            <a:xfrm>
              <a:off x="9143999" y="6777625"/>
              <a:ext cx="3048000" cy="94443"/>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67CCF"/>
                </a:solidFill>
              </a:endParaRPr>
            </a:p>
          </p:txBody>
        </p:sp>
      </p:grpSp>
      <p:pic>
        <p:nvPicPr>
          <p:cNvPr id="51" name="Picture 2" descr="E:\order 6\Albertgoodman\Albert_Goodman_Logo_Colour_High_R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156" y="354186"/>
            <a:ext cx="2513013" cy="55800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E:\order 6\Albertgoodman\AlbertGoodmanLogoColourSocialA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052" y="6218167"/>
            <a:ext cx="441677" cy="445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3" name="Picture 52" descr="webaddress.png"/>
          <p:cNvPicPr>
            <a:picLocks noChangeAspect="1"/>
          </p:cNvPicPr>
          <p:nvPr/>
        </p:nvPicPr>
        <p:blipFill>
          <a:blip r:embed="rId4"/>
          <a:stretch>
            <a:fillRect/>
          </a:stretch>
        </p:blipFill>
        <p:spPr>
          <a:xfrm>
            <a:off x="5116850" y="6529698"/>
            <a:ext cx="1954644" cy="188205"/>
          </a:xfrm>
          <a:prstGeom prst="rect">
            <a:avLst/>
          </a:prstGeom>
        </p:spPr>
      </p:pic>
      <p:sp>
        <p:nvSpPr>
          <p:cNvPr id="2" name="TextBox 1">
            <a:extLst>
              <a:ext uri="{FF2B5EF4-FFF2-40B4-BE49-F238E27FC236}">
                <a16:creationId xmlns:a16="http://schemas.microsoft.com/office/drawing/2014/main" id="{53D76666-0320-4644-A2A7-7E90B7EE15E5}"/>
              </a:ext>
            </a:extLst>
          </p:cNvPr>
          <p:cNvSpPr txBox="1"/>
          <p:nvPr/>
        </p:nvSpPr>
        <p:spPr>
          <a:xfrm>
            <a:off x="5339694" y="3290079"/>
            <a:ext cx="1322716" cy="830997"/>
          </a:xfrm>
          <a:prstGeom prst="rect">
            <a:avLst/>
          </a:prstGeom>
          <a:noFill/>
        </p:spPr>
        <p:txBody>
          <a:bodyPr wrap="square" rtlCol="0">
            <a:spAutoFit/>
          </a:bodyPr>
          <a:lstStyle/>
          <a:p>
            <a:pPr algn="ctr"/>
            <a:r>
              <a:rPr lang="en-GB" sz="1600" b="1" dirty="0">
                <a:solidFill>
                  <a:schemeClr val="bg1"/>
                </a:solidFill>
              </a:rPr>
              <a:t>Systematic</a:t>
            </a:r>
          </a:p>
          <a:p>
            <a:pPr algn="ctr"/>
            <a:r>
              <a:rPr lang="en-GB" sz="1600" b="1" dirty="0">
                <a:solidFill>
                  <a:schemeClr val="bg1"/>
                </a:solidFill>
              </a:rPr>
              <a:t>ESG</a:t>
            </a:r>
          </a:p>
          <a:p>
            <a:pPr algn="ctr"/>
            <a:r>
              <a:rPr lang="en-GB" sz="1600" b="1" dirty="0">
                <a:solidFill>
                  <a:schemeClr val="bg1"/>
                </a:solidFill>
              </a:rPr>
              <a:t>Portfolio</a:t>
            </a:r>
          </a:p>
        </p:txBody>
      </p:sp>
      <p:sp>
        <p:nvSpPr>
          <p:cNvPr id="55" name="Oval 54">
            <a:extLst>
              <a:ext uri="{FF2B5EF4-FFF2-40B4-BE49-F238E27FC236}">
                <a16:creationId xmlns:a16="http://schemas.microsoft.com/office/drawing/2014/main" id="{FF053CA0-407B-4C6C-846E-7B4446A89F35}"/>
              </a:ext>
            </a:extLst>
          </p:cNvPr>
          <p:cNvSpPr/>
          <p:nvPr/>
        </p:nvSpPr>
        <p:spPr>
          <a:xfrm>
            <a:off x="4069258" y="1808251"/>
            <a:ext cx="866931" cy="866931"/>
          </a:xfrm>
          <a:prstGeom prst="ellipse">
            <a:avLst/>
          </a:prstGeom>
          <a:solidFill>
            <a:srgbClr val="577DA4"/>
          </a:solidFill>
          <a:ln w="38100" cap="rnd" cmpd="sng" algn="ctr">
            <a:noFill/>
            <a:prstDash val="solid"/>
          </a:ln>
          <a:effectLst/>
        </p:spPr>
        <p:txBody>
          <a:bodyPr rtlCol="0" anchor="ctr"/>
          <a:lstStyle/>
          <a:p>
            <a:pPr algn="ctr" defTabSz="457200"/>
            <a:endParaRPr lang="lt-LT" kern="0">
              <a:solidFill>
                <a:srgbClr val="577DA4"/>
              </a:solidFill>
              <a:latin typeface="Calibri" pitchFamily="34" charset="0"/>
            </a:endParaRPr>
          </a:p>
        </p:txBody>
      </p:sp>
      <p:sp>
        <p:nvSpPr>
          <p:cNvPr id="56" name="Freeform 39">
            <a:extLst>
              <a:ext uri="{FF2B5EF4-FFF2-40B4-BE49-F238E27FC236}">
                <a16:creationId xmlns:a16="http://schemas.microsoft.com/office/drawing/2014/main" id="{BF650F5D-BA4C-450F-B26B-0745CB645F71}"/>
              </a:ext>
            </a:extLst>
          </p:cNvPr>
          <p:cNvSpPr>
            <a:spLocks noEditPoints="1"/>
          </p:cNvSpPr>
          <p:nvPr/>
        </p:nvSpPr>
        <p:spPr bwMode="auto">
          <a:xfrm>
            <a:off x="4268396" y="2099738"/>
            <a:ext cx="468654" cy="372950"/>
          </a:xfrm>
          <a:custGeom>
            <a:avLst/>
            <a:gdLst>
              <a:gd name="T0" fmla="*/ 100 w 259"/>
              <a:gd name="T1" fmla="*/ 206 h 206"/>
              <a:gd name="T2" fmla="*/ 79 w 259"/>
              <a:gd name="T3" fmla="*/ 197 h 206"/>
              <a:gd name="T4" fmla="*/ 9 w 259"/>
              <a:gd name="T5" fmla="*/ 127 h 206"/>
              <a:gd name="T6" fmla="*/ 0 w 259"/>
              <a:gd name="T7" fmla="*/ 106 h 206"/>
              <a:gd name="T8" fmla="*/ 9 w 259"/>
              <a:gd name="T9" fmla="*/ 85 h 206"/>
              <a:gd name="T10" fmla="*/ 29 w 259"/>
              <a:gd name="T11" fmla="*/ 65 h 206"/>
              <a:gd name="T12" fmla="*/ 50 w 259"/>
              <a:gd name="T13" fmla="*/ 56 h 206"/>
              <a:gd name="T14" fmla="*/ 70 w 259"/>
              <a:gd name="T15" fmla="*/ 65 h 206"/>
              <a:gd name="T16" fmla="*/ 100 w 259"/>
              <a:gd name="T17" fmla="*/ 94 h 206"/>
              <a:gd name="T18" fmla="*/ 186 w 259"/>
              <a:gd name="T19" fmla="*/ 9 h 206"/>
              <a:gd name="T20" fmla="*/ 206 w 259"/>
              <a:gd name="T21" fmla="*/ 0 h 206"/>
              <a:gd name="T22" fmla="*/ 227 w 259"/>
              <a:gd name="T23" fmla="*/ 9 h 206"/>
              <a:gd name="T24" fmla="*/ 247 w 259"/>
              <a:gd name="T25" fmla="*/ 29 h 206"/>
              <a:gd name="T26" fmla="*/ 247 w 259"/>
              <a:gd name="T27" fmla="*/ 71 h 206"/>
              <a:gd name="T28" fmla="*/ 121 w 259"/>
              <a:gd name="T29" fmla="*/ 197 h 206"/>
              <a:gd name="T30" fmla="*/ 100 w 259"/>
              <a:gd name="T31" fmla="*/ 206 h 206"/>
              <a:gd name="T32" fmla="*/ 50 w 259"/>
              <a:gd name="T33" fmla="*/ 72 h 206"/>
              <a:gd name="T34" fmla="*/ 40 w 259"/>
              <a:gd name="T35" fmla="*/ 76 h 206"/>
              <a:gd name="T36" fmla="*/ 20 w 259"/>
              <a:gd name="T37" fmla="*/ 96 h 206"/>
              <a:gd name="T38" fmla="*/ 16 w 259"/>
              <a:gd name="T39" fmla="*/ 106 h 206"/>
              <a:gd name="T40" fmla="*/ 20 w 259"/>
              <a:gd name="T41" fmla="*/ 115 h 206"/>
              <a:gd name="T42" fmla="*/ 91 w 259"/>
              <a:gd name="T43" fmla="*/ 186 h 206"/>
              <a:gd name="T44" fmla="*/ 110 w 259"/>
              <a:gd name="T45" fmla="*/ 186 h 206"/>
              <a:gd name="T46" fmla="*/ 236 w 259"/>
              <a:gd name="T47" fmla="*/ 60 h 206"/>
              <a:gd name="T48" fmla="*/ 236 w 259"/>
              <a:gd name="T49" fmla="*/ 41 h 206"/>
              <a:gd name="T50" fmla="*/ 216 w 259"/>
              <a:gd name="T51" fmla="*/ 20 h 206"/>
              <a:gd name="T52" fmla="*/ 197 w 259"/>
              <a:gd name="T53" fmla="*/ 20 h 206"/>
              <a:gd name="T54" fmla="*/ 106 w 259"/>
              <a:gd name="T55" fmla="*/ 111 h 206"/>
              <a:gd name="T56" fmla="*/ 95 w 259"/>
              <a:gd name="T57" fmla="*/ 111 h 206"/>
              <a:gd name="T58" fmla="*/ 59 w 259"/>
              <a:gd name="T59" fmla="*/ 76 h 206"/>
              <a:gd name="T60" fmla="*/ 50 w 259"/>
              <a:gd name="T61" fmla="*/ 7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9" h="206">
                <a:moveTo>
                  <a:pt x="100" y="206"/>
                </a:moveTo>
                <a:cubicBezTo>
                  <a:pt x="92" y="206"/>
                  <a:pt x="85" y="203"/>
                  <a:pt x="79" y="197"/>
                </a:cubicBezTo>
                <a:cubicBezTo>
                  <a:pt x="9" y="127"/>
                  <a:pt x="9" y="127"/>
                  <a:pt x="9" y="127"/>
                </a:cubicBezTo>
                <a:cubicBezTo>
                  <a:pt x="3" y="121"/>
                  <a:pt x="0" y="114"/>
                  <a:pt x="0" y="106"/>
                </a:cubicBezTo>
                <a:cubicBezTo>
                  <a:pt x="0" y="98"/>
                  <a:pt x="3" y="90"/>
                  <a:pt x="9" y="85"/>
                </a:cubicBezTo>
                <a:cubicBezTo>
                  <a:pt x="29" y="65"/>
                  <a:pt x="29" y="65"/>
                  <a:pt x="29" y="65"/>
                </a:cubicBezTo>
                <a:cubicBezTo>
                  <a:pt x="34" y="59"/>
                  <a:pt x="42" y="56"/>
                  <a:pt x="50" y="56"/>
                </a:cubicBezTo>
                <a:cubicBezTo>
                  <a:pt x="58" y="56"/>
                  <a:pt x="65" y="59"/>
                  <a:pt x="70" y="65"/>
                </a:cubicBezTo>
                <a:cubicBezTo>
                  <a:pt x="100" y="94"/>
                  <a:pt x="100" y="94"/>
                  <a:pt x="100" y="94"/>
                </a:cubicBezTo>
                <a:cubicBezTo>
                  <a:pt x="186" y="9"/>
                  <a:pt x="186" y="9"/>
                  <a:pt x="186" y="9"/>
                </a:cubicBezTo>
                <a:cubicBezTo>
                  <a:pt x="191" y="4"/>
                  <a:pt x="198" y="0"/>
                  <a:pt x="206" y="0"/>
                </a:cubicBezTo>
                <a:cubicBezTo>
                  <a:pt x="214" y="0"/>
                  <a:pt x="222" y="4"/>
                  <a:pt x="227" y="9"/>
                </a:cubicBezTo>
                <a:cubicBezTo>
                  <a:pt x="247" y="29"/>
                  <a:pt x="247" y="29"/>
                  <a:pt x="247" y="29"/>
                </a:cubicBezTo>
                <a:cubicBezTo>
                  <a:pt x="259" y="41"/>
                  <a:pt x="259" y="59"/>
                  <a:pt x="247" y="71"/>
                </a:cubicBezTo>
                <a:cubicBezTo>
                  <a:pt x="121" y="197"/>
                  <a:pt x="121" y="197"/>
                  <a:pt x="121" y="197"/>
                </a:cubicBezTo>
                <a:cubicBezTo>
                  <a:pt x="115" y="203"/>
                  <a:pt x="108" y="206"/>
                  <a:pt x="100" y="206"/>
                </a:cubicBezTo>
                <a:close/>
                <a:moveTo>
                  <a:pt x="50" y="72"/>
                </a:moveTo>
                <a:cubicBezTo>
                  <a:pt x="46" y="72"/>
                  <a:pt x="43" y="73"/>
                  <a:pt x="40" y="76"/>
                </a:cubicBezTo>
                <a:cubicBezTo>
                  <a:pt x="20" y="96"/>
                  <a:pt x="20" y="96"/>
                  <a:pt x="20" y="96"/>
                </a:cubicBezTo>
                <a:cubicBezTo>
                  <a:pt x="17" y="99"/>
                  <a:pt x="16" y="102"/>
                  <a:pt x="16" y="106"/>
                </a:cubicBezTo>
                <a:cubicBezTo>
                  <a:pt x="16" y="109"/>
                  <a:pt x="17" y="113"/>
                  <a:pt x="20" y="115"/>
                </a:cubicBezTo>
                <a:cubicBezTo>
                  <a:pt x="91" y="186"/>
                  <a:pt x="91" y="186"/>
                  <a:pt x="91" y="186"/>
                </a:cubicBezTo>
                <a:cubicBezTo>
                  <a:pt x="96" y="191"/>
                  <a:pt x="105" y="191"/>
                  <a:pt x="110" y="186"/>
                </a:cubicBezTo>
                <a:cubicBezTo>
                  <a:pt x="236" y="60"/>
                  <a:pt x="236" y="60"/>
                  <a:pt x="236" y="60"/>
                </a:cubicBezTo>
                <a:cubicBezTo>
                  <a:pt x="241" y="54"/>
                  <a:pt x="241" y="46"/>
                  <a:pt x="236" y="41"/>
                </a:cubicBezTo>
                <a:cubicBezTo>
                  <a:pt x="216" y="20"/>
                  <a:pt x="216" y="20"/>
                  <a:pt x="216" y="20"/>
                </a:cubicBezTo>
                <a:cubicBezTo>
                  <a:pt x="211" y="15"/>
                  <a:pt x="202" y="15"/>
                  <a:pt x="197" y="20"/>
                </a:cubicBezTo>
                <a:cubicBezTo>
                  <a:pt x="106" y="111"/>
                  <a:pt x="106" y="111"/>
                  <a:pt x="106" y="111"/>
                </a:cubicBezTo>
                <a:cubicBezTo>
                  <a:pt x="103" y="114"/>
                  <a:pt x="98" y="114"/>
                  <a:pt x="95" y="111"/>
                </a:cubicBezTo>
                <a:cubicBezTo>
                  <a:pt x="59" y="76"/>
                  <a:pt x="59" y="76"/>
                  <a:pt x="59" y="76"/>
                </a:cubicBezTo>
                <a:cubicBezTo>
                  <a:pt x="57" y="73"/>
                  <a:pt x="53" y="72"/>
                  <a:pt x="50"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69" name="Oval 68">
            <a:extLst>
              <a:ext uri="{FF2B5EF4-FFF2-40B4-BE49-F238E27FC236}">
                <a16:creationId xmlns:a16="http://schemas.microsoft.com/office/drawing/2014/main" id="{C7D1C32E-800F-49E3-B0E9-2512655B887D}"/>
              </a:ext>
            </a:extLst>
          </p:cNvPr>
          <p:cNvSpPr/>
          <p:nvPr/>
        </p:nvSpPr>
        <p:spPr>
          <a:xfrm>
            <a:off x="3493955" y="3363020"/>
            <a:ext cx="866931" cy="866931"/>
          </a:xfrm>
          <a:prstGeom prst="ellipse">
            <a:avLst/>
          </a:prstGeom>
          <a:solidFill>
            <a:srgbClr val="577DA4"/>
          </a:solidFill>
          <a:ln w="38100" cap="rnd" cmpd="sng" algn="ctr">
            <a:noFill/>
            <a:prstDash val="solid"/>
          </a:ln>
          <a:effectLst/>
        </p:spPr>
        <p:txBody>
          <a:bodyPr rtlCol="0" anchor="ctr"/>
          <a:lstStyle/>
          <a:p>
            <a:pPr algn="ctr" defTabSz="457200"/>
            <a:endParaRPr lang="lt-LT" kern="0">
              <a:solidFill>
                <a:srgbClr val="577DA4"/>
              </a:solidFill>
              <a:latin typeface="Calibri" pitchFamily="34" charset="0"/>
            </a:endParaRPr>
          </a:p>
        </p:txBody>
      </p:sp>
      <p:sp>
        <p:nvSpPr>
          <p:cNvPr id="70" name="Freeform 39">
            <a:extLst>
              <a:ext uri="{FF2B5EF4-FFF2-40B4-BE49-F238E27FC236}">
                <a16:creationId xmlns:a16="http://schemas.microsoft.com/office/drawing/2014/main" id="{0D797D68-FB8C-45C5-8D88-895F94913C8C}"/>
              </a:ext>
            </a:extLst>
          </p:cNvPr>
          <p:cNvSpPr>
            <a:spLocks noEditPoints="1"/>
          </p:cNvSpPr>
          <p:nvPr/>
        </p:nvSpPr>
        <p:spPr bwMode="auto">
          <a:xfrm>
            <a:off x="3678593" y="3616792"/>
            <a:ext cx="468654" cy="372950"/>
          </a:xfrm>
          <a:custGeom>
            <a:avLst/>
            <a:gdLst>
              <a:gd name="T0" fmla="*/ 100 w 259"/>
              <a:gd name="T1" fmla="*/ 206 h 206"/>
              <a:gd name="T2" fmla="*/ 79 w 259"/>
              <a:gd name="T3" fmla="*/ 197 h 206"/>
              <a:gd name="T4" fmla="*/ 9 w 259"/>
              <a:gd name="T5" fmla="*/ 127 h 206"/>
              <a:gd name="T6" fmla="*/ 0 w 259"/>
              <a:gd name="T7" fmla="*/ 106 h 206"/>
              <a:gd name="T8" fmla="*/ 9 w 259"/>
              <a:gd name="T9" fmla="*/ 85 h 206"/>
              <a:gd name="T10" fmla="*/ 29 w 259"/>
              <a:gd name="T11" fmla="*/ 65 h 206"/>
              <a:gd name="T12" fmla="*/ 50 w 259"/>
              <a:gd name="T13" fmla="*/ 56 h 206"/>
              <a:gd name="T14" fmla="*/ 70 w 259"/>
              <a:gd name="T15" fmla="*/ 65 h 206"/>
              <a:gd name="T16" fmla="*/ 100 w 259"/>
              <a:gd name="T17" fmla="*/ 94 h 206"/>
              <a:gd name="T18" fmla="*/ 186 w 259"/>
              <a:gd name="T19" fmla="*/ 9 h 206"/>
              <a:gd name="T20" fmla="*/ 206 w 259"/>
              <a:gd name="T21" fmla="*/ 0 h 206"/>
              <a:gd name="T22" fmla="*/ 227 w 259"/>
              <a:gd name="T23" fmla="*/ 9 h 206"/>
              <a:gd name="T24" fmla="*/ 247 w 259"/>
              <a:gd name="T25" fmla="*/ 29 h 206"/>
              <a:gd name="T26" fmla="*/ 247 w 259"/>
              <a:gd name="T27" fmla="*/ 71 h 206"/>
              <a:gd name="T28" fmla="*/ 121 w 259"/>
              <a:gd name="T29" fmla="*/ 197 h 206"/>
              <a:gd name="T30" fmla="*/ 100 w 259"/>
              <a:gd name="T31" fmla="*/ 206 h 206"/>
              <a:gd name="T32" fmla="*/ 50 w 259"/>
              <a:gd name="T33" fmla="*/ 72 h 206"/>
              <a:gd name="T34" fmla="*/ 40 w 259"/>
              <a:gd name="T35" fmla="*/ 76 h 206"/>
              <a:gd name="T36" fmla="*/ 20 w 259"/>
              <a:gd name="T37" fmla="*/ 96 h 206"/>
              <a:gd name="T38" fmla="*/ 16 w 259"/>
              <a:gd name="T39" fmla="*/ 106 h 206"/>
              <a:gd name="T40" fmla="*/ 20 w 259"/>
              <a:gd name="T41" fmla="*/ 115 h 206"/>
              <a:gd name="T42" fmla="*/ 91 w 259"/>
              <a:gd name="T43" fmla="*/ 186 h 206"/>
              <a:gd name="T44" fmla="*/ 110 w 259"/>
              <a:gd name="T45" fmla="*/ 186 h 206"/>
              <a:gd name="T46" fmla="*/ 236 w 259"/>
              <a:gd name="T47" fmla="*/ 60 h 206"/>
              <a:gd name="T48" fmla="*/ 236 w 259"/>
              <a:gd name="T49" fmla="*/ 41 h 206"/>
              <a:gd name="T50" fmla="*/ 216 w 259"/>
              <a:gd name="T51" fmla="*/ 20 h 206"/>
              <a:gd name="T52" fmla="*/ 197 w 259"/>
              <a:gd name="T53" fmla="*/ 20 h 206"/>
              <a:gd name="T54" fmla="*/ 106 w 259"/>
              <a:gd name="T55" fmla="*/ 111 h 206"/>
              <a:gd name="T56" fmla="*/ 95 w 259"/>
              <a:gd name="T57" fmla="*/ 111 h 206"/>
              <a:gd name="T58" fmla="*/ 59 w 259"/>
              <a:gd name="T59" fmla="*/ 76 h 206"/>
              <a:gd name="T60" fmla="*/ 50 w 259"/>
              <a:gd name="T61" fmla="*/ 7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9" h="206">
                <a:moveTo>
                  <a:pt x="100" y="206"/>
                </a:moveTo>
                <a:cubicBezTo>
                  <a:pt x="92" y="206"/>
                  <a:pt x="85" y="203"/>
                  <a:pt x="79" y="197"/>
                </a:cubicBezTo>
                <a:cubicBezTo>
                  <a:pt x="9" y="127"/>
                  <a:pt x="9" y="127"/>
                  <a:pt x="9" y="127"/>
                </a:cubicBezTo>
                <a:cubicBezTo>
                  <a:pt x="3" y="121"/>
                  <a:pt x="0" y="114"/>
                  <a:pt x="0" y="106"/>
                </a:cubicBezTo>
                <a:cubicBezTo>
                  <a:pt x="0" y="98"/>
                  <a:pt x="3" y="90"/>
                  <a:pt x="9" y="85"/>
                </a:cubicBezTo>
                <a:cubicBezTo>
                  <a:pt x="29" y="65"/>
                  <a:pt x="29" y="65"/>
                  <a:pt x="29" y="65"/>
                </a:cubicBezTo>
                <a:cubicBezTo>
                  <a:pt x="34" y="59"/>
                  <a:pt x="42" y="56"/>
                  <a:pt x="50" y="56"/>
                </a:cubicBezTo>
                <a:cubicBezTo>
                  <a:pt x="58" y="56"/>
                  <a:pt x="65" y="59"/>
                  <a:pt x="70" y="65"/>
                </a:cubicBezTo>
                <a:cubicBezTo>
                  <a:pt x="100" y="94"/>
                  <a:pt x="100" y="94"/>
                  <a:pt x="100" y="94"/>
                </a:cubicBezTo>
                <a:cubicBezTo>
                  <a:pt x="186" y="9"/>
                  <a:pt x="186" y="9"/>
                  <a:pt x="186" y="9"/>
                </a:cubicBezTo>
                <a:cubicBezTo>
                  <a:pt x="191" y="4"/>
                  <a:pt x="198" y="0"/>
                  <a:pt x="206" y="0"/>
                </a:cubicBezTo>
                <a:cubicBezTo>
                  <a:pt x="214" y="0"/>
                  <a:pt x="222" y="4"/>
                  <a:pt x="227" y="9"/>
                </a:cubicBezTo>
                <a:cubicBezTo>
                  <a:pt x="247" y="29"/>
                  <a:pt x="247" y="29"/>
                  <a:pt x="247" y="29"/>
                </a:cubicBezTo>
                <a:cubicBezTo>
                  <a:pt x="259" y="41"/>
                  <a:pt x="259" y="59"/>
                  <a:pt x="247" y="71"/>
                </a:cubicBezTo>
                <a:cubicBezTo>
                  <a:pt x="121" y="197"/>
                  <a:pt x="121" y="197"/>
                  <a:pt x="121" y="197"/>
                </a:cubicBezTo>
                <a:cubicBezTo>
                  <a:pt x="115" y="203"/>
                  <a:pt x="108" y="206"/>
                  <a:pt x="100" y="206"/>
                </a:cubicBezTo>
                <a:close/>
                <a:moveTo>
                  <a:pt x="50" y="72"/>
                </a:moveTo>
                <a:cubicBezTo>
                  <a:pt x="46" y="72"/>
                  <a:pt x="43" y="73"/>
                  <a:pt x="40" y="76"/>
                </a:cubicBezTo>
                <a:cubicBezTo>
                  <a:pt x="20" y="96"/>
                  <a:pt x="20" y="96"/>
                  <a:pt x="20" y="96"/>
                </a:cubicBezTo>
                <a:cubicBezTo>
                  <a:pt x="17" y="99"/>
                  <a:pt x="16" y="102"/>
                  <a:pt x="16" y="106"/>
                </a:cubicBezTo>
                <a:cubicBezTo>
                  <a:pt x="16" y="109"/>
                  <a:pt x="17" y="113"/>
                  <a:pt x="20" y="115"/>
                </a:cubicBezTo>
                <a:cubicBezTo>
                  <a:pt x="91" y="186"/>
                  <a:pt x="91" y="186"/>
                  <a:pt x="91" y="186"/>
                </a:cubicBezTo>
                <a:cubicBezTo>
                  <a:pt x="96" y="191"/>
                  <a:pt x="105" y="191"/>
                  <a:pt x="110" y="186"/>
                </a:cubicBezTo>
                <a:cubicBezTo>
                  <a:pt x="236" y="60"/>
                  <a:pt x="236" y="60"/>
                  <a:pt x="236" y="60"/>
                </a:cubicBezTo>
                <a:cubicBezTo>
                  <a:pt x="241" y="54"/>
                  <a:pt x="241" y="46"/>
                  <a:pt x="236" y="41"/>
                </a:cubicBezTo>
                <a:cubicBezTo>
                  <a:pt x="216" y="20"/>
                  <a:pt x="216" y="20"/>
                  <a:pt x="216" y="20"/>
                </a:cubicBezTo>
                <a:cubicBezTo>
                  <a:pt x="211" y="15"/>
                  <a:pt x="202" y="15"/>
                  <a:pt x="197" y="20"/>
                </a:cubicBezTo>
                <a:cubicBezTo>
                  <a:pt x="106" y="111"/>
                  <a:pt x="106" y="111"/>
                  <a:pt x="106" y="111"/>
                </a:cubicBezTo>
                <a:cubicBezTo>
                  <a:pt x="103" y="114"/>
                  <a:pt x="98" y="114"/>
                  <a:pt x="95" y="111"/>
                </a:cubicBezTo>
                <a:cubicBezTo>
                  <a:pt x="59" y="76"/>
                  <a:pt x="59" y="76"/>
                  <a:pt x="59" y="76"/>
                </a:cubicBezTo>
                <a:cubicBezTo>
                  <a:pt x="57" y="73"/>
                  <a:pt x="53" y="72"/>
                  <a:pt x="50"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71" name="Oval 70">
            <a:extLst>
              <a:ext uri="{FF2B5EF4-FFF2-40B4-BE49-F238E27FC236}">
                <a16:creationId xmlns:a16="http://schemas.microsoft.com/office/drawing/2014/main" id="{CAD3F5E9-487A-4DC3-91DD-D64A0CDC0A1F}"/>
              </a:ext>
            </a:extLst>
          </p:cNvPr>
          <p:cNvSpPr/>
          <p:nvPr/>
        </p:nvSpPr>
        <p:spPr>
          <a:xfrm>
            <a:off x="4087326" y="4867690"/>
            <a:ext cx="866931" cy="866931"/>
          </a:xfrm>
          <a:prstGeom prst="ellipse">
            <a:avLst/>
          </a:prstGeom>
          <a:solidFill>
            <a:srgbClr val="577DA4"/>
          </a:solidFill>
          <a:ln w="38100" cap="rnd" cmpd="sng" algn="ctr">
            <a:noFill/>
            <a:prstDash val="solid"/>
          </a:ln>
          <a:effectLst/>
        </p:spPr>
        <p:txBody>
          <a:bodyPr rtlCol="0" anchor="ctr"/>
          <a:lstStyle/>
          <a:p>
            <a:pPr algn="ctr" defTabSz="457200"/>
            <a:endParaRPr lang="lt-LT" kern="0">
              <a:solidFill>
                <a:srgbClr val="577DA4"/>
              </a:solidFill>
              <a:latin typeface="Calibri" pitchFamily="34" charset="0"/>
            </a:endParaRPr>
          </a:p>
        </p:txBody>
      </p:sp>
      <p:sp>
        <p:nvSpPr>
          <p:cNvPr id="72" name="Freeform 39">
            <a:extLst>
              <a:ext uri="{FF2B5EF4-FFF2-40B4-BE49-F238E27FC236}">
                <a16:creationId xmlns:a16="http://schemas.microsoft.com/office/drawing/2014/main" id="{289FD51F-4775-4A25-BCD2-3EBAA9FD27DE}"/>
              </a:ext>
            </a:extLst>
          </p:cNvPr>
          <p:cNvSpPr>
            <a:spLocks noEditPoints="1"/>
          </p:cNvSpPr>
          <p:nvPr/>
        </p:nvSpPr>
        <p:spPr bwMode="auto">
          <a:xfrm>
            <a:off x="4279025" y="5104866"/>
            <a:ext cx="468654" cy="372950"/>
          </a:xfrm>
          <a:custGeom>
            <a:avLst/>
            <a:gdLst>
              <a:gd name="T0" fmla="*/ 100 w 259"/>
              <a:gd name="T1" fmla="*/ 206 h 206"/>
              <a:gd name="T2" fmla="*/ 79 w 259"/>
              <a:gd name="T3" fmla="*/ 197 h 206"/>
              <a:gd name="T4" fmla="*/ 9 w 259"/>
              <a:gd name="T5" fmla="*/ 127 h 206"/>
              <a:gd name="T6" fmla="*/ 0 w 259"/>
              <a:gd name="T7" fmla="*/ 106 h 206"/>
              <a:gd name="T8" fmla="*/ 9 w 259"/>
              <a:gd name="T9" fmla="*/ 85 h 206"/>
              <a:gd name="T10" fmla="*/ 29 w 259"/>
              <a:gd name="T11" fmla="*/ 65 h 206"/>
              <a:gd name="T12" fmla="*/ 50 w 259"/>
              <a:gd name="T13" fmla="*/ 56 h 206"/>
              <a:gd name="T14" fmla="*/ 70 w 259"/>
              <a:gd name="T15" fmla="*/ 65 h 206"/>
              <a:gd name="T16" fmla="*/ 100 w 259"/>
              <a:gd name="T17" fmla="*/ 94 h 206"/>
              <a:gd name="T18" fmla="*/ 186 w 259"/>
              <a:gd name="T19" fmla="*/ 9 h 206"/>
              <a:gd name="T20" fmla="*/ 206 w 259"/>
              <a:gd name="T21" fmla="*/ 0 h 206"/>
              <a:gd name="T22" fmla="*/ 227 w 259"/>
              <a:gd name="T23" fmla="*/ 9 h 206"/>
              <a:gd name="T24" fmla="*/ 247 w 259"/>
              <a:gd name="T25" fmla="*/ 29 h 206"/>
              <a:gd name="T26" fmla="*/ 247 w 259"/>
              <a:gd name="T27" fmla="*/ 71 h 206"/>
              <a:gd name="T28" fmla="*/ 121 w 259"/>
              <a:gd name="T29" fmla="*/ 197 h 206"/>
              <a:gd name="T30" fmla="*/ 100 w 259"/>
              <a:gd name="T31" fmla="*/ 206 h 206"/>
              <a:gd name="T32" fmla="*/ 50 w 259"/>
              <a:gd name="T33" fmla="*/ 72 h 206"/>
              <a:gd name="T34" fmla="*/ 40 w 259"/>
              <a:gd name="T35" fmla="*/ 76 h 206"/>
              <a:gd name="T36" fmla="*/ 20 w 259"/>
              <a:gd name="T37" fmla="*/ 96 h 206"/>
              <a:gd name="T38" fmla="*/ 16 w 259"/>
              <a:gd name="T39" fmla="*/ 106 h 206"/>
              <a:gd name="T40" fmla="*/ 20 w 259"/>
              <a:gd name="T41" fmla="*/ 115 h 206"/>
              <a:gd name="T42" fmla="*/ 91 w 259"/>
              <a:gd name="T43" fmla="*/ 186 h 206"/>
              <a:gd name="T44" fmla="*/ 110 w 259"/>
              <a:gd name="T45" fmla="*/ 186 h 206"/>
              <a:gd name="T46" fmla="*/ 236 w 259"/>
              <a:gd name="T47" fmla="*/ 60 h 206"/>
              <a:gd name="T48" fmla="*/ 236 w 259"/>
              <a:gd name="T49" fmla="*/ 41 h 206"/>
              <a:gd name="T50" fmla="*/ 216 w 259"/>
              <a:gd name="T51" fmla="*/ 20 h 206"/>
              <a:gd name="T52" fmla="*/ 197 w 259"/>
              <a:gd name="T53" fmla="*/ 20 h 206"/>
              <a:gd name="T54" fmla="*/ 106 w 259"/>
              <a:gd name="T55" fmla="*/ 111 h 206"/>
              <a:gd name="T56" fmla="*/ 95 w 259"/>
              <a:gd name="T57" fmla="*/ 111 h 206"/>
              <a:gd name="T58" fmla="*/ 59 w 259"/>
              <a:gd name="T59" fmla="*/ 76 h 206"/>
              <a:gd name="T60" fmla="*/ 50 w 259"/>
              <a:gd name="T61" fmla="*/ 7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9" h="206">
                <a:moveTo>
                  <a:pt x="100" y="206"/>
                </a:moveTo>
                <a:cubicBezTo>
                  <a:pt x="92" y="206"/>
                  <a:pt x="85" y="203"/>
                  <a:pt x="79" y="197"/>
                </a:cubicBezTo>
                <a:cubicBezTo>
                  <a:pt x="9" y="127"/>
                  <a:pt x="9" y="127"/>
                  <a:pt x="9" y="127"/>
                </a:cubicBezTo>
                <a:cubicBezTo>
                  <a:pt x="3" y="121"/>
                  <a:pt x="0" y="114"/>
                  <a:pt x="0" y="106"/>
                </a:cubicBezTo>
                <a:cubicBezTo>
                  <a:pt x="0" y="98"/>
                  <a:pt x="3" y="90"/>
                  <a:pt x="9" y="85"/>
                </a:cubicBezTo>
                <a:cubicBezTo>
                  <a:pt x="29" y="65"/>
                  <a:pt x="29" y="65"/>
                  <a:pt x="29" y="65"/>
                </a:cubicBezTo>
                <a:cubicBezTo>
                  <a:pt x="34" y="59"/>
                  <a:pt x="42" y="56"/>
                  <a:pt x="50" y="56"/>
                </a:cubicBezTo>
                <a:cubicBezTo>
                  <a:pt x="58" y="56"/>
                  <a:pt x="65" y="59"/>
                  <a:pt x="70" y="65"/>
                </a:cubicBezTo>
                <a:cubicBezTo>
                  <a:pt x="100" y="94"/>
                  <a:pt x="100" y="94"/>
                  <a:pt x="100" y="94"/>
                </a:cubicBezTo>
                <a:cubicBezTo>
                  <a:pt x="186" y="9"/>
                  <a:pt x="186" y="9"/>
                  <a:pt x="186" y="9"/>
                </a:cubicBezTo>
                <a:cubicBezTo>
                  <a:pt x="191" y="4"/>
                  <a:pt x="198" y="0"/>
                  <a:pt x="206" y="0"/>
                </a:cubicBezTo>
                <a:cubicBezTo>
                  <a:pt x="214" y="0"/>
                  <a:pt x="222" y="4"/>
                  <a:pt x="227" y="9"/>
                </a:cubicBezTo>
                <a:cubicBezTo>
                  <a:pt x="247" y="29"/>
                  <a:pt x="247" y="29"/>
                  <a:pt x="247" y="29"/>
                </a:cubicBezTo>
                <a:cubicBezTo>
                  <a:pt x="259" y="41"/>
                  <a:pt x="259" y="59"/>
                  <a:pt x="247" y="71"/>
                </a:cubicBezTo>
                <a:cubicBezTo>
                  <a:pt x="121" y="197"/>
                  <a:pt x="121" y="197"/>
                  <a:pt x="121" y="197"/>
                </a:cubicBezTo>
                <a:cubicBezTo>
                  <a:pt x="115" y="203"/>
                  <a:pt x="108" y="206"/>
                  <a:pt x="100" y="206"/>
                </a:cubicBezTo>
                <a:close/>
                <a:moveTo>
                  <a:pt x="50" y="72"/>
                </a:moveTo>
                <a:cubicBezTo>
                  <a:pt x="46" y="72"/>
                  <a:pt x="43" y="73"/>
                  <a:pt x="40" y="76"/>
                </a:cubicBezTo>
                <a:cubicBezTo>
                  <a:pt x="20" y="96"/>
                  <a:pt x="20" y="96"/>
                  <a:pt x="20" y="96"/>
                </a:cubicBezTo>
                <a:cubicBezTo>
                  <a:pt x="17" y="99"/>
                  <a:pt x="16" y="102"/>
                  <a:pt x="16" y="106"/>
                </a:cubicBezTo>
                <a:cubicBezTo>
                  <a:pt x="16" y="109"/>
                  <a:pt x="17" y="113"/>
                  <a:pt x="20" y="115"/>
                </a:cubicBezTo>
                <a:cubicBezTo>
                  <a:pt x="91" y="186"/>
                  <a:pt x="91" y="186"/>
                  <a:pt x="91" y="186"/>
                </a:cubicBezTo>
                <a:cubicBezTo>
                  <a:pt x="96" y="191"/>
                  <a:pt x="105" y="191"/>
                  <a:pt x="110" y="186"/>
                </a:cubicBezTo>
                <a:cubicBezTo>
                  <a:pt x="236" y="60"/>
                  <a:pt x="236" y="60"/>
                  <a:pt x="236" y="60"/>
                </a:cubicBezTo>
                <a:cubicBezTo>
                  <a:pt x="241" y="54"/>
                  <a:pt x="241" y="46"/>
                  <a:pt x="236" y="41"/>
                </a:cubicBezTo>
                <a:cubicBezTo>
                  <a:pt x="216" y="20"/>
                  <a:pt x="216" y="20"/>
                  <a:pt x="216" y="20"/>
                </a:cubicBezTo>
                <a:cubicBezTo>
                  <a:pt x="211" y="15"/>
                  <a:pt x="202" y="15"/>
                  <a:pt x="197" y="20"/>
                </a:cubicBezTo>
                <a:cubicBezTo>
                  <a:pt x="106" y="111"/>
                  <a:pt x="106" y="111"/>
                  <a:pt x="106" y="111"/>
                </a:cubicBezTo>
                <a:cubicBezTo>
                  <a:pt x="103" y="114"/>
                  <a:pt x="98" y="114"/>
                  <a:pt x="95" y="111"/>
                </a:cubicBezTo>
                <a:cubicBezTo>
                  <a:pt x="59" y="76"/>
                  <a:pt x="59" y="76"/>
                  <a:pt x="59" y="76"/>
                </a:cubicBezTo>
                <a:cubicBezTo>
                  <a:pt x="57" y="73"/>
                  <a:pt x="53" y="72"/>
                  <a:pt x="50"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73" name="Freeform 39">
            <a:extLst>
              <a:ext uri="{FF2B5EF4-FFF2-40B4-BE49-F238E27FC236}">
                <a16:creationId xmlns:a16="http://schemas.microsoft.com/office/drawing/2014/main" id="{5019171A-C101-4187-9F6A-AA6B016AEE42}"/>
              </a:ext>
            </a:extLst>
          </p:cNvPr>
          <p:cNvSpPr>
            <a:spLocks noEditPoints="1"/>
          </p:cNvSpPr>
          <p:nvPr/>
        </p:nvSpPr>
        <p:spPr bwMode="auto">
          <a:xfrm>
            <a:off x="7427882" y="2054099"/>
            <a:ext cx="468654" cy="372950"/>
          </a:xfrm>
          <a:custGeom>
            <a:avLst/>
            <a:gdLst>
              <a:gd name="T0" fmla="*/ 100 w 259"/>
              <a:gd name="T1" fmla="*/ 206 h 206"/>
              <a:gd name="T2" fmla="*/ 79 w 259"/>
              <a:gd name="T3" fmla="*/ 197 h 206"/>
              <a:gd name="T4" fmla="*/ 9 w 259"/>
              <a:gd name="T5" fmla="*/ 127 h 206"/>
              <a:gd name="T6" fmla="*/ 0 w 259"/>
              <a:gd name="T7" fmla="*/ 106 h 206"/>
              <a:gd name="T8" fmla="*/ 9 w 259"/>
              <a:gd name="T9" fmla="*/ 85 h 206"/>
              <a:gd name="T10" fmla="*/ 29 w 259"/>
              <a:gd name="T11" fmla="*/ 65 h 206"/>
              <a:gd name="T12" fmla="*/ 50 w 259"/>
              <a:gd name="T13" fmla="*/ 56 h 206"/>
              <a:gd name="T14" fmla="*/ 70 w 259"/>
              <a:gd name="T15" fmla="*/ 65 h 206"/>
              <a:gd name="T16" fmla="*/ 100 w 259"/>
              <a:gd name="T17" fmla="*/ 94 h 206"/>
              <a:gd name="T18" fmla="*/ 186 w 259"/>
              <a:gd name="T19" fmla="*/ 9 h 206"/>
              <a:gd name="T20" fmla="*/ 206 w 259"/>
              <a:gd name="T21" fmla="*/ 0 h 206"/>
              <a:gd name="T22" fmla="*/ 227 w 259"/>
              <a:gd name="T23" fmla="*/ 9 h 206"/>
              <a:gd name="T24" fmla="*/ 247 w 259"/>
              <a:gd name="T25" fmla="*/ 29 h 206"/>
              <a:gd name="T26" fmla="*/ 247 w 259"/>
              <a:gd name="T27" fmla="*/ 71 h 206"/>
              <a:gd name="T28" fmla="*/ 121 w 259"/>
              <a:gd name="T29" fmla="*/ 197 h 206"/>
              <a:gd name="T30" fmla="*/ 100 w 259"/>
              <a:gd name="T31" fmla="*/ 206 h 206"/>
              <a:gd name="T32" fmla="*/ 50 w 259"/>
              <a:gd name="T33" fmla="*/ 72 h 206"/>
              <a:gd name="T34" fmla="*/ 40 w 259"/>
              <a:gd name="T35" fmla="*/ 76 h 206"/>
              <a:gd name="T36" fmla="*/ 20 w 259"/>
              <a:gd name="T37" fmla="*/ 96 h 206"/>
              <a:gd name="T38" fmla="*/ 16 w 259"/>
              <a:gd name="T39" fmla="*/ 106 h 206"/>
              <a:gd name="T40" fmla="*/ 20 w 259"/>
              <a:gd name="T41" fmla="*/ 115 h 206"/>
              <a:gd name="T42" fmla="*/ 91 w 259"/>
              <a:gd name="T43" fmla="*/ 186 h 206"/>
              <a:gd name="T44" fmla="*/ 110 w 259"/>
              <a:gd name="T45" fmla="*/ 186 h 206"/>
              <a:gd name="T46" fmla="*/ 236 w 259"/>
              <a:gd name="T47" fmla="*/ 60 h 206"/>
              <a:gd name="T48" fmla="*/ 236 w 259"/>
              <a:gd name="T49" fmla="*/ 41 h 206"/>
              <a:gd name="T50" fmla="*/ 216 w 259"/>
              <a:gd name="T51" fmla="*/ 20 h 206"/>
              <a:gd name="T52" fmla="*/ 197 w 259"/>
              <a:gd name="T53" fmla="*/ 20 h 206"/>
              <a:gd name="T54" fmla="*/ 106 w 259"/>
              <a:gd name="T55" fmla="*/ 111 h 206"/>
              <a:gd name="T56" fmla="*/ 95 w 259"/>
              <a:gd name="T57" fmla="*/ 111 h 206"/>
              <a:gd name="T58" fmla="*/ 59 w 259"/>
              <a:gd name="T59" fmla="*/ 76 h 206"/>
              <a:gd name="T60" fmla="*/ 50 w 259"/>
              <a:gd name="T61" fmla="*/ 7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9" h="206">
                <a:moveTo>
                  <a:pt x="100" y="206"/>
                </a:moveTo>
                <a:cubicBezTo>
                  <a:pt x="92" y="206"/>
                  <a:pt x="85" y="203"/>
                  <a:pt x="79" y="197"/>
                </a:cubicBezTo>
                <a:cubicBezTo>
                  <a:pt x="9" y="127"/>
                  <a:pt x="9" y="127"/>
                  <a:pt x="9" y="127"/>
                </a:cubicBezTo>
                <a:cubicBezTo>
                  <a:pt x="3" y="121"/>
                  <a:pt x="0" y="114"/>
                  <a:pt x="0" y="106"/>
                </a:cubicBezTo>
                <a:cubicBezTo>
                  <a:pt x="0" y="98"/>
                  <a:pt x="3" y="90"/>
                  <a:pt x="9" y="85"/>
                </a:cubicBezTo>
                <a:cubicBezTo>
                  <a:pt x="29" y="65"/>
                  <a:pt x="29" y="65"/>
                  <a:pt x="29" y="65"/>
                </a:cubicBezTo>
                <a:cubicBezTo>
                  <a:pt x="34" y="59"/>
                  <a:pt x="42" y="56"/>
                  <a:pt x="50" y="56"/>
                </a:cubicBezTo>
                <a:cubicBezTo>
                  <a:pt x="58" y="56"/>
                  <a:pt x="65" y="59"/>
                  <a:pt x="70" y="65"/>
                </a:cubicBezTo>
                <a:cubicBezTo>
                  <a:pt x="100" y="94"/>
                  <a:pt x="100" y="94"/>
                  <a:pt x="100" y="94"/>
                </a:cubicBezTo>
                <a:cubicBezTo>
                  <a:pt x="186" y="9"/>
                  <a:pt x="186" y="9"/>
                  <a:pt x="186" y="9"/>
                </a:cubicBezTo>
                <a:cubicBezTo>
                  <a:pt x="191" y="4"/>
                  <a:pt x="198" y="0"/>
                  <a:pt x="206" y="0"/>
                </a:cubicBezTo>
                <a:cubicBezTo>
                  <a:pt x="214" y="0"/>
                  <a:pt x="222" y="4"/>
                  <a:pt x="227" y="9"/>
                </a:cubicBezTo>
                <a:cubicBezTo>
                  <a:pt x="247" y="29"/>
                  <a:pt x="247" y="29"/>
                  <a:pt x="247" y="29"/>
                </a:cubicBezTo>
                <a:cubicBezTo>
                  <a:pt x="259" y="41"/>
                  <a:pt x="259" y="59"/>
                  <a:pt x="247" y="71"/>
                </a:cubicBezTo>
                <a:cubicBezTo>
                  <a:pt x="121" y="197"/>
                  <a:pt x="121" y="197"/>
                  <a:pt x="121" y="197"/>
                </a:cubicBezTo>
                <a:cubicBezTo>
                  <a:pt x="115" y="203"/>
                  <a:pt x="108" y="206"/>
                  <a:pt x="100" y="206"/>
                </a:cubicBezTo>
                <a:close/>
                <a:moveTo>
                  <a:pt x="50" y="72"/>
                </a:moveTo>
                <a:cubicBezTo>
                  <a:pt x="46" y="72"/>
                  <a:pt x="43" y="73"/>
                  <a:pt x="40" y="76"/>
                </a:cubicBezTo>
                <a:cubicBezTo>
                  <a:pt x="20" y="96"/>
                  <a:pt x="20" y="96"/>
                  <a:pt x="20" y="96"/>
                </a:cubicBezTo>
                <a:cubicBezTo>
                  <a:pt x="17" y="99"/>
                  <a:pt x="16" y="102"/>
                  <a:pt x="16" y="106"/>
                </a:cubicBezTo>
                <a:cubicBezTo>
                  <a:pt x="16" y="109"/>
                  <a:pt x="17" y="113"/>
                  <a:pt x="20" y="115"/>
                </a:cubicBezTo>
                <a:cubicBezTo>
                  <a:pt x="91" y="186"/>
                  <a:pt x="91" y="186"/>
                  <a:pt x="91" y="186"/>
                </a:cubicBezTo>
                <a:cubicBezTo>
                  <a:pt x="96" y="191"/>
                  <a:pt x="105" y="191"/>
                  <a:pt x="110" y="186"/>
                </a:cubicBezTo>
                <a:cubicBezTo>
                  <a:pt x="236" y="60"/>
                  <a:pt x="236" y="60"/>
                  <a:pt x="236" y="60"/>
                </a:cubicBezTo>
                <a:cubicBezTo>
                  <a:pt x="241" y="54"/>
                  <a:pt x="241" y="46"/>
                  <a:pt x="236" y="41"/>
                </a:cubicBezTo>
                <a:cubicBezTo>
                  <a:pt x="216" y="20"/>
                  <a:pt x="216" y="20"/>
                  <a:pt x="216" y="20"/>
                </a:cubicBezTo>
                <a:cubicBezTo>
                  <a:pt x="211" y="15"/>
                  <a:pt x="202" y="15"/>
                  <a:pt x="197" y="20"/>
                </a:cubicBezTo>
                <a:cubicBezTo>
                  <a:pt x="106" y="111"/>
                  <a:pt x="106" y="111"/>
                  <a:pt x="106" y="111"/>
                </a:cubicBezTo>
                <a:cubicBezTo>
                  <a:pt x="103" y="114"/>
                  <a:pt x="98" y="114"/>
                  <a:pt x="95" y="111"/>
                </a:cubicBezTo>
                <a:cubicBezTo>
                  <a:pt x="59" y="76"/>
                  <a:pt x="59" y="76"/>
                  <a:pt x="59" y="76"/>
                </a:cubicBezTo>
                <a:cubicBezTo>
                  <a:pt x="57" y="73"/>
                  <a:pt x="53" y="72"/>
                  <a:pt x="50"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
        <p:nvSpPr>
          <p:cNvPr id="74" name="Oval 73">
            <a:extLst>
              <a:ext uri="{FF2B5EF4-FFF2-40B4-BE49-F238E27FC236}">
                <a16:creationId xmlns:a16="http://schemas.microsoft.com/office/drawing/2014/main" id="{8BCAC8AE-194B-41DA-AE3F-AB1D7F94BF2C}"/>
              </a:ext>
            </a:extLst>
          </p:cNvPr>
          <p:cNvSpPr/>
          <p:nvPr/>
        </p:nvSpPr>
        <p:spPr>
          <a:xfrm>
            <a:off x="7824965" y="3414475"/>
            <a:ext cx="866931" cy="866931"/>
          </a:xfrm>
          <a:prstGeom prst="ellipse">
            <a:avLst/>
          </a:prstGeom>
          <a:solidFill>
            <a:srgbClr val="577DA4"/>
          </a:solidFill>
          <a:ln w="38100" cap="rnd" cmpd="sng" algn="ctr">
            <a:noFill/>
            <a:prstDash val="solid"/>
          </a:ln>
          <a:effectLst/>
        </p:spPr>
        <p:txBody>
          <a:bodyPr rtlCol="0" anchor="ctr"/>
          <a:lstStyle/>
          <a:p>
            <a:pPr algn="ctr" defTabSz="457200"/>
            <a:endParaRPr lang="lt-LT" kern="0">
              <a:solidFill>
                <a:srgbClr val="577DA4"/>
              </a:solidFill>
              <a:latin typeface="Calibri" pitchFamily="34" charset="0"/>
            </a:endParaRPr>
          </a:p>
        </p:txBody>
      </p:sp>
      <p:sp>
        <p:nvSpPr>
          <p:cNvPr id="75" name="Freeform 39">
            <a:extLst>
              <a:ext uri="{FF2B5EF4-FFF2-40B4-BE49-F238E27FC236}">
                <a16:creationId xmlns:a16="http://schemas.microsoft.com/office/drawing/2014/main" id="{FE26CD33-1A4F-4FE5-A7BA-7A9E663D6D93}"/>
              </a:ext>
            </a:extLst>
          </p:cNvPr>
          <p:cNvSpPr>
            <a:spLocks noEditPoints="1"/>
          </p:cNvSpPr>
          <p:nvPr/>
        </p:nvSpPr>
        <p:spPr bwMode="auto">
          <a:xfrm>
            <a:off x="8063373" y="3682761"/>
            <a:ext cx="468654" cy="372950"/>
          </a:xfrm>
          <a:custGeom>
            <a:avLst/>
            <a:gdLst>
              <a:gd name="T0" fmla="*/ 100 w 259"/>
              <a:gd name="T1" fmla="*/ 206 h 206"/>
              <a:gd name="T2" fmla="*/ 79 w 259"/>
              <a:gd name="T3" fmla="*/ 197 h 206"/>
              <a:gd name="T4" fmla="*/ 9 w 259"/>
              <a:gd name="T5" fmla="*/ 127 h 206"/>
              <a:gd name="T6" fmla="*/ 0 w 259"/>
              <a:gd name="T7" fmla="*/ 106 h 206"/>
              <a:gd name="T8" fmla="*/ 9 w 259"/>
              <a:gd name="T9" fmla="*/ 85 h 206"/>
              <a:gd name="T10" fmla="*/ 29 w 259"/>
              <a:gd name="T11" fmla="*/ 65 h 206"/>
              <a:gd name="T12" fmla="*/ 50 w 259"/>
              <a:gd name="T13" fmla="*/ 56 h 206"/>
              <a:gd name="T14" fmla="*/ 70 w 259"/>
              <a:gd name="T15" fmla="*/ 65 h 206"/>
              <a:gd name="T16" fmla="*/ 100 w 259"/>
              <a:gd name="T17" fmla="*/ 94 h 206"/>
              <a:gd name="T18" fmla="*/ 186 w 259"/>
              <a:gd name="T19" fmla="*/ 9 h 206"/>
              <a:gd name="T20" fmla="*/ 206 w 259"/>
              <a:gd name="T21" fmla="*/ 0 h 206"/>
              <a:gd name="T22" fmla="*/ 227 w 259"/>
              <a:gd name="T23" fmla="*/ 9 h 206"/>
              <a:gd name="T24" fmla="*/ 247 w 259"/>
              <a:gd name="T25" fmla="*/ 29 h 206"/>
              <a:gd name="T26" fmla="*/ 247 w 259"/>
              <a:gd name="T27" fmla="*/ 71 h 206"/>
              <a:gd name="T28" fmla="*/ 121 w 259"/>
              <a:gd name="T29" fmla="*/ 197 h 206"/>
              <a:gd name="T30" fmla="*/ 100 w 259"/>
              <a:gd name="T31" fmla="*/ 206 h 206"/>
              <a:gd name="T32" fmla="*/ 50 w 259"/>
              <a:gd name="T33" fmla="*/ 72 h 206"/>
              <a:gd name="T34" fmla="*/ 40 w 259"/>
              <a:gd name="T35" fmla="*/ 76 h 206"/>
              <a:gd name="T36" fmla="*/ 20 w 259"/>
              <a:gd name="T37" fmla="*/ 96 h 206"/>
              <a:gd name="T38" fmla="*/ 16 w 259"/>
              <a:gd name="T39" fmla="*/ 106 h 206"/>
              <a:gd name="T40" fmla="*/ 20 w 259"/>
              <a:gd name="T41" fmla="*/ 115 h 206"/>
              <a:gd name="T42" fmla="*/ 91 w 259"/>
              <a:gd name="T43" fmla="*/ 186 h 206"/>
              <a:gd name="T44" fmla="*/ 110 w 259"/>
              <a:gd name="T45" fmla="*/ 186 h 206"/>
              <a:gd name="T46" fmla="*/ 236 w 259"/>
              <a:gd name="T47" fmla="*/ 60 h 206"/>
              <a:gd name="T48" fmla="*/ 236 w 259"/>
              <a:gd name="T49" fmla="*/ 41 h 206"/>
              <a:gd name="T50" fmla="*/ 216 w 259"/>
              <a:gd name="T51" fmla="*/ 20 h 206"/>
              <a:gd name="T52" fmla="*/ 197 w 259"/>
              <a:gd name="T53" fmla="*/ 20 h 206"/>
              <a:gd name="T54" fmla="*/ 106 w 259"/>
              <a:gd name="T55" fmla="*/ 111 h 206"/>
              <a:gd name="T56" fmla="*/ 95 w 259"/>
              <a:gd name="T57" fmla="*/ 111 h 206"/>
              <a:gd name="T58" fmla="*/ 59 w 259"/>
              <a:gd name="T59" fmla="*/ 76 h 206"/>
              <a:gd name="T60" fmla="*/ 50 w 259"/>
              <a:gd name="T61" fmla="*/ 7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9" h="206">
                <a:moveTo>
                  <a:pt x="100" y="206"/>
                </a:moveTo>
                <a:cubicBezTo>
                  <a:pt x="92" y="206"/>
                  <a:pt x="85" y="203"/>
                  <a:pt x="79" y="197"/>
                </a:cubicBezTo>
                <a:cubicBezTo>
                  <a:pt x="9" y="127"/>
                  <a:pt x="9" y="127"/>
                  <a:pt x="9" y="127"/>
                </a:cubicBezTo>
                <a:cubicBezTo>
                  <a:pt x="3" y="121"/>
                  <a:pt x="0" y="114"/>
                  <a:pt x="0" y="106"/>
                </a:cubicBezTo>
                <a:cubicBezTo>
                  <a:pt x="0" y="98"/>
                  <a:pt x="3" y="90"/>
                  <a:pt x="9" y="85"/>
                </a:cubicBezTo>
                <a:cubicBezTo>
                  <a:pt x="29" y="65"/>
                  <a:pt x="29" y="65"/>
                  <a:pt x="29" y="65"/>
                </a:cubicBezTo>
                <a:cubicBezTo>
                  <a:pt x="34" y="59"/>
                  <a:pt x="42" y="56"/>
                  <a:pt x="50" y="56"/>
                </a:cubicBezTo>
                <a:cubicBezTo>
                  <a:pt x="58" y="56"/>
                  <a:pt x="65" y="59"/>
                  <a:pt x="70" y="65"/>
                </a:cubicBezTo>
                <a:cubicBezTo>
                  <a:pt x="100" y="94"/>
                  <a:pt x="100" y="94"/>
                  <a:pt x="100" y="94"/>
                </a:cubicBezTo>
                <a:cubicBezTo>
                  <a:pt x="186" y="9"/>
                  <a:pt x="186" y="9"/>
                  <a:pt x="186" y="9"/>
                </a:cubicBezTo>
                <a:cubicBezTo>
                  <a:pt x="191" y="4"/>
                  <a:pt x="198" y="0"/>
                  <a:pt x="206" y="0"/>
                </a:cubicBezTo>
                <a:cubicBezTo>
                  <a:pt x="214" y="0"/>
                  <a:pt x="222" y="4"/>
                  <a:pt x="227" y="9"/>
                </a:cubicBezTo>
                <a:cubicBezTo>
                  <a:pt x="247" y="29"/>
                  <a:pt x="247" y="29"/>
                  <a:pt x="247" y="29"/>
                </a:cubicBezTo>
                <a:cubicBezTo>
                  <a:pt x="259" y="41"/>
                  <a:pt x="259" y="59"/>
                  <a:pt x="247" y="71"/>
                </a:cubicBezTo>
                <a:cubicBezTo>
                  <a:pt x="121" y="197"/>
                  <a:pt x="121" y="197"/>
                  <a:pt x="121" y="197"/>
                </a:cubicBezTo>
                <a:cubicBezTo>
                  <a:pt x="115" y="203"/>
                  <a:pt x="108" y="206"/>
                  <a:pt x="100" y="206"/>
                </a:cubicBezTo>
                <a:close/>
                <a:moveTo>
                  <a:pt x="50" y="72"/>
                </a:moveTo>
                <a:cubicBezTo>
                  <a:pt x="46" y="72"/>
                  <a:pt x="43" y="73"/>
                  <a:pt x="40" y="76"/>
                </a:cubicBezTo>
                <a:cubicBezTo>
                  <a:pt x="20" y="96"/>
                  <a:pt x="20" y="96"/>
                  <a:pt x="20" y="96"/>
                </a:cubicBezTo>
                <a:cubicBezTo>
                  <a:pt x="17" y="99"/>
                  <a:pt x="16" y="102"/>
                  <a:pt x="16" y="106"/>
                </a:cubicBezTo>
                <a:cubicBezTo>
                  <a:pt x="16" y="109"/>
                  <a:pt x="17" y="113"/>
                  <a:pt x="20" y="115"/>
                </a:cubicBezTo>
                <a:cubicBezTo>
                  <a:pt x="91" y="186"/>
                  <a:pt x="91" y="186"/>
                  <a:pt x="91" y="186"/>
                </a:cubicBezTo>
                <a:cubicBezTo>
                  <a:pt x="96" y="191"/>
                  <a:pt x="105" y="191"/>
                  <a:pt x="110" y="186"/>
                </a:cubicBezTo>
                <a:cubicBezTo>
                  <a:pt x="236" y="60"/>
                  <a:pt x="236" y="60"/>
                  <a:pt x="236" y="60"/>
                </a:cubicBezTo>
                <a:cubicBezTo>
                  <a:pt x="241" y="54"/>
                  <a:pt x="241" y="46"/>
                  <a:pt x="236" y="41"/>
                </a:cubicBezTo>
                <a:cubicBezTo>
                  <a:pt x="216" y="20"/>
                  <a:pt x="216" y="20"/>
                  <a:pt x="216" y="20"/>
                </a:cubicBezTo>
                <a:cubicBezTo>
                  <a:pt x="211" y="15"/>
                  <a:pt x="202" y="15"/>
                  <a:pt x="197" y="20"/>
                </a:cubicBezTo>
                <a:cubicBezTo>
                  <a:pt x="106" y="111"/>
                  <a:pt x="106" y="111"/>
                  <a:pt x="106" y="111"/>
                </a:cubicBezTo>
                <a:cubicBezTo>
                  <a:pt x="103" y="114"/>
                  <a:pt x="98" y="114"/>
                  <a:pt x="95" y="111"/>
                </a:cubicBezTo>
                <a:cubicBezTo>
                  <a:pt x="59" y="76"/>
                  <a:pt x="59" y="76"/>
                  <a:pt x="59" y="76"/>
                </a:cubicBezTo>
                <a:cubicBezTo>
                  <a:pt x="57" y="73"/>
                  <a:pt x="53" y="72"/>
                  <a:pt x="50" y="7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7DA4"/>
              </a:solidFill>
              <a:latin typeface="Calibri" pitchFamily="34" charset="0"/>
            </a:endParaRPr>
          </a:p>
        </p:txBody>
      </p:sp>
    </p:spTree>
    <p:extLst>
      <p:ext uri="{BB962C8B-B14F-4D97-AF65-F5344CB8AC3E}">
        <p14:creationId xmlns:p14="http://schemas.microsoft.com/office/powerpoint/2010/main" val="280788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250"/>
                                        <p:tgtEl>
                                          <p:spTgt spid="88"/>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250"/>
                                        <p:tgtEl>
                                          <p:spTgt spid="27"/>
                                        </p:tgtEl>
                                      </p:cBhvr>
                                    </p:animEffect>
                                  </p:childTnLst>
                                </p:cTn>
                              </p:par>
                              <p:par>
                                <p:cTn id="12" presetID="22" presetClass="entr" presetSubtype="8"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250"/>
                                        <p:tgtEl>
                                          <p:spTgt spid="28"/>
                                        </p:tgtEl>
                                      </p:cBhvr>
                                    </p:animEffect>
                                  </p:childTnLst>
                                </p:cTn>
                              </p:par>
                              <p:par>
                                <p:cTn id="15" presetID="22" presetClass="entr" presetSubtype="8"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250"/>
                                        <p:tgtEl>
                                          <p:spTgt spid="29"/>
                                        </p:tgtEl>
                                      </p:cBhvr>
                                    </p:animEffect>
                                  </p:childTnLst>
                                </p:cTn>
                              </p:par>
                              <p:par>
                                <p:cTn id="18" presetID="22" presetClass="entr" presetSubtype="2"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right)">
                                      <p:cBhvr>
                                        <p:cTn id="20" dur="250"/>
                                        <p:tgtEl>
                                          <p:spTgt spid="32"/>
                                        </p:tgtEl>
                                      </p:cBhvr>
                                    </p:animEffect>
                                  </p:childTnLst>
                                </p:cTn>
                              </p:par>
                              <p:par>
                                <p:cTn id="21" presetID="22" presetClass="entr" presetSubtype="2"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250"/>
                                        <p:tgtEl>
                                          <p:spTgt spid="31"/>
                                        </p:tgtEl>
                                      </p:cBhvr>
                                    </p:animEffect>
                                  </p:childTnLst>
                                </p:cTn>
                              </p:par>
                              <p:par>
                                <p:cTn id="24" presetID="22" presetClass="entr" presetSubtype="2"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right)">
                                      <p:cBhvr>
                                        <p:cTn id="26" dur="250"/>
                                        <p:tgtEl>
                                          <p:spTgt spid="30"/>
                                        </p:tgtEl>
                                      </p:cBhvr>
                                    </p:animEffect>
                                  </p:childTnLst>
                                </p:cTn>
                              </p:par>
                              <p:par>
                                <p:cTn id="27" presetID="45"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anim calcmode="lin" valueType="num">
                                      <p:cBhvr>
                                        <p:cTn id="30" dur="500" fill="hold"/>
                                        <p:tgtEl>
                                          <p:spTgt spid="33"/>
                                        </p:tgtEl>
                                        <p:attrNameLst>
                                          <p:attrName>ppt_w</p:attrName>
                                        </p:attrNameLst>
                                      </p:cBhvr>
                                      <p:tavLst>
                                        <p:tav tm="0" fmla="#ppt_w*sin(2.5*pi*$)">
                                          <p:val>
                                            <p:fltVal val="0"/>
                                          </p:val>
                                        </p:tav>
                                        <p:tav tm="100000">
                                          <p:val>
                                            <p:fltVal val="1"/>
                                          </p:val>
                                        </p:tav>
                                      </p:tavLst>
                                    </p:anim>
                                    <p:anim calcmode="lin" valueType="num">
                                      <p:cBhvr>
                                        <p:cTn id="31" dur="500" fill="hold"/>
                                        <p:tgtEl>
                                          <p:spTgt spid="33"/>
                                        </p:tgtEl>
                                        <p:attrNameLst>
                                          <p:attrName>ppt_h</p:attrName>
                                        </p:attrNameLst>
                                      </p:cBhvr>
                                      <p:tavLst>
                                        <p:tav tm="0">
                                          <p:val>
                                            <p:strVal val="#ppt_h"/>
                                          </p:val>
                                        </p:tav>
                                        <p:tav tm="100000">
                                          <p:val>
                                            <p:strVal val="#ppt_h"/>
                                          </p:val>
                                        </p:tav>
                                      </p:tavLst>
                                    </p:anim>
                                  </p:childTnLst>
                                </p:cTn>
                              </p:par>
                              <p:par>
                                <p:cTn id="32" presetID="45" presetClass="entr" presetSubtype="0" fill="hold"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anim calcmode="lin" valueType="num">
                                      <p:cBhvr>
                                        <p:cTn id="35" dur="500" fill="hold"/>
                                        <p:tgtEl>
                                          <p:spTgt spid="57"/>
                                        </p:tgtEl>
                                        <p:attrNameLst>
                                          <p:attrName>ppt_w</p:attrName>
                                        </p:attrNameLst>
                                      </p:cBhvr>
                                      <p:tavLst>
                                        <p:tav tm="0" fmla="#ppt_w*sin(2.5*pi*$)">
                                          <p:val>
                                            <p:fltVal val="0"/>
                                          </p:val>
                                        </p:tav>
                                        <p:tav tm="100000">
                                          <p:val>
                                            <p:fltVal val="1"/>
                                          </p:val>
                                        </p:tav>
                                      </p:tavLst>
                                    </p:anim>
                                    <p:anim calcmode="lin" valueType="num">
                                      <p:cBhvr>
                                        <p:cTn id="36" dur="500" fill="hold"/>
                                        <p:tgtEl>
                                          <p:spTgt spid="57"/>
                                        </p:tgtEl>
                                        <p:attrNameLst>
                                          <p:attrName>ppt_h</p:attrName>
                                        </p:attrNameLst>
                                      </p:cBhvr>
                                      <p:tavLst>
                                        <p:tav tm="0">
                                          <p:val>
                                            <p:strVal val="#ppt_h"/>
                                          </p:val>
                                        </p:tav>
                                        <p:tav tm="100000">
                                          <p:val>
                                            <p:strVal val="#ppt_h"/>
                                          </p:val>
                                        </p:tav>
                                      </p:tavLst>
                                    </p:anim>
                                  </p:childTnLst>
                                </p:cTn>
                              </p:par>
                              <p:par>
                                <p:cTn id="37" presetID="45"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anim calcmode="lin" valueType="num">
                                      <p:cBhvr>
                                        <p:cTn id="40" dur="500" fill="hold"/>
                                        <p:tgtEl>
                                          <p:spTgt spid="60"/>
                                        </p:tgtEl>
                                        <p:attrNameLst>
                                          <p:attrName>ppt_w</p:attrName>
                                        </p:attrNameLst>
                                      </p:cBhvr>
                                      <p:tavLst>
                                        <p:tav tm="0" fmla="#ppt_w*sin(2.5*pi*$)">
                                          <p:val>
                                            <p:fltVal val="0"/>
                                          </p:val>
                                        </p:tav>
                                        <p:tav tm="100000">
                                          <p:val>
                                            <p:fltVal val="1"/>
                                          </p:val>
                                        </p:tav>
                                      </p:tavLst>
                                    </p:anim>
                                    <p:anim calcmode="lin" valueType="num">
                                      <p:cBhvr>
                                        <p:cTn id="41" dur="500" fill="hold"/>
                                        <p:tgtEl>
                                          <p:spTgt spid="60"/>
                                        </p:tgtEl>
                                        <p:attrNameLst>
                                          <p:attrName>ppt_h</p:attrName>
                                        </p:attrNameLst>
                                      </p:cBhvr>
                                      <p:tavLst>
                                        <p:tav tm="0">
                                          <p:val>
                                            <p:strVal val="#ppt_h"/>
                                          </p:val>
                                        </p:tav>
                                        <p:tav tm="100000">
                                          <p:val>
                                            <p:strVal val="#ppt_h"/>
                                          </p:val>
                                        </p:tav>
                                      </p:tavLst>
                                    </p:anim>
                                  </p:childTnLst>
                                </p:cTn>
                              </p:par>
                            </p:childTnLst>
                          </p:cTn>
                        </p:par>
                        <p:par>
                          <p:cTn id="42" fill="hold">
                            <p:stCondLst>
                              <p:cond delay="1250"/>
                            </p:stCondLst>
                            <p:childTnLst>
                              <p:par>
                                <p:cTn id="43" presetID="45" presetClass="entr" presetSubtype="0" fill="hold" grpId="0" nodeType="after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anim calcmode="lin" valueType="num">
                                      <p:cBhvr>
                                        <p:cTn id="46" dur="500" fill="hold"/>
                                        <p:tgtEl>
                                          <p:spTgt spid="68"/>
                                        </p:tgtEl>
                                        <p:attrNameLst>
                                          <p:attrName>ppt_w</p:attrName>
                                        </p:attrNameLst>
                                      </p:cBhvr>
                                      <p:tavLst>
                                        <p:tav tm="0" fmla="#ppt_w*sin(2.5*pi*$)">
                                          <p:val>
                                            <p:fltVal val="0"/>
                                          </p:val>
                                        </p:tav>
                                        <p:tav tm="100000">
                                          <p:val>
                                            <p:fltVal val="1"/>
                                          </p:val>
                                        </p:tav>
                                      </p:tavLst>
                                    </p:anim>
                                    <p:anim calcmode="lin" valueType="num">
                                      <p:cBhvr>
                                        <p:cTn id="47" dur="500" fill="hold"/>
                                        <p:tgtEl>
                                          <p:spTgt spid="68"/>
                                        </p:tgtEl>
                                        <p:attrNameLst>
                                          <p:attrName>ppt_h</p:attrName>
                                        </p:attrNameLst>
                                      </p:cBhvr>
                                      <p:tavLst>
                                        <p:tav tm="0">
                                          <p:val>
                                            <p:strVal val="#ppt_h"/>
                                          </p:val>
                                        </p:tav>
                                        <p:tav tm="100000">
                                          <p:val>
                                            <p:strVal val="#ppt_h"/>
                                          </p:val>
                                        </p:tav>
                                      </p:tavLst>
                                    </p:anim>
                                  </p:childTnLst>
                                </p:cTn>
                              </p:par>
                              <p:par>
                                <p:cTn id="48" presetID="45"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anim calcmode="lin" valueType="num">
                                      <p:cBhvr>
                                        <p:cTn id="51" dur="500" fill="hold"/>
                                        <p:tgtEl>
                                          <p:spTgt spid="35"/>
                                        </p:tgtEl>
                                        <p:attrNameLst>
                                          <p:attrName>ppt_w</p:attrName>
                                        </p:attrNameLst>
                                      </p:cBhvr>
                                      <p:tavLst>
                                        <p:tav tm="0" fmla="#ppt_w*sin(2.5*pi*$)">
                                          <p:val>
                                            <p:fltVal val="0"/>
                                          </p:val>
                                        </p:tav>
                                        <p:tav tm="100000">
                                          <p:val>
                                            <p:fltVal val="1"/>
                                          </p:val>
                                        </p:tav>
                                      </p:tavLst>
                                    </p:anim>
                                    <p:anim calcmode="lin" valueType="num">
                                      <p:cBhvr>
                                        <p:cTn id="52" dur="500" fill="hold"/>
                                        <p:tgtEl>
                                          <p:spTgt spid="35"/>
                                        </p:tgtEl>
                                        <p:attrNameLst>
                                          <p:attrName>ppt_h</p:attrName>
                                        </p:attrNameLst>
                                      </p:cBhvr>
                                      <p:tavLst>
                                        <p:tav tm="0">
                                          <p:val>
                                            <p:strVal val="#ppt_h"/>
                                          </p:val>
                                        </p:tav>
                                        <p:tav tm="100000">
                                          <p:val>
                                            <p:strVal val="#ppt_h"/>
                                          </p:val>
                                        </p:tav>
                                      </p:tavLst>
                                    </p:anim>
                                  </p:childTnLst>
                                </p:cTn>
                              </p:par>
                              <p:par>
                                <p:cTn id="53" presetID="45"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anim calcmode="lin" valueType="num">
                                      <p:cBhvr>
                                        <p:cTn id="56" dur="500" fill="hold"/>
                                        <p:tgtEl>
                                          <p:spTgt spid="63"/>
                                        </p:tgtEl>
                                        <p:attrNameLst>
                                          <p:attrName>ppt_w</p:attrName>
                                        </p:attrNameLst>
                                      </p:cBhvr>
                                      <p:tavLst>
                                        <p:tav tm="0" fmla="#ppt_w*sin(2.5*pi*$)">
                                          <p:val>
                                            <p:fltVal val="0"/>
                                          </p:val>
                                        </p:tav>
                                        <p:tav tm="100000">
                                          <p:val>
                                            <p:fltVal val="1"/>
                                          </p:val>
                                        </p:tav>
                                      </p:tavLst>
                                    </p:anim>
                                    <p:anim calcmode="lin" valueType="num">
                                      <p:cBhvr>
                                        <p:cTn id="57" dur="500" fill="hold"/>
                                        <p:tgtEl>
                                          <p:spTgt spid="63"/>
                                        </p:tgtEl>
                                        <p:attrNameLst>
                                          <p:attrName>ppt_h</p:attrName>
                                        </p:attrNameLst>
                                      </p:cBhvr>
                                      <p:tavLst>
                                        <p:tav tm="0">
                                          <p:val>
                                            <p:strVal val="#ppt_h"/>
                                          </p:val>
                                        </p:tav>
                                        <p:tav tm="100000">
                                          <p:val>
                                            <p:strVal val="#ppt_h"/>
                                          </p:val>
                                        </p:tav>
                                      </p:tavLst>
                                    </p:anim>
                                  </p:childTnLst>
                                </p:cTn>
                              </p:par>
                              <p:par>
                                <p:cTn id="58" presetID="10" presetClass="entr" presetSubtype="0" fill="hold" grpId="0" nodeType="withEffect">
                                  <p:stCondLst>
                                    <p:cond delay="0"/>
                                  </p:stCondLst>
                                  <p:childTnLst>
                                    <p:set>
                                      <p:cBhvr>
                                        <p:cTn id="59" dur="1" fill="hold">
                                          <p:stCondLst>
                                            <p:cond delay="0"/>
                                          </p:stCondLst>
                                        </p:cTn>
                                        <p:tgtEl>
                                          <p:spTgt spid="81"/>
                                        </p:tgtEl>
                                        <p:attrNameLst>
                                          <p:attrName>style.visibility</p:attrName>
                                        </p:attrNameLst>
                                      </p:cBhvr>
                                      <p:to>
                                        <p:strVal val="visible"/>
                                      </p:to>
                                    </p:set>
                                    <p:animEffect transition="in" filter="fade">
                                      <p:cBhvr>
                                        <p:cTn id="60" dur="500"/>
                                        <p:tgtEl>
                                          <p:spTgt spid="8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500"/>
                                        <p:tgtEl>
                                          <p:spTgt spid="8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fade">
                                      <p:cBhvr>
                                        <p:cTn id="66" dur="500"/>
                                        <p:tgtEl>
                                          <p:spTgt spid="8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animEffect transition="in" filter="fade">
                                      <p:cBhvr>
                                        <p:cTn id="69" dur="500"/>
                                        <p:tgtEl>
                                          <p:spTgt spid="8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85"/>
                                        </p:tgtEl>
                                        <p:attrNameLst>
                                          <p:attrName>style.visibility</p:attrName>
                                        </p:attrNameLst>
                                      </p:cBhvr>
                                      <p:to>
                                        <p:strVal val="visible"/>
                                      </p:to>
                                    </p:set>
                                    <p:animEffect transition="in" filter="fade">
                                      <p:cBhvr>
                                        <p:cTn id="72" dur="500"/>
                                        <p:tgtEl>
                                          <p:spTgt spid="8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500"/>
                                        <p:tgtEl>
                                          <p:spTgt spid="86"/>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wipe(left)">
                                      <p:cBhvr>
                                        <p:cTn id="78" dur="1000"/>
                                        <p:tgtEl>
                                          <p:spTgt spid="44"/>
                                        </p:tgtEl>
                                      </p:cBhvr>
                                    </p:animEffect>
                                  </p:childTnLst>
                                </p:cTn>
                              </p:par>
                              <p:par>
                                <p:cTn id="79" presetID="45" presetClass="entr" presetSubtype="0" fill="hold" grpId="0" nodeType="with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500"/>
                                        <p:tgtEl>
                                          <p:spTgt spid="55"/>
                                        </p:tgtEl>
                                      </p:cBhvr>
                                    </p:animEffect>
                                    <p:anim calcmode="lin" valueType="num">
                                      <p:cBhvr>
                                        <p:cTn id="82" dur="500" fill="hold"/>
                                        <p:tgtEl>
                                          <p:spTgt spid="55"/>
                                        </p:tgtEl>
                                        <p:attrNameLst>
                                          <p:attrName>ppt_w</p:attrName>
                                        </p:attrNameLst>
                                      </p:cBhvr>
                                      <p:tavLst>
                                        <p:tav tm="0" fmla="#ppt_w*sin(2.5*pi*$)">
                                          <p:val>
                                            <p:fltVal val="0"/>
                                          </p:val>
                                        </p:tav>
                                        <p:tav tm="100000">
                                          <p:val>
                                            <p:fltVal val="1"/>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par>
                          <p:cTn id="84" fill="hold">
                            <p:stCondLst>
                              <p:cond delay="2250"/>
                            </p:stCondLst>
                            <p:childTnLst>
                              <p:par>
                                <p:cTn id="85" presetID="45" presetClass="entr" presetSubtype="0" fill="hold" grpId="0" nodeType="after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anim calcmode="lin" valueType="num">
                                      <p:cBhvr>
                                        <p:cTn id="88" dur="500" fill="hold"/>
                                        <p:tgtEl>
                                          <p:spTgt spid="56"/>
                                        </p:tgtEl>
                                        <p:attrNameLst>
                                          <p:attrName>ppt_w</p:attrName>
                                        </p:attrNameLst>
                                      </p:cBhvr>
                                      <p:tavLst>
                                        <p:tav tm="0" fmla="#ppt_w*sin(2.5*pi*$)">
                                          <p:val>
                                            <p:fltVal val="0"/>
                                          </p:val>
                                        </p:tav>
                                        <p:tav tm="100000">
                                          <p:val>
                                            <p:fltVal val="1"/>
                                          </p:val>
                                        </p:tav>
                                      </p:tavLst>
                                    </p:anim>
                                    <p:anim calcmode="lin" valueType="num">
                                      <p:cBhvr>
                                        <p:cTn id="89" dur="500" fill="hold"/>
                                        <p:tgtEl>
                                          <p:spTgt spid="56"/>
                                        </p:tgtEl>
                                        <p:attrNameLst>
                                          <p:attrName>ppt_h</p:attrName>
                                        </p:attrNameLst>
                                      </p:cBhvr>
                                      <p:tavLst>
                                        <p:tav tm="0">
                                          <p:val>
                                            <p:strVal val="#ppt_h"/>
                                          </p:val>
                                        </p:tav>
                                        <p:tav tm="100000">
                                          <p:val>
                                            <p:strVal val="#ppt_h"/>
                                          </p:val>
                                        </p:tav>
                                      </p:tavLst>
                                    </p:anim>
                                  </p:childTnLst>
                                </p:cTn>
                              </p:par>
                              <p:par>
                                <p:cTn id="90" presetID="45" presetClass="entr" presetSubtype="0" fill="hold" grpId="0"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fade">
                                      <p:cBhvr>
                                        <p:cTn id="92" dur="500"/>
                                        <p:tgtEl>
                                          <p:spTgt spid="69"/>
                                        </p:tgtEl>
                                      </p:cBhvr>
                                    </p:animEffect>
                                    <p:anim calcmode="lin" valueType="num">
                                      <p:cBhvr>
                                        <p:cTn id="93" dur="500" fill="hold"/>
                                        <p:tgtEl>
                                          <p:spTgt spid="69"/>
                                        </p:tgtEl>
                                        <p:attrNameLst>
                                          <p:attrName>ppt_w</p:attrName>
                                        </p:attrNameLst>
                                      </p:cBhvr>
                                      <p:tavLst>
                                        <p:tav tm="0" fmla="#ppt_w*sin(2.5*pi*$)">
                                          <p:val>
                                            <p:fltVal val="0"/>
                                          </p:val>
                                        </p:tav>
                                        <p:tav tm="100000">
                                          <p:val>
                                            <p:fltVal val="1"/>
                                          </p:val>
                                        </p:tav>
                                      </p:tavLst>
                                    </p:anim>
                                    <p:anim calcmode="lin" valueType="num">
                                      <p:cBhvr>
                                        <p:cTn id="94" dur="500" fill="hold"/>
                                        <p:tgtEl>
                                          <p:spTgt spid="69"/>
                                        </p:tgtEl>
                                        <p:attrNameLst>
                                          <p:attrName>ppt_h</p:attrName>
                                        </p:attrNameLst>
                                      </p:cBhvr>
                                      <p:tavLst>
                                        <p:tav tm="0">
                                          <p:val>
                                            <p:strVal val="#ppt_h"/>
                                          </p:val>
                                        </p:tav>
                                        <p:tav tm="100000">
                                          <p:val>
                                            <p:strVal val="#ppt_h"/>
                                          </p:val>
                                        </p:tav>
                                      </p:tavLst>
                                    </p:anim>
                                  </p:childTnLst>
                                </p:cTn>
                              </p:par>
                            </p:childTnLst>
                          </p:cTn>
                        </p:par>
                        <p:par>
                          <p:cTn id="95" fill="hold">
                            <p:stCondLst>
                              <p:cond delay="2750"/>
                            </p:stCondLst>
                            <p:childTnLst>
                              <p:par>
                                <p:cTn id="96" presetID="45" presetClass="entr" presetSubtype="0" fill="hold" grpId="0" nodeType="after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500"/>
                                        <p:tgtEl>
                                          <p:spTgt spid="70"/>
                                        </p:tgtEl>
                                      </p:cBhvr>
                                    </p:animEffect>
                                    <p:anim calcmode="lin" valueType="num">
                                      <p:cBhvr>
                                        <p:cTn id="99" dur="500" fill="hold"/>
                                        <p:tgtEl>
                                          <p:spTgt spid="70"/>
                                        </p:tgtEl>
                                        <p:attrNameLst>
                                          <p:attrName>ppt_w</p:attrName>
                                        </p:attrNameLst>
                                      </p:cBhvr>
                                      <p:tavLst>
                                        <p:tav tm="0" fmla="#ppt_w*sin(2.5*pi*$)">
                                          <p:val>
                                            <p:fltVal val="0"/>
                                          </p:val>
                                        </p:tav>
                                        <p:tav tm="100000">
                                          <p:val>
                                            <p:fltVal val="1"/>
                                          </p:val>
                                        </p:tav>
                                      </p:tavLst>
                                    </p:anim>
                                    <p:anim calcmode="lin" valueType="num">
                                      <p:cBhvr>
                                        <p:cTn id="100" dur="500" fill="hold"/>
                                        <p:tgtEl>
                                          <p:spTgt spid="70"/>
                                        </p:tgtEl>
                                        <p:attrNameLst>
                                          <p:attrName>ppt_h</p:attrName>
                                        </p:attrNameLst>
                                      </p:cBhvr>
                                      <p:tavLst>
                                        <p:tav tm="0">
                                          <p:val>
                                            <p:strVal val="#ppt_h"/>
                                          </p:val>
                                        </p:tav>
                                        <p:tav tm="100000">
                                          <p:val>
                                            <p:strVal val="#ppt_h"/>
                                          </p:val>
                                        </p:tav>
                                      </p:tavLst>
                                    </p:anim>
                                  </p:childTnLst>
                                </p:cTn>
                              </p:par>
                              <p:par>
                                <p:cTn id="101" presetID="45" presetClass="entr" presetSubtype="0" fill="hold" grpId="0" nodeType="withEffect">
                                  <p:stCondLst>
                                    <p:cond delay="0"/>
                                  </p:stCondLst>
                                  <p:childTnLst>
                                    <p:set>
                                      <p:cBhvr>
                                        <p:cTn id="102" dur="1" fill="hold">
                                          <p:stCondLst>
                                            <p:cond delay="0"/>
                                          </p:stCondLst>
                                        </p:cTn>
                                        <p:tgtEl>
                                          <p:spTgt spid="71"/>
                                        </p:tgtEl>
                                        <p:attrNameLst>
                                          <p:attrName>style.visibility</p:attrName>
                                        </p:attrNameLst>
                                      </p:cBhvr>
                                      <p:to>
                                        <p:strVal val="visible"/>
                                      </p:to>
                                    </p:set>
                                    <p:animEffect transition="in" filter="fade">
                                      <p:cBhvr>
                                        <p:cTn id="103" dur="500"/>
                                        <p:tgtEl>
                                          <p:spTgt spid="71"/>
                                        </p:tgtEl>
                                      </p:cBhvr>
                                    </p:animEffect>
                                    <p:anim calcmode="lin" valueType="num">
                                      <p:cBhvr>
                                        <p:cTn id="104" dur="500" fill="hold"/>
                                        <p:tgtEl>
                                          <p:spTgt spid="71"/>
                                        </p:tgtEl>
                                        <p:attrNameLst>
                                          <p:attrName>ppt_w</p:attrName>
                                        </p:attrNameLst>
                                      </p:cBhvr>
                                      <p:tavLst>
                                        <p:tav tm="0" fmla="#ppt_w*sin(2.5*pi*$)">
                                          <p:val>
                                            <p:fltVal val="0"/>
                                          </p:val>
                                        </p:tav>
                                        <p:tav tm="100000">
                                          <p:val>
                                            <p:fltVal val="1"/>
                                          </p:val>
                                        </p:tav>
                                      </p:tavLst>
                                    </p:anim>
                                    <p:anim calcmode="lin" valueType="num">
                                      <p:cBhvr>
                                        <p:cTn id="105" dur="500" fill="hold"/>
                                        <p:tgtEl>
                                          <p:spTgt spid="71"/>
                                        </p:tgtEl>
                                        <p:attrNameLst>
                                          <p:attrName>ppt_h</p:attrName>
                                        </p:attrNameLst>
                                      </p:cBhvr>
                                      <p:tavLst>
                                        <p:tav tm="0">
                                          <p:val>
                                            <p:strVal val="#ppt_h"/>
                                          </p:val>
                                        </p:tav>
                                        <p:tav tm="100000">
                                          <p:val>
                                            <p:strVal val="#ppt_h"/>
                                          </p:val>
                                        </p:tav>
                                      </p:tavLst>
                                    </p:anim>
                                  </p:childTnLst>
                                </p:cTn>
                              </p:par>
                            </p:childTnLst>
                          </p:cTn>
                        </p:par>
                        <p:par>
                          <p:cTn id="106" fill="hold">
                            <p:stCondLst>
                              <p:cond delay="3250"/>
                            </p:stCondLst>
                            <p:childTnLst>
                              <p:par>
                                <p:cTn id="107" presetID="45" presetClass="entr" presetSubtype="0" fill="hold" grpId="0" nodeType="afterEffect">
                                  <p:stCondLst>
                                    <p:cond delay="0"/>
                                  </p:stCondLst>
                                  <p:childTnLst>
                                    <p:set>
                                      <p:cBhvr>
                                        <p:cTn id="108" dur="1" fill="hold">
                                          <p:stCondLst>
                                            <p:cond delay="0"/>
                                          </p:stCondLst>
                                        </p:cTn>
                                        <p:tgtEl>
                                          <p:spTgt spid="72"/>
                                        </p:tgtEl>
                                        <p:attrNameLst>
                                          <p:attrName>style.visibility</p:attrName>
                                        </p:attrNameLst>
                                      </p:cBhvr>
                                      <p:to>
                                        <p:strVal val="visible"/>
                                      </p:to>
                                    </p:set>
                                    <p:animEffect transition="in" filter="fade">
                                      <p:cBhvr>
                                        <p:cTn id="109" dur="500"/>
                                        <p:tgtEl>
                                          <p:spTgt spid="72"/>
                                        </p:tgtEl>
                                      </p:cBhvr>
                                    </p:animEffect>
                                    <p:anim calcmode="lin" valueType="num">
                                      <p:cBhvr>
                                        <p:cTn id="110" dur="500" fill="hold"/>
                                        <p:tgtEl>
                                          <p:spTgt spid="72"/>
                                        </p:tgtEl>
                                        <p:attrNameLst>
                                          <p:attrName>ppt_w</p:attrName>
                                        </p:attrNameLst>
                                      </p:cBhvr>
                                      <p:tavLst>
                                        <p:tav tm="0" fmla="#ppt_w*sin(2.5*pi*$)">
                                          <p:val>
                                            <p:fltVal val="0"/>
                                          </p:val>
                                        </p:tav>
                                        <p:tav tm="100000">
                                          <p:val>
                                            <p:fltVal val="1"/>
                                          </p:val>
                                        </p:tav>
                                      </p:tavLst>
                                    </p:anim>
                                    <p:anim calcmode="lin" valueType="num">
                                      <p:cBhvr>
                                        <p:cTn id="111" dur="500" fill="hold"/>
                                        <p:tgtEl>
                                          <p:spTgt spid="72"/>
                                        </p:tgtEl>
                                        <p:attrNameLst>
                                          <p:attrName>ppt_h</p:attrName>
                                        </p:attrNameLst>
                                      </p:cBhvr>
                                      <p:tavLst>
                                        <p:tav tm="0">
                                          <p:val>
                                            <p:strVal val="#ppt_h"/>
                                          </p:val>
                                        </p:tav>
                                        <p:tav tm="100000">
                                          <p:val>
                                            <p:strVal val="#ppt_h"/>
                                          </p:val>
                                        </p:tav>
                                      </p:tavLst>
                                    </p:anim>
                                  </p:childTnLst>
                                </p:cTn>
                              </p:par>
                            </p:childTnLst>
                          </p:cTn>
                        </p:par>
                        <p:par>
                          <p:cTn id="112" fill="hold">
                            <p:stCondLst>
                              <p:cond delay="3750"/>
                            </p:stCondLst>
                            <p:childTnLst>
                              <p:par>
                                <p:cTn id="113" presetID="45" presetClass="entr" presetSubtype="0" fill="hold" grpId="0"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anim calcmode="lin" valueType="num">
                                      <p:cBhvr>
                                        <p:cTn id="116" dur="500" fill="hold"/>
                                        <p:tgtEl>
                                          <p:spTgt spid="73"/>
                                        </p:tgtEl>
                                        <p:attrNameLst>
                                          <p:attrName>ppt_w</p:attrName>
                                        </p:attrNameLst>
                                      </p:cBhvr>
                                      <p:tavLst>
                                        <p:tav tm="0" fmla="#ppt_w*sin(2.5*pi*$)">
                                          <p:val>
                                            <p:fltVal val="0"/>
                                          </p:val>
                                        </p:tav>
                                        <p:tav tm="100000">
                                          <p:val>
                                            <p:fltVal val="1"/>
                                          </p:val>
                                        </p:tav>
                                      </p:tavLst>
                                    </p:anim>
                                    <p:anim calcmode="lin" valueType="num">
                                      <p:cBhvr>
                                        <p:cTn id="117" dur="500" fill="hold"/>
                                        <p:tgtEl>
                                          <p:spTgt spid="73"/>
                                        </p:tgtEl>
                                        <p:attrNameLst>
                                          <p:attrName>ppt_h</p:attrName>
                                        </p:attrNameLst>
                                      </p:cBhvr>
                                      <p:tavLst>
                                        <p:tav tm="0">
                                          <p:val>
                                            <p:strVal val="#ppt_h"/>
                                          </p:val>
                                        </p:tav>
                                        <p:tav tm="100000">
                                          <p:val>
                                            <p:strVal val="#ppt_h"/>
                                          </p:val>
                                        </p:tav>
                                      </p:tavLst>
                                    </p:anim>
                                  </p:childTnLst>
                                </p:cTn>
                              </p:par>
                              <p:par>
                                <p:cTn id="118" presetID="45" presetClass="entr" presetSubtype="0" fill="hold" grpId="0" nodeType="withEffect">
                                  <p:stCondLst>
                                    <p:cond delay="0"/>
                                  </p:stCondLst>
                                  <p:childTnLst>
                                    <p:set>
                                      <p:cBhvr>
                                        <p:cTn id="119" dur="1" fill="hold">
                                          <p:stCondLst>
                                            <p:cond delay="0"/>
                                          </p:stCondLst>
                                        </p:cTn>
                                        <p:tgtEl>
                                          <p:spTgt spid="74"/>
                                        </p:tgtEl>
                                        <p:attrNameLst>
                                          <p:attrName>style.visibility</p:attrName>
                                        </p:attrNameLst>
                                      </p:cBhvr>
                                      <p:to>
                                        <p:strVal val="visible"/>
                                      </p:to>
                                    </p:set>
                                    <p:animEffect transition="in" filter="fade">
                                      <p:cBhvr>
                                        <p:cTn id="120" dur="500"/>
                                        <p:tgtEl>
                                          <p:spTgt spid="74"/>
                                        </p:tgtEl>
                                      </p:cBhvr>
                                    </p:animEffect>
                                    <p:anim calcmode="lin" valueType="num">
                                      <p:cBhvr>
                                        <p:cTn id="121" dur="500" fill="hold"/>
                                        <p:tgtEl>
                                          <p:spTgt spid="74"/>
                                        </p:tgtEl>
                                        <p:attrNameLst>
                                          <p:attrName>ppt_w</p:attrName>
                                        </p:attrNameLst>
                                      </p:cBhvr>
                                      <p:tavLst>
                                        <p:tav tm="0" fmla="#ppt_w*sin(2.5*pi*$)">
                                          <p:val>
                                            <p:fltVal val="0"/>
                                          </p:val>
                                        </p:tav>
                                        <p:tav tm="100000">
                                          <p:val>
                                            <p:fltVal val="1"/>
                                          </p:val>
                                        </p:tav>
                                      </p:tavLst>
                                    </p:anim>
                                    <p:anim calcmode="lin" valueType="num">
                                      <p:cBhvr>
                                        <p:cTn id="122" dur="500" fill="hold"/>
                                        <p:tgtEl>
                                          <p:spTgt spid="74"/>
                                        </p:tgtEl>
                                        <p:attrNameLst>
                                          <p:attrName>ppt_h</p:attrName>
                                        </p:attrNameLst>
                                      </p:cBhvr>
                                      <p:tavLst>
                                        <p:tav tm="0">
                                          <p:val>
                                            <p:strVal val="#ppt_h"/>
                                          </p:val>
                                        </p:tav>
                                        <p:tav tm="100000">
                                          <p:val>
                                            <p:strVal val="#ppt_h"/>
                                          </p:val>
                                        </p:tav>
                                      </p:tavLst>
                                    </p:anim>
                                  </p:childTnLst>
                                </p:cTn>
                              </p:par>
                            </p:childTnLst>
                          </p:cTn>
                        </p:par>
                        <p:par>
                          <p:cTn id="123" fill="hold">
                            <p:stCondLst>
                              <p:cond delay="4250"/>
                            </p:stCondLst>
                            <p:childTnLst>
                              <p:par>
                                <p:cTn id="124" presetID="45" presetClass="entr" presetSubtype="0" fill="hold" grpId="0" nodeType="after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fade">
                                      <p:cBhvr>
                                        <p:cTn id="126" dur="500"/>
                                        <p:tgtEl>
                                          <p:spTgt spid="75"/>
                                        </p:tgtEl>
                                      </p:cBhvr>
                                    </p:animEffect>
                                    <p:anim calcmode="lin" valueType="num">
                                      <p:cBhvr>
                                        <p:cTn id="127" dur="500" fill="hold"/>
                                        <p:tgtEl>
                                          <p:spTgt spid="75"/>
                                        </p:tgtEl>
                                        <p:attrNameLst>
                                          <p:attrName>ppt_w</p:attrName>
                                        </p:attrNameLst>
                                      </p:cBhvr>
                                      <p:tavLst>
                                        <p:tav tm="0" fmla="#ppt_w*sin(2.5*pi*$)">
                                          <p:val>
                                            <p:fltVal val="0"/>
                                          </p:val>
                                        </p:tav>
                                        <p:tav tm="100000">
                                          <p:val>
                                            <p:fltVal val="1"/>
                                          </p:val>
                                        </p:tav>
                                      </p:tavLst>
                                    </p:anim>
                                    <p:anim calcmode="lin" valueType="num">
                                      <p:cBhvr>
                                        <p:cTn id="128" dur="500" fill="hold"/>
                                        <p:tgtEl>
                                          <p:spTgt spid="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33" grpId="0" animBg="1"/>
      <p:bldP spid="35" grpId="0" animBg="1"/>
      <p:bldP spid="68" grpId="0" animBg="1"/>
      <p:bldP spid="81" grpId="0"/>
      <p:bldP spid="82" grpId="0"/>
      <p:bldP spid="83" grpId="0"/>
      <p:bldP spid="84" grpId="0"/>
      <p:bldP spid="85" grpId="0"/>
      <p:bldP spid="86" grpId="0"/>
      <p:bldP spid="44" grpId="0"/>
      <p:bldP spid="55" grpId="0" animBg="1"/>
      <p:bldP spid="56" grpId="0" animBg="1"/>
      <p:bldP spid="69" grpId="0" animBg="1"/>
      <p:bldP spid="70" grpId="0" animBg="1"/>
      <p:bldP spid="71" grpId="0" animBg="1"/>
      <p:bldP spid="72" grpId="0" animBg="1"/>
      <p:bldP spid="73" grpId="0" animBg="1"/>
      <p:bldP spid="74" grpId="0" animBg="1"/>
      <p:bldP spid="7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41E7541E8F9B49A948FED34E8A2F8D" ma:contentTypeVersion="0" ma:contentTypeDescription="Create a new document." ma:contentTypeScope="" ma:versionID="dc17c235485b6b63d11fca2c73343667">
  <xsd:schema xmlns:xsd="http://www.w3.org/2001/XMLSchema" xmlns:xs="http://www.w3.org/2001/XMLSchema" xmlns:p="http://schemas.microsoft.com/office/2006/metadata/properties" targetNamespace="http://schemas.microsoft.com/office/2006/metadata/properties" ma:root="true" ma:fieldsID="067e30616eeadeb776f014c5fbcfd81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82E723-CDF7-48C7-A5C2-549F85061D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78C1BBD-8B0A-4D64-A888-84B6CF600562}">
  <ds:schemaRefs>
    <ds:schemaRef ds:uri="http://schemas.microsoft.com/sharepoint/v3/contenttype/forms"/>
  </ds:schemaRefs>
</ds:datastoreItem>
</file>

<file path=customXml/itemProps3.xml><?xml version="1.0" encoding="utf-8"?>
<ds:datastoreItem xmlns:ds="http://schemas.openxmlformats.org/officeDocument/2006/customXml" ds:itemID="{AA24F646-200D-4D04-A456-5ACC248F66B3}">
  <ds:schemaRef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dcmitype/"/>
    <ds:schemaRef ds:uri="http://www.w3.org/XML/1998/namespace"/>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2893</TotalTime>
  <Words>926</Words>
  <Application>Microsoft Office PowerPoint</Application>
  <PresentationFormat>Widescreen</PresentationFormat>
  <Paragraphs>214</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 Bk</vt:lpstr>
      <vt:lpstr>Roboto 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Andrius Rudys</dc:creator>
  <cp:lastModifiedBy>Calum Butt</cp:lastModifiedBy>
  <cp:revision>308</cp:revision>
  <dcterms:created xsi:type="dcterms:W3CDTF">2014-08-20T17:18:56Z</dcterms:created>
  <dcterms:modified xsi:type="dcterms:W3CDTF">2021-04-13T09:08:17Z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0x0101002341E7541E8F9B49A948FED34E8A2F8D</vt:lpwstr>
  </property>
</Properties>
</file>