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4" r:id="rId14"/>
    <p:sldId id="275" r:id="rId15"/>
    <p:sldId id="271"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5AF99-23CE-4391-8E05-95ACC850FD7A}" type="datetimeFigureOut">
              <a:rPr lang="en-US" smtClean="0"/>
              <a:t>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0811E-1BAC-4385-92C6-80FA8F9F382F}" type="slidenum">
              <a:rPr lang="en-US" smtClean="0"/>
              <a:t>‹#›</a:t>
            </a:fld>
            <a:endParaRPr lang="en-US"/>
          </a:p>
        </p:txBody>
      </p:sp>
    </p:spTree>
    <p:extLst>
      <p:ext uri="{BB962C8B-B14F-4D97-AF65-F5344CB8AC3E}">
        <p14:creationId xmlns:p14="http://schemas.microsoft.com/office/powerpoint/2010/main" val="23165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20811E-1BAC-4385-92C6-80FA8F9F382F}" type="slidenum">
              <a:rPr lang="en-US" smtClean="0"/>
              <a:t>5</a:t>
            </a:fld>
            <a:endParaRPr lang="en-US"/>
          </a:p>
        </p:txBody>
      </p:sp>
    </p:spTree>
    <p:extLst>
      <p:ext uri="{BB962C8B-B14F-4D97-AF65-F5344CB8AC3E}">
        <p14:creationId xmlns:p14="http://schemas.microsoft.com/office/powerpoint/2010/main" val="329292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9AE264-0C3E-47A3-8D1C-A942AA0D24BE}"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56827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AE264-0C3E-47A3-8D1C-A942AA0D24BE}"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277909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AE264-0C3E-47A3-8D1C-A942AA0D24BE}"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326580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AE264-0C3E-47A3-8D1C-A942AA0D24BE}"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390955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AE264-0C3E-47A3-8D1C-A942AA0D24BE}"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362643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9AE264-0C3E-47A3-8D1C-A942AA0D24BE}"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215316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9AE264-0C3E-47A3-8D1C-A942AA0D24BE}"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92268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9AE264-0C3E-47A3-8D1C-A942AA0D24BE}"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179184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AE264-0C3E-47A3-8D1C-A942AA0D24BE}"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278993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AE264-0C3E-47A3-8D1C-A942AA0D24BE}"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310695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AE264-0C3E-47A3-8D1C-A942AA0D24BE}"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2A8F-8877-4290-8DD5-C7BE4EAE4A98}" type="slidenum">
              <a:rPr lang="en-US" smtClean="0"/>
              <a:t>‹#›</a:t>
            </a:fld>
            <a:endParaRPr lang="en-US"/>
          </a:p>
        </p:txBody>
      </p:sp>
    </p:spTree>
    <p:extLst>
      <p:ext uri="{BB962C8B-B14F-4D97-AF65-F5344CB8AC3E}">
        <p14:creationId xmlns:p14="http://schemas.microsoft.com/office/powerpoint/2010/main" val="700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14000" r="-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AE264-0C3E-47A3-8D1C-A942AA0D24BE}" type="datetimeFigureOut">
              <a:rPr lang="en-US" smtClean="0"/>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52A8F-8877-4290-8DD5-C7BE4EAE4A98}" type="slidenum">
              <a:rPr lang="en-US" smtClean="0"/>
              <a:t>‹#›</a:t>
            </a:fld>
            <a:endParaRPr lang="en-US"/>
          </a:p>
        </p:txBody>
      </p:sp>
    </p:spTree>
    <p:extLst>
      <p:ext uri="{BB962C8B-B14F-4D97-AF65-F5344CB8AC3E}">
        <p14:creationId xmlns:p14="http://schemas.microsoft.com/office/powerpoint/2010/main" val="29288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447800" y="2554288"/>
            <a:ext cx="6400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93816" y="-68445"/>
            <a:ext cx="7239000" cy="2123658"/>
          </a:xfrm>
          <a:prstGeom prst="rect">
            <a:avLst/>
          </a:prstGeom>
          <a:noFill/>
        </p:spPr>
        <p:txBody>
          <a:bodyPr wrap="square" rtlCol="0">
            <a:spAutoFit/>
          </a:bodyPr>
          <a:lstStyle/>
          <a:p>
            <a:pPr algn="ctr"/>
            <a:r>
              <a:rPr lang="en-US" sz="4400" b="1" dirty="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FEATURE </a:t>
            </a:r>
            <a:r>
              <a:rPr lang="en-US" sz="4400" b="1" dirty="0" smtClean="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ENGINEERING</a:t>
            </a:r>
          </a:p>
          <a:p>
            <a:pPr algn="ctr"/>
            <a:r>
              <a:rPr lang="en-US" sz="4400" b="1" dirty="0" smtClean="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&amp; </a:t>
            </a:r>
          </a:p>
          <a:p>
            <a:pPr algn="ctr"/>
            <a:r>
              <a:rPr lang="en-US" sz="4400" b="1" dirty="0" smtClean="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MODEL BUILDING</a:t>
            </a:r>
            <a:endParaRPr lang="en-US" sz="4400" b="1" dirty="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7" name="TextBox 6"/>
          <p:cNvSpPr txBox="1"/>
          <p:nvPr/>
        </p:nvSpPr>
        <p:spPr>
          <a:xfrm>
            <a:off x="0" y="2055213"/>
            <a:ext cx="9220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Project : Churn Customer Prediction			        Domain : Telecom </a:t>
            </a:r>
          </a:p>
        </p:txBody>
      </p:sp>
      <p:sp>
        <p:nvSpPr>
          <p:cNvPr id="8" name="TextBox 7"/>
          <p:cNvSpPr txBox="1"/>
          <p:nvPr/>
        </p:nvSpPr>
        <p:spPr>
          <a:xfrm>
            <a:off x="152400" y="3048000"/>
            <a:ext cx="8839200" cy="156966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t>
            </a:r>
          </a:p>
          <a:p>
            <a:r>
              <a:rPr lang="en-US" dirty="0"/>
              <a:t> </a:t>
            </a:r>
            <a:endParaRPr lang="en-US" dirty="0">
              <a:latin typeface="Mongolian Baiti" panose="03000500000000000000" pitchFamily="66" charset="0"/>
              <a:cs typeface="Mongolian Baiti" panose="03000500000000000000" pitchFamily="66" charset="0"/>
            </a:endParaRPr>
          </a:p>
          <a:p>
            <a:r>
              <a:rPr lang="en-US" sz="2000" dirty="0">
                <a:solidFill>
                  <a:srgbClr val="502604"/>
                </a:solidFill>
                <a:latin typeface="Mongolian Baiti" panose="03000500000000000000" pitchFamily="66" charset="0"/>
                <a:ea typeface="Arial Unicode MS" panose="020B0604020202020204" pitchFamily="34" charset="-128"/>
                <a:cs typeface="Mongolian Baiti" panose="03000500000000000000" pitchFamily="66" charset="0"/>
              </a:rPr>
              <a:t>The high annual churn rate of over 10% is a significant issue for telecommunications companies. To minimize customer loss, they implement  strategies to retain as many clients as possible</a:t>
            </a:r>
            <a:r>
              <a:rPr lang="en-US" sz="2000" dirty="0">
                <a:solidFill>
                  <a:srgbClr val="502604"/>
                </a:solidFill>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9" name="TextBox 8"/>
          <p:cNvSpPr txBox="1"/>
          <p:nvPr/>
        </p:nvSpPr>
        <p:spPr>
          <a:xfrm>
            <a:off x="152400" y="4876800"/>
            <a:ext cx="8839200" cy="187743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Contributors : </a:t>
            </a:r>
          </a:p>
          <a:p>
            <a:r>
              <a:rPr lang="en-US" b="1" dirty="0">
                <a:latin typeface="Times New Roman" panose="02020603050405020304" pitchFamily="18" charset="0"/>
                <a:cs typeface="Times New Roman" panose="02020603050405020304" pitchFamily="18" charset="0"/>
              </a:rPr>
              <a:t>		</a:t>
            </a:r>
            <a:r>
              <a:rPr lang="en-US" sz="1600" b="1" dirty="0">
                <a:latin typeface="Rockwell" panose="02060603020205020403" pitchFamily="18" charset="0"/>
                <a:cs typeface="Times New Roman" panose="02020603050405020304" pitchFamily="18" charset="0"/>
              </a:rPr>
              <a:t>Monika </a:t>
            </a:r>
            <a:r>
              <a:rPr lang="en-US" sz="1600" b="1" dirty="0" err="1">
                <a:latin typeface="Rockwell" panose="02060603020205020403" pitchFamily="18" charset="0"/>
                <a:cs typeface="Times New Roman" panose="02020603050405020304" pitchFamily="18" charset="0"/>
              </a:rPr>
              <a:t>Choudhary</a:t>
            </a:r>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Kuldeep</a:t>
            </a:r>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Jeengar</a:t>
            </a:r>
            <a:endParaRPr lang="en-US" sz="1600" b="1" dirty="0">
              <a:latin typeface="Rockwell" panose="02060603020205020403" pitchFamily="18" charset="0"/>
              <a:cs typeface="Times New Roman" panose="02020603050405020304" pitchFamily="18" charset="0"/>
            </a:endParaRPr>
          </a:p>
          <a:p>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Hiba</a:t>
            </a:r>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Kabeer</a:t>
            </a:r>
            <a:r>
              <a:rPr lang="en-US" sz="1600" b="1" dirty="0">
                <a:latin typeface="Rockwell" panose="02060603020205020403" pitchFamily="18" charset="0"/>
                <a:cs typeface="Times New Roman" panose="02020603050405020304" pitchFamily="18" charset="0"/>
              </a:rPr>
              <a:t>				      Shiva Prasad P</a:t>
            </a:r>
          </a:p>
          <a:p>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Arya</a:t>
            </a:r>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Pathak</a:t>
            </a:r>
            <a:endParaRPr lang="en-US" sz="1600" b="1" dirty="0">
              <a:latin typeface="Rockwell" panose="02060603020205020403" pitchFamily="18" charset="0"/>
              <a:cs typeface="Times New Roman" panose="02020603050405020304" pitchFamily="18" charset="0"/>
            </a:endParaRPr>
          </a:p>
          <a:p>
            <a:endParaRPr lang="en-US" sz="1600" b="1" dirty="0">
              <a:latin typeface="Rockwell" panose="02060603020205020403" pitchFamily="18" charset="0"/>
              <a:cs typeface="Times New Roman" panose="02020603050405020304" pitchFamily="18" charset="0"/>
            </a:endParaRPr>
          </a:p>
          <a:p>
            <a:r>
              <a:rPr lang="en-US" sz="1600" b="1" dirty="0">
                <a:latin typeface="Rockwell" panose="02060603020205020403" pitchFamily="18" charset="0"/>
                <a:cs typeface="Times New Roman" panose="02020603050405020304" pitchFamily="18" charset="0"/>
              </a:rPr>
              <a:t>Mentors :                 </a:t>
            </a:r>
          </a:p>
          <a:p>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Karthik</a:t>
            </a:r>
            <a:r>
              <a:rPr lang="en-US" sz="1600" b="1" dirty="0">
                <a:latin typeface="Rockwell" panose="02060603020205020403" pitchFamily="18" charset="0"/>
                <a:cs typeface="Times New Roman" panose="02020603050405020304" pitchFamily="18" charset="0"/>
              </a:rPr>
              <a:t> &amp; </a:t>
            </a:r>
            <a:r>
              <a:rPr lang="en-US" sz="1600" b="1" dirty="0" err="1">
                <a:latin typeface="Rockwell" panose="02060603020205020403" pitchFamily="18" charset="0"/>
                <a:cs typeface="Times New Roman" panose="02020603050405020304" pitchFamily="18" charset="0"/>
              </a:rPr>
              <a:t>Dhanya</a:t>
            </a:r>
            <a:r>
              <a:rPr lang="en-US" sz="1600" b="1" dirty="0">
                <a:latin typeface="Rockwell" panose="02060603020205020403" pitchFamily="18" charset="0"/>
                <a:cs typeface="Times New Roman" panose="02020603050405020304" pitchFamily="18" charset="0"/>
              </a:rPr>
              <a:t> </a:t>
            </a:r>
            <a:r>
              <a:rPr lang="en-US" sz="1600" b="1" dirty="0" err="1">
                <a:latin typeface="Rockwell" panose="02060603020205020403" pitchFamily="18" charset="0"/>
                <a:cs typeface="Times New Roman" panose="02020603050405020304" pitchFamily="18" charset="0"/>
              </a:rPr>
              <a:t>Priya</a:t>
            </a:r>
            <a:endParaRPr lang="en-US" sz="1600" b="1" dirty="0">
              <a:latin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26846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DA34E-523D-29CC-DC63-AF5290A7D8B8}"/>
              </a:ext>
            </a:extLst>
          </p:cNvPr>
          <p:cNvSpPr>
            <a:spLocks noGrp="1"/>
          </p:cNvSpPr>
          <p:nvPr>
            <p:ph type="title"/>
          </p:nvPr>
        </p:nvSpPr>
        <p:spPr>
          <a:xfrm>
            <a:off x="152400" y="370551"/>
            <a:ext cx="8229600" cy="639762"/>
          </a:xfrm>
        </p:spPr>
        <p:txBody>
          <a:bodyPr>
            <a:noAutofit/>
          </a:bodyPr>
          <a:lstStyle/>
          <a:p>
            <a:r>
              <a:rPr lang="en-IN" b="1" dirty="0">
                <a:solidFill>
                  <a:srgbClr val="002060"/>
                </a:solidFill>
                <a:effectLst>
                  <a:outerShdw blurRad="38100" dist="38100" dir="2700000" algn="tl">
                    <a:srgbClr val="000000">
                      <a:alpha val="43137"/>
                    </a:srgbClr>
                  </a:outerShdw>
                </a:effectLst>
                <a:latin typeface="Baskerville Old Face" panose="02020602080505020303" pitchFamily="18" charset="0"/>
              </a:rPr>
              <a:t>Model Building</a:t>
            </a:r>
            <a:br>
              <a:rPr lang="en-IN" b="1" dirty="0">
                <a:solidFill>
                  <a:srgbClr val="002060"/>
                </a:solidFill>
                <a:effectLst>
                  <a:outerShdw blurRad="38100" dist="38100" dir="2700000" algn="tl">
                    <a:srgbClr val="000000">
                      <a:alpha val="43137"/>
                    </a:srgbClr>
                  </a:outerShdw>
                </a:effectLst>
                <a:latin typeface="Baskerville Old Face" panose="02020602080505020303" pitchFamily="18" charset="0"/>
              </a:rPr>
            </a:br>
            <a:endParaRPr lang="en-IN" sz="2800" b="1" dirty="0">
              <a:solidFill>
                <a:srgbClr val="002060"/>
              </a:solidFill>
              <a:effectLst>
                <a:outerShdw blurRad="38100" dist="38100" dir="2700000" algn="tl">
                  <a:srgbClr val="000000">
                    <a:alpha val="43137"/>
                  </a:srgbClr>
                </a:out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xmlns="" id="{69960B26-494D-9CC2-E3A5-5B1CF141B226}"/>
              </a:ext>
            </a:extLst>
          </p:cNvPr>
          <p:cNvSpPr>
            <a:spLocks noGrp="1"/>
          </p:cNvSpPr>
          <p:nvPr>
            <p:ph sz="half" idx="1"/>
          </p:nvPr>
        </p:nvSpPr>
        <p:spPr>
          <a:xfrm>
            <a:off x="493160" y="1095205"/>
            <a:ext cx="4038600" cy="5229395"/>
          </a:xfrm>
        </p:spPr>
        <p:txBody>
          <a:bodyPr>
            <a:normAutofit lnSpcReduction="10000"/>
          </a:bodyPr>
          <a:lstStyle/>
          <a:p>
            <a:pPr marL="0" indent="0">
              <a:buNone/>
            </a:pPr>
            <a:endParaRPr lang="en-GB" sz="1800" dirty="0"/>
          </a:p>
          <a:p>
            <a:pPr marL="0" indent="0">
              <a:buNone/>
            </a:pPr>
            <a:endParaRPr lang="en-GB" sz="1800" dirty="0"/>
          </a:p>
          <a:p>
            <a:pPr marL="0" indent="0">
              <a:buNone/>
            </a:pPr>
            <a:r>
              <a:rPr lang="en-GB" sz="1800" dirty="0"/>
              <a:t>    </a:t>
            </a:r>
            <a:r>
              <a:rPr lang="en-GB" sz="2000" dirty="0"/>
              <a:t> </a:t>
            </a:r>
            <a:endParaRPr lang="en-GB" sz="1800" i="1" dirty="0">
              <a:solidFill>
                <a:srgbClr val="C00000"/>
              </a:solidFill>
            </a:endParaRPr>
          </a:p>
          <a:p>
            <a:pPr marL="0" indent="0">
              <a:buNone/>
            </a:pPr>
            <a:r>
              <a:rPr lang="en-GB" sz="1800" i="1" dirty="0">
                <a:solidFill>
                  <a:srgbClr val="C00000"/>
                </a:solidFill>
              </a:rPr>
              <a:t>  </a:t>
            </a:r>
          </a:p>
        </p:txBody>
      </p:sp>
      <p:sp>
        <p:nvSpPr>
          <p:cNvPr id="4" name="Content Placeholder 3">
            <a:extLst>
              <a:ext uri="{FF2B5EF4-FFF2-40B4-BE49-F238E27FC236}">
                <a16:creationId xmlns:a16="http://schemas.microsoft.com/office/drawing/2014/main" xmlns="" id="{FA0FFFD7-E3AC-BBD5-126F-9892EFDB1C9E}"/>
              </a:ext>
            </a:extLst>
          </p:cNvPr>
          <p:cNvSpPr>
            <a:spLocks noGrp="1"/>
          </p:cNvSpPr>
          <p:nvPr>
            <p:ph sz="half" idx="2"/>
          </p:nvPr>
        </p:nvSpPr>
        <p:spPr>
          <a:xfrm>
            <a:off x="152400" y="1095205"/>
            <a:ext cx="8534400" cy="5333415"/>
          </a:xfrm>
        </p:spPr>
        <p:txBody>
          <a:bodyPr>
            <a:normAutofit lnSpcReduction="10000"/>
          </a:bodyPr>
          <a:lstStyle/>
          <a:p>
            <a:pPr marL="0" indent="0">
              <a:buNone/>
            </a:pPr>
            <a:endParaRPr lang="en-IN" sz="1800" dirty="0"/>
          </a:p>
          <a:p>
            <a:pPr marL="0" indent="0">
              <a:buNone/>
            </a:pPr>
            <a:r>
              <a:rPr lang="en-GB" dirty="0"/>
              <a:t>          </a:t>
            </a:r>
            <a:r>
              <a:rPr lang="en-GB" sz="2400" dirty="0">
                <a:latin typeface="Times New Roman" panose="02020603050405020304" pitchFamily="18" charset="0"/>
                <a:cs typeface="Times New Roman" panose="02020603050405020304" pitchFamily="18" charset="0"/>
              </a:rPr>
              <a:t>By generalising and learning from training data, machine learning </a:t>
            </a:r>
            <a:r>
              <a:rPr lang="en-GB" sz="2400" dirty="0" smtClean="0">
                <a:latin typeface="Times New Roman" panose="02020603050405020304" pitchFamily="18" charset="0"/>
                <a:cs typeface="Times New Roman" panose="02020603050405020304" pitchFamily="18" charset="0"/>
              </a:rPr>
              <a:t>algorithms are </a:t>
            </a:r>
            <a:r>
              <a:rPr lang="en-GB" sz="2400" dirty="0">
                <a:latin typeface="Times New Roman" panose="02020603050405020304" pitchFamily="18" charset="0"/>
                <a:cs typeface="Times New Roman" panose="02020603050405020304" pitchFamily="18" charset="0"/>
              </a:rPr>
              <a:t>built </a:t>
            </a:r>
            <a:r>
              <a:rPr lang="en-GB" sz="2400" dirty="0" smtClean="0">
                <a:latin typeface="Times New Roman" panose="02020603050405020304" pitchFamily="18" charset="0"/>
                <a:cs typeface="Times New Roman" panose="02020603050405020304" pitchFamily="18" charset="0"/>
              </a:rPr>
              <a:t>by a </a:t>
            </a:r>
            <a:r>
              <a:rPr lang="en-GB" sz="2400" dirty="0">
                <a:latin typeface="Times New Roman" panose="02020603050405020304" pitchFamily="18" charset="0"/>
                <a:cs typeface="Times New Roman" panose="02020603050405020304" pitchFamily="18" charset="0"/>
              </a:rPr>
              <a:t>mathematical </a:t>
            </a:r>
            <a:r>
              <a:rPr lang="en-GB" sz="2400" dirty="0" smtClean="0">
                <a:latin typeface="Times New Roman" panose="02020603050405020304" pitchFamily="18" charset="0"/>
                <a:cs typeface="Times New Roman" panose="02020603050405020304" pitchFamily="18" charset="0"/>
              </a:rPr>
              <a:t>representation to predict most accurate outcome from the given inputs.</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Here we are </a:t>
            </a:r>
            <a:r>
              <a:rPr lang="en-GB" sz="2400" dirty="0" smtClean="0">
                <a:latin typeface="Times New Roman" panose="02020603050405020304" pitchFamily="18" charset="0"/>
                <a:cs typeface="Times New Roman" panose="02020603050405020304" pitchFamily="18" charset="0"/>
              </a:rPr>
              <a:t>using:</a:t>
            </a:r>
          </a:p>
          <a:p>
            <a:pPr marL="457200" lvl="1" indent="0">
              <a:buNone/>
            </a:pPr>
            <a:endParaRPr lang="en-GB" sz="2200" dirty="0" smtClean="0"/>
          </a:p>
          <a:p>
            <a:pPr lvl="1">
              <a:buFont typeface="+mj-lt"/>
              <a:buAutoNum type="arabicPeriod"/>
            </a:pPr>
            <a:r>
              <a:rPr lang="en-GB" sz="2200" dirty="0" smtClean="0"/>
              <a:t>    Naive Bayes</a:t>
            </a:r>
          </a:p>
          <a:p>
            <a:pPr lvl="1">
              <a:buFont typeface="+mj-lt"/>
              <a:buAutoNum type="arabicPeriod"/>
            </a:pPr>
            <a:r>
              <a:rPr lang="en-GB" sz="2200" dirty="0" smtClean="0"/>
              <a:t>    Support Vector machine.</a:t>
            </a:r>
          </a:p>
          <a:p>
            <a:pPr lvl="1">
              <a:buFont typeface="+mj-lt"/>
              <a:buAutoNum type="arabicPeriod"/>
            </a:pPr>
            <a:r>
              <a:rPr lang="en-GB" sz="2200" dirty="0" smtClean="0"/>
              <a:t>    Random Forest.</a:t>
            </a:r>
          </a:p>
          <a:p>
            <a:pPr lvl="1">
              <a:buFont typeface="+mj-lt"/>
              <a:buAutoNum type="arabicPeriod"/>
            </a:pPr>
            <a:r>
              <a:rPr lang="en-GB" sz="2200" dirty="0" smtClean="0"/>
              <a:t>    Logistic Regression</a:t>
            </a:r>
          </a:p>
          <a:p>
            <a:pPr lvl="1">
              <a:buFont typeface="+mj-lt"/>
              <a:buAutoNum type="arabicPeriod"/>
            </a:pPr>
            <a:r>
              <a:rPr lang="en-GB" sz="2200" dirty="0" smtClean="0"/>
              <a:t>    Neural </a:t>
            </a:r>
            <a:r>
              <a:rPr lang="en-GB" sz="2200" dirty="0"/>
              <a:t>Network.</a:t>
            </a:r>
            <a:endParaRPr lang="en-GB" sz="2200" dirty="0" smtClean="0"/>
          </a:p>
          <a:p>
            <a:pPr marL="0" indent="0">
              <a:buNone/>
            </a:pPr>
            <a:endParaRPr lang="en-GB" sz="1800" dirty="0" smtClean="0"/>
          </a:p>
          <a:p>
            <a:pPr marL="0" indent="0">
              <a:buNone/>
            </a:pPr>
            <a:r>
              <a:rPr lang="en-GB" sz="1800" dirty="0" smtClean="0"/>
              <a:t> </a:t>
            </a:r>
            <a:endParaRPr lang="en-GB" sz="1800" dirty="0"/>
          </a:p>
          <a:p>
            <a:endParaRPr lang="en-GB" sz="1800" dirty="0"/>
          </a:p>
          <a:p>
            <a:endParaRPr lang="en-GB" sz="1800" dirty="0"/>
          </a:p>
          <a:p>
            <a:pPr marL="0" indent="0">
              <a:buNone/>
            </a:pPr>
            <a:endParaRPr lang="en-GB" sz="1800" dirty="0"/>
          </a:p>
          <a:p>
            <a:endParaRPr lang="en-GB" sz="1800" dirty="0"/>
          </a:p>
          <a:p>
            <a:pPr marL="0" indent="0">
              <a:buNone/>
            </a:pPr>
            <a:endParaRPr lang="en-GB" sz="1800" dirty="0"/>
          </a:p>
          <a:p>
            <a:pPr marL="0" indent="0">
              <a:buNone/>
            </a:pPr>
            <a:endParaRPr lang="en-GB" sz="1800" dirty="0"/>
          </a:p>
          <a:p>
            <a:endParaRPr lang="en-IN" sz="1800" dirty="0"/>
          </a:p>
        </p:txBody>
      </p:sp>
    </p:spTree>
    <p:extLst>
      <p:ext uri="{BB962C8B-B14F-4D97-AF65-F5344CB8AC3E}">
        <p14:creationId xmlns:p14="http://schemas.microsoft.com/office/powerpoint/2010/main" val="2562222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l="-25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304800" y="76200"/>
            <a:ext cx="8610600" cy="1631216"/>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NAIVE BAYES :</a:t>
            </a:r>
          </a:p>
          <a:p>
            <a:r>
              <a:rPr lang="en-US"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dirty="0" smtClean="0"/>
              <a:t>Naive </a:t>
            </a:r>
            <a:r>
              <a:rPr lang="en-US" dirty="0"/>
              <a:t>Bayes classifiers are often considered to </a:t>
            </a:r>
            <a:r>
              <a:rPr lang="en-US" dirty="0" smtClean="0"/>
              <a:t>be one </a:t>
            </a:r>
            <a:r>
              <a:rPr lang="en-US" dirty="0"/>
              <a:t>of the best models for certain classification tasks due to several reasons</a:t>
            </a:r>
            <a:r>
              <a:rPr lang="en-US" sz="1400" dirty="0"/>
              <a:t>:</a:t>
            </a:r>
            <a:endParaRPr lang="en-US" sz="1400" dirty="0"/>
          </a:p>
        </p:txBody>
      </p:sp>
      <p:sp>
        <p:nvSpPr>
          <p:cNvPr id="5" name="TextBox 4"/>
          <p:cNvSpPr txBox="1"/>
          <p:nvPr/>
        </p:nvSpPr>
        <p:spPr>
          <a:xfrm>
            <a:off x="514953" y="1896070"/>
            <a:ext cx="4133247" cy="923330"/>
          </a:xfrm>
          <a:prstGeom prst="rect">
            <a:avLst/>
          </a:prstGeom>
          <a:noFill/>
        </p:spPr>
        <p:txBody>
          <a:bodyPr wrap="none" rtlCol="0">
            <a:spAutoFit/>
          </a:bodyPr>
          <a:lstStyle/>
          <a:p>
            <a:pPr marL="285750" indent="-285750">
              <a:buFont typeface="Arial" panose="020B0604020202020204" pitchFamily="34" charset="0"/>
              <a:buChar char="•"/>
            </a:pPr>
            <a:r>
              <a:rPr lang="en-US" dirty="0"/>
              <a:t>Good Performance with Small </a:t>
            </a:r>
            <a:r>
              <a:rPr lang="en-US" dirty="0" smtClean="0"/>
              <a:t>Datasets</a:t>
            </a:r>
          </a:p>
          <a:p>
            <a:pPr marL="285750" indent="-285750">
              <a:buFont typeface="Arial" panose="020B0604020202020204" pitchFamily="34" charset="0"/>
              <a:buChar char="•"/>
            </a:pPr>
            <a:r>
              <a:rPr lang="en-US" dirty="0"/>
              <a:t>Independence </a:t>
            </a:r>
            <a:r>
              <a:rPr lang="en-US" dirty="0" smtClean="0"/>
              <a:t>Assumption</a:t>
            </a:r>
          </a:p>
          <a:p>
            <a:pPr marL="285750" indent="-285750">
              <a:buFont typeface="Arial" panose="020B0604020202020204" pitchFamily="34" charset="0"/>
              <a:buChar char="•"/>
            </a:pPr>
            <a:r>
              <a:rPr lang="en-US" dirty="0"/>
              <a:t>Robustness to Irrelevant Features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56104720"/>
              </p:ext>
            </p:extLst>
          </p:nvPr>
        </p:nvGraphicFramePr>
        <p:xfrm>
          <a:off x="736600" y="3124200"/>
          <a:ext cx="7112000" cy="11125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gridCol w="1016000"/>
              </a:tblGrid>
              <a:tr h="370840">
                <a:tc>
                  <a:txBody>
                    <a:bodyPr/>
                    <a:lstStyle/>
                    <a:p>
                      <a:r>
                        <a:rPr lang="en-US" dirty="0" smtClean="0"/>
                        <a:t>Data</a:t>
                      </a:r>
                      <a:r>
                        <a:rPr lang="en-US" baseline="0" dirty="0" smtClean="0"/>
                        <a:t> </a:t>
                      </a:r>
                      <a:endParaRPr lang="en-US" dirty="0"/>
                    </a:p>
                  </a:txBody>
                  <a:tcPr/>
                </a:tc>
                <a:tc gridSpan="2">
                  <a:txBody>
                    <a:bodyPr/>
                    <a:lstStyle/>
                    <a:p>
                      <a:pPr algn="ctr"/>
                      <a:r>
                        <a:rPr lang="en-US" dirty="0" smtClean="0"/>
                        <a:t>Raw Data</a:t>
                      </a:r>
                      <a:endParaRPr lang="en-US" dirty="0"/>
                    </a:p>
                  </a:txBody>
                  <a:tcPr/>
                </a:tc>
                <a:tc hMerge="1">
                  <a:txBody>
                    <a:bodyPr/>
                    <a:lstStyle/>
                    <a:p>
                      <a:endParaRPr lang="en-US" dirty="0"/>
                    </a:p>
                  </a:txBody>
                  <a:tcPr/>
                </a:tc>
                <a:tc gridSpan="2">
                  <a:txBody>
                    <a:bodyPr/>
                    <a:lstStyle/>
                    <a:p>
                      <a:r>
                        <a:rPr lang="en-US" dirty="0" smtClean="0"/>
                        <a:t>Scaled Data</a:t>
                      </a:r>
                      <a:endParaRPr lang="en-US" dirty="0"/>
                    </a:p>
                  </a:txBody>
                  <a:tcPr/>
                </a:tc>
                <a:tc hMerge="1">
                  <a:txBody>
                    <a:bodyPr/>
                    <a:lstStyle/>
                    <a:p>
                      <a:endParaRPr lang="en-US" dirty="0"/>
                    </a:p>
                  </a:txBody>
                  <a:tcPr/>
                </a:tc>
                <a:tc gridSpan="2">
                  <a:txBody>
                    <a:bodyPr/>
                    <a:lstStyle/>
                    <a:p>
                      <a:r>
                        <a:rPr lang="en-US" dirty="0" smtClean="0"/>
                        <a:t>Smote &amp; Scaled</a:t>
                      </a:r>
                      <a:endParaRPr lang="en-US" dirty="0"/>
                    </a:p>
                  </a:txBody>
                  <a:tcPr/>
                </a:tc>
                <a:tc hMerge="1">
                  <a:txBody>
                    <a:bodyPr/>
                    <a:lstStyle/>
                    <a:p>
                      <a:endParaRPr lang="en-US" dirty="0"/>
                    </a:p>
                  </a:txBody>
                  <a:tcPr/>
                </a:tc>
              </a:tr>
              <a:tr h="370840">
                <a:tc>
                  <a:txBody>
                    <a:bodyPr/>
                    <a:lstStyle/>
                    <a:p>
                      <a:r>
                        <a:rPr lang="en-US" dirty="0" smtClean="0"/>
                        <a:t>Metric</a:t>
                      </a:r>
                      <a:endParaRPr lang="en-US" dirty="0"/>
                    </a:p>
                  </a:txBody>
                  <a:tcPr/>
                </a:tc>
                <a:tc>
                  <a:txBody>
                    <a:bodyPr/>
                    <a:lstStyle/>
                    <a:p>
                      <a:r>
                        <a:rPr lang="en-US" dirty="0" smtClean="0"/>
                        <a:t>Accuracy</a:t>
                      </a:r>
                      <a:endParaRPr lang="en-US" dirty="0"/>
                    </a:p>
                  </a:txBody>
                  <a:tcPr/>
                </a:tc>
                <a:tc>
                  <a:txBody>
                    <a:bodyPr/>
                    <a:lstStyle/>
                    <a:p>
                      <a:r>
                        <a:rPr lang="en-US" dirty="0" smtClean="0"/>
                        <a:t>F1 Score</a:t>
                      </a:r>
                      <a:endParaRPr lang="en-US" dirty="0"/>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r>
              <a:tr h="370840">
                <a:tc>
                  <a:txBody>
                    <a:bodyPr/>
                    <a:lstStyle/>
                    <a:p>
                      <a:r>
                        <a:rPr lang="en-US" dirty="0" smtClean="0"/>
                        <a:t>Model</a:t>
                      </a:r>
                      <a:endParaRPr lang="en-US" dirty="0"/>
                    </a:p>
                  </a:txBody>
                  <a:tcPr/>
                </a:tc>
                <a:tc>
                  <a:txBody>
                    <a:bodyPr/>
                    <a:lstStyle/>
                    <a:p>
                      <a:r>
                        <a:rPr lang="en-US" dirty="0" smtClean="0"/>
                        <a:t>87%</a:t>
                      </a:r>
                    </a:p>
                  </a:txBody>
                  <a:tcPr/>
                </a:tc>
                <a:tc>
                  <a:txBody>
                    <a:bodyPr/>
                    <a:lstStyle/>
                    <a:p>
                      <a:r>
                        <a:rPr lang="en-US" dirty="0" smtClean="0"/>
                        <a:t>92%</a:t>
                      </a:r>
                      <a:endParaRPr lang="en-US" dirty="0"/>
                    </a:p>
                  </a:txBody>
                  <a:tcPr/>
                </a:tc>
                <a:tc>
                  <a:txBody>
                    <a:bodyPr/>
                    <a:lstStyle/>
                    <a:p>
                      <a:r>
                        <a:rPr lang="en-US" dirty="0" smtClean="0"/>
                        <a:t>87%</a:t>
                      </a:r>
                      <a:endParaRPr lang="en-US" dirty="0"/>
                    </a:p>
                  </a:txBody>
                  <a:tcPr/>
                </a:tc>
                <a:tc>
                  <a:txBody>
                    <a:bodyPr/>
                    <a:lstStyle/>
                    <a:p>
                      <a:r>
                        <a:rPr lang="en-US" dirty="0" smtClean="0"/>
                        <a:t>92%</a:t>
                      </a:r>
                      <a:endParaRPr lang="en-US" dirty="0"/>
                    </a:p>
                  </a:txBody>
                  <a:tcPr/>
                </a:tc>
                <a:tc>
                  <a:txBody>
                    <a:bodyPr/>
                    <a:lstStyle/>
                    <a:p>
                      <a:r>
                        <a:rPr lang="en-US" dirty="0" smtClean="0"/>
                        <a:t>88.4%</a:t>
                      </a:r>
                      <a:endParaRPr lang="en-US" dirty="0"/>
                    </a:p>
                  </a:txBody>
                  <a:tcPr/>
                </a:tc>
                <a:tc>
                  <a:txBody>
                    <a:bodyPr/>
                    <a:lstStyle/>
                    <a:p>
                      <a:r>
                        <a:rPr lang="en-US" dirty="0" smtClean="0"/>
                        <a:t>93.8%</a:t>
                      </a:r>
                      <a:endParaRPr lang="en-US" dirty="0"/>
                    </a:p>
                  </a:txBody>
                  <a:tcPr/>
                </a:tc>
              </a:tr>
            </a:tbl>
          </a:graphicData>
        </a:graphic>
      </p:graphicFrame>
    </p:spTree>
    <p:extLst>
      <p:ext uri="{BB962C8B-B14F-4D97-AF65-F5344CB8AC3E}">
        <p14:creationId xmlns:p14="http://schemas.microsoft.com/office/powerpoint/2010/main" val="414742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23960" cy="1325562"/>
          </a:xfrm>
        </p:spPr>
        <p:txBody>
          <a:bodyPr>
            <a:normAutofit fontScale="90000"/>
          </a:bodyPr>
          <a:lstStyle/>
          <a:p>
            <a:pPr algn="l"/>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a:t>
            </a: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VECTOR  MACHINE </a:t>
            </a: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idea of SVM is simple: The algorithm creates a line or a hyper plane which separates the data into classes</a:t>
            </a:r>
            <a:r>
              <a:rPr lang="en-US" sz="2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304800" y="1676400"/>
            <a:ext cx="4262705" cy="923330"/>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Ability to Learn Non-Linear Boundaries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Robustness to Outliers: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Kernel </a:t>
            </a:r>
            <a:r>
              <a:rPr lang="en-US" dirty="0">
                <a:latin typeface="Times New Roman" panose="02020603050405020304" pitchFamily="18" charset="0"/>
                <a:cs typeface="Times New Roman" panose="02020603050405020304" pitchFamily="18" charset="0"/>
              </a:rPr>
              <a:t>Trick:</a:t>
            </a:r>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9106664"/>
              </p:ext>
            </p:extLst>
          </p:nvPr>
        </p:nvGraphicFramePr>
        <p:xfrm>
          <a:off x="736600" y="3124200"/>
          <a:ext cx="7112000" cy="11125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gridCol w="1016000"/>
              </a:tblGrid>
              <a:tr h="370840">
                <a:tc>
                  <a:txBody>
                    <a:bodyPr/>
                    <a:lstStyle/>
                    <a:p>
                      <a:r>
                        <a:rPr lang="en-US" dirty="0" smtClean="0"/>
                        <a:t>Data</a:t>
                      </a:r>
                      <a:r>
                        <a:rPr lang="en-US" baseline="0" dirty="0" smtClean="0"/>
                        <a:t> </a:t>
                      </a:r>
                      <a:endParaRPr lang="en-US" dirty="0"/>
                    </a:p>
                  </a:txBody>
                  <a:tcPr/>
                </a:tc>
                <a:tc gridSpan="2">
                  <a:txBody>
                    <a:bodyPr/>
                    <a:lstStyle/>
                    <a:p>
                      <a:pPr algn="ctr"/>
                      <a:r>
                        <a:rPr lang="en-US" dirty="0" smtClean="0"/>
                        <a:t>Raw Data</a:t>
                      </a:r>
                      <a:endParaRPr lang="en-US" dirty="0"/>
                    </a:p>
                  </a:txBody>
                  <a:tcPr/>
                </a:tc>
                <a:tc hMerge="1">
                  <a:txBody>
                    <a:bodyPr/>
                    <a:lstStyle/>
                    <a:p>
                      <a:endParaRPr lang="en-US" dirty="0"/>
                    </a:p>
                  </a:txBody>
                  <a:tcPr/>
                </a:tc>
                <a:tc gridSpan="2">
                  <a:txBody>
                    <a:bodyPr/>
                    <a:lstStyle/>
                    <a:p>
                      <a:r>
                        <a:rPr lang="en-US" dirty="0" smtClean="0"/>
                        <a:t>Scaled Data</a:t>
                      </a:r>
                      <a:endParaRPr lang="en-US" dirty="0"/>
                    </a:p>
                  </a:txBody>
                  <a:tcPr/>
                </a:tc>
                <a:tc hMerge="1">
                  <a:txBody>
                    <a:bodyPr/>
                    <a:lstStyle/>
                    <a:p>
                      <a:endParaRPr lang="en-US" dirty="0"/>
                    </a:p>
                  </a:txBody>
                  <a:tcPr/>
                </a:tc>
                <a:tc gridSpan="2">
                  <a:txBody>
                    <a:bodyPr/>
                    <a:lstStyle/>
                    <a:p>
                      <a:r>
                        <a:rPr lang="en-US" dirty="0" smtClean="0"/>
                        <a:t>Smote &amp; Scaled</a:t>
                      </a:r>
                      <a:endParaRPr lang="en-US" dirty="0"/>
                    </a:p>
                  </a:txBody>
                  <a:tcPr/>
                </a:tc>
                <a:tc hMerge="1">
                  <a:txBody>
                    <a:bodyPr/>
                    <a:lstStyle/>
                    <a:p>
                      <a:endParaRPr lang="en-US" dirty="0"/>
                    </a:p>
                  </a:txBody>
                  <a:tcPr/>
                </a:tc>
              </a:tr>
              <a:tr h="370840">
                <a:tc>
                  <a:txBody>
                    <a:bodyPr/>
                    <a:lstStyle/>
                    <a:p>
                      <a:r>
                        <a:rPr lang="en-US" dirty="0" smtClean="0"/>
                        <a:t>Metric</a:t>
                      </a:r>
                      <a:endParaRPr lang="en-US" dirty="0"/>
                    </a:p>
                  </a:txBody>
                  <a:tcPr/>
                </a:tc>
                <a:tc>
                  <a:txBody>
                    <a:bodyPr/>
                    <a:lstStyle/>
                    <a:p>
                      <a:r>
                        <a:rPr lang="en-US" dirty="0" smtClean="0"/>
                        <a:t>Accuracy</a:t>
                      </a:r>
                      <a:endParaRPr lang="en-US" dirty="0"/>
                    </a:p>
                  </a:txBody>
                  <a:tcPr/>
                </a:tc>
                <a:tc>
                  <a:txBody>
                    <a:bodyPr/>
                    <a:lstStyle/>
                    <a:p>
                      <a:r>
                        <a:rPr lang="en-US" dirty="0" smtClean="0"/>
                        <a:t>F1 Score</a:t>
                      </a:r>
                      <a:endParaRPr lang="en-US" dirty="0"/>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r>
              <a:tr h="370840">
                <a:tc>
                  <a:txBody>
                    <a:bodyPr/>
                    <a:lstStyle/>
                    <a:p>
                      <a:r>
                        <a:rPr lang="en-US" dirty="0" smtClean="0"/>
                        <a:t>Model</a:t>
                      </a:r>
                      <a:endParaRPr lang="en-US" dirty="0"/>
                    </a:p>
                  </a:txBody>
                  <a:tcPr/>
                </a:tc>
                <a:tc>
                  <a:txBody>
                    <a:bodyPr/>
                    <a:lstStyle/>
                    <a:p>
                      <a:r>
                        <a:rPr lang="en-US" dirty="0" smtClean="0"/>
                        <a:t>87%</a:t>
                      </a:r>
                    </a:p>
                  </a:txBody>
                  <a:tcPr/>
                </a:tc>
                <a:tc>
                  <a:txBody>
                    <a:bodyPr/>
                    <a:lstStyle/>
                    <a:p>
                      <a:r>
                        <a:rPr lang="en-US" dirty="0" smtClean="0"/>
                        <a:t>93%</a:t>
                      </a:r>
                      <a:endParaRPr lang="en-US" dirty="0"/>
                    </a:p>
                  </a:txBody>
                  <a:tcPr/>
                </a:tc>
                <a:tc>
                  <a:txBody>
                    <a:bodyPr/>
                    <a:lstStyle/>
                    <a:p>
                      <a:r>
                        <a:rPr lang="en-US" dirty="0" smtClean="0"/>
                        <a:t>87%</a:t>
                      </a:r>
                      <a:endParaRPr lang="en-US" dirty="0"/>
                    </a:p>
                  </a:txBody>
                  <a:tcPr/>
                </a:tc>
                <a:tc>
                  <a:txBody>
                    <a:bodyPr/>
                    <a:lstStyle/>
                    <a:p>
                      <a:r>
                        <a:rPr lang="en-US" dirty="0" smtClean="0"/>
                        <a:t>97%</a:t>
                      </a:r>
                      <a:endParaRPr lang="en-US" dirty="0"/>
                    </a:p>
                  </a:txBody>
                  <a:tcPr/>
                </a:tc>
                <a:tc>
                  <a:txBody>
                    <a:bodyPr/>
                    <a:lstStyle/>
                    <a:p>
                      <a:r>
                        <a:rPr lang="en-US" dirty="0" smtClean="0"/>
                        <a:t>94%</a:t>
                      </a:r>
                      <a:endParaRPr lang="en-US" dirty="0"/>
                    </a:p>
                  </a:txBody>
                  <a:tcPr/>
                </a:tc>
                <a:tc>
                  <a:txBody>
                    <a:bodyPr/>
                    <a:lstStyle/>
                    <a:p>
                      <a:r>
                        <a:rPr lang="en-US" dirty="0" smtClean="0"/>
                        <a:t>97%</a:t>
                      </a:r>
                      <a:endParaRPr lang="en-US" dirty="0"/>
                    </a:p>
                  </a:txBody>
                  <a:tcPr/>
                </a:tc>
              </a:tr>
            </a:tbl>
          </a:graphicData>
        </a:graphic>
      </p:graphicFrame>
    </p:spTree>
    <p:extLst>
      <p:ext uri="{BB962C8B-B14F-4D97-AF65-F5344CB8AC3E}">
        <p14:creationId xmlns:p14="http://schemas.microsoft.com/office/powerpoint/2010/main" val="39423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23960" cy="1325562"/>
          </a:xfrm>
        </p:spPr>
        <p:txBody>
          <a:bodyPr>
            <a:normAutofit fontScale="90000"/>
          </a:bodyPr>
          <a:lstStyle/>
          <a:p>
            <a:pPr algn="l"/>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a:t>
            </a: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Random Forest Algorithm is a supervised machine learning algorithm which is extremely popular and is used for Classification and Regression problems in Machine Learning</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94322268"/>
              </p:ext>
            </p:extLst>
          </p:nvPr>
        </p:nvGraphicFramePr>
        <p:xfrm>
          <a:off x="736600" y="3535680"/>
          <a:ext cx="7112000" cy="11125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gridCol w="1016000"/>
              </a:tblGrid>
              <a:tr h="370840">
                <a:tc>
                  <a:txBody>
                    <a:bodyPr/>
                    <a:lstStyle/>
                    <a:p>
                      <a:r>
                        <a:rPr lang="en-US" dirty="0" smtClean="0"/>
                        <a:t>Data</a:t>
                      </a:r>
                      <a:r>
                        <a:rPr lang="en-US" baseline="0" dirty="0" smtClean="0"/>
                        <a:t> </a:t>
                      </a:r>
                      <a:endParaRPr lang="en-US" dirty="0"/>
                    </a:p>
                  </a:txBody>
                  <a:tcPr/>
                </a:tc>
                <a:tc gridSpan="2">
                  <a:txBody>
                    <a:bodyPr/>
                    <a:lstStyle/>
                    <a:p>
                      <a:pPr algn="ctr"/>
                      <a:r>
                        <a:rPr lang="en-US" dirty="0" smtClean="0"/>
                        <a:t>Raw Data</a:t>
                      </a:r>
                      <a:endParaRPr lang="en-US" dirty="0"/>
                    </a:p>
                  </a:txBody>
                  <a:tcPr/>
                </a:tc>
                <a:tc hMerge="1">
                  <a:txBody>
                    <a:bodyPr/>
                    <a:lstStyle/>
                    <a:p>
                      <a:endParaRPr lang="en-US" dirty="0"/>
                    </a:p>
                  </a:txBody>
                  <a:tcPr/>
                </a:tc>
                <a:tc gridSpan="2">
                  <a:txBody>
                    <a:bodyPr/>
                    <a:lstStyle/>
                    <a:p>
                      <a:r>
                        <a:rPr lang="en-US" dirty="0" smtClean="0"/>
                        <a:t>Scaled Data</a:t>
                      </a:r>
                      <a:endParaRPr lang="en-US" dirty="0"/>
                    </a:p>
                  </a:txBody>
                  <a:tcPr/>
                </a:tc>
                <a:tc hMerge="1">
                  <a:txBody>
                    <a:bodyPr/>
                    <a:lstStyle/>
                    <a:p>
                      <a:endParaRPr lang="en-US" dirty="0"/>
                    </a:p>
                  </a:txBody>
                  <a:tcPr/>
                </a:tc>
                <a:tc gridSpan="2">
                  <a:txBody>
                    <a:bodyPr/>
                    <a:lstStyle/>
                    <a:p>
                      <a:r>
                        <a:rPr lang="en-US" dirty="0" smtClean="0"/>
                        <a:t>Smote &amp; Scaled</a:t>
                      </a:r>
                      <a:endParaRPr lang="en-US" dirty="0"/>
                    </a:p>
                  </a:txBody>
                  <a:tcPr/>
                </a:tc>
                <a:tc hMerge="1">
                  <a:txBody>
                    <a:bodyPr/>
                    <a:lstStyle/>
                    <a:p>
                      <a:endParaRPr lang="en-US" dirty="0"/>
                    </a:p>
                  </a:txBody>
                  <a:tcPr/>
                </a:tc>
              </a:tr>
              <a:tr h="370840">
                <a:tc>
                  <a:txBody>
                    <a:bodyPr/>
                    <a:lstStyle/>
                    <a:p>
                      <a:r>
                        <a:rPr lang="en-US" dirty="0" smtClean="0"/>
                        <a:t>Metric</a:t>
                      </a:r>
                      <a:endParaRPr lang="en-US" dirty="0"/>
                    </a:p>
                  </a:txBody>
                  <a:tcPr/>
                </a:tc>
                <a:tc>
                  <a:txBody>
                    <a:bodyPr/>
                    <a:lstStyle/>
                    <a:p>
                      <a:r>
                        <a:rPr lang="en-US" dirty="0" smtClean="0"/>
                        <a:t>Accuracy</a:t>
                      </a:r>
                      <a:endParaRPr lang="en-US" dirty="0"/>
                    </a:p>
                  </a:txBody>
                  <a:tcPr/>
                </a:tc>
                <a:tc>
                  <a:txBody>
                    <a:bodyPr/>
                    <a:lstStyle/>
                    <a:p>
                      <a:r>
                        <a:rPr lang="en-US" dirty="0" smtClean="0"/>
                        <a:t>F1 Score</a:t>
                      </a:r>
                      <a:endParaRPr lang="en-US" dirty="0"/>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r>
              <a:tr h="370840">
                <a:tc>
                  <a:txBody>
                    <a:bodyPr/>
                    <a:lstStyle/>
                    <a:p>
                      <a:r>
                        <a:rPr lang="en-US" dirty="0" smtClean="0"/>
                        <a:t>Model</a:t>
                      </a:r>
                      <a:endParaRPr lang="en-US" dirty="0"/>
                    </a:p>
                  </a:txBody>
                  <a:tcPr/>
                </a:tc>
                <a:tc>
                  <a:txBody>
                    <a:bodyPr/>
                    <a:lstStyle/>
                    <a:p>
                      <a:r>
                        <a:rPr lang="en-US" dirty="0" smtClean="0"/>
                        <a:t>89%</a:t>
                      </a:r>
                    </a:p>
                  </a:txBody>
                  <a:tcPr/>
                </a:tc>
                <a:tc>
                  <a:txBody>
                    <a:bodyPr/>
                    <a:lstStyle/>
                    <a:p>
                      <a:r>
                        <a:rPr lang="en-US" dirty="0" smtClean="0"/>
                        <a:t>94%</a:t>
                      </a:r>
                      <a:endParaRPr lang="en-US" dirty="0"/>
                    </a:p>
                  </a:txBody>
                  <a:tcPr/>
                </a:tc>
                <a:tc>
                  <a:txBody>
                    <a:bodyPr/>
                    <a:lstStyle/>
                    <a:p>
                      <a:r>
                        <a:rPr lang="en-US" dirty="0" smtClean="0"/>
                        <a:t>89%</a:t>
                      </a:r>
                      <a:endParaRPr lang="en-US" dirty="0"/>
                    </a:p>
                  </a:txBody>
                  <a:tcPr/>
                </a:tc>
                <a:tc>
                  <a:txBody>
                    <a:bodyPr/>
                    <a:lstStyle/>
                    <a:p>
                      <a:r>
                        <a:rPr lang="en-US" dirty="0" smtClean="0"/>
                        <a:t>94%</a:t>
                      </a:r>
                      <a:endParaRPr lang="en-US" dirty="0"/>
                    </a:p>
                  </a:txBody>
                  <a:tcPr/>
                </a:tc>
                <a:tc>
                  <a:txBody>
                    <a:bodyPr/>
                    <a:lstStyle/>
                    <a:p>
                      <a:r>
                        <a:rPr lang="en-US" dirty="0" smtClean="0"/>
                        <a:t>93%</a:t>
                      </a:r>
                      <a:endParaRPr lang="en-US" dirty="0"/>
                    </a:p>
                  </a:txBody>
                  <a:tcPr/>
                </a:tc>
                <a:tc>
                  <a:txBody>
                    <a:bodyPr/>
                    <a:lstStyle/>
                    <a:p>
                      <a:r>
                        <a:rPr lang="en-US" dirty="0" smtClean="0"/>
                        <a:t>96%</a:t>
                      </a:r>
                      <a:endParaRPr lang="en-US" dirty="0"/>
                    </a:p>
                  </a:txBody>
                  <a:tcPr/>
                </a:tc>
              </a:tr>
            </a:tbl>
          </a:graphicData>
        </a:graphic>
      </p:graphicFrame>
      <p:sp>
        <p:nvSpPr>
          <p:cNvPr id="3" name="TextBox 2"/>
          <p:cNvSpPr txBox="1"/>
          <p:nvPr/>
        </p:nvSpPr>
        <p:spPr>
          <a:xfrm>
            <a:off x="304800" y="1828800"/>
            <a:ext cx="3683060"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Handling Missing </a:t>
            </a:r>
            <a:r>
              <a:rPr lang="en-US" sz="2000" dirty="0">
                <a:latin typeface="Times New Roman" panose="02020603050405020304" pitchFamily="18" charset="0"/>
                <a:ea typeface="+mj-ea"/>
                <a:cs typeface="Times New Roman" panose="02020603050405020304" pitchFamily="18" charset="0"/>
              </a:rPr>
              <a:t>Values</a:t>
            </a:r>
          </a:p>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Handling Categorical </a:t>
            </a:r>
            <a:r>
              <a:rPr lang="en-US" sz="2000" dirty="0">
                <a:latin typeface="Times New Roman" panose="02020603050405020304" pitchFamily="18" charset="0"/>
                <a:ea typeface="+mj-ea"/>
                <a:cs typeface="Times New Roman" panose="02020603050405020304" pitchFamily="18" charset="0"/>
              </a:rPr>
              <a:t>Variables</a:t>
            </a:r>
          </a:p>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Feature Importance</a:t>
            </a:r>
          </a:p>
        </p:txBody>
      </p:sp>
    </p:spTree>
    <p:extLst>
      <p:ext uri="{BB962C8B-B14F-4D97-AF65-F5344CB8AC3E}">
        <p14:creationId xmlns:p14="http://schemas.microsoft.com/office/powerpoint/2010/main" val="75639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23960" cy="1325562"/>
          </a:xfrm>
        </p:spPr>
        <p:txBody>
          <a:bodyPr>
            <a:normAutofit fontScale="90000"/>
          </a:bodyPr>
          <a:lstStyle/>
          <a:p>
            <a:pPr algn="l"/>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 </a:t>
            </a: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1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t> A </a:t>
            </a:r>
            <a:r>
              <a:rPr lang="en-US" sz="2200" dirty="0">
                <a:latin typeface="Times New Roman" panose="02020603050405020304" pitchFamily="18" charset="0"/>
                <a:cs typeface="Times New Roman" panose="02020603050405020304" pitchFamily="18" charset="0"/>
              </a:rPr>
              <a:t>logistic regression model predicts a </a:t>
            </a:r>
            <a:r>
              <a:rPr lang="en-US" sz="2200" dirty="0" smtClean="0">
                <a:latin typeface="Times New Roman" panose="02020603050405020304" pitchFamily="18" charset="0"/>
                <a:cs typeface="Times New Roman" panose="02020603050405020304" pitchFamily="18" charset="0"/>
              </a:rPr>
              <a:t>dependent data </a:t>
            </a:r>
            <a:r>
              <a:rPr lang="en-US" sz="2200" dirty="0" err="1" smtClean="0">
                <a:latin typeface="Times New Roman" panose="02020603050405020304" pitchFamily="18" charset="0"/>
                <a:cs typeface="Times New Roman" panose="02020603050405020304" pitchFamily="18" charset="0"/>
              </a:rPr>
              <a:t>varible</a:t>
            </a:r>
            <a:r>
              <a:rPr lang="en-US" sz="2200" dirty="0">
                <a:latin typeface="Times New Roman" panose="02020603050405020304" pitchFamily="18" charset="0"/>
                <a:cs typeface="Times New Roman" panose="02020603050405020304" pitchFamily="18" charset="0"/>
              </a:rPr>
              <a:t> by analyzing the relationship between one or more existing independent variables.</a:t>
            </a:r>
            <a:br>
              <a:rPr lang="en-US" sz="2200" dirty="0">
                <a:latin typeface="Times New Roman" panose="02020603050405020304" pitchFamily="18" charset="0"/>
                <a:cs typeface="Times New Roman" panose="02020603050405020304" pitchFamily="18" charset="0"/>
              </a:rPr>
            </a:br>
            <a:r>
              <a:rPr lang="en-US"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7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78270388"/>
              </p:ext>
            </p:extLst>
          </p:nvPr>
        </p:nvGraphicFramePr>
        <p:xfrm>
          <a:off x="736600" y="3078480"/>
          <a:ext cx="7112000" cy="11125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gridCol w="1016000"/>
              </a:tblGrid>
              <a:tr h="370840">
                <a:tc>
                  <a:txBody>
                    <a:bodyPr/>
                    <a:lstStyle/>
                    <a:p>
                      <a:r>
                        <a:rPr lang="en-US" dirty="0" smtClean="0"/>
                        <a:t>Data</a:t>
                      </a:r>
                      <a:r>
                        <a:rPr lang="en-US" baseline="0" dirty="0" smtClean="0"/>
                        <a:t> </a:t>
                      </a:r>
                      <a:endParaRPr lang="en-US" dirty="0"/>
                    </a:p>
                  </a:txBody>
                  <a:tcPr/>
                </a:tc>
                <a:tc gridSpan="2">
                  <a:txBody>
                    <a:bodyPr/>
                    <a:lstStyle/>
                    <a:p>
                      <a:pPr algn="ctr"/>
                      <a:r>
                        <a:rPr lang="en-US" dirty="0" smtClean="0"/>
                        <a:t>Raw Data</a:t>
                      </a:r>
                      <a:endParaRPr lang="en-US" dirty="0"/>
                    </a:p>
                  </a:txBody>
                  <a:tcPr/>
                </a:tc>
                <a:tc hMerge="1">
                  <a:txBody>
                    <a:bodyPr/>
                    <a:lstStyle/>
                    <a:p>
                      <a:endParaRPr lang="en-US" dirty="0"/>
                    </a:p>
                  </a:txBody>
                  <a:tcPr/>
                </a:tc>
                <a:tc gridSpan="2">
                  <a:txBody>
                    <a:bodyPr/>
                    <a:lstStyle/>
                    <a:p>
                      <a:r>
                        <a:rPr lang="en-US" dirty="0" smtClean="0"/>
                        <a:t>Scaled Data</a:t>
                      </a:r>
                      <a:endParaRPr lang="en-US" dirty="0"/>
                    </a:p>
                  </a:txBody>
                  <a:tcPr/>
                </a:tc>
                <a:tc hMerge="1">
                  <a:txBody>
                    <a:bodyPr/>
                    <a:lstStyle/>
                    <a:p>
                      <a:endParaRPr lang="en-US" dirty="0"/>
                    </a:p>
                  </a:txBody>
                  <a:tcPr/>
                </a:tc>
                <a:tc gridSpan="2">
                  <a:txBody>
                    <a:bodyPr/>
                    <a:lstStyle/>
                    <a:p>
                      <a:r>
                        <a:rPr lang="en-US" dirty="0" smtClean="0"/>
                        <a:t>Smote &amp; Scaled</a:t>
                      </a:r>
                      <a:endParaRPr lang="en-US" dirty="0"/>
                    </a:p>
                  </a:txBody>
                  <a:tcPr/>
                </a:tc>
                <a:tc hMerge="1">
                  <a:txBody>
                    <a:bodyPr/>
                    <a:lstStyle/>
                    <a:p>
                      <a:endParaRPr lang="en-US" dirty="0"/>
                    </a:p>
                  </a:txBody>
                  <a:tcPr/>
                </a:tc>
              </a:tr>
              <a:tr h="370840">
                <a:tc>
                  <a:txBody>
                    <a:bodyPr/>
                    <a:lstStyle/>
                    <a:p>
                      <a:r>
                        <a:rPr lang="en-US" dirty="0" smtClean="0"/>
                        <a:t>Metric</a:t>
                      </a:r>
                      <a:endParaRPr lang="en-US" dirty="0"/>
                    </a:p>
                  </a:txBody>
                  <a:tcPr/>
                </a:tc>
                <a:tc>
                  <a:txBody>
                    <a:bodyPr/>
                    <a:lstStyle/>
                    <a:p>
                      <a:r>
                        <a:rPr lang="en-US" dirty="0" smtClean="0"/>
                        <a:t>Accuracy</a:t>
                      </a:r>
                      <a:endParaRPr lang="en-US" dirty="0"/>
                    </a:p>
                  </a:txBody>
                  <a:tcPr/>
                </a:tc>
                <a:tc>
                  <a:txBody>
                    <a:bodyPr/>
                    <a:lstStyle/>
                    <a:p>
                      <a:r>
                        <a:rPr lang="en-US" dirty="0" smtClean="0"/>
                        <a:t>F1 Score</a:t>
                      </a:r>
                      <a:endParaRPr lang="en-US" dirty="0"/>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c>
                  <a:txBody>
                    <a:bodyPr/>
                    <a:lstStyle/>
                    <a:p>
                      <a:r>
                        <a:rPr lang="en-US" dirty="0" smtClean="0"/>
                        <a:t>Accuracy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F1 Score</a:t>
                      </a:r>
                    </a:p>
                  </a:txBody>
                  <a:tcPr/>
                </a:tc>
              </a:tr>
              <a:tr h="370840">
                <a:tc>
                  <a:txBody>
                    <a:bodyPr/>
                    <a:lstStyle/>
                    <a:p>
                      <a:r>
                        <a:rPr lang="en-US" dirty="0" smtClean="0"/>
                        <a:t>Model</a:t>
                      </a:r>
                      <a:endParaRPr lang="en-US" dirty="0"/>
                    </a:p>
                  </a:txBody>
                  <a:tcPr/>
                </a:tc>
                <a:tc>
                  <a:txBody>
                    <a:bodyPr/>
                    <a:lstStyle/>
                    <a:p>
                      <a:r>
                        <a:rPr lang="en-US" dirty="0" smtClean="0"/>
                        <a:t>86%</a:t>
                      </a:r>
                    </a:p>
                  </a:txBody>
                  <a:tcPr/>
                </a:tc>
                <a:tc>
                  <a:txBody>
                    <a:bodyPr/>
                    <a:lstStyle/>
                    <a:p>
                      <a:r>
                        <a:rPr lang="en-US" dirty="0" smtClean="0"/>
                        <a:t>93%</a:t>
                      </a:r>
                      <a:endParaRPr lang="en-US" dirty="0"/>
                    </a:p>
                  </a:txBody>
                  <a:tcPr/>
                </a:tc>
                <a:tc>
                  <a:txBody>
                    <a:bodyPr/>
                    <a:lstStyle/>
                    <a:p>
                      <a:r>
                        <a:rPr lang="en-US" dirty="0" smtClean="0"/>
                        <a:t>86%</a:t>
                      </a:r>
                      <a:endParaRPr lang="en-US" dirty="0"/>
                    </a:p>
                  </a:txBody>
                  <a:tcPr/>
                </a:tc>
                <a:tc>
                  <a:txBody>
                    <a:bodyPr/>
                    <a:lstStyle/>
                    <a:p>
                      <a:r>
                        <a:rPr lang="en-US" dirty="0" smtClean="0"/>
                        <a:t>93%</a:t>
                      </a:r>
                      <a:endParaRPr lang="en-US" dirty="0"/>
                    </a:p>
                  </a:txBody>
                  <a:tcPr/>
                </a:tc>
                <a:tc>
                  <a:txBody>
                    <a:bodyPr/>
                    <a:lstStyle/>
                    <a:p>
                      <a:r>
                        <a:rPr lang="en-US" dirty="0" smtClean="0"/>
                        <a:t>86%</a:t>
                      </a:r>
                      <a:endParaRPr lang="en-US" dirty="0"/>
                    </a:p>
                  </a:txBody>
                  <a:tcPr/>
                </a:tc>
                <a:tc>
                  <a:txBody>
                    <a:bodyPr/>
                    <a:lstStyle/>
                    <a:p>
                      <a:r>
                        <a:rPr lang="en-US" dirty="0" smtClean="0"/>
                        <a:t>92%</a:t>
                      </a:r>
                      <a:endParaRPr lang="en-US" dirty="0"/>
                    </a:p>
                  </a:txBody>
                  <a:tcPr/>
                </a:tc>
              </a:tr>
            </a:tbl>
          </a:graphicData>
        </a:graphic>
      </p:graphicFrame>
      <p:sp>
        <p:nvSpPr>
          <p:cNvPr id="3" name="TextBox 2"/>
          <p:cNvSpPr txBox="1"/>
          <p:nvPr/>
        </p:nvSpPr>
        <p:spPr>
          <a:xfrm>
            <a:off x="355540" y="1600200"/>
            <a:ext cx="3119572"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Simple and Interpretable </a:t>
            </a:r>
            <a:endParaRPr lang="en-US" sz="2000"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Fast Training </a:t>
            </a:r>
            <a:endParaRPr lang="en-US" sz="2000"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mj-ea"/>
                <a:cs typeface="Times New Roman" panose="02020603050405020304" pitchFamily="18" charset="0"/>
              </a:rPr>
              <a:t>Probabilistic Output</a:t>
            </a:r>
          </a:p>
        </p:txBody>
      </p:sp>
    </p:spTree>
    <p:extLst>
      <p:ext uri="{BB962C8B-B14F-4D97-AF65-F5344CB8AC3E}">
        <p14:creationId xmlns:p14="http://schemas.microsoft.com/office/powerpoint/2010/main" val="149855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838200"/>
          </a:xfrm>
        </p:spPr>
        <p:txBody>
          <a:bodyPr>
            <a:normAutofit fontScale="90000"/>
          </a:bodyPr>
          <a:lstStyle/>
          <a:p>
            <a:pPr algn="l"/>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NEURAL NETWORKS :</a:t>
            </a:r>
            <a:b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Neural </a:t>
            </a:r>
            <a:r>
              <a:rPr lang="en-US" sz="2700" dirty="0">
                <a:latin typeface="Times New Roman" panose="02020603050405020304" pitchFamily="18" charset="0"/>
                <a:cs typeface="Times New Roman" panose="02020603050405020304" pitchFamily="18" charset="0"/>
              </a:rPr>
              <a:t>network classifiers are considered to be some of the best models for classification tasks due to several reasons</a:t>
            </a:r>
            <a:r>
              <a:rPr lang="en-US" sz="2700" dirty="0" smtClean="0">
                <a:latin typeface="Times New Roman" panose="02020603050405020304" pitchFamily="18" charset="0"/>
                <a:cs typeface="Times New Roman" panose="02020603050405020304" pitchFamily="18" charset="0"/>
              </a:rPr>
              <a:t>:</a:t>
            </a:r>
            <a:endPar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2133600"/>
            <a:ext cx="47244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Representation Learning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Robustness to </a:t>
            </a:r>
            <a:r>
              <a:rPr lang="en-US" sz="2000" dirty="0" smtClean="0">
                <a:latin typeface="Times New Roman" panose="02020603050405020304" pitchFamily="18" charset="0"/>
                <a:cs typeface="Times New Roman" panose="02020603050405020304" pitchFamily="18" charset="0"/>
              </a:rPr>
              <a:t>Noise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Generalization </a:t>
            </a:r>
            <a:r>
              <a:rPr lang="en-US" sz="2000" dirty="0" smtClean="0">
                <a:latin typeface="Times New Roman" panose="02020603050405020304" pitchFamily="18" charset="0"/>
                <a:cs typeface="Times New Roman" panose="02020603050405020304" pitchFamily="18" charset="0"/>
              </a:rPr>
              <a:t>Ability</a:t>
            </a:r>
          </a:p>
        </p:txBody>
      </p:sp>
      <p:graphicFrame>
        <p:nvGraphicFramePr>
          <p:cNvPr id="5" name="Table 4"/>
          <p:cNvGraphicFramePr>
            <a:graphicFrameLocks noGrp="1"/>
          </p:cNvGraphicFramePr>
          <p:nvPr>
            <p:extLst>
              <p:ext uri="{D42A27DB-BD31-4B8C-83A1-F6EECF244321}">
                <p14:modId xmlns:p14="http://schemas.microsoft.com/office/powerpoint/2010/main" val="4208537578"/>
              </p:ext>
            </p:extLst>
          </p:nvPr>
        </p:nvGraphicFramePr>
        <p:xfrm>
          <a:off x="0" y="3581400"/>
          <a:ext cx="9144000" cy="11125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gridCol w="1016000"/>
                <a:gridCol w="1016000"/>
                <a:gridCol w="1016000"/>
              </a:tblGrid>
              <a:tr h="370840">
                <a:tc>
                  <a:txBody>
                    <a:bodyPr/>
                    <a:lstStyle/>
                    <a:p>
                      <a:r>
                        <a:rPr lang="en-US" dirty="0" smtClean="0"/>
                        <a:t>Data</a:t>
                      </a:r>
                      <a:r>
                        <a:rPr lang="en-US" baseline="0" dirty="0" smtClean="0"/>
                        <a:t> </a:t>
                      </a:r>
                      <a:endParaRPr lang="en-US" dirty="0"/>
                    </a:p>
                  </a:txBody>
                  <a:tcPr/>
                </a:tc>
                <a:tc gridSpan="2">
                  <a:txBody>
                    <a:bodyPr/>
                    <a:lstStyle/>
                    <a:p>
                      <a:pPr algn="ctr"/>
                      <a:r>
                        <a:rPr lang="en-US" dirty="0" smtClean="0"/>
                        <a:t>Raw Data</a:t>
                      </a:r>
                      <a:endParaRPr lang="en-US" dirty="0"/>
                    </a:p>
                  </a:txBody>
                  <a:tcPr/>
                </a:tc>
                <a:tc hMerge="1">
                  <a:txBody>
                    <a:bodyPr/>
                    <a:lstStyle/>
                    <a:p>
                      <a:endParaRPr lang="en-US" dirty="0"/>
                    </a:p>
                  </a:txBody>
                  <a:tcPr/>
                </a:tc>
                <a:tc gridSpan="2">
                  <a:txBody>
                    <a:bodyPr/>
                    <a:lstStyle/>
                    <a:p>
                      <a:r>
                        <a:rPr lang="en-US" dirty="0" smtClean="0"/>
                        <a:t>Scaled Data</a:t>
                      </a:r>
                      <a:endParaRPr lang="en-US" dirty="0"/>
                    </a:p>
                  </a:txBody>
                  <a:tcPr/>
                </a:tc>
                <a:tc hMerge="1">
                  <a:txBody>
                    <a:bodyPr/>
                    <a:lstStyle/>
                    <a:p>
                      <a:endParaRPr lang="en-US" dirty="0"/>
                    </a:p>
                  </a:txBody>
                  <a:tcPr/>
                </a:tc>
                <a:tc gridSpan="2">
                  <a:txBody>
                    <a:bodyPr/>
                    <a:lstStyle/>
                    <a:p>
                      <a:r>
                        <a:rPr lang="en-US" dirty="0" smtClean="0"/>
                        <a:t>Smote</a:t>
                      </a:r>
                      <a:endParaRPr lang="en-US" dirty="0"/>
                    </a:p>
                  </a:txBody>
                  <a:tcPr/>
                </a:tc>
                <a:tc hMerge="1">
                  <a:txBody>
                    <a:bodyPr/>
                    <a:lstStyle/>
                    <a:p>
                      <a:endParaRPr lang="en-US" dirty="0"/>
                    </a:p>
                  </a:txBody>
                  <a:tcPr/>
                </a:tc>
                <a:tc gridSpan="2">
                  <a:txBody>
                    <a:bodyPr/>
                    <a:lstStyle/>
                    <a:p>
                      <a:r>
                        <a:rPr lang="en-US" dirty="0" smtClean="0"/>
                        <a:t>Smote &amp; Scaled</a:t>
                      </a:r>
                      <a:endParaRPr lang="en-US" dirty="0"/>
                    </a:p>
                  </a:txBody>
                  <a:tcPr/>
                </a:tc>
                <a:tc hMerge="1">
                  <a:txBody>
                    <a:bodyPr/>
                    <a:lstStyle/>
                    <a:p>
                      <a:endParaRPr lang="en-US" dirty="0"/>
                    </a:p>
                  </a:txBody>
                  <a:tcPr/>
                </a:tc>
              </a:tr>
              <a:tr h="370840">
                <a:tc>
                  <a:txBody>
                    <a:bodyPr/>
                    <a:lstStyle/>
                    <a:p>
                      <a:r>
                        <a:rPr lang="en-US" dirty="0" smtClean="0"/>
                        <a:t>Metric</a:t>
                      </a:r>
                      <a:endParaRPr lang="en-US" dirty="0"/>
                    </a:p>
                  </a:txBody>
                  <a:tcPr/>
                </a:tc>
                <a:tc>
                  <a:txBody>
                    <a:bodyPr/>
                    <a:lstStyle/>
                    <a:p>
                      <a:r>
                        <a:rPr lang="en-US" dirty="0" smtClean="0"/>
                        <a:t>Accuracy</a:t>
                      </a:r>
                      <a:endParaRPr lang="en-US" dirty="0"/>
                    </a:p>
                  </a:txBody>
                  <a:tcPr/>
                </a:tc>
                <a:tc>
                  <a:txBody>
                    <a:bodyPr/>
                    <a:lstStyle/>
                    <a:p>
                      <a:r>
                        <a:rPr lang="en-US" dirty="0" smtClean="0"/>
                        <a:t>Loss</a:t>
                      </a:r>
                      <a:endParaRPr lang="en-US" dirty="0"/>
                    </a:p>
                  </a:txBody>
                  <a:tcPr/>
                </a:tc>
                <a:tc>
                  <a:txBody>
                    <a:bodyPr/>
                    <a:lstStyle/>
                    <a:p>
                      <a:r>
                        <a:rPr lang="en-US" dirty="0" smtClean="0"/>
                        <a:t>Accuracy</a:t>
                      </a:r>
                      <a:endParaRPr lang="en-US" dirty="0"/>
                    </a:p>
                  </a:txBody>
                  <a:tcPr/>
                </a:tc>
                <a:tc>
                  <a:txBody>
                    <a:bodyPr/>
                    <a:lstStyle/>
                    <a:p>
                      <a:r>
                        <a:rPr lang="en-US" dirty="0" smtClean="0"/>
                        <a:t>Loss</a:t>
                      </a:r>
                      <a:endParaRPr lang="en-US" dirty="0"/>
                    </a:p>
                  </a:txBody>
                  <a:tcPr/>
                </a:tc>
                <a:tc>
                  <a:txBody>
                    <a:bodyPr/>
                    <a:lstStyle/>
                    <a:p>
                      <a:r>
                        <a:rPr lang="en-US" dirty="0" smtClean="0"/>
                        <a:t>Accuracy</a:t>
                      </a:r>
                      <a:endParaRPr lang="en-US" dirty="0"/>
                    </a:p>
                  </a:txBody>
                  <a:tcPr/>
                </a:tc>
                <a:tc>
                  <a:txBody>
                    <a:bodyPr/>
                    <a:lstStyle/>
                    <a:p>
                      <a:r>
                        <a:rPr lang="en-US" dirty="0" smtClean="0"/>
                        <a:t>Loss</a:t>
                      </a:r>
                      <a:endParaRPr lang="en-US" dirty="0"/>
                    </a:p>
                  </a:txBody>
                  <a:tcPr/>
                </a:tc>
                <a:tc>
                  <a:txBody>
                    <a:bodyPr/>
                    <a:lstStyle/>
                    <a:p>
                      <a:r>
                        <a:rPr lang="en-US" dirty="0" smtClean="0"/>
                        <a:t>Accuracy</a:t>
                      </a:r>
                      <a:endParaRPr lang="en-US" dirty="0"/>
                    </a:p>
                  </a:txBody>
                  <a:tcPr/>
                </a:tc>
                <a:tc>
                  <a:txBody>
                    <a:bodyPr/>
                    <a:lstStyle/>
                    <a:p>
                      <a:r>
                        <a:rPr lang="en-US" dirty="0" smtClean="0"/>
                        <a:t>Loss</a:t>
                      </a:r>
                      <a:endParaRPr lang="en-US" dirty="0"/>
                    </a:p>
                  </a:txBody>
                  <a:tcPr/>
                </a:tc>
              </a:tr>
              <a:tr h="370840">
                <a:tc>
                  <a:txBody>
                    <a:bodyPr/>
                    <a:lstStyle/>
                    <a:p>
                      <a:r>
                        <a:rPr lang="en-US" dirty="0" smtClean="0"/>
                        <a:t>Model</a:t>
                      </a:r>
                      <a:endParaRPr lang="en-US" dirty="0"/>
                    </a:p>
                  </a:txBody>
                  <a:tcPr/>
                </a:tc>
                <a:tc>
                  <a:txBody>
                    <a:bodyPr/>
                    <a:lstStyle/>
                    <a:p>
                      <a:r>
                        <a:rPr lang="en-US" dirty="0" smtClean="0"/>
                        <a:t>85.7%</a:t>
                      </a:r>
                    </a:p>
                  </a:txBody>
                  <a:tcPr/>
                </a:tc>
                <a:tc>
                  <a:txBody>
                    <a:bodyPr/>
                    <a:lstStyle/>
                    <a:p>
                      <a:r>
                        <a:rPr lang="en-US" dirty="0" smtClean="0"/>
                        <a:t>0.45</a:t>
                      </a:r>
                      <a:endParaRPr lang="en-US" dirty="0"/>
                    </a:p>
                  </a:txBody>
                  <a:tcPr/>
                </a:tc>
                <a:tc>
                  <a:txBody>
                    <a:bodyPr/>
                    <a:lstStyle/>
                    <a:p>
                      <a:r>
                        <a:rPr lang="en-US" dirty="0" smtClean="0"/>
                        <a:t>92.5%</a:t>
                      </a:r>
                      <a:endParaRPr lang="en-US" dirty="0"/>
                    </a:p>
                  </a:txBody>
                  <a:tcPr/>
                </a:tc>
                <a:tc>
                  <a:txBody>
                    <a:bodyPr/>
                    <a:lstStyle/>
                    <a:p>
                      <a:r>
                        <a:rPr lang="en-US" dirty="0" smtClean="0"/>
                        <a:t>0.2</a:t>
                      </a:r>
                      <a:endParaRPr lang="en-US" dirty="0"/>
                    </a:p>
                  </a:txBody>
                  <a:tcPr/>
                </a:tc>
                <a:tc>
                  <a:txBody>
                    <a:bodyPr/>
                    <a:lstStyle/>
                    <a:p>
                      <a:r>
                        <a:rPr lang="en-US" dirty="0" smtClean="0"/>
                        <a:t>85.4%</a:t>
                      </a:r>
                      <a:endParaRPr lang="en-US" dirty="0"/>
                    </a:p>
                  </a:txBody>
                  <a:tcPr/>
                </a:tc>
                <a:tc>
                  <a:txBody>
                    <a:bodyPr/>
                    <a:lstStyle/>
                    <a:p>
                      <a:r>
                        <a:rPr lang="en-US" dirty="0" smtClean="0"/>
                        <a:t>0.6</a:t>
                      </a:r>
                      <a:endParaRPr lang="en-US" dirty="0"/>
                    </a:p>
                  </a:txBody>
                  <a:tcPr/>
                </a:tc>
                <a:tc>
                  <a:txBody>
                    <a:bodyPr/>
                    <a:lstStyle/>
                    <a:p>
                      <a:r>
                        <a:rPr lang="en-US" dirty="0" smtClean="0"/>
                        <a:t>87%</a:t>
                      </a:r>
                      <a:endParaRPr lang="en-US" dirty="0"/>
                    </a:p>
                  </a:txBody>
                  <a:tcPr/>
                </a:tc>
                <a:tc>
                  <a:txBody>
                    <a:bodyPr/>
                    <a:lstStyle/>
                    <a:p>
                      <a:r>
                        <a:rPr lang="en-US" dirty="0" smtClean="0"/>
                        <a:t>0.4</a:t>
                      </a:r>
                      <a:endParaRPr lang="en-US" dirty="0"/>
                    </a:p>
                  </a:txBody>
                  <a:tcPr/>
                </a:tc>
              </a:tr>
            </a:tbl>
          </a:graphicData>
        </a:graphic>
      </p:graphicFrame>
    </p:spTree>
    <p:extLst>
      <p:ext uri="{BB962C8B-B14F-4D97-AF65-F5344CB8AC3E}">
        <p14:creationId xmlns:p14="http://schemas.microsoft.com/office/powerpoint/2010/main" val="1713786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b="1"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18724664"/>
              </p:ext>
            </p:extLst>
          </p:nvPr>
        </p:nvGraphicFramePr>
        <p:xfrm>
          <a:off x="457200" y="1447800"/>
          <a:ext cx="7696200" cy="3005649"/>
        </p:xfrm>
        <a:graphic>
          <a:graphicData uri="http://schemas.openxmlformats.org/drawingml/2006/table">
            <a:tbl>
              <a:tblPr firstRow="1" bandRow="1">
                <a:tableStyleId>{00A15C55-8517-42AA-B614-E9B94910E393}</a:tableStyleId>
              </a:tblPr>
              <a:tblGrid>
                <a:gridCol w="2590800"/>
                <a:gridCol w="1257300"/>
                <a:gridCol w="1924050"/>
                <a:gridCol w="1924050"/>
              </a:tblGrid>
              <a:tr h="701333">
                <a:tc>
                  <a:txBody>
                    <a:bodyPr/>
                    <a:lstStyle/>
                    <a:p>
                      <a:r>
                        <a:rPr lang="en-US" dirty="0" smtClean="0"/>
                        <a:t>Algorithm / Metrics</a:t>
                      </a:r>
                      <a:endParaRPr lang="en-US" dirty="0"/>
                    </a:p>
                  </a:txBody>
                  <a:tcPr/>
                </a:tc>
                <a:tc>
                  <a:txBody>
                    <a:bodyPr/>
                    <a:lstStyle/>
                    <a:p>
                      <a:r>
                        <a:rPr lang="en-US" dirty="0" smtClean="0"/>
                        <a:t>Accuracy</a:t>
                      </a:r>
                      <a:endParaRPr lang="en-US" dirty="0"/>
                    </a:p>
                  </a:txBody>
                  <a:tcPr/>
                </a:tc>
                <a:tc>
                  <a:txBody>
                    <a:bodyPr/>
                    <a:lstStyle/>
                    <a:p>
                      <a:r>
                        <a:rPr lang="en-US" dirty="0" smtClean="0"/>
                        <a:t>F1Score</a:t>
                      </a:r>
                      <a:endParaRPr lang="en-US" dirty="0"/>
                    </a:p>
                  </a:txBody>
                  <a:tcPr/>
                </a:tc>
                <a:tc>
                  <a:txBody>
                    <a:bodyPr/>
                    <a:lstStyle/>
                    <a:p>
                      <a:r>
                        <a:rPr lang="en-US" dirty="0" smtClean="0"/>
                        <a:t>Loss</a:t>
                      </a:r>
                      <a:endParaRPr lang="en-US" dirty="0"/>
                    </a:p>
                  </a:txBody>
                  <a:tcPr/>
                </a:tc>
              </a:tr>
              <a:tr h="468483">
                <a:tc>
                  <a:txBody>
                    <a:bodyPr/>
                    <a:lstStyle/>
                    <a:p>
                      <a:r>
                        <a:rPr lang="en-US" b="1" dirty="0" smtClean="0"/>
                        <a:t>Naïve Bayes</a:t>
                      </a:r>
                      <a:endParaRPr lang="en-US" b="1" dirty="0"/>
                    </a:p>
                  </a:txBody>
                  <a:tcPr/>
                </a:tc>
                <a:tc>
                  <a:txBody>
                    <a:bodyPr/>
                    <a:lstStyle/>
                    <a:p>
                      <a:r>
                        <a:rPr lang="en-US" b="1" dirty="0" smtClean="0"/>
                        <a:t>89 % </a:t>
                      </a:r>
                      <a:endParaRPr lang="en-US" b="1" dirty="0"/>
                    </a:p>
                  </a:txBody>
                  <a:tcPr/>
                </a:tc>
                <a:tc>
                  <a:txBody>
                    <a:bodyPr/>
                    <a:lstStyle/>
                    <a:p>
                      <a:r>
                        <a:rPr lang="en-US" b="1" dirty="0" smtClean="0"/>
                        <a:t>94</a:t>
                      </a:r>
                      <a:r>
                        <a:rPr lang="en-US" b="1" baseline="0" dirty="0" smtClean="0"/>
                        <a:t> %</a:t>
                      </a:r>
                      <a:endParaRPr lang="en-US" b="1" dirty="0"/>
                    </a:p>
                  </a:txBody>
                  <a:tcPr/>
                </a:tc>
                <a:tc>
                  <a:txBody>
                    <a:bodyPr/>
                    <a:lstStyle/>
                    <a:p>
                      <a:r>
                        <a:rPr lang="en-US" b="1" dirty="0" smtClean="0"/>
                        <a:t>NA</a:t>
                      </a:r>
                      <a:endParaRPr lang="en-US" b="1" dirty="0"/>
                    </a:p>
                  </a:txBody>
                  <a:tcPr/>
                </a:tc>
              </a:tr>
              <a:tr h="430384">
                <a:tc>
                  <a:txBody>
                    <a:bodyPr/>
                    <a:lstStyle/>
                    <a:p>
                      <a:r>
                        <a:rPr lang="en-US" b="1" dirty="0" smtClean="0"/>
                        <a:t>Support Vector Machine</a:t>
                      </a:r>
                      <a:endParaRPr lang="en-US" b="1" dirty="0"/>
                    </a:p>
                  </a:txBody>
                  <a:tcPr/>
                </a:tc>
                <a:tc>
                  <a:txBody>
                    <a:bodyPr/>
                    <a:lstStyle/>
                    <a:p>
                      <a:r>
                        <a:rPr lang="en-US" b="1" dirty="0" smtClean="0"/>
                        <a:t>94 %</a:t>
                      </a:r>
                      <a:endParaRPr lang="en-US" b="1" dirty="0"/>
                    </a:p>
                  </a:txBody>
                  <a:tcPr/>
                </a:tc>
                <a:tc>
                  <a:txBody>
                    <a:bodyPr/>
                    <a:lstStyle/>
                    <a:p>
                      <a:r>
                        <a:rPr lang="en-US" b="1" dirty="0" smtClean="0"/>
                        <a:t>97 %</a:t>
                      </a:r>
                      <a:endParaRPr lang="en-US" b="1" dirty="0"/>
                    </a:p>
                  </a:txBody>
                  <a:tcPr/>
                </a:tc>
                <a:tc>
                  <a:txBody>
                    <a:bodyPr/>
                    <a:lstStyle/>
                    <a:p>
                      <a:r>
                        <a:rPr lang="en-US" b="1" dirty="0" smtClean="0"/>
                        <a:t>NA</a:t>
                      </a:r>
                      <a:endParaRPr lang="en-US" b="1" dirty="0"/>
                    </a:p>
                  </a:txBody>
                  <a:tcPr/>
                </a:tc>
              </a:tr>
              <a:tr h="468483">
                <a:tc>
                  <a:txBody>
                    <a:bodyPr/>
                    <a:lstStyle/>
                    <a:p>
                      <a:r>
                        <a:rPr lang="en-US" b="1" dirty="0" smtClean="0"/>
                        <a:t>Random</a:t>
                      </a:r>
                      <a:r>
                        <a:rPr lang="en-US" b="1" baseline="0" dirty="0" smtClean="0"/>
                        <a:t> Forest</a:t>
                      </a:r>
                      <a:endParaRPr lang="en-US" b="1" dirty="0"/>
                    </a:p>
                  </a:txBody>
                  <a:tcPr/>
                </a:tc>
                <a:tc>
                  <a:txBody>
                    <a:bodyPr/>
                    <a:lstStyle/>
                    <a:p>
                      <a:r>
                        <a:rPr lang="en-US" b="1" dirty="0" smtClean="0"/>
                        <a:t>93 %</a:t>
                      </a:r>
                      <a:endParaRPr lang="en-US" b="1" dirty="0"/>
                    </a:p>
                  </a:txBody>
                  <a:tcPr/>
                </a:tc>
                <a:tc>
                  <a:txBody>
                    <a:bodyPr/>
                    <a:lstStyle/>
                    <a:p>
                      <a:r>
                        <a:rPr lang="en-US" b="1" dirty="0" smtClean="0"/>
                        <a:t>96</a:t>
                      </a:r>
                      <a:r>
                        <a:rPr lang="en-US" b="1" baseline="0" dirty="0" smtClean="0"/>
                        <a:t> %</a:t>
                      </a:r>
                      <a:endParaRPr lang="en-US" b="1" dirty="0"/>
                    </a:p>
                  </a:txBody>
                  <a:tcPr/>
                </a:tc>
                <a:tc>
                  <a:txBody>
                    <a:bodyPr/>
                    <a:lstStyle/>
                    <a:p>
                      <a:r>
                        <a:rPr lang="en-US" b="1" dirty="0" smtClean="0"/>
                        <a:t>NA</a:t>
                      </a:r>
                      <a:endParaRPr lang="en-US" b="1" dirty="0"/>
                    </a:p>
                  </a:txBody>
                  <a:tcPr/>
                </a:tc>
              </a:tr>
              <a:tr h="468483">
                <a:tc>
                  <a:txBody>
                    <a:bodyPr/>
                    <a:lstStyle/>
                    <a:p>
                      <a:r>
                        <a:rPr lang="en-US" b="1" dirty="0" smtClean="0"/>
                        <a:t>Logistic Regression</a:t>
                      </a:r>
                      <a:endParaRPr lang="en-US" b="1" dirty="0"/>
                    </a:p>
                  </a:txBody>
                  <a:tcPr/>
                </a:tc>
                <a:tc>
                  <a:txBody>
                    <a:bodyPr/>
                    <a:lstStyle/>
                    <a:p>
                      <a:r>
                        <a:rPr lang="en-US" b="1" dirty="0" smtClean="0"/>
                        <a:t>86 %</a:t>
                      </a:r>
                      <a:endParaRPr lang="en-US" b="1" dirty="0"/>
                    </a:p>
                  </a:txBody>
                  <a:tcPr/>
                </a:tc>
                <a:tc>
                  <a:txBody>
                    <a:bodyPr/>
                    <a:lstStyle/>
                    <a:p>
                      <a:r>
                        <a:rPr lang="en-US" b="1" dirty="0" smtClean="0"/>
                        <a:t>93</a:t>
                      </a:r>
                      <a:r>
                        <a:rPr lang="en-US" b="1" baseline="0" dirty="0" smtClean="0"/>
                        <a:t> %</a:t>
                      </a:r>
                      <a:endParaRPr lang="en-US" b="1" dirty="0"/>
                    </a:p>
                  </a:txBody>
                  <a:tcPr/>
                </a:tc>
                <a:tc>
                  <a:txBody>
                    <a:bodyPr/>
                    <a:lstStyle/>
                    <a:p>
                      <a:r>
                        <a:rPr lang="en-US" b="1" dirty="0" smtClean="0"/>
                        <a:t>NA</a:t>
                      </a:r>
                      <a:endParaRPr lang="en-US" b="1" dirty="0"/>
                    </a:p>
                  </a:txBody>
                  <a:tcPr/>
                </a:tc>
              </a:tr>
              <a:tr h="468483">
                <a:tc>
                  <a:txBody>
                    <a:bodyPr/>
                    <a:lstStyle/>
                    <a:p>
                      <a:r>
                        <a:rPr lang="en-US" b="1" dirty="0" smtClean="0"/>
                        <a:t>Neural Network</a:t>
                      </a:r>
                      <a:endParaRPr lang="en-US" b="1" dirty="0"/>
                    </a:p>
                  </a:txBody>
                  <a:tcPr/>
                </a:tc>
                <a:tc>
                  <a:txBody>
                    <a:bodyPr/>
                    <a:lstStyle/>
                    <a:p>
                      <a:r>
                        <a:rPr lang="en-US" b="1" dirty="0" smtClean="0"/>
                        <a:t>92.2 %</a:t>
                      </a:r>
                      <a:endParaRPr lang="en-US" b="1" dirty="0"/>
                    </a:p>
                  </a:txBody>
                  <a:tcPr/>
                </a:tc>
                <a:tc>
                  <a:txBody>
                    <a:bodyPr/>
                    <a:lstStyle/>
                    <a:p>
                      <a:r>
                        <a:rPr lang="en-US" b="1" dirty="0" smtClean="0"/>
                        <a:t>NA</a:t>
                      </a:r>
                      <a:endParaRPr lang="en-US" b="1" dirty="0"/>
                    </a:p>
                  </a:txBody>
                  <a:tcPr/>
                </a:tc>
                <a:tc>
                  <a:txBody>
                    <a:bodyPr/>
                    <a:lstStyle/>
                    <a:p>
                      <a:r>
                        <a:rPr lang="en-US" b="1" dirty="0" smtClean="0"/>
                        <a:t>0.2</a:t>
                      </a:r>
                      <a:endParaRPr lang="en-US" b="1" dirty="0"/>
                    </a:p>
                  </a:txBody>
                  <a:tcPr/>
                </a:tc>
              </a:tr>
            </a:tbl>
          </a:graphicData>
        </a:graphic>
      </p:graphicFrame>
      <p:sp>
        <p:nvSpPr>
          <p:cNvPr id="4" name="TextBox 3"/>
          <p:cNvSpPr txBox="1"/>
          <p:nvPr/>
        </p:nvSpPr>
        <p:spPr>
          <a:xfrm>
            <a:off x="304800" y="5181600"/>
            <a:ext cx="9023416" cy="646331"/>
          </a:xfrm>
          <a:prstGeom prst="rect">
            <a:avLst/>
          </a:prstGeom>
          <a:noFill/>
        </p:spPr>
        <p:txBody>
          <a:bodyPr wrap="square" rtlCol="0">
            <a:spAutoFit/>
          </a:bodyPr>
          <a:lstStyle/>
          <a:p>
            <a:pPr marL="285750" indent="-285750">
              <a:buFont typeface="Arial" charset="0"/>
              <a:buChar char="•"/>
            </a:pPr>
            <a:r>
              <a:rPr lang="en-US" dirty="0" smtClean="0"/>
              <a:t>From the above metrics all the algorithm are giving good results but out of them SVM</a:t>
            </a:r>
          </a:p>
          <a:p>
            <a:r>
              <a:rPr lang="en-US" dirty="0"/>
              <a:t>a</a:t>
            </a:r>
            <a:r>
              <a:rPr lang="en-US" dirty="0" smtClean="0"/>
              <a:t>nd Random Forest are give the best results with F1 Score of 97 and 96 %.</a:t>
            </a:r>
            <a:endParaRPr lang="en-US" dirty="0"/>
          </a:p>
        </p:txBody>
      </p:sp>
    </p:spTree>
    <p:extLst>
      <p:ext uri="{BB962C8B-B14F-4D97-AF65-F5344CB8AC3E}">
        <p14:creationId xmlns:p14="http://schemas.microsoft.com/office/powerpoint/2010/main" val="154218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Context :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Data Reading, Analysis, Cleaning &amp; Datatype Conversions</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Correlation and Relationship between Features</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Feature Selection</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Data Labeling</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Outlier Detection</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Data Scaling</a:t>
            </a:r>
          </a:p>
          <a:p>
            <a:pPr marL="914400" lvl="1" indent="-514350">
              <a:buFont typeface="+mj-lt"/>
              <a:buAutoNum type="arabicPeriod"/>
            </a:pPr>
            <a:r>
              <a:rPr lang="en-US" sz="2000" dirty="0">
                <a:latin typeface="Times New Roman" panose="02020603050405020304" pitchFamily="18" charset="0"/>
                <a:cs typeface="Times New Roman" panose="02020603050405020304" pitchFamily="18" charset="0"/>
              </a:rPr>
              <a:t>Features Importance</a:t>
            </a:r>
          </a:p>
          <a:p>
            <a:pPr marL="400050" lvl="1" indent="0">
              <a:buNone/>
            </a:pPr>
            <a:endParaRPr lang="en-US" sz="2000" dirty="0">
              <a:latin typeface="Times New Roman" panose="02020603050405020304" pitchFamily="18" charset="0"/>
              <a:cs typeface="Times New Roman" panose="02020603050405020304" pitchFamily="18" charset="0"/>
            </a:endParaRPr>
          </a:p>
          <a:p>
            <a:pPr marL="914400" lvl="1"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1"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1" indent="-514350">
              <a:buFont typeface="+mj-lt"/>
              <a:buAutoNum type="arabicPeriod"/>
            </a:pPr>
            <a:endParaRPr lang="en-US" sz="2000" dirty="0"/>
          </a:p>
        </p:txBody>
      </p:sp>
    </p:spTree>
    <p:extLst>
      <p:ext uri="{BB962C8B-B14F-4D97-AF65-F5344CB8AC3E}">
        <p14:creationId xmlns:p14="http://schemas.microsoft.com/office/powerpoint/2010/main" val="313583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4400" lvl="1" indent="-514350"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Reading, Analysis, Cleaning &amp; Datatype Conversions</a:t>
            </a:r>
          </a:p>
        </p:txBody>
      </p:sp>
      <p:sp>
        <p:nvSpPr>
          <p:cNvPr id="3" name="Content Placeholder 2"/>
          <p:cNvSpPr>
            <a:spLocks noGrp="1"/>
          </p:cNvSpPr>
          <p:nvPr>
            <p:ph idx="1"/>
          </p:nvPr>
        </p:nvSpPr>
        <p:spPr>
          <a:xfrm>
            <a:off x="457200" y="1295400"/>
            <a:ext cx="5715000" cy="4830763"/>
          </a:xfrm>
        </p:spPr>
        <p:txBody>
          <a:bodyPr>
            <a:normAutofit/>
          </a:bodyPr>
          <a:lstStyle/>
          <a:p>
            <a:r>
              <a:rPr lang="en-US" sz="2000" dirty="0"/>
              <a:t>Reading the dataset with help of Pandas library.</a:t>
            </a:r>
          </a:p>
          <a:p>
            <a:r>
              <a:rPr lang="en-US" sz="2000" dirty="0"/>
              <a:t>In Data analysis we found that there are two columns(Evening Minutes &amp; Day Charge) which are mention as Object data type even though they supposed to be the numeric data types.</a:t>
            </a:r>
          </a:p>
          <a:p>
            <a:r>
              <a:rPr lang="en-US" sz="2000" dirty="0"/>
              <a:t>Data type conversion from object to numeric using the pandas utilities.</a:t>
            </a:r>
          </a:p>
          <a:p>
            <a:r>
              <a:rPr lang="en-US" sz="2000" dirty="0"/>
              <a:t>Post Datatype conversion, there are 31 null records which are un-supported to the column data type, removing them for further process.</a:t>
            </a:r>
          </a:p>
          <a:p>
            <a:r>
              <a:rPr lang="en-US" sz="2000" dirty="0"/>
              <a:t>The Count plot shows the data portions of the Churn and Loyal customer in given dataset.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638800"/>
            <a:ext cx="7010400" cy="1202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img.freepik.com/free-vector/cartoon-hands-holding-open-books_74855-19722.jpg?w=2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8313" y="1295400"/>
            <a:ext cx="2979487" cy="19217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bing.com/images/blob?bcid=r-iJpTcSpjQF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76600"/>
            <a:ext cx="2714625"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7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 calcmode="lin" valueType="num">
                                      <p:cBhvr additive="base">
                                        <p:cTn id="42" dur="500" fill="hold"/>
                                        <p:tgtEl>
                                          <p:spTgt spid="2050"/>
                                        </p:tgtEl>
                                        <p:attrNameLst>
                                          <p:attrName>ppt_x</p:attrName>
                                        </p:attrNameLst>
                                      </p:cBhvr>
                                      <p:tavLst>
                                        <p:tav tm="0">
                                          <p:val>
                                            <p:strVal val="#ppt_x"/>
                                          </p:val>
                                        </p:tav>
                                        <p:tav tm="100000">
                                          <p:val>
                                            <p:strVal val="#ppt_x"/>
                                          </p:val>
                                        </p:tav>
                                      </p:tavLst>
                                    </p:anim>
                                    <p:anim calcmode="lin" valueType="num">
                                      <p:cBhvr additive="base">
                                        <p:cTn id="4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2"/>
                                        </p:tgtEl>
                                        <p:attrNameLst>
                                          <p:attrName>style.visibility</p:attrName>
                                        </p:attrNameLst>
                                      </p:cBhvr>
                                      <p:to>
                                        <p:strVal val="visible"/>
                                      </p:to>
                                    </p:set>
                                    <p:animEffect transition="in" filter="fade">
                                      <p:cBhvr>
                                        <p:cTn id="48" dur="500"/>
                                        <p:tgtEl>
                                          <p:spTgt spid="205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4"/>
                                        </p:tgtEl>
                                        <p:attrNameLst>
                                          <p:attrName>style.visibility</p:attrName>
                                        </p:attrNameLst>
                                      </p:cBhvr>
                                      <p:to>
                                        <p:strVal val="visible"/>
                                      </p:to>
                                    </p:set>
                                    <p:animEffect transition="in" filter="fade">
                                      <p:cBhvr>
                                        <p:cTn id="5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1"/>
            <a:ext cx="7772400" cy="1143000"/>
          </a:xfrm>
        </p:spPr>
        <p:txBody>
          <a:bodyPr>
            <a:normAutofit/>
          </a:bodyPr>
          <a:lstStyle/>
          <a:p>
            <a:pPr lvl="1" algn="ctr" rtl="0">
              <a:spcBef>
                <a:spcPct val="0"/>
              </a:spcBef>
            </a:pP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and Relationship between Features</a:t>
            </a:r>
            <a:b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400" b="1" dirty="0">
              <a:solidFill>
                <a:srgbClr val="002060"/>
              </a:solidFill>
              <a:effectLst>
                <a:outerShdw blurRad="38100" dist="38100" dir="2700000" algn="tl">
                  <a:srgbClr val="000000">
                    <a:alpha val="43137"/>
                  </a:srgbClr>
                </a:outerShdw>
              </a:effectLst>
            </a:endParaRPr>
          </a:p>
        </p:txBody>
      </p:sp>
      <p:sp>
        <p:nvSpPr>
          <p:cNvPr id="4" name="AutoShape 2" descr="data:image/png;base64,iVBORw0KGgoAAAANSUhEUgAAA2IAAAKKCAYAAABfz+jJAAAAOXRFWHRTb2Z0d2FyZQBNYXRwbG90bGliIHZlcnNpb24zLjUuMSwgaHR0cHM6Ly9tYXRwbG90bGliLm9yZy/YYfK9AAAACXBIWXMAAAsTAAALEwEAmpwYAAEAAElEQVR4nOzdd1QU59fA8S/ggg0MSlSKXWPyWiIoxYJdERVQLGBvWEIsMdaosZfYW6KCGiuCXUFUQMAWFcGO+ZlEwUbQWGKPDfb9A11B2i4K7Cb3c86e487cnblzeeaZnX1mRj2lUqlECCGEEEIIIUSe0c/vBIQQQgghhBDiv0ZOxIQQQgghhBAij8mJmBBCCCGEEELkMTkRE0IIIYQQQog8JidiQgghhBBCCJHH5ERMCCGEEEIIIfKYnIgJIYQQQgghRDaePHlC27ZtuXnzZrp5//vf/3B3d8fJyYnx48fz+vXrbJcnJ2JCCCGEEEIIkYVz587RpUsXrl69muH8UaNGMXHiREJCQlAqlWzZsiXbZcqJmBBCCCGEEEJkYcuWLUyaNImSJUumm5eQkMDz58+pVasWAO7u7uzfvz/bZRb42EkKIYQQQgghhLZ79OgRjx49SjfdxMQEExOTNNNmzJiR6XL++usvPv30U9X7Tz/9lNu3b2e7fjkRy0ev7sbldwoaK2zhmN8paKyAgW41c4W+QX6noLFXyUn5nYLGlEplfqegkcIKo/xOQWPPXr3I7xQ0lqxMzu8UNKLQsf4N4FVS9vdNaBMDHeyTk3SwT9a1OuvaMQTg+fPr+Z2CWvLy+/E6/2B+/PHHdNMHDx7MkCFD1F5OcnIyenp6qvdKpTLN+8zoXg8uhBBCCCGEEB+oV69etG/fPt3090fDslO6dGnu3Lmjen/37t0ML2F8n5yICSGEEEIIIbRDHo7oZnQJYk5YWlpiZGTEqVOnqF27Nrt376Zhw4bZfk4e1iGEEEIIIYQQGurfvz8XLlwAYN68ecyaNYtWrVrx7Nkzevbsme3n9ZS6eJHrv4TcI5Y35B6x3Cf3iOU+uUcsb8g9YrlP7hHLfXKPWO7TtWMI6NA9Yrd/y7N1KUpVzbN1ZURGxIQQQgghhBAij+neT2lCCCGEEEKIf6dk3boy4UPIiJgQQgghhBBC5DEZERNCCCGEEEJoBaWO3av7IWRETAghhBBCCCHymJyICSGEEEIIIUQek0sThRBCCCGEENpBHtYhhBBCCCGEECK3/CtOxLZs2cKePXvSTV+6dClLly79qOuKjIxkzZo1ubb8j0GpVDJu2jzWbNqWbzk4Ozfj9KkwYmMP4+/vg7Fx0RzFWVlZcDU+hhIlTNN9tnz5Mty+FUttm5oa59eqVVNOntzPuXMR+PktyzC/zGL09fWZO3ciZ8+GExt7CC+vbuk+W65cGRISzmFjU0M1bdiw/pw6FUZU1D6Cg/2oUKGsxnm/5eTUhGNRezl15gDrNvyYYf7ZxVhamnPpj2MUT1XbVs5NuXbjNEeP71G9ihYtkuM8daXOrVo1JTo6hPPnI/HzW55pe80sLiXXSZw7F8HFi4fx8uqu+kylSuU5cGArZ86Ec+RIIJ99VgmAkSO9iYrap3pduXKSv/66CICZWXECAnyIjg7hzJlwZs4ch56eXrbb0cKpMUeOBxF1OoQ165dkuB2ZxRQsaMTSZbP4JSqYYyf3snTZLAoWTPlPpKtWrczeUH8O/RLIwaO7adqsQba5qFs7dePyu8bOzk05FRNG7IVD+G9akUWflnGcvr4+8+ZN5sL5g/z661H690/J/4vPqxB9MkT1On3qAC9f3KSdmzMADRrYc+RwIDHRoYQf2KZ2v+HUqglRUfs4czacDRt/yriPyCRGX1+fOXMmcvpMOOcvHKRfqn3v888rE3ZgK8dP7OXY8WCaN2+omjd0qBfRMaGcOLGPPXs2atzH6VqNc7t/69mzM9u2rU4z7WMcR3KrzpBS68iIHUSfDOFk1H5atGiUZpmGhobs3bsJ9/Zt1MpVV2ucm/1d7do1iYzcQVTUPmJiQunSpb1qnr//Ci5ePKzq8+bMmahx7lpBmZx3r/ym/BcYM2aMcvv27emmL1myRLlkyZKPuq7Uy/zQ5b+8c+Wjv/4XHans7tlJ+WXNGkqfxbM/+vILKCyyfZU2r668ffuO8vMv6isLKCyUc+b+qFy+fK3Gcb37DFXGxV1TKpVKZanS1dJ8tkjRCspffjmpfPz4idLevlWW+RQsWDbNy8qqlvL27TvKatUaKgsWLKucN2+ZcsWK9WrHDB06XrlvX4SySJEKytKlqysvXfpD2aCBi+qzxYpVUR47Fq18/PiJsl69NsqCBcsqnZ27KH/99Xflp5/+n2oZR46cSJdbwYJllcaFK2T5Kl+2tvKvv+4oa9VoojQuXEG5YP4K5UqfDRrFDPD6Vhkff12pVCqV5crYqKbPm7tMOXni3GxzeP+V0XZoe52NjMoojYzKKC0tv1Tevn1H+X//56g0MiqjnDt3mXLFinWq+erEDRkyTrlvX7iycOHyylKlUnKtX7+t0siojPLkyTPKnj0HK42MyihdXHooY2MvpVt2yZLVlL//fkXp4tJDaWRURrlp03blrFmLlUZGZZQmJpWVR46cUA7+aqzStGjlTF+Vy9sp//rrrrL2l82UpkUrKxct8FGu8t2odszc2T8p/f12KIsbV1GWMPlMuW1LkHLOrKVK06KVlUcOv1t/w3quyocPHinNilXNMh/TopV1rsYDBoxQKgwt073MLWoob9++o/zi/xooFYaWyrlzf1IuX7FWo7jBQ75T7t0XrixYqKzy05L/p7x06Q9l3Xpt0i1jwcIVSn//nUqFoaWyfIU6yrt37ytt7ZyUCkNL5fBvJyr3h0SmiS9cqFy6V9ky1sq/bt9R1qjeSFm4UDnl/HnLlT4+69WOGTZsvHL//gilcdGKSgvzGspLly4rHR1dlYULlVMeOnRcOWjgSGXhQuWUdR1aKx88eKg0LlpR2aZ1V+Wvv/6uLFWymmoZR46cyDA/XatxXvdv5uY1lL6+G5SPHj1WBgcfUC1Pk/4toxrnRZ0PHjym9Or/rVJhaKm0tW2pfPDgobJgoZR8Gji6KE+fPq98+vSZ0sNjQLp16lqN3+9j8qq/u379ptLZuYvSyKiMsmJF2zTLSEi4pSxfvk6muemKF9fP5tkrv+V4ROz169dMmDABDw8PmjVrhre3N8+fP2ft2rU4OTnRunVr5s6dC0BCQgI9e/akbdu2dOzYkUuXLgGwfft22rZti4uLC2PHjuXp06cAVK1aVbWeHTt2MHbsWACaNm3KokWL6NixI23atCE2NpZjx44RERHBkiVLOHLkSKb5Hj58mI4dO9KuXTsGDx7M33//nekyAX7//Xfc3d1xc3Nj2rRptGjRgsuXLxMQEEBAQADbt28H4Pz583h6etKkSROtGB0L2L6HDi5OtGzimG85tGjRiJiYc1y+HA+Aj8/6NL/YqBNnbl4KV1cn2rRN/wsWwNIlM1i/fgt3797XOL/mzRty6tR5rly5CoCv70Y8Pd3UjnF1dWLDhi0kJSXx4MEjtm4NSrN9ixZNY8OGrdy79y6327fvMHToeB4/fgLA6dPnKVvWUuPcAZo1c+T0qQuq3Fav3EgnDze1Y0qXLkmbti1xd+udbtn29jY0bFyXX04Esz90M/Xq2+YoR9CdOqfkcE6Vw8qVG/D0bKdRnJtbK9av3/om14dvcnXHwqIUVatWYsuWQABCQw9StGhhatWqnmbZP/wwnpCQg4SGHgRg9+4Qli9fB8CLFy+4ePE3ypSxyHI7mjRtwJnTF4i7cg2An1dtolNnV7Vjjv8Szfy5y1AqlSQnJ3P+/K9YlU1Zp4GBPp98YgJAUeMiPH/xIstcNKmdunF5UeOyZa0yzL9F80bEnErVV/mup4tnBn1aFnFubq1Yv26zKv8tWwLp2tU9zefr17fDvX0bvh6ccsxzd29NSEgkZ8/GvqnHRkaOnJRhjqk1a+bIqdPnU9VxIx4Z9BGZxbi6OLFBVetHbNsWpPo7pLSFYgAULVqEF89T2sLt23f4ZtiEVPveBY36OF2rcW72bx06tCUx8TbffTcjzfI+xnEkt+tsYKCPqemb9mFclOfP3/UVg7/uy/gJs4iOPqtWrrpa49zs74yMjJgxYxEREUcBSEi4xd2797GyMqd8+TIYGxdh2bIfiIkJxdd3nupvoXOSk/Lulc9yfCJ25swZFAoFmzdvJiwsjMePH7N+/Xo2bdrEtm3bCAwM5OLFi8TGxjJlyhScnJzYs2cPQ4YMYfny5fz222+sWLGCDRs2EBQURKFChfjxxx+zXe8nn3zCtm3b8PT0xMfHh3r16tG0aVOGDh2Ko2PGJx/3799n/vz5rF69ml27dtGgQQPmzZuX6TIBxo4dy7Bhw9i9ezdlypQhKSmJypUr4+npiaenJx06dADg3r17rF+/nu3bt7N69WqePHmS05J+FONHeNOmZZN8zcHKyoKbN/9Uvb95M5FixUwyvOwws7jExNt07tyfP/6IS7f8vn26oFAoWP3zphzmZ55mvQkJ6fPLKiZlXmKqebewtDQHoHdvTxSKAqxZE5Bmnb/++jtHj0YBKZdmTJs2lh079uYof8sM1l+smHGa/LOKuXXrL7p3/Up1gE3t/v0H/LxqE/Ud2jB50lw2+a/AwqJ0jvLUlTqntMN368m6vWYcl9F2WFqWxsrKgsTE2yiVygy3A+Dzz6vg4uLE1KnzVdN27drH7dt3APjyy2p4eLixJygsy+2wtCpNQqr8/ky4hUm6dpF5TGTEUa5cvpqyrWUsGOTdi9079wMw6tspfDNiILGXjrAzcC0jh08iKUn9A5iu1Hj37v1Z5P9hfVoZKwtupN62hESsUuUI8MOsCUyaNEf1JbBKlYo8ffaMjRt+4mTUfjb5LePly1cZ5pg+j9T7Tkb7XuYxlhnMe1vPb4dPZMRIb37/4zh7gjcy7JsJJCUlpd/3po5hpwZ9nO7VOPf6t1Wr/Jg1awkvXrxMs86PcRzJ7ToPGzaB0aMGE3clmv37/BkyZJyqr+jRczAHDhzWIFddrnHu9HcvXrxg7drNqun9+nXF2LgIUVGn+fTTEkREHGXIkHHY2bXiyZOn+PjMQ2i3HJ+I2dra0rVrV/z8/JgxYwZXr17l5cuXNGnSBGNjYwoUKMDatWupXr060dHRuLml/ELRqFEjFi9eTHR0NE2aNMHUNOX+FA8PD06cOJHtet+ebFWpUoUHDx6oleu5c+dITEykZ8+euLm54efnx7Vr1zJd5oMHD0hISKBRo5Rrm9+edGWWj6GhIcWLF8fU1JSHDx+qldO/mb6+fpovRW+9/8VN3bjUrGtVZ8CAHnh/PSbH+enpZb/erGLez1tPL2V6rVrV8fLqxpAh4zJdt5lZcfbs2cCTJ0+ZOHFOjvLXVyN/dWIy0r3rV+zetQ+AE8djiIo6TZMc3A8EulNnfX09Ndtr5nHpc9UjKSk5wzaeMu/dsocM6ceKFet49OhxumU3b96QPXs28u23k4i98L9stkONdqFGzJe1qrE3xJ9VvhsJ3R+JkZEhP69bzNeDxlL9c0faturGgsXTsLRU/wRdV2p8/vyveZz/u887ONTG7NPi+AfsVE1TFFDg0rYlk6fMw86+FRGRv7Bl88oMc0xNT418s4rR19dDSfpcjYyMWLf+RwYOHMlnVerSsoUHS5bMTHPSa2ZWnMCgDTx5+pRJk+Zmm+tbOlfjXOrf1PEhx5HcrLORkRF+fsvw6j+cipVsadqsIz/99ANWVubplqMOqXH6/i61kSO9mTDhW9zd+/L8+Quio8/i4TGAmzcTSU5OZvr0hTg7N0WhUGiUv1b4D90jluMTsfDwcEaOHEnBggVxd3fH1tYWY2PjNDc73759m0ePHlGgwLun5CuVSi5fvkzye4+mVCqVvH79Os17IM00ACOjlJvH1blx/a2kpCRsbGzYvXs3u3fvZtu2bSxZsiTTZRoYGGS4c2Qk9bbp6WW8U/0XTJo0kpjoUGKiQ+nbpwvmFqVU8ywtS3P//t88e/ZPms/cuJGgVlxq3bt3wtjEWHVjtYVFKdat/5G2bVuoneuNG39ibv7+eh+kWW9WMe/PMzcvRUJCIt26uWNiUpTIyB2cOLEXc/NSrFmzmDZtmgNQvfrnHD0ayNmzsXh4DODVq+x/dc3IzZsJmJuXVL23sCjF3+/lr07M+4oVM2bESO800/T09Hidwzy1uc7ff/+t6mbmPn26ZJtnTnO9cSOB0qVLplmOuXlJEhJSfgXV19enXTtnNmzYmi7HoUO9+PnnRfTqNYRNm3ZkUuV3bt74k9Kp/ubmGbWLbGLcO7Rhx+61TJk0j4XzVgDwxf99RqFCBQndHwlATPRZLv3vD2rXqZVlPt+NH6bTNZ40caTq4Q59+nbBQs38M4u7fiMhzTwL81LcTHj3a3inTq74bdye5hiSmHib48djVKPXa9b48+WX1ShYsGC6bUnt5nu1srBIn29WMe/PMzcvxZ8Jt/i/ap9RuHBB9u+LACA6+gz/+98f2NrWAlL2vcNHAjl3NhZPj4HZ9nG6XOPc6t+yk5PjSF7VuVq1qhQqVIi9e8MBOHnyNL/++jt2tjbZ5pgRXarxxIl5c0yBlJG69euX0rmzK40bt+PCmx/p6te3o02bd9+F9PT0SE5O1ujqBZH3cnwidvz4cZydnenQoQMmJiZERUWRlJTEoUOHePr0Ka9fv2bEiBHExsZSp04dgoODATh27Bjff/89dnZ2REREqEa1tmzZgr29PQCmpqb88ccfKJVKIiIiss3FwMAgy4b25ZdfcvbsWeLjUzraZcuWMWdO5r9wGBsbU6ZMGQ4dOgRAUFBQmnW9f3IoYMqUedSxbUkd25Y0cHTB3s6GypUrADBgQA+CgkLTfSYs7JBacamNGDmJatUcVev688/b9Oo5mD17sr5sK7Xw8MPY2VlTqVJ5ALy8urFnT6jaMXv2hNGzZ2cMDAwoVsyETp1cCQwMZdSoqdSs2QQHh9Y4OLQmMfE2ffoMIzj4AJaWpdm3z5+ZM5cwevS0dD9EaCI8/Ci2qXLr69WN4OADGse87/Hjp/Qf2B1Xt1YA1Pzy/6hdpyZhYepfSpI2B+2t87RpC7C3d8be3pmGDd3S5NC/f/d0eQIcOHA407igoFB69fJIlasLQUEhJCTc4sqVa3Tq5AKkjL4kJyuJjU25T7Z69c958OAh167dTLOugQN7MmhQLxo1aqe6FyA7keFHqWNbi4qVygHQp18X9r35QqROjJNzU2bN/Z4O7fqwfeu7Pi8u7homJsbY2VsDUL5CWap+XjnT0aO3Zs1YrNM1njJ1HrZ2TtjaOeHo6Ipd6r6qfw+CgkLSfSbswKFM44KCQund+13+nTu7Ehj4bhkNHR2IiEybx+7d+6hbtw7ly5cBoH271ly8eInnz59nUXkIDz+CnW2tNPtVcHCY2jEp+14nVa4dO7oQFBRK3JVrmJiYYG+f8sW6QoWyfPF5Zc6du4iFZWmC927ih1mLGTNGvT5Ot2ucO/1bVnJ6HMmrOl+5cpVixYxxcKgNQMWK5fjiiyqcPRerVp7v06UaT52aN8cUgDVrFmNsXJTGjdun6deKFCnMwoVTVPeFDR8+iJ07937Q9418k5ycd698luP/0LlTp06MHDmS4OBgFAoFNjY2PHz4kO7du+Pp6UlycjItWrSgXr16VKhQgQkTJrBp0yYKFSrE9OnTqVy5MgMHDqRHjx68evWKatWqMWXKFABGjBjBoEGDMDMzo3bt2qoHa2SmXr16LFiwAGNjYxQKBREREcyY8e4GzE8//ZSZM2fyzTffkJycTKlSpVQPEsnMnDlzGDduHIsWLaJq1aqqX8dsbW0ZM2YMZmZmOS3dv96dO/fw6v8tmwN8URgqiLtyjT59hwFQ26YmPj4pJ21ZxeV2fgMHjmLTpuUYGhoSF3cNL6/h2NjUYNmy2Tg4tM40BsDXdwMVK5bl5Mn9GBoqWL16k+qa8syMHTuUIkUK4+3dG2/v3gC8fPmShg3baZz/3Tv38B40mvV+P2GoUBAff52B/UdgbV2Dpctm0aBu20xjspKcnEyXzgOZO38S4yYM4/XrJHr3HMr9e1nvf5nRlTrfuXOPAQNG4u+/AkNDBXFx1+nX7xsAbGxqsnz5bOztnbOMS8m1HNHRIRgaKli1yo8jR1Jy7dlzMMuXz2bs2KE8f/6Crl2/Uv0iX7lyhXQnCAqFgunTx/Lo0RMCAnxU04N2hbBg3vJMt+Pu3fsM/mosazcsxdDQkPj463w1YBS1rKuz+MeZNKrvmmkMwNQZY9DT02PxjzNVy4w6cYrRI6bQo6s3M2dPoGBBI16/TmL40Alcjb+e5d9CF2u8Y0cws35Ywvvu3LlH/wEjCPD3wdBQwZW4a/Tt+y5/nxVzsbVzyjLOx2c9FSuW41RMKApDQ1at2siRI+8ux88oz3Pnf2Xo0PFs3bIKhaIAf//9kC5dB6lV70GDRuHntxyFoYL4+Gv09/oW6zf7Xt03+15GMZDywIqKFctxImofhoYKfk6173XxHMjceZMoaGTE66QkBg8ZR3z8dZYsnUmRIoX5yrsPX3n3AeDFi5c0btQu23x1tca60L9llHdu1rlT5/4smD+FggUL8vr1a7y/HkNc3LVMssk+V12tcW71d/b2NnTo0Ibff79CZOS7Ufzx42cRGnqQn35aQ2TkDvT19YmN/Q1v75zfxiHyhp7yv3otXTZ+/PFHOnfuTMmSJQkNDSUoKOijPxXx1d30D6LQdoUt8u9pjDlVwCDHvzfkC4W+QX6noLFXWvDkIU3pWtdXWGGU3ylo7NkrzZ6uqA2SteCeAU0odKx/A3iVpFtXlRjoYJ+cpIN9sq7VWdeOIQDPn6v/A1p+enEl+2dGfCxGlRzybF0Z0b0ePI9YWFjQt29fChQogImJSZoRNiGEEEIIIYT4EHIilgl3d3fc3d2zDxRCCCGEEEJ8HFpw71ZeyfHDOoQQQgghhBBC5IyMiAkhhBBCCCG0g47dq/shZERMCCGEEEIIIfKYnIgJIYQQQgghRB6TSxOFEEIIIYQQ2kEH//uFnJIRMSGEEEIIIYTIYzIiJoQQQgghhNAO8rAOIYQQQgghhBC5RUbEhBBCCCGEENpB/kNnIYQQQgghhBC5RUbEhBBCCCGEENpB7hETQgghhBBCCJFbZEQsHxW2cMzvFDT27M8j+Z2CxkzKNMnvFDTyMul1fqegMT09vfxOQWMG+rr1O9Q/r1/mdwoa07UaAxjpK/I7BY0818F2UUhhlN8paEQX+2QDfYP8TuFfT4kyv1P495J7xIQQQgghhBBC5BYZERNCCCGEEEJoBaUyKb9TyDMyIiaEEEIIIYQQeUxGxIQQQgghhBDaQZ6aKIQQQgghhBAit8iImBBCCCGEEEI7yFMThRBCCCGEEELkFjkRE0IIIYQQQog8JpcmCiGEEEIIIbSDPKxDCCGEEEIIIURukRExIYQQQgghhHZIlv/QWQghhBBCCCFELpERMSGEEEIIIYR2kHvENLd48WLCw8M/1uJEKs7OzTh9KozY2MP4+/tgbFw0R3FWVhZcjY+hRAnTdJ8tX74Mt2/FUtumZq5sQ1aUSiXjps1jzaZtebbOVq2acvLkfs6di8DPb1mGNc0sRl9fn7lzJ3L2bDixsYfw8uqW7rM9e3Zm27bVaab5+68gNvYQJ07s5cSJvcyZ873auUZHh3D+fCR+fssz/ftnFpeS7yTOnYvg4sXDeHl1V32mUqXyHDiwlTNnwjlyJJDPPqukmjd58khiYw8RFbWPxYunY2RkBEBk5A6iovapXn///Tvz50/ONCddqTOAU6smREXt48zZcDZs/CnDfDOL0dfXZ86ciZw+E875Cwfplypf59bNuHHzLMdP7FW9ihYtAkD9+nZEHtzJiRP7CAndTPnyZdTO9335Ue+c0OU6t3RqzC8ngok5Hca6DUszzD27GEtLc/73+y8UT9UXOzZ04PDR3fxyIpigvX5Ur/55jvJLzblVU2KiQ7lw/iCbsug7MovT19dn3txJnD8Xya8Xj9A/Vd/RqFFdjv0STPTJEA4f2k2dOrUAGDnSm5NR+1WvuCvR3PnrV41z14U65/b+Vq5cGRISzmFjUyPNdENDQ/bs2Uj79q21LueM+ohJk0Zy4cJBTpzYy6JF744l2pBvbtQYcnffMzX9hLVrlxB1Yh/nz0XStas78PH2PZG3PtqJ2LBhw2jWrNnHWpx4w8ysOKtWLqCzxwCqV29IfPw1Zs4Yp3Fc9+4diQjfjqWlebrPGhkZsW7tUgwNDXN1WzJy5ep1+g39jrCDR/NsnWZmxfHxmUuXLoP48sumxMdfZ9q0sWrHeHl1o3LlitSu3ZIGDVwYPLgvdep8CYCpaTGWLJnBvHmT0NPTS7NMe3sbWrTohINDaxwcWjN69DS1cvX1nYen50Bq1mxCfPx1pk8fq1Gcl1c3qlSpgI1NC+rXd2HIkHf5rl27hJUrN2Jt3Yxp0xbg778CgJ49O+Hs3Iz69V2wt3fm1q2/mDx5JABNmrhjb++Mvb0zU6cu4OrVG0yZMl+n66zKZcVcunb9Cutazbgaf4Op08aoHdPPqyuVq1TAtk5LGjq68vXXfan9Jl8H+9osXuxLXYfWqteTJ0+xsCyNf4APw7+ZgIODM7t37WfR4ulq5Zth/vlQ7xzlqaN1LmFWnGUr5tCj29fUsWnB1fgbTJ46SqMYzy7t2Rfij4VFadU0E5OibPRbxvcTZlPfoQ3ffvM9a9d/WJ+c0ifMx9NzADVqNiY+/jozpn+nUVx/r+5UqVIRa5vm1KvfliFD+lGnTi0UCgUbNyzjK+/R2No58cMPS1jz8yIA5s1bhp19K+zsW9GiZWeePXtG9+7eGuWuC3XOzf0NUo7La9YswtBQkWaZ9vY2HDy4k7p162hVzpn1ET16dMLZuSkNGrji4NA6zbEkP/OF3Knx25xya98DWLVyAQk3E7F3cMa5dRcWzJ+CpWXpj7LvaY3k5Lx75bMsT8QGDx5MSEiI6r27uzvnzp2jR48euLi44OHhwfnz5wEYO3YsO3bsAGDt2rU4OTnRunVr5s6dC8Ddu3fx9vbG3d2dDh06cOzYsXTr27FjB0OHDqVnz560atWKtWvXMmPGDFxcXOjRowcvXrwAYNeuXbRv3x43NzfGjRvHixcvePXqFaNGjaJdu3a0a9eOLVu2ABAUFISbmxvu7u4MHTqUFy9e8Pr1ayZMmICHhwfNmjXD29ub58+fA7B+/XpatmxJhw4dGDVqFEuXLgXg8OHDdOzYkXbt2jF48GD+/vtvAGbPno2rqyvt2rXjxx9/zPlfIhMtWjQiJuYcly/HA+Djs54uXdprFGduXgpXVyfatE3/axDA0iUzWL9+C3fv3v/o+WcnYPseOrg40bKJY56ts3nzhpw6dZ4rV64C4Ou7EU9PN7VjXF2d2LBhC0lJSTx48IitW4NUte7QoS2Jibf57rsZaZZXrlwZihYtwk8/zSY6OgQfn7mYmhZTM9dzqjxWrtyAp2c7jeLc3Fqxfv3WN/k+fJOvOxYWpahatRJbtgQCEBp6kKJFC1OrVnWsrWsQFBTKw4ePANi1az/u7ml/GTQ1LcbSpTPp1284jx491uk6AzRr5sip0+dT1XAjHh5uase4ujixQVXnR2zbFqT6G9g71KZxo3qcOLGP0LAt1K9vB0D7dq0JCz3I2bMXAVi9ehOjR01VK9/35Ue9c0KX69y0aQNOnzpP3Ju8Vq/yo1NnN7VjSpcuSVuXFrRv1zvNZypVqsDDR485dDDluPjH73E8fvwEO3trjXN8622fcPnt3zqbviOjODc3J9at36LqO7ZsDaRrl/a8evWKChVtOXcupZ4VKpTl3r2/0y37hx8mEBISSUjoQY1y14U65+b+BrBo0TQ2bNjKvXtpj8ve3r35/vsfiIk5q1U5Z9ZH2NikPZbs3r2P9u2d8z1fyJ0av8spd/Y9U9NPaNbMkekzFgKQkHALR0dX7t9/kGbZOd33RN7L8kTMzc2N4OBgAK5evcqLFy+YNm0aPXr0ICgoiO+++45hw4bx8uVL1WfOnz/Ppk2b2LZtG4GBgVy8eJHY2FhmzJhBhw4d2LFjB8uXL2fixIk8efIk3TovXLjAsmXLWL16NbNmzaJhw4YEBQUBcOTIEf744w+2bNlCQEAAu3fvpkSJEqxevZozZ87w8OFDdu3ahY+PDzExMQAsWrSIn3/+mR07dmBpaUlcXBxnzpxBoVCwefNmwsLCePz4MYcOHeLSpUv4+fmxY8cONm3axLVr1wC4f/8+8+fPZ/Xq1ezatYsGDRowb948EhISOHz4MIGBgfj7+3P58mXVyeLHYmVlwc2bf6re37yZSLFiJhledphZXGLibTp37s8ff8SlW37fPl1QKBSs/nnTR81bXeNHeNOmZZM8XaeVlXmaWiUkpK9pVjEp8xJTzbulGmlctcqPWbOW8OLFu30CoGTJEkRGHmXo0HHY2zvz9OkzfHzmqpGrRZp1Zf33zzguo22xtCyNlZUFiYm3USqV6bYlOvosbdo0p0QJU/T09OjWrQOlS5dMs84RI7wJCYng9OnzmeSuO3XOqIYZ55t5jGUG897me//+36xa5YeDgzOTJs7BP8AHC8vSVK5SgafP/mHtuqUcOx7M+g0/pulPNZEf9c5ZnrpbZysrcxIS0taoWDHjdDXOLObWrb/o3tWbK5evplnu5cvxFClSiKZNGwApX14//6IKpd7b5zTL9cOPHe/PS13r169fU7KkGXFXopk1azwLFqxIs9zPP6+Cq4sTU6amHy3PPnftr3Nu7m+9e3uiUBRgzZqAdOvt1Wso4eFHNM43t3POrI84efIMbdq0yPJYkh/55laNU3LKvX2vUqXy3Lp1m2HDBhAZuYNjvwRTy7oG//zzXBX7Ifue1lAm590rn2X5sI5GjRoxdepUnjx5wp49e2jdujXr1q2jZcuWANSqVYtixYoRF/fuC350dDRNmjTB2NgYSBkdAzh27BhxcXEsWbIESOnEb9y4wRdffJFmnTY2NhQtWpSiRVMabN26dQGwtLTk0aNHREVFce3aNTp37gzAq1ev+L//+z+6dOlCfHw8/fr1o2HDhowePRqAJk2a0KVLF5o3b46Tk5NqfZ988gl+fn7ExcVx9epVnj17xvHjx2nSpIlq3W3atOHRo0ecO3eOxMREevbsCUBycjLFihWjVKlSGBkZ4enpSZMmTRg5cqRG1z6rQ19fP80X5beSkpJyFJeada3qDBjQgyZN3T88UR2ip5d9rbKKeb/WenpZ1xkgOvosHh4DVe+nT1/I1asxKBQKXr16lenn9PX11Pz7Zx6XPl89kpKSM2wzKfOS2LRpB5aW5uzfH8DTp8/4+edNvHz5Lk8jIyP69etKvXptMs1dl+oMoKdGrbOK0dfXQ8n7dU75bNcug1TTjx+PISrqFM2aOqJQFKB16+a0aN6JK1eu8tVXvfEP8KGug+b3JeRHvXNCl+usTj+bk7748eMndPX8iu8nfcvUGWM59ks0hw8d51UOT8rf5ZF+esbHjozjMu473n3+r7/uUrGSLbVqVWf/Pn/+5/g7f7y5KmPokH4sX7E2w9Fy9XLX7jrn1v5Wq1Z1vLy60aJFJ41zyq+cs+LvvxNLS3P27fPn2bN/WL067bEkP/LNzRpD7u57CkUBKlQox+NHj2nSxJ1KFcsTHr6Ny5fjOXPmAvBh+57Ie1mOiBkaGtKkSRMiIiLYv38/7dq1SxejVCrTNK4CBQqkuT749u3bPHr0iOTkZNatW8fu3bvZvXs3W7Zs4bPPPku3PIUi7bW6BQqkPVdMSkrC2dlZtZytW7cyceJETE1NCQ4Opnv37sTHx9O+fXsePXrEhAkTWLJkCcWKFWPUqFHs3r2b8PBwRo4cScGCBXF3d8fW1halUom+vj7JGVwvmpSUhI2NjWqd27ZtY8mSJRQoUICtW7cybNgwHjx4gKenJ/Hx8VmVVC2TJo0kJjqUmOhQ+vbpgrlFKdU8S8vS3L//N8+e/ZPmMzduJKgVl1r37p0wNjHmyOFAYqJDsbAoxbr1P9K2bYsP3gZtduPGn5ibv1+rB2lqlVXM+/PMzUul+WU2I/Xr29KmTXPVez09PZKTkzM8iE2c+K3qQRh9+nTJNtec5nvjRkK6XybNzUuSkJCIqWkxNm/eha2tE40bt+f33+NUl34AODk15vz5i8THX890m7W9zu+7+d76LCzS55tVzPvzzM1L8WfCLYoVM2HkqLTX6evp6fHq1SsSE//i+PEYVW3XrdtMzZr/R8GCmv+gkx/1zgldrvONG3+m2WcsLErxdwY1zi7mfXp6ejx98pS2zt1oULcto0dOoXLlCsRduaZRfhMnjlDdqN+3j6eafUdCFm0iAXPzd/dYpbSJW5iYGOPq2ko1/ezZWM5f+B/V3jz4Ql9fn3btWrNhw1aN8n+Xk3bX+e36c2N/69bNHROTokRG7uDEib2Ym5dizZrFafq1nMqPPsLUtBhbtuzGzq4VjRu3548/4riiZr11qcZ5te8lJt4GYN36lNtvrsRd5dixaGzf3D/2ofue1pB7xN5xc3NjzZo1fPLJJ1haWmJlZUVoaCgAZ8+e5e7du1SpUkUVX6dOHQ4dOsTTp095/fo1I0aMIDY2FgcHBzZtSrn87fLly7i4uPDPP5l3mJmxt7cnLCyMe/fuoVQqmTx5MuvWrSM8PJxRo0bRuHFjJkyYQOHChUlMTKRly5aYmpoycOBA3Nzc+N///sfx48dxdnamQ4cOmJiYEBUVRVJSEnXr1uXQoUM8efKEly9fEhoaip6eHl9++SVnz55VnWQtW7aMOXPm8Ouvv9K9e3dsbW0ZM2YMlSpV+ignYlOmzKOObUvq2LakgaML9nY2VK5cAYABA3oQFBSa7jNhYYfUikttxMhJVKvmqFrXn3/eplfPwezZE/bB26DNwsMPY2dnTaVK5YGUG3r37AlVO2bPnjB69uyMgYEBxYqZ0KmTK4GBWde6SJEiLFgwRXW/0vDhA9m5c1+GJ/5Tpy5QPQyjYUO3NHn07989Xa4ABw4czjQuKCiUXr08UuXrQlBQCAkJt7hy5RqdOrkAKderJycriY29RO3aNdm82ZcCBQpgYGDAyJHeBATsUq3P0dGByMhfstxmba9z+nyPYGdbK00uwcFhasek5NtJlW/Hji4EBYXy+PETBg7siZtbyhfXL7+sRp3aXxIWdoigwBDq1q1DuXJWQMr9fL9e/I3nzzW/xDk/6p0TulzniIij2NpZU/FNXn37dSU4+IDGMe9TKpVs3bEaa+uUJ7e5d2jD8xcviI29pFF+U6fOV92s7/im76icqk8IyqLvyCguKCiU3r3etYnOnVwJDAohKSkJX5+5qocZfPHFZ1T9rBLR0WcAqF79cx48eMi1azc1yv8tba8z5N7+NmrUVGrWbKJ62FBi4m369BmW7bblZ85ZsbGpSUDAu2PJiBFfsXnzrnzNNzdqnFf73tWrNzh9+jw9uncEoGRJMxwc6nDqzS0CH7rvibyX7f8jVrt2bR4/fkyXLl0AmDt3LpMnT2bp0qUoFAqWLk37xKFq1arRvXt3PD09SU5OpkWLFtSrV49KlSoxceJEXFxSvvTNmTOHokWLcuHCBZYsWcLKlSvVSvjzzz9n8ODB9OrVi+TkZL744gsGDBiAvr4+oaGhtGnTBiMjI1xdXalatSpDhw6lb9++GBkZUaJECX744Qfu3r3LyJEjCQ4ORqFQYGNjw82bN+nUqRM9e/bEw8ODwoULY2pqipGREZ9++ikzZ87km2++ITk5mVKlSjF37lxMTU2pVasWbdu2pVChQtjY2NCwYcOc/B0ydefOPbz6f8vmAF8UhgrirlyjT99hKX8bm5r4+KSctGUVJ9K6c+ceAweOYtOm5RgaGhIXdw0vr+HY2NRg2bLZODi0zjQGwNd3AxUrluXkyf0YGipYvXoTR49GZbnO0NCDLFu2loiIHejr63Hx4m94e4/J8jNvcx0wYCT+/iswNFQQF3edfv2+AVIOcMuXz8be3jnLuJR8yxEdHYKhoYJVq/w4ciQl3549B7N8+WzGjh3K8+cv6Nr1K5RKJQcOHMHR0YGYmBD09fUJDAxlyZJVqrwqVy6f6b1huljnt/kOGjQKP7/lKAwVxMdfo7/Xt1i/ybfum3wzioGUB0pUrFiOE1H7MDRU8HOqfDt37s/8+VOYMGE4r5OS6NlzCPfu/c29e3/zzTcTCHhz0vvgwcMcP+UqP+qd0zx1tc5379zDe9AY1m/8EUNDBfFx1xk0YCTW1jVY8tNMHOu5ZBqTHa++w1ny4wwUhgpu37pDN89B2X4mKyl9wgj8/X3e9AnX6Nsv5W9tY1OTFcvnYGffKss4nzd9R0x0CIaGhm/6jhMAdOrcn3lzJ6NQFODFi5f06j2EhIRbAFSuXIFr127kOHddqLOu7G/5nXN4eMqxJDo6BH19PYKC0h5LtC3fjyG3973OHv1ZvGg6Awb0QF9fn5mzFnHq1Dngw/c9raEFI1V5RU+Z0cW1/1Hx8fEcOnSI3r17A/DVV1/RqVMnmjZtmivrUxha5spyc9OzP3N+A2t+MSmTtw8D+VC6uEt+6CPN84O+juWcrIPtQtdqDFBA3yC/U9DI89cf/gCVvFawQN7/Vykf4mXS6/xOQWihZC140IOmXjzXjZO050c25Nm6Cjr2yLN1ZSTbEbH/EktLSy5cuEDbtm3R09OjQYMGNGmiW1/ihRBCCCGE0FVK5cd/UJS2khOxVAwNDZk/X4cf9ymEEEIIIYTQCdk+rEMIIYQQQgghxMclI2JCCCGEEEII7fAfeliHjIgJIYQQQgghRB6TETEhhBBCCCGEdtDBJ1LmlIyICSGEEEIIIUQekxExIYQQQgghhHaQe8SEEEIIIYQQQuQWGRETQgghhBBCaAe5R0wIIYQQQgghRG6RETEhhBBCCCGEdpB7xIQQQgghhBBC5BYZEctHBQx0r/wmZZrkdwoae3QjMr9T0IhZ+Rb5nYLG7l4Ny+8UNFbIwjG/U9BIYYVRfqegsWevXuR3ChpL0v/v/BKbX168fpXfKWhEiTK/U9CYvp7u/c6erGP3BSmVutcudIaOtYUPoXt7qhBCCCGEEELoON0bkhFCCCGEEEL8O8k9YkIIIYQQQgghcouMiAkhhBBCCCG0g4yICSGEEEIIIYTILXIiJoQQQgghhBB5TC5NFEIIIYQQQmgHeXy9EEIIIYQQQojcIiNiQgghhBBCCO0gD+sQQgghhBBCCJFbZERMCCGEEEIIoR3kHjEhhBBCCCGEELlFRsSEEEIIIYQQ2kHuEdN+Fy5cYPz48ZnOj4yMZM2aNQAsXbqUpUuX5mg9ixcvJjw8PEefzalWrZpy8uR+zp2LwM9vGcbGRdWO0dfXZ+7ciZw9G05s7CG8vLql+2y5cmVISDiHjU0N1bRhw/pz6lQYUVH7CA72o0KFslqVc8+endm2bXWaaf7+K4iNPcSJE3s5cWIvc+Z8r1HOH0KpVDJu2jzWbNqWZ+tMraVTY345EUzM6TDWbViaYb2zi7G0NOd/v/9C8RKmAFT9vDJHjgWpXsei9vLwyRVcXFvmyTa9L79rDNDauRmnT4VxMfYwAf4+GdZZnTgrKwuuxcdQ4k2tAb74ogqHIncSEx1K9MkQWrZo9MH5Ojk14VjUXk6dOcC6DT9mmG92MZaW5lz645iqXaRWrpwV126cxtq6Rrp5H0Jb69yqVVOio0M4fz4SP7/lmeaVWVxK3zaJc+ciuHjxMF5e3VWfqVSpPAcObOXMmXCOHAnks88qqeb5+6/g4sXDREXtIypqH3PmTHyzfebs2bORkyf3c+pUGN27d8wyf+dWTYmJDuXC+YNsyiL/zOL09fWZN3cS589F8uvFI/RPlb+p6SesXbuEqBP7OH8ukq5d3dMs09DQkL3BfrRv3zrLHLWtxm8pFAoOH97NN98MyDL//KrxN8MGcOb0AaJPhrBv7yYqViyXad1y49hcqVJ5wsK2cPr0AY4c2Z2mtm8NHtyXmJhQ1XsrK3OCgjYQFbWPmJhQunXrkFVps62dunG5XWO1tsG5Kadiwoi9cAj/TSsy34Zs4qyszImPS9vHATRv3pDokyE5zk/kH509EatRowYzZszIdH5sbCxPnjz54PUMGzaMZs2affBy1GVmVhwfn7l06TKIL79sSnz8daZNG6t2jJdXNypXrkjt2i1p0MCFwYP7UqfOl6rPGhkZsWbNIgwNFappTZrUp1cvDxo3bo+9vTO7d+/H13eeVuRsalqMJUtmMG/eJPT09NIs097ehhYtOuHg0BoHh9aMHj1N7Zw/xJWr1+k39DvCDh7Nk/W9r4RZcZatmEOPbl9Tx6YFV+NvMHnqKI1iPLu0Z1+IPxYWpVXTfrt0Gcd6LqpXRPgRtm4JJCgwlLyW3zWGlDa7auUCOnsMoFr1hsTHX2PmjHEax3Xv3pHI8O1YWpqn+dyPS2ayZm0AdWxb0n/At/hvWoGBgUGO8y1hVpxlPrPp0dWb2tbNuXr1BlOmjtYopkvX9uwLDUjTLt4yMjJk5eoFKFL1HR+DttbZzKw4vr7z8PQcSM2aTYiPv8706WM1ivPy6kaVKhWwsWlB/fouDBnyrm9bu3YJK1duxNq6GdOmLcDff4Vqmfb2tWnevBP29s7Y2zszevRUABYtms7+/ZHY2bXC2bkLCxZMwdIy/d/qXV7z8fQcQI2ajYmPv86M6d9pFNffqztVqlTE2qY59eq3ZciQftSpUwuAVSsXkHAzEXsHZ5xbd2HB/He52NvbcPjQLurWtdW5Gr81b96kbH+QzK8aN23agN69PWjYqB22dk7s2rUfX9/5Ga43t47Na9cuZtUqP2xsmjNt2kI2bVqeZrl169bh228HpZm2cOE0QkIisbd3pnXrrlm2X12psTrMzIqz0ncBHp4DqF6jUUpuMzLehqziunfrQHj49jQ1K1iwIFMmj8Jv4zIKFMj58UPrKJPz7pXPdPZELCoqih49etCjRw/mzJmDh4cHLVq04NChQ1y+fJmAgAACAgLYvn17psto2rQp8+fPx93dnc6dO3Pw4EF69uxJo0aN2Lt3LwBjx45lx44d3Lx5k3bt2jFq1Cjatm1Lr169ePDgAa9evWLUqFG0a9eOdu3asWXLlg/arubNG3Lq1HmuXLkKgK/vRjw93dSOcXV1YsOGLSQlJfHgwSO2bg2iS5f2qs8uWjSNDRu2cu/efdW027fvMHToeB4/TjlxPX36PGXLWmpFzh06tCUx8TbffZf2pLtcuTIULVqEn36aTXR0CD4+czE1LaZ2zh8iYPseOrg40bKJY56s731Nmzbg9KnzxL2p5epVfnTq7KZ2TOnSJWnr0oL27Xpnuo669erg1s6Z4cPybpQxtfyuMUCLFo2IiTnH5cvxAKzwWU/XVPuSOnHm5qVwc3Widdv0o7wGBgaYmn4CgHHRojx//uKD8m3WzJHTpy6o9rHVKzfSycNN7ZjSpUvSpm1L3N16Z7j8+Qun4rdxO/fu/f1Beb5PW+uc0medU9Vq5coNeHq20yjOza0V69dvfdO3PXzTt7ljYVGKqlUrsWVLIAChoQcpWrQwtWpVp3z5MhgbF2HZsh+IiQnF13eeqm/r1MmLZctSrvQoU8aC16+T+Oef51nmf/ltn5tN/hnFubk5sW79FlX+W7YG0rVLe0xNP6FZM0emz1gIQELCLRwdXbl//wEAX3/dlwnf/0B0zFmdqzFA167uFCtmzP79EWrln9c1vnXrDkNSHbNPZXLMzq1js4VFKT77LOPaApQsacaCBVMZN25mmnV17tyfZcvWAtm3X12psTpaNG9EzKl3fZeP73q6eGbQx2URZ25eClfXVrR9r49r2bIRhYsUpp/X8BzlJvKfzp6Ipfbq1Ss2b97Md999x+LFi6lcuTKenp54enrSoUPWQ99mZmbs2LGDSpUq4evry88//8zcuXPx9fVNF3vp0iX69OnDnj17MDExISgoiDNnzvDw4UN27dqFj48PMTExH7QtVlbm3Lz5p+p9QkIixYqZpBmeziomZV5iqnm3VL8Q9+7tiUJRgDVrAtKs89dff+fo0Sgg5XKSadPGsmPHXq3IedUqP2bNWsKLFy/TrLNkyRJERh5l6NBx2Ns78/TpM3x85qqd84cYP8KbNi2b5Mm6MmJlZU5CQtp6FStmnK7emcXcuvUX3bt6c+Xy1UzXMW36WKZNma86COW1/K4xQBkrC26karM3b6Zv19nFJSbeplPn/vzxR1y65Q8ZNp4xowdzNS6GkP0BfD3kO5KSknKcr2UG+9H77SKrmJR28ZXqS0BqPXt1RqEowLq1m3OcX2a0tc5WVhZpapVZXlnFZdTvWVqWxsrKgsTE2yiVylTzUvq9Tz8tQUTEUYYMGYedXSuePHmKj0/KFQpKpZLk5GRCQzdz6NAu1qwJUJ38ZJx/9nXNKu79eSn5m1OpUnlu3brNsGEDiIzcwbFfgqllXUP1pbpnz8EcOHBYJ2tcrVpVvv66L97e6UfmMs4/72v866+/ceTICSDlmD19+lh2bA/OIL/cOTZnXtvS6Ovrs3btEsaPn0lCwq00+bxtvyEhARw8uJO1azNvv7pSY3V8jG1ITLxNZ4/+/PFH2v45MDCEUaOm8OhR/hyrc01yct698tm/4mEdjo4pv5pXqVKFBw8eaPTZhg0bAmBhYUHJkiUpUKAAFhYWPHr0KF1siRIl+L//+z/Vuh4+fEiVKlWIj4+nX79+NGzYkNGjR6f7nCb09PTTdG5vpf7ikFWMvn7aeXp6KdNr1aqOl1c3WrTolOm6zcyKs2nTch4+fMzEiXPyPeesREefxcNjoOr99OkLuXo1BoVCwatXr9TOXRe9X6+3UtdMnZjM2NnbYGZWnK1vfu38r1K3hjmptZGREZv8ltPPazjBew9gb2fDrp1riYk5l+ZArFG+auyH6sS878ta1ejr1Q3nlh45yis72lpnfX09NfPKPC5936ZHUlJyhtuSMi/pTd/27r6k6dMXcu3aqTR9W8uWHpiZFSc42I9Lv3Vm/fr0V2KkrCP9dmVc14zjMs4/CYWiABUqlOPxo8c0aeJOpYrlCQ/fxuXL8Zw5cyH9wjKhbTU2MTFm9eqF9O49jGfP/lEj//ytsZlZcfz9fXj08DHfT5ydbvm5dWzOaHve1n3atDEcPRpFRMRRHB0d0m804OTkiZlZcfbs2cilS5fZsGFrhnGg/TVWx8do5+Lf618xImZkZASQ7h4idSgU7+53KFAg6/PSt+t5uy6lUompqSnBwcF0796d+Ph42rdvn+FJnLpu3PgTc/NSqveWlqW5f/9BmoNCVjHvzzM3L0VCQiLdurljYlKUyMgdnDixF3PzUqxZs5g2bZoDUL365xw9GsjZs7F4eAzQ6GQmt3LOSv36tqrcIeXvkZyc/J/osG7c+JPSpUuq3ltYlOLvDOqdXUxm3Du0wd9/Z4YHhH+7yZNGEhMdSkx0KH37dMHC4v02+3e6Gl6/kaBWXGrVq1WlcKFCBO89AEDUydP8+utv2NlZ5zj3mzcTMDfP+m+uTsz7unR1x8S4KGER2zh6fA/m5iVZ9fNCnFvn/N5Zba3z5EkjVQ9v6NOnS7b9GuSsb7txIyHN/pkyryQJCYnUr29HmzYtVNNT923t27emaNEiANy9e5+goFCs31wOBjBx4ghORu3nZNR++vbxVDP/hCzyT8Dc/N39KCn53yIx8TYA696cAF6Ju8qxY9HYvrnvJisTJ47Q2hq3bNkYU9NirFu3hKiofbRp04IhQ7yYOHGE1tW4evXP+eWXPZw9E0unzl4ZHrNz69icUttP36ttyrwuXdxxc2vFiRN7Wb58NhUrluPEiZQrbDJsv9bVeZ8u1TgzkyaOJPpkCNEnQ+jTtwsWarZzdeL+E/5DI2L/ihOxjBgYGPD69etcX094eDijRo2icePGTJgwgcKFC5OYmPVJRNbLO4ydnTWVKpUHUm6W3bMnVO2YPXvC6NmzMwYGBhQrZkKnTq4EBoYyatRUatZsonqwRWLibfr0GUZw8AEsLUuzb58/M2cuYfToaSRr2DBzK+esFClShAULpqiu6x8+fCA7d+7TOHddFBFxFFs7ayq+qWXffl0JDj6gcUxm6jew49DBYx8zZZ0xeco86ti2pI5tS+o7umBvZ0PlyhUAGDigB4FB6dtlWNghteJSu3zlKsWKGVPXoQ4AFSuW44svPuPs2dgc5x4envI3f7uP9fXqlu5vrk7M+8aOnoZNrWY0qNuWBnXbkpj4F159h7Nvb86fJqutdZ48ZZ7q4Q0NG7ql6bP69++erl8DOHDgcKZxQUGh9OrlkapvcyEoKISEhFtcuXKNTp1cgJT7W5KTlcTGXqJIkcIsXJi6bxvEzp17SU5OZsCAHnh79wbAxMSYtm1bEJlqX506dT529q2ws2+F45v8K6fKKyiL/DOKCwoKpXevd31z506uBAaFcPXqDU6fPk+PN09tLFnSDAeHOpw6fT7Lv8fbHLW1xtu2BVG1an1VfsHBYSxduoqpU989pEEbamxpWZqQ/ZuZOXMxo0ZPyfS4l1vH5oxrm0xs7CUqVrTF3t4ZB4fWfPXVGOLiruHg0Fq13V991Rt4235bcjCDY40u1TgzU6bOw9bOCVs7JxwdXbFL1XcN6N+DoKD0TzgMO3BIrTjx7/KvuDQxI7a2towZMwYzM7M008ePH0/Tpk0/2pMQGzZsSGhoKG3atMHIyAhXV1eqVq2a4+XduXOPgQNHsWnTcgwNDYmLu4aX13BsbGqwbNlsHBxaZxoD4Ou7gYoVy3Ly5H4MDRWsXr1Jdf9XZsaOHUqRIoXx9u6tOsi/fPmShg3baW3OoaEHWbZsLRERO9DX1+Pixd/w9h6jVr667u6de3gPGsP6jT9iaKggPu46gwaMxNq6Bkt+moljPZdMY9RRqVJ5rl9LyOWt0H537tzDq/+3bA7wxdBQQdyVa/TuOwyA2jY18fFJOZnIKi4zDx8+omMnLxYsmELBgka8fp3EIO/RxMVdy3G+KX/z0az3+wlDhYL4+OsM7D8Ca+saLF02iwZ122Yak5+0tc537txjwICR+PuvSFlf3HX69fsGABubmixfPht7e+cs41L6tnJER4dgaKhg1So/jhxJ6dt69hzM8uWzGTt2KM+fv6Br169QKpWEhh7kp5/WEBm5A319fWJj3/Vt/ft/y48/ziI6OuXL2c8/+xMYuD+L/Efg7+/zJq9r9O03XJX/iuVzsLNvlWWcz5v8Y6JDMDQ0fJN/yn0znT36s3jRdAYM6IG+vj4zZy3i1Klz2dZV22usef55X+OffpxFkSKF+dq7D1979wHgxYuXODZ0TZdfbh2be/UawrJlPzBmzBCeP39Bt27e2V5FMWDACJYuncXJkyltds2aAAIDsz7R0PYaq+POnXv0HzCCgDe5XYm7Rt++36i2wWfFXGztnLKM+8/5D12Ro6f8L15/pCUKFcr5/0kh1PfoRmR+p6ARs/Itsg/SMnevhuV3ChorZJF/T2TMicIKo+yDtMyzVx/2JMj8UEBftx4BrUT3DuF6aH4bQX7SxRrr6+neBU/JWvAocU3o4tfnly9u5ncKavln85Q8W1chj0l5tq6M6N6eKoQQQgghhBA67l97aaIQQgghhBBCx/wH7vd/S0bEhBBCCCGEECKPyYiYEEIIIYQQQjvIiJgQQgghhBBCiNwiI2JCCCGEEEII7aBjT9D8EDIiJoQQQgghhBB5TEbEhBBCCCGEENpB7hETQgghhBBCCAEQFBRE69atadmyJX5+funmX7x4kQ4dOuDq6srAgQN59OhRtsuUEzEhhBBCCCGEdlAq8+6lptu3b7Nw4UI2bdrErl272Lx5M5cvX04TM2PGDIYOHUpgYCAVKlRg9erV2S5XTsSEEEIIIYQQIhPHjh3DwcGBTz75hMKFC+Pk5MT+/fvTxCQnJ/P06VMA/vnnHwoWLJjtcuUeMSGEEEIIIYR2yMN7xB49epThJYQmJiaYmJio3v/11198+umnqvclS5bk/PnzaT4zduxY+vbty8yZMylUqBBbtmzJdv1yIiaEEEIIIYT4z1m3bh0//vhjuumDBw9myJAhqvfJycno6emp3iuVyjTvnz9/zvjx41m7di01a9ZkzZo1jBkzBl9f3yzXLydiQgghhBBCCO2QhyNivXr1on379ummpx4NAyhdujQxMTGq93fu3KFkyZKq97///jtGRkbUrFkTAA8PDxYvXpzt+uVELB8p9A3yOwWNvUx6nd8paMysfIv8TkEjd6+G5XcKGtO1GgMU0LH9L1mDm4q1ha7VGMBAX26dFmm9eP0qv1PQmJ6+XvZBWibpP/TIcqE93r8EMTP16tVj6dKl3L9/n0KFChEaGsq0adNU88uVK8etW7eIi4ujYsWKhIeHU6NGjWyXKydiQgghhBBCCO2g1L6T8lKlSjF8+HB69uzJq1ev6NixIzVr1qR///4MHTqUGjVqMGvWLL755huUSiUlSpRg5syZ2S5XT6nUwZ9Z/yVMilTM7xQ0posjYkYFFPmdgkZkRCxv6Nqv3Lo4uvQ6OSm/U9CYjIiJ9+laXwHSX4iMvX6ZkN8pqOWfVd/m2boKeS3Is3VlREbEhBBCCCGEEFpBmfzfGSOSn/6EEEIIIYQQIo/JiZgQQgghhBBC5DG5NFEIIYQQQgihHf5DT9CUETEhhBBCCCGEyGMyIiaEEEIIIYTQDlr4+PrcIiNiQgghhBBCCJHHZERMCCGEEEIIoR3k8fVCCCGEEEIIIXKLjIgJIYQQQgghtIM8NVE3XLhwgfHjx2c6PzIykjVr1gCwdOlSli5d+kHri4qKokePHgD06NGDqKioD1qeOpycmnAsai+nzhxg3YYfMTYuqnGMpaU5l/44RvESpqpprZybcu3GaY4e36N6FS1aRKPcWrVqSnR0COfPR+LntzzD3LKK09fXZ+7cSZw7F8HFi4fx8uqu+kylSuU5cGArZ86Ec+RIIJ99Vkk1b/LkkcTGHiIqah+LF0/HyMgIgMjIHURF7VO9/v77d+bPn6LWtrR0aswvJ4KJOR3Gug1LM9yW7GIsLc353++/qOpc9fPKHDkWpHodi9rLwydXcHFtqVZOH5tSqWTctHms2bQtX9avzTXOr7bs77+CixcPq9rsnDkT06xPoVBw+PBuvvlmgNrb4tSqCSei9nH6bDgbNv6UcZ+RTYylpTm/Xz5OiVR9BkDTZo4cOxGsdi6p6XKNnVo1ISpqH2eyqWlGMfr6+syZM5HTZ8I5f+Eg/by6AfD555U5fmKv6nXy5H6ePruKq5tTmuV+/XVfoqNDsqhs3uUMYGpajJ9/XsSx48GcPhNOly7tARgx4qs02/PH5RMk3rqQr/nmdo3f19q5GadPhXEx9jAB/j6ZtvHs4qysLLgWH6Pa/774ogox0aGq15nTB3j9MoF27ZzVyqtbtw5pjo2XLh3l8eMrlCxpplGMOszMirN79zrOnAnn1KkwHBxqq+ZVq1aV0NDNnDixl19+2YO1dQ2Nlv2WttY5L3IvWLAgK33nc/ZMOOfORrDSdz4FCxb8aPmJvKfTJ2I1atRgxowZmc6PjY3lyZMneZjRx1XCrDjLfGbTo6s3ta2bc/XqDaZMHa1RTJeu7dkXGoCFRek0n7N3qM2SxatoULet6vXkyVO1czMzK46v7zw8PQdSs2YT4uOvM336WI3ivLy6UaVKBWxsWlC/vgtDhvSlTp0vAVi7dgkrV27E2roZ06YtwN9/BQA9e3bC2bkZ9eu7YG/vzK1bfzF58kgAmjRxx97eGXt7Z6ZOXZBSiynz1Kvzijn06PY1dWxacDX+BpOnjtIoxrNLe/aF+Kep82+XLuNYz0X1igg/wtYtgQQFhqpd54/lytXr9Bv6HWEHj+b5ukG7a5xfbRnA3r42zZt3UrXb0aOnplnnvHmTqFChrEbbsmLFHLp1/QqbWs2Ij7/O1GmjNYrp0tWdkLDNaepcsKAREyeNYN36pRQwMFA7n9Tr1NUam5kVx2fFXLp2/QrrWs24Gn+DqdPGqB3Tz6srlatUwLZOSxo6uvL1132pXedLLl26TF2H1qpXePgRtmzeTeDudycEDg61Gf7tQA2rnXs5A/j4ziMh4Rb16rahbdtuzJ03GQvL0syfv1y1La2cPHn69Bm9eg7J13xzs8YZbcOqlQvo7DGAatUbEh9/jZkzxmkc1717RyLDt2Npaa6a9r///UEd25aq14Gww/gH7GTXrn1q5ebnt13V/uvXd+HWrTsMHz6Rv/66q1GMOhYtms4vv5zE2roZffoMw89vOYUKFaRQoYLs2ePH/PkrcHBozaxZi1m7drFGywbtrnNe5D7uu6EUKFAAa5vmWNs0p1ChgowdM/ij5KdVkpPz7pXPdPpE7O0IVY8ePZgzZw4eHh60aNGCQ4cOcfnyZQICAggICGD79u2ZLuPYsWO4urri4uLCwIEDefLkCU+ePGHo0KF4eHjQpEkTxo0bh1KZ8Y2Dt27donv37ri7u9OxY0fOnj370bavWTNHTp+6wJUrVwFYvXIjnTzc1I4pXbokbdq2xN2td7pl29vb0LBxXX45Ecz+0M3Uq2+rUW7Nmzfk1KlzqvWuXLkBT892GsW5ubVi/fqtJCUl8eDBQ7ZuDaJLF3csLEpRtWoltmwJBCA09CBFixamVq3qWFvXICgolIcPHwGwa9d+3N1bp1mnqWkxli6dSb9+w3n06HG229K0aQNOnzpP3NsarvKjU2c3tWNKly5JW5cWtG/XO9N11K1XB7d2zgwf9n22+eSGgO176ODiRMsmjvmyfm2ucX615fLly2BsXIRly34gJiYUX995mJoWU62va1d3ihUzZv/+CLW3pWkzR06dPq/KcdXKjXR+r8/IKqa0eUlcXFrQzrVX2m1v0ZDChQsxcMBItXNJ83kdrnGz9+q1cuVGPDLohzOLcXVxYoMq70ds2xaUbtvr1bOlXXtnhg59d4VHyZJmLFg4lfHjZmZV2jzN2dS0GE2bOjJz5iIA/ky4ReNG7fj7/oM0y545axxhoYcIDT2Yr/mm9rFr/L4WLRoRE3OOy5fjAVjhs56ub0YL1Y0zNy+Fm6sTrdt2S/e5txrUt8PdvQ3eX6f/IUMdI0d+xZ0791i1yk/tGIVCwZw5Ezl+PJiTJ/ezcuX8DEdyDAwMaN26GT//7A/A+fO/cuVKPC1bNqZ585QTipCQSAD27AmjWzdvjfPXlTrnVu5Hjpxg5qzFKJVKkpOTOXs2lrJlrT5ajiLv6fSJWGqvXr1i8+bNfPfddyxevJjKlSvj6emJp6cnHTp0yPAzL1++ZOTIkcyePZugoCA+++wzdu7cycGDB/niiy/YvHkzISEhREdHc/HixQyXsW3bNho3bsyOHTsYOnQop06d+mjbZGllzs2biar3CQm3KFbMOE0HmFXMrVt/0b3rV6qdObX79x/w86pN1Hdow+RJc9nkvyLdqFlWrKws0qz35s1EihUzyXDoP7M4Kytzbt78M1XuiVhalsbKyoLExNtpTn4TEm5haWlOdPRZ2rRpTokSpujp6dGtWwdKly6ZZp0jRngTEhLB6dPn1dwWcxISsq5zVjEpdfbmyuWrma5j2vSxTJsyn8eP82eEdvwIb9q0bJIv6wbtrnF+teVPPy1BRMRRhgwZh51dK548eYqPT8oIbrVqVfn66754e2v2JcDKypyEdP2BSfo6ZxJzK/EvunZJ32fsCQpj7JjpPFbjh42M89LdGr+fU0JC+tyzirHMYF7qX+EBZswcx5TJ81RtV19fnzVrFjNh/Cz+/PN2lvnlZc4VK5Xn1q2/GDLUiwPh2zhyNJBatarzzz/PVbGff16Ztm1bMm3agnzPN7WPXeP3lbGy4Eaq9plZG88qLjHxNp069+ePP+IyXc/sH77n+0mzc3QsKVHClGHDBqQbFc4uZtQob16/fk3dum2ws2tFYuLtTEe09fX1uHv3vmra279FlSoVuXXrDitWzOGXX/awd+8mChTQ/DEFulDn3Mw97MBhVd5ly1oydIgX27fv+Wg5ag2lMu9e+exf87AOR8eUX/qrVKnCgwcP1PrMb7/9RqlSpfjiiy8AGDFihGre+fPnWbt2LXFxcTx48IBnz55luIy6desyZMgQ/ve//9GoUSO6d++eYVxO6OvpZzgSl5SUpFFMRrp3/Ur17xPHY4iKOk2TZg3w26De/UP6+npqrTerOH39tLnr6emRlJScbvq7eUls2rQDS0tz9u8P4OnTZ/z88yZevnylijMyMqJfv67Uq9dGre1IyVGNOqsRkxk7exvMzIqz9c0v9v9F2lzj/GrL0dFn8fB4d1/S9OkLuXbtFCYmxqxevZDevYfx7Nk/Gm5L7tY5p3S5xnpq5J5VjL6+Hkrez/vdZ+3ftN3Nm3erpk2dOpqjv5wkIuIojo4OWeaXlzkrChSgQoWyPH70hObNOlKxYjnCDmzl8pV4zp6JBeDrwX3x8Vmv1tUIuZ3vW7lR4/epu199yP5X16EOZmbF8fffmaMc+/Xryp49ocTHX9coxtm5GZ98YkKzZinfswwNDblzJ/0liynblnaaqu0oCtCqVROcnDyIjj5L27Yt2LVrLZ99Vo+XL1+qvQ26UOfMfMzcbaxrsG3rapYtX0vw3gMfNU+Rt/41J2JvH9igp6en9mcUCkWa+MePH/P06VPCwsIICQmhc+fO1KtXj99//z3TSxNr165NcHAwBw8eZO/evezcuVP1gJAPdfNmAnVsv1S9t7Aoxd/3H6T54qBOzPuKFTPGq38P5s9bppqmp6fH61evMv0MwPgJ39CqdTMATEyMiY29pJpnaVma+xms98aNP7G1tc4w7saNPzE3L6WaZ25eioSERG7cSEg3ymVuXpKEhERMTYuxefMu5s79CUi5vv/tpSoATk6NOX/+YpYHmvfduPGn6v4HyLiG6sRkxr1DG/z9d2bahv4LtK3G4yZ8QyvnpkD+teX69e345JNiBAeHASn7YHJyMi1bNsbUtBjr1i0BoEwZS5o2deSTYiZMn7Ywy+26ceNP6tjWUr23sEi/LerEfAwTvh+Ocz73F5rW2MSkKDOmL0qzrJvv5ZRRvbKKuZlB3n8m3FK979jRhU2bdqRpu126unPnr3u4ujpRpEhhLCxKc/zEXuo6pL0MOzO5lXNiYsrI0YYNWwGIi7vGsWPR1KlTi7NnYtHX18fNzZkG9V3UyjO3830rN2oMMHnSSNq2TXkwkIlxUWIvvt/G/07Xxq/fSMDO7v02nj4uI506ubDRb1uOjyUdO7owYsQkjWMMDAwYMWKy6lLTIkUKU7CgETY2NVm+fLYqrl69tujppdwe8PffD4F3++k///zDpUuXiY4+C6Rcmrh8+RwqVCjLb79dzjInXatzbufeubMrPy6ZydBvJhAQsOuDc9RKWnDvVl7511yamBEDAwNev36d6fwKFSpw7949Ll9O6QRWrVqFv78/v/zyCx4eHri6uvLixQsuXbpEciaNYs6cOQQGBtK+fXsmTpzIr7/++tHyDw8/iq2dNZUqlQegr1c3goMPaBzzvsePn9J/YHdc3VoBUPPL/6N2nZqEhR3O8nMzpi9S3czbsKEbdqnW279/d/bsSf+AhAMHDmcaFxQUSq9eHhgYGFCsmAmdOrkQFBRCQsItrly5RqdOKQfz5s0bkpysJDb2ErVr12TzZl8KFCiAgYEBI0d6p+mIHB0diIz8JcvteF9EREoNK76tYb+u6WqoTkxm6jew49DBYxrl9G+jbTWeqQVtuUiRwixcOEV1z9Lw4YPYuXMv27YFUbVqfVV+wcFhLF26KtuTMICI8CPY2b7LsZ9XV9VJiCYxH8P0aQt1rsZTp6a/nC48/Ah2trVUOXl5dUtXr6xi9uwJo2fPTqq8O3Z0ISjo3bY3cLTn4Ht9VqWKdjg4OFPXoTVfe48lPu6aRicIuZXztWs3OXPmAt26p1zuX7KkGQ4OtVWXgVev/jkPHjzk+vWbaueam/m+lRs1Bpg8ZZ7qwQ71HV2wt7OhcuUKAAwc0IPAoPRtPCzskFpxGWnYsC4RETl74NInnxSjUqXyHD+e+e0TmcUcOHCIr77qpfrxevny2UybNpbTp8+r9iF7e2eSkpLYty+Cfv1S7r2qXv1zPv+8CocPnyAk5CDly5dRPSmxQQM7lEolV6/eyDZ3Xapzbufetk0LFi2YhnPrrv/ek7D/mH/NiFhGbG1tGTNmDGZmaR+/On78eJo2bUqzZs2YO3cuo0eP5tWrV5QtW5Y5c+Zw/vx5Jk+ejK+vL0WLFsXa2pqbN29Stmz6J2v16NGDESNGsGPHDgwMDJg9e3a6mJy6e+ce3oNGs97vJwwVCuLjrzOw/wisrWuwdNksGtRtm2lMVpKTk+nSeSBz509i3IRhvH6dRO+eQ7l/72+1c7tz5x4DBozE338FhoYK4uKu06/fNwCqX8ns7Z2zjPP13UDFiuWIjg7B0FDBqlV+HDmS8l8C9Ow5mOXLZzN27FCeP39B165foVQqOXDgCI6ODsTEhKCvr09gYChLlqxS5VW5cnm17w1LW+cxrN/4I4aGCuLjrjNowEisrWuw5KeZONZzyTRGHZUqlef6tQSNcvq30eYa51dbDg09yE8/rSEycgf6+vrExv6Gt/eYTLJUf1sGDRrFRr9lKTnGX2OA1wisbWrw07IfqOfQJtOY3KTLNX5bLz+/5SgMFcTHX6O/17dY29Rg2bLZ1HVonWkMpDxUomLFcpyI2oehoYKfV2/i6NF3//VJpUrluabhiUt+5uzpMZCFi6bi5dUdfX19Zs1awulT51Xbcv2a5tuiizXOaBu8+n/L5gDflLZ75Rq9+w4DoLZNTXx8Ur6QZxWXnSqVK3A1B/UFqFSpHLdu/ZXmx+nU+15mMQAzZy7mhx8mEBW1DwMDfc6d+5UxY6ZluJ5hwyawfPkcTp0KQ6lU0q/fNzx69JhHjx7TubMXixdPp0iRwrx48RJPz4G8ePFCo+3Q9jrndu6zZ3+Pnp6e6l5XgGPHohk6LPP/ykknJf93riDSU/6Xr5fKZyZFKuZ3Chp7mZT5CKO2MiqgyO8UNHL36scfnchtZuVb5HcKGnvxOutLcbVNAX3NHxuf314n5959Z7nFQP9ffaGIyAFd6ytA+guRsdcvdeNH4WfzvPJsXYVHrso+KBfJEUcIIYQQQggh8ti/+tJEIYQQQgghhA5RysM6hBBCCCGEEELkEhkRE0IIIYQQQmiH/9DDOmRETAghhBBCCCHymIyICSGEEEIIIbSCUv5DZyGEEEIIIYQQuUVGxIQQQgghhBDaQe4RE0IIIYQQQgiRW2RETAghhBBCCKEd5P8RE0IIIYQQQgiRW2RETAghhBBCCKEd5B4xIYQQQgghhBC5RUbEhBBCCCGEENrhP/T/iMmJWD56lZyU3yloTE9PL79T0Njdq2H5nYJGzMq3yO8UNKZrNQYoZOGY3yloxNBA97rr1zrYx+kaJbp3CY8eunUcMdDXvYuHdPFYrWt1Vip1b98T2kf3juxCCCGEEEKIfye5R0wIIYQQQgghRG6REzEhhBBCCCGEyGNyaaIQQgghhBBCO8h/6CyEEEIIIYQQIrfIiJgQQgghhBBCO8jDOoQQQgghhBBC5BYZERNCCCGEEEJoBeV/6D90lhExIYQQQgghhMhjMiImhBBCCCGE0A5yj5gQQgghhBBCiNwiI2JCCCGEEEII7SAjYvnnwoULjB8/PtP5kZGRrFmzBoClS5eydOlStZa7Y8cOxo4d+1FyzG2tWjXl5Mn9nDsXgZ/fMoyNi6odo6+vz9y5Ezl7NpzY2EN4eXVL99ly5cqQkHAOG5saqmnDhvXn1KkwoqL2ERzsR4UKZbUq5549O7Nt2+o00/z9VxAbe4gTJ/Zy4sRe5sz5XqOcP4RSqWTctHms2bQtz9aZWkunxvxyIpiY02Gs27A0w3pnF2Npac7/fv+F4iVMAaj6eWWOHAtSvY5F7eXhkyu4uLbMk216X37XGKC1czNOnwrjYuxhAvx9MqyzOnFWVhZci4+hxJtaA3zxRRUORe4kJjqU6JMhtGzR6IPzdXJqwrGovZw6c4B1G37MMN/sYiwtzbn0xzFVu0itXDkrrt04jbV1jXTzPoS21rlVq6ZER4dw/nwkfn7LM80rs7iUvm0S585FcPHiYby8uqs+U6lSeQ4c2MqZM+EcORLIZ59VUs3z91/BxYuHiYraR1TUPubMmZhmfTVqfEF8fEy2+Tu3akpMdCgXzh9kUxb5Zxanr6/PvLmTOH8ukl8vHqF/qvxNTT9h7dolRJ3Yx/lzkXTt6q6a982wAZw5fYDokyHs27uJihXLZZqjttXYzKw4AQE+REeHcOZMODNnjkNPT0/ragxgaGjI3mA/2rdvnWV9c+PYXKlSecLCtnD69AGOHNmdprZvDR7cl5iY0HTTa9T4gri46Exzfp+211itbXBuyqmYMGIvHMJ/04rMtyGbOCsrc+Lj0vZxAM2bNyT6ZMgH5Sjyh9adiNWoUYMZM2ZkOj82NpYnT57kYUZ5y8ysOD4+c+nSZRBfftmU+PjrTJs2Vu0YL69uVK5ckdq1W9KggQuDB/elTp0vVZ81MjJizZpFGBoqVNOaNKlPr14eNG7cHnt7Z3bv3o+v7zytyNnUtBhLlsxg3rxJ6Q6G9vY2tGjRCQeH1jg4tGb06Glq5/whrly9Tr+h3xF28GierO99JcyKs2zFHHp0+5o6Ni24Gn+DyVNHaRTj2aU9+0L8sbAorZr226XLONZzUb0iwo+wdUsgQYHpD6S5Lb9rDCltdtXKBXT2GEC16g2Jj7/GzBnjNI7r3r0jkeHbsbQ0T/O5H5fMZM3aAOrYtqT/gG/x37QCAwODHOdbwqw4y3xm06OrN7Wtm3P16g2mTB2tUUyXru3ZFxqQpl28ZWRkyMrVC1Ck6js+Bm2ts5lZcXx95+HpOZCaNZsQH3+d6dPT/5iXVZyXVzeqVKmAjU0L6td3YciQd33b2rVLWLlyI9bWzZg2bQH+/itUy7S3r03z5p2wt3fG3t6Z0aOnAmBgYMCQIf0ICtqAsXERNfKfj6fnAGrUbEx8/HVmTP9Oo7j+Xt2pUqUi1jbNqVe/LUOG9KNOnVoArFq5gISbidg7OOPcugsL5k/B0rI0TZs2oHdvDxo2aoetnRO7du3H13e+ztR47tyJXLr0B7a2Tjg4tMbOzpqePTtrVY1T8rfh8KFd1K1rm2Fub9ebW8fmtWsXs2qVHzY2zZk2bSGbNi1Ps9y6devw7beD0kx7234DA9dn2351pcbqbsNK3wV4eA6geo1GKbnNyHgbsorr3q0D4eHbVfkBFCxYkCmTR+G3cRkFCuT8+KF1lMl598pnWnciFhUVRY8ePejRowdz5szBw8ODFi1acOjQIS5fvkxAQAABAQFs374902UcO3YMV1dXXFxcGDhwoOrE7dq1a/To0YNmzZoxYcIEAF6/fs2ECRPw8PCgWbNmeHt78/z5c27evEmrVq3o0qULffr04dWrV4wbNw4nJyd69uxJr169iIqKAsDX15f27dvj6urKnDlzUCpzPqTavHlDTp06z5UrV98seyOenm5qx7i6OrFhwxaSkpJ48OARW7cG0aVLe9VnFy2axoYNW7l3775q2u3bdxg6dDyPH6fU6fTp85Qta6kVOXfo0JbExNt8913ak/Ny5cpQtGgRfvppNtHRIfj4zMXUtJjaOX+IgO176ODiRMsmjnmyvvc1bdqA06fOE/emlqtX+dGps5vaMaVLl6StSwvat+ud6Trq1quDWztnhg/Lu1HG1PK7xgAtWjQiJuYcly/HA7DCZz1dU+1L6sSZm5fCzdWJ1m3Tj/IaGBhgavoJAMZFi/L8+YsPyrdZM0dOn7qg2sdWr9xIJw83tWNKly5Jm7YtcXfrneHy5y+cit/G7dy79/cH5fk+ba1zSp91TlWrlSs34OnZTqM4N7dWrF+/9U3f9vBN3+aOhUUpqlatxJYtgQCEhh6kaNHC1KpVnfLly2BsXIRly34gJiYUX995qr7N2ro61at/jofHALXzv/y2z80m/4zi3NycWLd+iyr/LVsD6dqlPaamn9CsmSPTZywEICHhFo6Orty//4Bbt+4wJNXx5FQWxxNtrPHu3SEsX74OgBcvXnDx4m/Z5p/XNQb4+uu+TPj+B6JjzmaY27v1fvxjs4VFKT77LOPaApQsacaCBVMZN25mmnVZW1enWrXP8fQcmGnOmtRO3bjcrLE6WjRvRMypd32Xj+96unhm0MdlEWduXgpX11a0fa+Pa9myEYWLFKaf1/APylHkH607EUvt1atXbN68me+++47FixdTuXJlPD098fT0pEOHDhl+5uXLl4wcOZLZs2cTFBTEZ599xs6dOwFITExk6dKl7Nu3j8OHD/PHH39w5swZFAoFmzdvJiwsjMePH3Po0CEA4uPjmTt3LmvWrCEgIIB//vmH/fv3M2vWLC5cuADA4cOHiY2NZdu2bezatYvbt28TGBiY4222sjLn5s0/Ve8TEhIpVswkzfB0VjEp8xJTzbul+oW4d29PFIoCrFkTkGadv/76O0ePppxUGhoaMm3aWHbs2KsVOa9a5cesWUt48eJlmnWWLFmCyMijDB06Dnt7Z54+fYaPz1y1c/4Q40d406ZlkzxZV0asrMxJSEhbr2LFjNPVO7OYW7f+ontXb65cvprpOqZNH8u0KfNVX6byWn7XGKCMlQU3UrXZmzfTt+vs4hITb9Opc3/++CMu3fKHDBvPmNGDuRoXQ8j+AL4e8h1JSUk5ztcyg/3o/XaRVUxKu/hK9SUgtZ69OqNQFGDd2s05zi8z2lpnKyuLNLXKLK+s4jLq9ywtS2NlZUFi4u00P9q97fc+/bQEERFHGTJkHHZ2rXjy5Ck+PilXKMTEnGPgwFHcuvWXmvlnX9es4t6fl5K/OZUqlefWrdsMGzaAyMgdHPslmFrWNfjnn+f8+utvHDlyAkg5nkyfPpYd24N1psa7du3j9u07AHz5ZTU8PNzYvXu/VtUYoGfPwRw4cDjDvN6tN3eOzZnXtjT6+vqsXbuE8eNnkpBwK00+MTHnGDRoFImJ2bffd/lpd43zahsSE2/T2aM/f/yRtn8ODAxh1KgpPHr0L7tSLFmZd698ptUP63B0TPk1vEqVKjx48ECtz/z222+UKlWKL774AoARI0YAKfeI1alTh08++QSAsmXL8vfff2NnZ8cnn3yCn58fcXFxXL16lWfPngFQokQJrKysAPjll1/o3Lkzenp6WFpaUrduXQCOHz/O+fPncXdPua74+fPnWFhY5Hib9fT0MxxRS/3FIasYff208/T0UqbXqlUdL69utGjRKdN1m5kVZ9Om5Tx8+JiJE+fke85ZiY4+i4fHu1/Vpk9fyNWrMSgUCl69eqV27rro/Xq9lbpm6sRkxs7eBjOz4mzdkvMfFP4N1K1hTmptZGTEJr/l9PMaTvDeA9jb2bBr51piYs6lORBrlK8a+6E6Me/7slY1+np1w7mlR47yyo621llfX0/NvDKPS9+36ZGUlJzhtqTMS3rTt70b8Zo+fSHXrp3SuG9LWUf66RnXNeO4jPNPQqEoQIUK5Xj86DFNmrhTqWJ5wsO3cflyPGfOpPxIaWZWHH9/Hx49fMz3E2dnkqP21rh584asWbOYb7+dxPnzv2aSf/7WODu5dWzOaHve1n3atDEcPRpFRMRRHB0d1MozK9peY/W24cPbufj30uoTMSMjI4Asb5R9n0KhSBP/+PFjnj59CkCBAu82V08vpcGHh4ezZMkSevbsibu7O3///bdqRyhYsKAq3sDAgOQM/qfvpKQkevXqRZ8+fQB49OjRB93ncePGn9ja1lK9t7Qszf37D3j27B+1Ym7c+BNz81KqeebmpUhISKRbN3dMTIoSGblDNX3NmsWMGzeT4OADVK/+Odu2rSIwMISxY2dkuK15nXNW6te35ZNPihEcfABI+XsmJyf/JzqsGzf+pHaq+/4sLErxdwb1zi4mM+4d2uDvv/ODLrHVVZMnjaRt25SHk5gYFyX24iXVvJQ2+3e6Gl6/kYCdnXW2calVr1aVwoUKEbw3pf1GnTzNr7/+hp2ddY5PxG7eTKCObdZ/c3Vi3telqzsmxkUJi0h5aIq5eUlW/byQCeNnsW9veI5y1dY6T540Epe3eZkYExv7fl7pa5XSt72fV9Z9240bCZQuXTLNcszNS5KQkEj9+nZv+rYwQLO+beLEEbRt0+JN/kWJjf1NjfwTsMs0/wTMzd/dj5KS/y0SE28DsG79FgCuxF3l2LFobOvU4syZC1Sv/jnbt/9M4O4QxoydluZ4kjZH7azx0KFejBzpTa9eQ4iISHufqrbUWB25dWxOqe2nadb1dl6XLu7cuXMXV1cnihYtgoVFaU6c2IuDg/oPu9ClGmdm0sSRtG2bsg3GJkW5qGY7T9/HqXfc/rdRasFIVV7R6ksTM2JgYMDr168znV+hQgXu3bvH5cuXAVi1ahX+/v6Zxh8/fhxnZ2c6dOiAiYkJUVFRGR7w6tWrx969e1Eqldy+fZuTJ0+ip6eHg4MDu3fv5unTp7x+/Zqvv/6akJCcP7kmPPwwdnbWVKpUHki5WXbPnlC1Y/bsCaNnz84YGBhQrJgJnTq5EhgYyqhRU6lZs4nqwRaJibfp02cYwcEHsLQszb59/sycuYTRo6dpdBKWmzlnpUiRIixYMEV1Xf/w4QPZuXOfxrnrooiIo9jaWVPxTS379uuqOiHVJCYz9RvYcejgsY+Zss6YPGUedWxbUse2JfUdXbC3s6Fy5QoADBzQg8Cg9O0yLOyQWnGpXb5ylWLFjKnrUAeAihXL8cUXn3H2bGyOcw8PT/mbv93H+np1S/c3VyfmfWNHT8OmVjMa1G1Lg7ptSUz8C6++w3N8EgbaW+fJU+apHt7QsKFbmj6rf//u6fo1gAMHDmcaFxQUSq9eHqn6NheCgkJISLjFlSvX6NTJBUgZfUlOVhIbe4kiRQqzcGHqvm0QO3fuVatvmzp1Pnb2rbCzb4Xjm/wrp8orKIv8M4oLCgqld693fXPnTq4EBoVw9eoNTp8+T4/uHYGUe4IcHOpw6vR5LC1LE7J/MzNnLmbU6Cnp8p46db5W13jgwJ4MGtSLRo3apTsJ05Yaqyu3js0Z1zaZ2NhLVKxoi729Mw4OrfnqqzHExV3T6CQMdKvGmZkydR62dk7Y2jnh6OiKXaq+a0D/HgQFpf+eGHbgkFpx4t9Fq0fEMmJra8uYMWMwMzNLM338+PE0bdqUZs2aMXfuXEaPHs2rV68oW7Ysc+bMyfTkqFOnTowcOZLg4GAUCgU2NjbcvHkzXVznzp25dOkSLi4ufPrpp1hYWFCwYEHs7Oy4dOkSnTt3JikpCUdHR9q3T38Tprru3LnHwIGj2LRpOYaGhsTFXcPLazg2NjVYtmw2Dg6tM40B8PXdQMWKZTl5cj+GhgpWr96kuv8rM2PHDqVIkcJ4e/fG27s3kHKvXcOG7bQ259DQgyxbtpaIiB3o6+tx8eJveHuPUStfXXf3zj28B41h/cYfMTRUEB93nUEDRmJtXYMlP83EsZ5LpjHqqFSpPNevJeTyVmi/O3fu4dX/WzYH+GJoqCDuyjV69x0GQG2bmvj4pJxMZBWXmYcPH9GxkxcLFkyhYEEjXr9OYpD3aOLiruU435S/+WjW+/2EoUJBfPx1BvYfgbV1DZYum0WDum0zjclP2lrnO3fuMWDASPz9V6SsL+46/fp9A4CNTU2WL5+Nvb1zlnEpfVs5oqNDMDRUsGqVH0eOpPRtPXsOZvny2YwdO5Tnz1/QtetXKJVKQkMP8tNPa4iM3IG+vj6xsTnr21LyGoG/v8+bvK7Rt99wVf4rls/Bzr5VlnE+b/KPiQ7B0NDwTf4p93919ujP4kXTGTCgB/r6+syctYhTp87x04+zKFKkMF979+Fr75QrRV68eIljQ1etr7FCoWD69LE8evSEgAAfVZ7bdwQze3b6/yonv2qsSRvIrWNzr15DWLbsB8aMGcLz5y/o1s07V66i0PYaq7sN/QeMIOBNblfirtG37zeqbfBZMRdbO6cs48S/l57yv3j9UQ4cPHgQpVJJkyZNePz4Me3atWP79u2qe85yolChzP9vFfHxPLoRmd8paMSsfIv8TkFjd6+G5XcKGitkkX9PZMyJwgqj/E5BY89efdiTIPNDAX3degS0Et07hOuh/u0G2kAXa6yvp3MXPJGsBY8S14Qufn1++SL9QIM2ejy0bZ6ty3jJnjxbV0Z0bkQsv1SqVInRo0ezaNEiAIYOHfpBJ2FCCCGEEEKI/y45EVNTmTJlsrzXTAghhBBCCPGB/gP3+7+le2PXQgghhBBCCKHjZERMCCGEEEIIoR3k8fVCCCGEEEIIIXKLjIgJIYQQQgghtIOMiAkhhBBCCCGEyC0yIiaEEEIIIYTQCrr4f7TllIyICSGEEEIIIUQekxExIYQQQgghhHaQe8SEEEIIIYQQQuQWGRETQgghhBBCaAcZERNCCCGEEEIIkVtkREwIIYQQQgihFZT/oRExORHLR7r4eE4Dfd0bRC1k4ZjfKWikgL5BfqegMV2rMcA/fx7J7xQ0YmzVOL9T0Jiu1RigsI61ZcMCivxOQWMvX7/K7xQ0YlTAML9T0FiSMjm/U9CYQl+3vpLqYo2F9tG9b9VCCCGEEEIIoeN06+cHIYQQQgghxL/Xf+jSRBkRE0IIIYQQQog8JiNiQgghhBBCCO3wH7r9TkbEhBBCCCGEECKPyYiYEEIIIYQQQiv8lx5fLyNiQgghhBBCCJHHZERMCCGEEEIIoR1kREwIIYQQQgghRG6RETEhhBBCCCGEdpCnJgohhBBCCCGEyC0yIiaEEEIIIYTQCvLURCGEEEIIIYQQuUanT8TGjh3Ljh07cnUdbm5uubr81Fq1akp0dAjnz0fi57ccY+OiGsXp6+szd+4kzp2L4OLFw3h5dVd9plKl8hw4sJUzZ8I5ciSQzz6rBMDIkd5ERe1Tva5cOclff10EwMysOAEBPkRHh3DmTDgzZ45DT08vw5ycWjUhKmofZ86Gs2HjTxnmnlmMvr4+c+ZM5PSZcM5fOEg/r26qzzi3bsaNm2c5fmKv6lW0aBEA6te3I/LgTk6c2EdI6GbKly+jYcXfae3cjNOnwrgYe5gAf59Ma59dnJWVBdfiYyhRwlQ17YsvqnAocicx0aFEnwyhZYtGGuWWH+0CwN9/BRcvHla1jTlzJqZZn0Kh4PDh3XzzzQC1t0Wb6/wxKJVKxk2bx5pN23J1PfnVJiZNGsGZM+GcORPOqlULKFSoYJr15aRNaCqvapwV5zftMzb2MP5ZtOPs4qysLLj6XjuuU/tLDh3cRUx0KGdOH6BrV/cc5ZhbfbKpaTF+/nkRx44Hc/pMOF26tFfN+5h9MuhGnd9yatWEE1H7OJ1NvbOKsbQ05/fLx9PkaVO7JmHhWzl2Ipiok/vw8Gz3QXm2atWUkyf3c+5cBH5+yzLMM7OYlH5jImfPhhMbewivVO3irXLlypCQcA4bmxppphsaGrJnz0bat2/9QfnrQp1zq8a1a9ckImI7J07sJTo6BE/PtPveoUM7iYraR1jYlg/e9/Jdch6+8plOn4jlhd27d+fJeszMiuPrOw9Pz4HUrNmE+PjrTJ8+VqM4L69uVKlSARubFtSv78KQIX2pU+dLANauXcLKlRuxtm7GtGkL8PdfAcC8ecuwt3fG3t6Zli09ePbsGd27fw3A3LkTuXTpD2xtnXBwaI2dnTU9enTMMCefFXPp2vUrrGs142r8DaZOG6N2TD+vrlSuUgHbOi1p6OjK11/3pfabvB3sa7N4sS91HVqrXk+ePMXCsjT+AT4M/2YCDg7O7N61n0WLp+e49qtWLqCzxwCqVW9IfPw1Zs4Yp3Fc9+4diQzfjqWleZrP/bhkJmvWBlDHtiX9B3yL/6YVGBgYqJ1bfrQLAHv72jRv3knVPkaPnppmnfPmTaJChbJqbcfbHLW1zh/DlavX6Tf0O8IOHs3V9eRXm3Bza0Xz5o2ws2uFtXUzChUqxODB/dKsU9M2oam8qnFWUrfP6mq244ziunfvSEQG7Xjz5pVMmTqfOrYtaevSg7lzJlG5cgWNc8ytPtnHdx4JCbeoV7cNbdt2Y+68yVhYlv6offLb/LS9zqlzWLFiDt26foVNrWbEx19n6rTRGsV06epOSNhmLCxKp/mc36ZlzJi+iHoObWjfvg8//DCeSpXK5zhPH5+5dOkyiC+/bEp8/HWmTRurdoyXVzcqV65I7dotadDAhcGD3/UbAEZGRqxZswhDQ0WaZdrb23Dw4E7q1q2To7xT56btdc7NGvv7r2DatAU4OLSmXbtezJ49gUqVymNpWZrNm30ZNux77O2d2bVrH4s/YN8TeUunTsSUSiWzZs3CycmJHj16cP36dQAWLlxI586dVdPv3r3L1q1bGTFihOqzS5cuxdfXV/U+KiqKPn36MGDAAFq3bs28efNYtmwZ7u7uuLu7c/fuXQCqVq2q+vyECRPo0aMHTZs2Zfny5QBcunSJzp074+7uTpcuXbh69WqOtq1584acOnWOK1dSPr9y5QY8M/hFJqs4N7dWrF+/laSkJB48eMjWrUF06eKOhUUpqlatxJYtgQCEhh6kaNHC1KpVPc2yf/hhPCEhBwkNPQjA7t0hLF++DoAXL15w8eJvlClrlS6nZs0cOXX6fKqcNuLh4aZ2jKuLExtUeT9i27Yg1TbZO9SmcaN6nDixj9CwLdSvbwdA+3atCQs9yNmzKaN3q1dvYvSotCcK6mrRohExMee4fDkegBU+6+ma6ldedeLMzUvh5upE67bpfyE0MDDA1PQTAIyLFuX58xdq55Zf7aJ8+TIYGxdh2bIfiIkJxdd3HqamxVTr69rVnWLFjNm/P0LtbdHmOn8MAdv30MHFiZZNHHN1PfnVJnbv3k+TJu68evUKY+OilCxZgvv3/1atLydtQlN5VeOsvN8+fXzWpxkVUifO3LwUrq5OtHmvHRsZGTF9+gIiIo4AkJCQyJ2799KdRGQnt/pkU9NiNG3qyMyZiwD4M+EWjRu14+/7Dz5qnwy6Uee3mr5Xy1UrN9L5vXpnFVPavCQuLi1o59rrvTwNmTVzCQcjfwFS6n337n0sLdOeRKgrpU94l4Ov70Y8Pd3UjnF1dWLDhi2qdpHSb7z7myxaNI0NG7Zy7979NMv09u7N99//QEzM2Rzl/ZYu1Dm3amxkZMSMGYuJfJNjgipHc9q3b01o6EHOno1N2eZVmxj1AfueNlAmK/Psld906kQsJCSEX3/9lT179rB48WKuX79OUlIScXFxBAQEEBISgrm5OYGBgbRu3Zrjx4/z5MkTAPbs2ZPuMsNz584xZcoUtm/fjp+fH8WLF2fHjh1UrVqV4ODgdOv/7bffWL16NVu3bsXX15dHjx6xbt06+vTpw44dO+jcuTNnz57N0bZZWVlw82ai6v3Nm4kUK2aS4SUWmcVZWZlz8+afqnkJCYlYWpbGysqCxMTbKJXKVPNupTnofP55FVxcnJg6db5q2q5d+7h9+w4AX35ZDQ8PN4ICQ7LNPSEhfe5ZxVhmMO9tbvfv/82qVX44ODgzaeIc/AN8sLAsTeUqFXj67B/WrlvKsePBrN/wIy9fvsyqxJkqY2XBjVR1y6z2WcUlJt6mU+f+/PFHXLrlDxk2njGjB3M1LoaQ/QF8PeQ7kpKS1Motv9rFp5+WICLiKEOGjMPOrhVPnjzFx2ceANWqVeXrr/vi7Z1+FCYr2lznj2H8CG/atGyS6+vJz77i9evXDBrUiz/+OE6JEsXZvXs/kPM2oam8qnFWUuqafTvOKi4x8TadM2jHL168YM3aANV7r37dMC5alKio0znI8eP3yRUrlefWrb8YMtSLA+HbOHI0kFq1qvPPP88/ap/8Lj/trvO7HMxJSFOvWxnUO/OYW4l/0bXLV6qTyXd5vmT9ui2q9336dqGocRFOnjyT4zzf3+8zyjOzmJR5abfhbd/Qu7cnCkUB1qx5V9e3evUaSnj4kRzl/H7+2l7n3KrxixcvWLdus2p6375dMDYuwsmTp6lcuSJPnz5j/fqlHD++lw0fuO+JvKVTT008efIkLVu2RKFQULx4cRo2bIiBgQFjxoxh69atxMfHc/bsWcqWLUuRIkVo1KgRYWFhlClThjJlylCqVKk0y/vss88wN0/pRExNTalbty4AFhYWPHr0KN367e3tMTQ0pESJEnzyySc8fvyYRo0aMXXqVI4cOULTpk1p0iRnXxL09fXSfPl56/0vklnF6evrp5mnp6dHUlJyuunv5r1b9pAh/VixYh2PHj1Ot+zmzRuyZs1ivv12EufP/5puvp4auWcVo6+vh5L38075bNcug1TTjx+PISrqFM2aOqJQFKB16+a0aN6JK1eu8tVXvfEP8KGug+bXn2dUn/fz1yQuNSMjIzb5Laef13CC9x7A3s6GXTvXEhNzLk1HnHlu+dMuoqPP4uHx7j6f6dMXcu3aKUxMjFm9eiG9ew/j2bN/ss0/bY7aW2ddkt99xYoV61ixYh2TJ4/E338FHTr0y3Gb0EW52Y5TGzXqa4YM7kdbl+48f/5coxxzq09WFChAhQplefzoCc2bdaRixXKEHdjK5SvxH7VPBt2osyY5fGie344YhPfXfWjn1jvHo/16etnnkFVM+n4jZXqtWtXx8upGixadcpSXunShzrlV49RGjvwKb+++uLn15PnzF2/2vWY0f7PveXv3JiDAB4cc7nsib+nUiZieXtoDR4ECBXjw4AH9+vWjd+/eODk5pWnEHTp0YPny5VhZWeHunv5GXIUi7XXM2d1PYmRklC6XVq1aYW1tTWRkJGvXruXgwYNMn67etbkTJ35LmzYtADAxMSY29pJqnqVlae7ff5Dui82NG39ia2udYdyNG39ibv7uZNPcvBQJCYncuJFA6dIl0yzH3LwkCQkpv7ro6+vTrp0z9eq1SZfj0KFejBzpTa9eQ4iIOIqBfvpB1Jvv5WRhkT73rGJuZpD3n29+xeo/oDvz5i5TzdPT0+PVq1ckJv7F8eMxqqH9des2M2/+ZAoWNFKr85w8aSRt27YEwMS4KLEX36/93+lqf/1GAnZ279c+fVxq1atVpXChQgTvPQBA1MnT/Prrb9jZWWd6gqAN7aJ+fTs++aQYwcFhQErdk5OTadmyMaamxVi3bgkAZcpY0rSpI0WNizB5yrx026LNddYl+oVNiYraB+Rfm6hR4wv09fU5dy7l0rM1awL4+uu+tGjRKMM2YWKS8YMVdNGkSSNxedOOjdVsxzdy0I4h5aEGq1cv5P+++AzHhq5cu3ZT43xzq09OTLwNwIYNWwGIi7vGsWPR1KlT64P7ZNC9Or/L4U/q2NZSvc+o3urEZJanj+9cPv+8Ck0bu3P9esIH5WmbKoeM+o6sYjLrN7p1c8fEpCiRkTtU09esWcy4cTMJDj6Q43wzyl/b65xbNX6b48qV8/j88yo0btye69dT2mxi4m1OnDil2vfWrt3M/PlTNNr3tI4WPEQjr+jUpYl169Zl3759vHz5kocPH3LkyBH09PSws7OjS5culC9fnoMHD6p+PahTpw63bt0iKiqK5s2b50pO33zzDRcuXMDT05Nhw4bx66/pR4wyM3XqAtWDEBo2dMPOzlp1c2j//t3Zsyc03WcOHDicaVxQUCi9enlgYGBAsWImdOrkQlBQCAkJt7hy5RqdOrkAKSNcyclK1Ze56tU/58GDh+kORAMH9mTQoF40atSOiIjMb44PDz+CnW0tVU5eXt1UX+DVidmzJ4yePTup8u7Y0YWgoFAeP37CwIE9cXNrBaRcHlmn9peEhR0iKDCEunXrUK5cyj1rbm6t+PXib2p3OpOnzKOObUvq2LakvqML9nY2qhu1Bw7oQWBQ+tqHhR1SKy61y1euUqyYMXUdUm5SrlixHF988ZnqWu6MaEO7KFKkMAsXTlHdFzZ8+CB27tzLtm1BVK1aX5VfcHAYS5euyvAkTNvrrEuSn/2d722iRo0v8PWdp3pSYrduHTh48Bjbt+/JsE1Mnbog9wuTR6akascN3mvHAwb0IEiNdpxZ3PvWrVuKibHxB50c5FaffO3aTc6cuUC37h0AKFnSDAeH2pw+ff6D+2TQvTq/FRF+BDvbd/taP6+u6eqtTkxGVv+8EGOTojRr2uGDTsIAwsPT9gleXt3S9R1ZxaS0i86p+g1XAgNDGTVqKjVrNsHBoTUODq1JTLxNnz7DPupJGOhGnXOrxgBr1izC2NiYJk3cVSdhAIGBITg41KZcuZQnJbq5teKihvueyD86NSLWvHlzLly4QNu2bTEzM6NSpUo8f/6cS5cu4eKS8sWhevXq3Lz5roG2aNGCBw8eYGhoyO3btxkwYMBHfRLioEGDGD9+PD/99BMKhYLJkyfnaDl37txjwICUS30MDRXExV2nX79vALCxqcny5bOxt3fOMs7XdwMVK5YjOjoEQ0MFq1b5ceRIFAA9ew5m+fLZjB07lOfPX9C161eqkcPKlSukOxApFAqmTx/Lo0dPCAjwUU3fuXMvc+f8lC73QYNG4ee3HIWhgvj4a/T3+hZrmxosWzabug6tM42BlJvEK1Ysx4mofRgaKvh59SaOHk3Ju3Pn/syfP4UJE4bzOimJnj2HcO/e39y79zfffDOBgM2+b0ZGH9K9u3eOa+/V/1s2B/im1PTKNXr3HQZAbZua+PikfDnIKi4zDx8+omMnLxYsSPl16vXrJAZ5jyYu7praueVHuwgNPchPP60hMnIH+vr6xMb+hrf3mEyyVI8211mX5Feb2LRpB5UqlefYsWBev37N//73O4MGjcqnKuSf1O1T8aZ99smmHb8flxkH+9p07NCW336/wuFD745T342bQVjYIY1yzK0+2dNjIAsXTcXLqzv6+vrMmrWE06fOA3y0PvntNmh7nVPnOmjQKDb6LUvZ1+KvMcBrBNY2Nfhp2Q/Uc2iTaUxW7Oysae/emt9/j+NAxLv/ruH7CbMJP3A4R3kOHDiKTZuWY2hoSFzcNby8hmPzpl04vGkXGcXA236jLCdP7sfQUMHqVO0iL+hCnXOrxvb2Nri7t+H3368QEbFdtb4JE37gwIHDfPPN92ze7INCoeDBg4d065bzfU8bKP9DI2J6yowuVP0XUCqVvHr1ij59+jBu3DiqVauW3ymlU7Bg7j3mObdkdGmitnvx+lV+p6CRAvp598j1j+V1ct49FONj+efPD795PC8ZWzXO7xQ09vjmwfxOQWOFLfLviYw5YVhAkX2QlnmpY32yUQHD/E5BY0k6+E3WQE+3vl/oYo3/+Uc3fpy855J3/w9oiSDNf3z5mHSr1Wvgzp071K9fny+//FIrT8KEEEIIIYQQ7/kP/YfOOnVpoiZKlixJdHR0fqchhBBCCCGEEOn8a0/EhBBCCCGEELpFB6/6zLF/7aWJQgghhBBCCKGtZERMCCGEEEIIoR1kREwIIYQQQgghBEBQUBCtW7emZcuW+Pn5pZsfFxdHjx49cHV1pV+/fjx8+DDbZcqJmBBCCCGEEEIrKJPz7qWu27dvs3DhQjZt2sSuXbvYvHkzly9ffpezUslXX31F//79CQwM5IsvvsDX1zfb5cqJmBBCCCGEEEJk4tixYzg4OPDJJ59QuHBhnJyc2L9/v2r+xYsXKVy4MA0bNgRg0KBBdOvWLdvlyj1iQgghhBBCCK2Ql09NfPToEY8ePUo33cTEBBMTE9X7v/76i08//VT1vmTJkpw/f171/vr165iZmTFu3Dj+97//UbFiRb7//vts1y8jYkIIIYQQQoj/nHXr1tGsWbN0r3Xr1qWJS05ORk9PT/VeqVSmef/69WtOnjxJly5d2LlzJ2XKlOGHH37Idv0yIiaEEEIIIYTQCnk5ItarVy/at2+fbnrq0TCA0qVLExMTo3p/584dSpYsqXr/6aefUq5cOWrUqAFA27ZtGTp0aLbrlxExIYQQQgghxH+OiYkJVlZW6V7vn4jVq1eP48ePc//+ff755x9CQ0NV94MBWFtbc//+fS5dugRAREQE1apVy3b9MiImhBBCCCGEEJkoVaoUw4cPp2fPnrx69YqOHTtSs2ZN+vfvz9ChQ6lRowY//fQTEyZM4J9//qF06dLMmTMn2+XqKZVKZR7kLzJQ3LhKfqegsX9ev8zvFDSm0DfI7xQ0kqyDu6R+quukdcXLpNf5nYJGHt88mN8paMzYqnF+p/Cvp6eD+56ufe3QxRonJSfldwoaM9CxY7Uu1vjli5v5nYJabjdunGfrKnXwYJ6tKyNyaaIQQgghhBBC5DG5NFEIIYQQQgihFfLyYR35TUbEhBBCCCGEECKPyYiYEEIIIYQQQisok3XvvsyckhExIYQQQgghhMhjMiImhBBCCCGE0Apyj5gQQgghhBBCiFwjI2JCCCGEEEIIraBUyj1iQgghhBBCCCFyiYyICSGEEEIIIbSC3CMmhBBCCCGEECLXyIiYEEIIIYQQQivI/yMmhBBCCCGEECLX6PyJ2NixY9mxY0eeruvmzZs0bdo0T9bZwqkxR44HEXU6hDXrl2BsXFTtmIIFjVi6bBa/RAVz7OReli6bRcGCRgBUrVqZvaH+HPolkINHd9O0WYOPlnOrVk05efL/2bvv+Brv94/jr5zICSXUKDIUQcuvqgRJ1KoYISSRmIlNqMZoFa2q2qPFl6JFgtp7S4wkEntkECNUlUREJLGqVq3k/P4IR07mOYnk5LTXs4/zeDTnXOe+3+fyOfc59zz7OHs2hLVrF2aaOasahULBrFnjOXMmmKioQ3h59cjw3N69u7Jly7K3lhfA0bEFx0P3cCpyPytX/5Jp5pxqLC3NufTnccqULZ3huZUrWxEbd5p69T5+e5nbtuBk6F5Onwlm9ZpfM8+cQ42lpTmXr5ygbLrMDi2bcvzk7reWFQp3j9u2dSA8PIBz5w6wdu2iTLNlV5c6bidw9mwIFy4cxsurp/o51apVYf/+zURGBnPkyC4++KCa+rEJE0YSGRlMZGQwS5fOoVixohrzMzEx4fDhnXz11SCdX5O2VCoVY6fMZvm6Lfk2DzD8Hudn/tf69OnK1q2/ady3fv1iLlw4TGjoXkJD9zJz5vhsc2aVKT+WyfXr1yEkZCsnT+4hPDyA7t3ddM6WPoP0OH97DNCunQOnIoKIOn+I9esWZ9nnrOoUCgWzZ0/k/LmDXLx4lIED3/S5Vs0aHAjZRnhYAGGh+2jdurn6sSZN7DhyeBcR4YEE799C1arv65zdkPqcVl57/pqVlTkx0REZPrNbtWpGeFjAW82sTypVwd30zeBXxP7NypYrwy+LfqRPz6HY2Thy7Voc4yeN0rrm69HeGBsb08S+A03sO1C0aFFGjBwMwKy5E1m7eivNG7swzPs7fls5H2Nj4zxnLleuDD4+s/DwGMwnnzgQE3OdKVPGaF3j5dWD6tWtqV+/DU2aODN0aH8aNPgEgNKlSzF//jRmz56AkdHb221dtlwZFvr8RC9Pb+rXa8W1a3FMmvyNTjUenm7sDdyAhUXFDNM3NVWyZNkcTJQmby1zuXJlWLx4Jj08v8CmbktiYq4zeco3OtV4eLoTELRRI3PRoqaMnzCSlasWUOQtjIfXCnOPy5Urg6/vbLp3/5w6dVoQE3OdqVPH6FTn5dWDGjWqYmPTmsaNnRk27M24XbFiPkuWrKFevZZMmTKH9esXA+Dq2pZWrZpja9uWevVaUqxYMYYOHaAxz9mzJ+Tqy4q2rl67zoDh3xF08Gi+zQMMv8f5nb906VIsWDCd2bMnZli22dnVp1WrLtjZtcPOrh3ffDNZm5ZrZMqvZfL69YuZMmUO9vZOdOzYh59+Gke1alV0ypc2g/Q4f3v8OscS3zl06z6I2h83JybmOtOmfadT3cCBPalRw5q69Vry6aftGT7MiwYN6gIwf/50VqzcSENbRwYNGsm6tYswNjbG0tKczZuWMmz4WBo0bMP2HXuZP3+6ztkNpc/pM+W15wA9e3QiOHgrlpZpP7OLMmniaNauWUiRIm/vM1sUHINbEVOpVMyYMQNHR0d69erF9evXAZg7dy5du3ZV33/nzh02b97MyJEj1c9dsGABvr6+GtOaNWsWjo6OODk5sXLlSgDCwsLw8PDAzc2Nli1bsn///izz+Pn54erqiru7O8OHD+fZs2dv7bW2cGhC5OnzRF+NBeC3pevo0tVF65oTx8L536yFqFQqUlJSOHfuIlbvWwBgbKzg3XdLAlDCrDhP31LuVq2acerUOa5evQaAr+8aund31brGxcWR1as3kZyczP37D9i82Q8Pj9QtU506dSAhIYnvvpv2VrK+1rJlU06fOq/Os2zJGrp0c9W6pmLF8rTv0AZ3176ZTv9/cyezds1W7t79661ldmjZlFOn3/Rw6ZI1dE2XObuaiublcXZuTUeXPhrPadW6Ge+8U4zPB2mu8OdVYe5x6ng8q57vkiWr6d69o051rq5tWbVq86tx+/erceuOhUUFPvywGps27QIgMPAgJUq8Q926tdm5cx8tWrjz4sULzMxKUL58We7de5Pf09OdUqXM2LcvROfXpK0NW/3p5OxImxZN820eYPg9zs/8AJ06OWe6bKtSpRJmZsVZuPBHIiIC8fWdTenSpbLNmnmmt79MNjU1Zdq0eRw4cAyA+PhE7ty5h6WluU75NDNIj/OzxwCtWzUn4tRZrlyJAcDHdxUemez9ya7O1bUtq1ZuVPd506ZdeHqm9tnYWKHuXwmzEjx9mvrdwt3diYCAA5w5EwXAkiVrGDVqgk7ZDanPab2NnpubV8DFpS0dOmgeJdSmTXPeKf4OA7xGvJWsouAZ3IpYQEAAFy9exN/fn3nz5nH9+nWSk5OJjo5mw4YNBAQEYG5uzq5du3BycuLEiRM8evQIAH9/f1xd37xp9+3bx+nTp/Hz82Pz5s1s27aN27dvs2bNGqZOncr27duZOnUq8+bNyzLPzz//zG+//ca2bduwtLQkOjr6rb1WS6uKxN9IUP99Mz6RkqXMNHZVZ1dzIOQoV69cA8CqkgWDvfuwc/s+AEZ/PYmvRn5O1KUjbN+1glEjJpCcnJznzFZW5ty4cVP9d3x8AqVKldTInF1N6mMJaR5LVC8Mly5dy4wZ83n27Hmec6Zlmck8S2Xoc9Y1iYm36On5hXrhmVbvPl0xMSnCyhUb32pmKytzjX/31DwZ+5xVTWLCLTw9Mmb29wtizLdTefjg4VvNW5h7bGVloTHfGzcyjtmc6jIb05aWFbGysiAhIQlVmuMf0o7ply9fMnhwH/788wRly5Zh587U9+dHH33IkCH98fbOuEfgbfp+pDft27TI13mA4fc4P/MDLF26hunT52XYkPfee2UJCTnKsGFjsbVty6NHj/HxmZ1jXs1M+bNMfvbsGStXvnnP9e/vgZlZccLCTuuU700G6fGbx/Knx6k5LDRyZN/nzOsqWVkQl/bfID4Bq1fvty+/HMc3o4cSfTWcfXvXM2zYWJKTk6lRw5rHT56wZvWvhIXuY93ahTx//kLH7IbTZ83cee95QkISXbsN5M8/NT8Dd+0KYPToSTx48OitZC0sVClGBXbTN4O7amJYWBht2rTBxMSEMmXK0KxZM4yNjfn222/ZvHkzMTExnDlzhvfff5/ixYvTvHlzgoKCqFSpEpUqVaJChQrqaYWHh9OuXTuUSiVKpZKdO3cCMGvWLA4cOMC+ffs4e/Ysjx8/zjJPixYt8PDwoFWrVjg6OlKrVq239loVCoXGl4vX0q4waVPzSd2PWL1uIUt91xC47wCmpkp+WzmPIYPHELjvAA0a1mXdJh8iT50jPj4xT5mNjHLOk11N+tdjZMRbWUHMjkKLzNrUpPdJ3Y/o79WDdm26vZ2gabytsVFQCnOPFQojreabXV3GcWtEcnJKpv8GqY+9mfbixStZvHglEyeOYv36xXTqNIBly+bSt++XPHnyT65fV2Fi6D3Oz/zZCQ8/Q7dub85dmzp1LrGxpzAxMeHFC+2+xBbEMnnUqC/w9u6Pq2tv9R4QXUmP87/HkJ99TsbU1JS1axfiNXAEe/YEY2trw/Zty4k4dQaTIia0b98Kh5aduHIlhiFD+rNp4xIa2jpqnd2Q+pzW2+i5+PcyuD1iRkaaA7VIkSLcv3+fAQMGkJKSgqOjI61atVLXdOrUCX9/f/z8/HB3d9eYVpEiRTSOFb9x4wZPnjzB09OTc+fOUbt2bQYPHpxtnnHjxjF//nxKlSrF6NGj1Stzb8ONuJtUNC+v/tvcogJ/3buv8cUhpxr3Tu3ZtnMFkybMZu7s1PMmav3fBxQrVpTAfQcAiAg/w6Xf/6T+q2O88yIu7ibm5m9Wdi0tK3IvXebsatI/Zm5egfj4N1uw8sONG/GYp+mhRWZ91qImPQ9Pd0qalSAoZAtHT/hjbl6epb/NpZ1Tyzxnjou7ScU0fbKwyLzPOdUUlMLW4+/HfaU+Mb9fP48cxyzkbtzGxcVTsWJ5jemYm5cnPj6Bjz+uxSeffKS+f/nyDdStW5vWrZtTunQpVq6cT2joXtq3b82wYV4o3sl4gZLCTPFOaYPr8fjxX6trx4//ukDyZ6dxY1vat2+t/tvIyIiUlBSdvpjl5zJZqVSycuV8unRx4bPP3Dh//netc4H0uCB6DDBh/CjCwwIIDwugX38PLLTsc1Z11+PiNR6zMK/AjfgEPvroQ4oVK8aePcEAhIWd5uLFy9g2tCEhIYkTJyLURzUsX76eTz75iKJFNS+ek53C3ue03nbP/2v+S3vEDG5FrFGjRuzdu5fnz5/z999/c+TIEYyMjLC1tcXDw4MqVapw8OBB9UK0QYMGJCYmEhoaSqtWrTSm1bBhQwIDA3nx4gX//PMPXl5eXLlyhWvXrvHll1/SrFkzgoODs1wgv3z5kjZt2lC6dGk+//xzXF1d+f33vL150zoQfJQGDetiXa0yAP0GeLD31QJOmxrHdg7MmPUDnTr2Y+tmP/VzoqNjKVnSDFu7egBUqfo+H9aszrlzF/OcOTj4MLa29dQnuXp59cDfP1DrGn//IHr37oqxsTGlSpWkSxcXdu3SfP7bFhx8lIZp8vT36sHu3ft1rklvzDdTsKnbkiaNOtCkUQcSEm7h1X9Ehn/D3AgJPoJtwzd5Bnh5snt3kM41BaWw9Xja1J/VJ+Y3a+aqMR4HDuyZYcwC7N9/OMs6P79A+vTplmbcOuPnF0B8fCJXr8bSpYszkHr+QkqKiqioS3z8cS18fWerr+LXo0cnDh48ztat/nz4YWN1vt27g1iwYCkpT97eOYYFIeXJXwbX48mT56izTJ48p0DyZ6d48XeYO3eS+pybESMGs337HlJSst/Lk1Z+LpOXL/8ZMzMzWrRw5/r1G1pnek16nP89Bpg0eTYNbR1paOtI06Yu2NraUL16VQAGDeyVaY+C9h/Kss7PL5C+fd/0uWtXF3btCuDq1WuUKmWGvX19AKytK1OrVg3OnI1i5869NGrUgCpVKgHg1tGJCxcu8fTpU61fR2Hvc1pvu+fi38vgDk1s1aoV58+fp0OHDpQrV45q1arx9OlTLl26hLNz6gdx7dq1uXHjzRupdevW3L9/H6VSSVJSEoMGDWLnzp20bt2aqKgo3N3dSUlJoXfv3tSpU4fOnTvTvn17ihQpgr29PU+fPuXJkycZshQpUoThw4fTv39/TE1NKVu2LD/++ONbe6137txj6BdjWLF6AUqlkpiY63wxaDR169Vm3i/Tad7YJcsagMnTvsXIyIh5v7y5MlHoyVN8M3ISvTy9mf7TOIoWNeXly2RGDB/HtZjrec58+/ZdPv98NOvWLUKpVBIdHYuX1whsbD5m4cKfsLd3yrIGwNd3NdbW7xMWtg+l0oRly9Zx9GhonnNl587tu3gP/oZVa39FaWJCTMx1Ph84knr1PmbBwhk0adQhyxp9uX37LoMHj2bN2oUolSZEx8QyyGsk9Ww+5teFP/Kpffssa/ShMPf49u27DBqUesiaUmlCdPR1Bgz4CgAbmzosWvQTdnbtsq1LHbeVCQ8PQKk0YenStRw5kjpue/ceyqJFPzFmzHCePn2Gp+cXqFQq1q3bRrVqVTh+fDcvX77k998vM3jw6Hx/vfpg6D3O7/xZCQw8yK+/LufAgW0oFAqiov7A2/tbnbPnxzLZzs4Gd/f2XL58lZCQrer5jRv3I/v3H9Yp4+uc0uP87fHrrAMHjWTDeh+UShOuRsfSv/9XQGqffRbPoqGtY7Z1Pj6rsLauzKmIQEyUSpYuXcORIycB6NJ1IHP+N4miRYvy8uVLvId8S3R06sXEhg//ns2blmJiUoS//vobD8/sjzgy5D6nz53Xnv/XFIbLyhcUI1VmB6T+S6hUKl68eEG/fv0YO3YsH330Uc5PKkBlzGroO4LO/nn5di+UURBMFIZ1SdcUA3xLKt7izwkUlOfJL/UdQScPbxzUdwSdmVl9pu8I/3pv86c8Coqhfe0wxB4npxjeeUXGBvZZbYg9fv4s73v7CkLMJ61zLnpLqp7Vz5FCrxncoYm6uH37No0bN+aTTz4pdCthQgghhBBCCE3/pXPEDO7QRF2UL1+e8PBwfccQQgghhBBCCA3/6hUxIYQQQgghhOFQqfS/p6qg/KsPTRRCCCGEEEKIwkj2iAkhhBBCCCEKBZX2vx5h8GSPmBBCCCGEEEIUMNkjJoQQQgghhCgUUuQcMSGEEEIIIYQQ+UX2iAkhhBBCCCEKBblqohBCCCGEEEKIfCMrYkIIIYQQQghRwOTQRCGEEEIIIUShoEqRQxOFEEIIIYQQQuQT2SMmhBBCCCGEKBRUKn0nKDiyIqZHT14803cEnRkrDG8nqqH1uYjCWN8RdPYyJVnfEXT2z80j+o6gEzOrz/QdQWcPbxzUdwSdvWPRVN8RdKIsYqLvCDp7nvxS3xF0YlpEqe8IujO8j2qMjQwstIHFFYWTrIgJIYQQQgghCgU5R0wIIYQQQgghRL6RPWJCCCGEEEKIQiFFftBZCCGEEEIIIUR+kT1iQgghhBBCiEJBJXvEhBBCCCGEEELkF9kjJoQQQgghhCgU/ku/IyZ7xIQQQgghhBCigMkeMSGEEEIIIUShIFdNFEIIIYQQQgiRb2SPmBBCCCGEEKJQkKsmCiGEEEIIIYTIN4VyRWzMmDFs27btrU6zV69ehIaGvtVpvm1t2zoQHh7AuXMHWLt2EWZmJXSqUygUzJo1gbNnQ7hw4TBeXj3Vz6lWrQr7928mMjKYI0d28cEH1QAYNcqb0NC96tvVq2HcunUBgHLlyrBhgw/h4QFERgYzffpYjIwy30rh2LYFoaF7iTwTzOo1v2aaPasahULBzJnjOR0ZzLnzBxng1UP9nHZOLYm7cYYTJ/eobyVKFAegcWNbDhzczsmTewkI3EiVKpV07PgbTu1acvpUEBeiDrNhvU+Wvc+pzsrKgtiYCMqWLa2+r1atGhw6sJ2I8EDCwwJo07q5Ttn0MS4A1q9fzIULh9VjY+bM8RrzMzEx4fDhnXz11SCtX0th7vPboFKpGDtlNsvXbcnX+ehrTEyYMJLIyGAiI4NZunQOxYoV1ZhfbsaErgqqx9lp92p8RkUdZn024zinOisrC66lG8cN6n/CoYM7iAgPJPL0fjw93XOVMb+WyaVLl+K3337m+IndnI4MxsPDTf3Y21wmg2H0+TXHti04GbqX0zn0O7saS0tzLl85oZHTpn4dgoI3c/zkbkLD9tKte8c85Wzb1oGwsH2cPRvC2rULM82ZVU3qcmM8Z84EExV1CK804+K1ypUrER9/FhubjzXuVyqV+Puvwc3NKU/5DaHP+dXj+vXrEBKylZMn9xAeHkD37prvvUOHthMaupegoE15fu+JglMoV8T+i8qVK4Ov72y6d/+cOnVaEBNznalTx+hU5+XVgxo1qmJj05rGjZ0ZNqw/DRp8AsCKFfNZsmQN9eq1ZMqUOaxfvxiA2bMXYmfXDju7drRp040nT57Qs+cQAGbNGs+lS3/SsKEj9vZO2NrWo1evzplm8lk8C0/PL6hXtyXXYuKYPOVbrWsGeHlSvUZVGjZoQ7OmLgwZ0p/6r3Lb29Vn3jxfGtk7qW+PHj3GwrIi6zf4MOKrcdjbt2Pnjn38PG9qrnu/dMkcunYbxEe1mxETE8v0aWN1ruvZszMHgrdiaWmu8bxf5k9n+YoNNGjYhoGDvmb9usUYGxtrnU0f4wLAzq4+rVp1UY+Pb76ZrDHP2bMnULXq+1q9jtcZC2uf34ar164zYPh3BB08mq/z0deYcHVtS6tWzbG1bUu9ei0pVqwYQ4cO0JinrmNCVwXV4+ykHZ+1tRzHmdX17NmZkEzG8caNS5g0+X80aNiGDs69mDVzAtWrV9U5Y34tk318ZxMfn8injdrToUMPZs2eiIVlxbe6TH6dr7D3OW2GxYtn0sPzC2zqtiQm5jqTp3yjU42HpzsBQRuxsKio8by16xYyberPfGrfHje3fvz44/dUq1Yl1zl9fGbh4TGYTz5xICbmOlOmjNG6xsurB9WrW1O/fhuaNHFm6NA3yw0AU1NTli//GaXSRGOadnY2HDy4nUaNGuQqd9pshb3P+dnj9esXM2XKHOztnejYsQ8//TSOatWqYGlZkY0bffnyyx+ws2vHjh17mZeH915hoFIV3E3fCsWKmEqlYsaMGTg6OtKrVy+uX78OwNy5c+natav6/jt37rB582ZGjhypfu6CBQvw9fXVmNasWbNwdHTEycmJlStXqh/bsmULbm5utGzZkpCQEAAuX75Mr1696NSpEy1atGD9+vXq6Q4YMAAnJyfWrVvH5cuXcXd3x9XVlSlTptC6dWsA7ty5g7e3N+7u7nTq1Injx4/nqgetWjXj1KmzXL16DYAlS1bTPZMtMtnVubq2ZdWqzSQnJ3P//t9s3uyHh4c7FhYV+PDDamzatAuAwMCDlCjxDnXr1taY9o8/fk9AwEECAw8CsHNnAIsWpfbv2bNnXLjwB5Xet8qQqWXLppw6fS5NpjV06+aqdY2LsyOr1bkfsGWLn/o12dnX57Pmn3Ly5F4CgzbRuLEtAG4dnQgKPMiZM6l775YtW8c3ozVXFLTVunVzIiLOcuVKDACLfVbhmWYrrzZ15uYVcHVxxKlDxi2ExsbGlC79LgBmJUrw9OkzrbPpa1xUqVIJM7PiLFz4IxERgfj6zqZ06VLq+Xl6ulOqlBn79oVo/VoKc5/fhg1b/enk7EibFk3zdT76GhM7d+6jRQt3Xrx4gZlZCcqXL8u9e3+p55ebMaGrgupxdtKPTx+fVRp7hbSpMzevgIuLI+3TjWNTU1OmTp1DSMgRAOLjE7h9526GlYic5NcyuXTpUjg4NGX69J8BuBmfyGfNO/LXvftvdZkMhtHn1xzS9XLpkjV0Tdfv7GoqmpfH2bk1HV36pMupZMb0+Rw8cAxI7fedO/ewtNRcidBW6jLhTQZf3zV07+6qdY2LiyOrV29Sj4vU5cabf5Off57C6tWbuXv3nsY0vb378sMPPxIRcSZXuV8zhD7nV49NTU2ZNm0eB15ljFdnNMfNzYnAwIOcOROV+pqXrmN0Ht57omAVihWxgIAALl68iL+/P/PmzeP69eskJycTHR3Nhg0bCAgIwNzcnF27duHk5MSJEyd49OgRAP7+/ri6vhnk+/bt4/Tp0/j5+bF582a2bdvG7du3ATAzM2P79u2MGzeOX3/9FYDNmzfj7e3N1q1bWbVqFTNnzlRP6/nz5+zZswdPT0/GjBnDl19+yc6dO6lUqRLJyckATJs2jU6dOrFt2zYWLVrE+PHj1dl0YWVlwY0bCeq/b9xIoFSpkpkeYpFVnZWVOTdu3FQ/Fh+fgKVlRaysLEhISEKVZtU/Pj5R40OnZs0aODs7Mnny/9T37dixl6Sk1N598slHdOvmit+ugByzx8dnzJ5djWUmj73Odu/eXyxduhZ7+3ZMGD+T9Rt8sLCsSPUaVXn85B9WrFzA8RO7WbX6F54/f55di7NUycqCuDR9y6r32dUlJCTRpetA/vwzOsP0h335Pd9+M5Rr0REE7NvAkGHfqcdPTvQ1Lt57rywhIUcZNmwstrZtefToMT4+swH46KMPGTKkP97eGffCZKcw9/lt+H6kN+3btMj3+ehzWfHy5UsGD+7Dn3+eoGzZMuzcuQ/I/ZjQVUH1ODupfc15HGdXl5CQRNdMxvGzZ89YvmKD+m+vAT0wK1GC0NDTucj49pfJ1tWqkJh4i2HDvdgfvIUjR3dRt25t/vnn6VtdJr/JV7j7/CaDOfEa/UrMpN9Z1yQm3MLT4wv1yuSbnM9ZtXKT+u9+/T0oYVacsLDIXOdM/77PLGdWNamPab6G18uGvn27Y2JShOXL3/T1tT59hhMcfCRXmdPnL+x9zq8eP3v2jJUrN6rv79/fAzOz4oSFnaZ6dWseP37CqlULOHFiD6vz+N4rDFJURgV207dCcdXEsLAw2rRpg4mJCWXKlKFZs2YYGxvz7bffsnnzZmJiYjhz5gzvv/8+xYsXp3nz5gQFBVGpUiUqVapEhQoV1NMKDw+nXbt2KJVKlEolO3fuVD/WqlUrAKpXr85ff6VuyR0zZgxHjhzBx8eHy5cv8+TJE3V9nTp1ALh//z7x8fE0b556zkmnTp1YtWoVAMePHyc6Opr58+cDqV9U4uLiqFWrlk49UCiMNL78vJb+i2R2dQqFQuMxIyMjkpNTMtz/5rE30x42bACLF6/kwYOHGabdqlUzli+fx9dfT+DcuYsZHjfSInt2NQqFESrS5059rqfHYPX9J05EEBp6ipYOTTExKYKTUytat+rC1avX+OKLvqzf4EMje92PP8+sP+nz61KXlqmpKevWLmKA1wh279mPna0NO7avICLirMaCOOts+hkX4eFn6NbtzXk+U6fOJTb2FCVLmrFs2Vz69v2SJ0/+yTG/ZsbC22dDou9lxeLFK1m8eCUTJ45i/frFdOo0INdjwhDl5zhOa/ToIQwbOoAOzj15+vSpThnza5lsUqQIVau+z8MHj2jVsjPW1pUJ2r+ZK1dj3uoyGQyjz7pkyGvOr0cOxntIPzq69s313n4jo5wzZFeTcbmRen/durXx8upB69ZdcpVLW4bQ5/zqcVqjRn2Bt3d/XF178/Tps1fvvZa0evXe8/buy4YNPtjn8r0nClahWBEzMtL8QChSpAj3799nwIAB9O3bF0dHR43B2alTJxYtWoSVlRXu7pon2BYpUkTjghI3btygTJkyAOrzRdI+/tVXX1GyZElatGiBk5MT/v7+6seKFi2qfl5mbxqAlJQUVq5cybvvvgvArVu3KFu2rFave/z4r2nfPvUQx5IlzYiKuqR+zNKyIvfu3c/wxSYu7iYNG9bLtC4u7ibm5m9WSs3NKxAfn0BcXDwVK5bXmI65eXni41O3uigUCjp2bMenn7bPkHH4cC9GjfKmT59hhIQcxViRcSfqjXSZLCwyZs+u5kYmuW++2oo1cFBPZs9aqH7MyMiIFy9ekJBwixMnItS79leu3Mjs/02kaFFTrRaeEyeMokOHNgCUNCtB1IX0vf8rQ++vx8Vja5u+9xnr0qr90Ye8U6wYu/fsByA07DQXL/6BrW29LFcQCsO4aNzYlnffLcXu3UFAat9TUlJo0+YzSpcuxcqVqRseKlWyxMGhKSXMijNx0uwMr6Uw99mQKN4pTWjoXkB/Y+Ljj2uhUCg4ezb10LPlyzcwZEh/WrdunumYKFky8wsrGKIJE0bh/Gocm2k5juNyMY4h9aIGy5bN5f9qfUDTZi7Ext7QOW9+LZMTEpIAWL16MwDR0bEcPx5OgwZ187xMBsPr85sMN2nQsK7678z6rU1NVjl9fGdRs2YNHD5z5/r1+DzlbJgmQ2bLjuxqslpu9OjhTsmSJThwYJv6/uXL5zF27HR2796f67yZ5S/sfc6vHr/OuGTJbGrWrMFnn7lx/XrqmE1ISOLkyVPq996KFRv53/8m6fTeK2zk8vUFrFGjRuzdu5fnz5/z999/c+TIEYyMjLC1tcXDw4MqVapw8OBB9VaBBg0akJiYSGhoqHov12sNGzYkMDCQFy9e8M8//+Dl5UVSUlKW8z527BjDhw+nVatWHD58GMi49cHMzIxKlSpx6NAhAPz8/NSP2dvbs27dOgCuXLmCs7Mz//yj3VbhyZPnqC+E0KyZK7a29dQnhw4c2BN//8AMz9m//3CWdX5+gfTp0w1jY2NKlSpJly7O+PkFEB+fyNWrsXTp4gyk7uFKSVGpv8zVrl2T+/f/zvBB9PnnvRk8uA/Nm3ckJCTrk+ODg49g27CuOpOXVw/1F3htavz9g+jdu4s6d+fOzvj5BfLw4SM+/7w3rq5tgdTDIxvU/4SgoEP47QqgUaMGVK6ces6aq2tbLl74Q+uFzsRJs2nQsA0NGrahcVNn7Gxt1Cdqfz6oF7v8MvY+KOiQVnVpXbl6jVKlzGhkn3qSsrV1ZWrV+kB9LHdmCsO4KF78HebOnaQ+L2zEiMFs376HLVv8+PDDxup8u3cHsWDB0kxXwgp7nw1JypO/9D4mPv64Fr6+s9VXSuzRoxMHDx5n61b/TMfE5Mlz8r8xBWRSmnHcJN04HjSoF35ajOOs6tJbuXIBJc3M8rRykF/L5NjYG0RGnqdHz04AlC9fDnv7+pw+fS7Py2QwvD6/FhJ8BNuGb95rA7w8M/Rbm5rMLPttLmYlS9DSoVOeVsIAgoM1lwleXj0yLDuyq0kdF13TLDdc2LUrkNGjJ1OnTgvs7Z2wt3ciISGJfv2+fKsrYWAYfc6vHgMsX/4zZmZmtGjhrl4JA9i1KwB7+/pUrpx6pURX17Zc0PG9J/SnUOwRa9WqFefPn6dDhw6UK1eOatWq8fTpUy5duoSzc+oXgtq1a3PjxpuB17p1a+7fv49SqSQpKYlBgwaxc+dOWrduTVRUFO7u7qSkpNC7d2+qVs36SkjDhg3D09MTU1NTatasiaWlpcZ8Xps5cyZjx47l559/5sMPP1TvLRs3bhzjx49X55w5cyYlSui+Jfj27bsMGpR6qI9SaUJ09HUGDPgKABubOixa9BN2du2yrfP1XY21dWXCwwNQKk1YunQtR46kXrK/d++hLFr0E2PGDOfp02d4en6h3stXvXrVDB9EJiYmTJ06hgcPHrFhg4/6/u3b9zBr5q8Zsg8ePJq1axdhojQhJiaWgV5fU8/mYxYu/IlG9k5Z1kDqSeLW1pU5GboXpdKE35at4+jR1Nxduw7kf/+bxLhxI3iZnEzv3sO4e/cv7t79i6++GseGjb6v9qD+Tc+e3jr3/XV+r4Ffs3GDb2pPr8bSt/+XANS3qYOPT+qXg+zqsvL33w/o3MWLOXNSt069fJnMYO9viI6O1TqbPsZFYOBBfv11OQcObEOhUBAV9Qfe3t9mkVI7hbnPhkRfY2Ldum1Uq1aF48d38/LlS37//TKDB4/WUxf0J+34NHk1PvvlMI7T12XF3q4+nTt14I/LVzl86M1h9d+NnUZQ0CGdMubXMrl7t8+Z+/NkvLx6olAomDFjPqdPnQN4a8vk16+hsPc5bdbBg0ezZu3C1PdaTCyDvEZSz+Zjfl34I5/at8+yJju2tvVwc3fi8uVo9oe8+bmGH8b9RPD+w7nK+fnno1m3bhFKpZLo6Fi8vEZg82pc2L8aF5nVwOvlxvuEhe1DqTRhWZpxURAMoc/51WM7Oxvc3dtz+fJVQkK2quc3btyP7N9/mK+++oGNG30wMTHh/v2/6dEj9++9wqAwnLtVUIxUWR1zV0ipVCpevHhBv379GDt2LB999FGBzPeXX36ha9eulC9fnsDAQPz8/FiwYEGeplm0aP5d5jm/ZHZoYmH37OULfUfQSRFFwV1y/W15mVJwF8V4W/65mfeTxwuSmdVn+o6gs4c3Duo7gs7esdDfFRlzQ1nEJOeiQua5gS2TTYso9R1BZ8mqFH1H0JmxkWF9vzDEHv/zj2FsnAy1yNvv+unC7ubb/d1iXRWKPWK6uH37Nu3bt6dLly4FthIGYGFhQf/+/SlSpAglS5Zk2rRpBTZvIYQQQggh/gsMag9RHhncilj58uUJDw8v8Pm6u7tnuDCIEEIIIYQQQuSGwa2ICSGEEEIIIf6d/kvniBnWAblCCCGEEEII8S8ge8SEEEIIIYQQhYL8jpgQQgghhBBCiHwje8SEEEIIIYQQhYLh/TBA7skeMSGEEEIIIYQoYLJHTAghhBBCCFEoqJBzxIQQQgghhBBC5BNZERNCCCGEEEKIAiaHJgohhBBCCCEKhRSVvhMUHNkjJoQQQgghhBAFTPaICSGEEEIIIQqFlP/QxTpkRUyPUlSG90sJpgoTfUfQWbLCsPpsrJAd1QXhHYum+o6gE2OFsb4j6MzQegzw5OYRfUfQSclKLfQdQWeG1uNiBjiOiyuL6juCzh4/f6rvCDr576wqiPwkK2JCCCGEEEKIQkEuXy+EEEIIIYQQIt/IHjEhhBBCCCFEoWBYJ5TkjewRE0IIIYQQQogCJnvEhBBCCCGEEIWCnCMmhBBCCCGEECLfyB4xIYQQQgghRKEg54gJIYQQQgghhMg3skdMCCGEEEIIUSjIHjEhhBBCCCGEEPlG9ogJIYQQQgghCgW5aqIQQgghhBBCiHwjK2LZSEpKYuDAgXqZd7t2DpyKCCLq/CHWr1uMmVkJneoUCgWzZ0/k/LmDXLx4lIEDewJQq2YNwsMC1LfTp/bz/NkNOrq2A6BJEzuOHN5FRHggwfu3ULXq+zpnb+P4GcdO7ibidBArVy/INHtONZaW5vx++RhlypZW39e0mT2Hj+7k2Mnd+O1ZS+3aNXXO1ratA+HhAZw7d4C1axdl2des6hQKBbNmTeDs2RAuXDiMl1dP9XOqVavC/v2biYwM5siRXXzwQTX1Y+vXL+bChcOEhu4lNHQvM2eOB8DKyhx//zWEhe3j1KkgevbsnGV2x7YtCA3dS+SZYFav+TXT7FnVKBQKZs4cz+nIYM6dP8gArx4A1KxZnRMn96hvYWH7ePzkGi6ujhrTHTKkP+HhAVp0uPD1+LWPP65FTEyEVq/htXbtWnL6VBBRUYdZv94nm/dh9nVWVhZci4mgbJrx3KD+Jxw6uIOI8EAiT+/H09Ndp2xp5WfPX+vTpytbt/6mcV9OPdeWofQ5t1QqFWOnzGb5ui0FNs+2bR0IC9vH2bMhrF27MNOeZlWTOh7Gc+ZMMFFRh/B6tbwAqF+/DiEhWzl5cg/h4QF07+6WYbpDh/YnIiIw/15cJvTR4/ScXo3PC1GH2ZDNOM6pzsrKgtg047hWrRpEhAeqb5Gn9/PyeTwdO7bLU978+qwuXboUS5bN4cixXYSfDqRb9455ypmeofX53758E3kjK2LZqFChAkuWLCnw+ZYrV4YlvnPo1n0QtT9uTkzMdaZN+06nuoEDe1KjhjV167Xk00/bM3yYFw0a1OX3S3/S0NZRfQvaf4gNG3awY+deLC3N2bxpKcOGj6VBwzZs37GX+fOn65S9bLkyLFw8k149htDApjXXYuKYOHm0TjXdPdzYG7AeC4uK6vtKlizBmrUL+WHcTzS2b8/XX/3AilULUCqVOvXV13c23bt/Tp06LYiJuc7UqWN0qvPy6kGNGlWxsWlN48bODBvWnwYNPgFgxYr5LFmyhnr1WjJlyhzWr1+snqadXX1ateqCnV077Oza8c03kwH4+eep7Nt3AFvbtrRr58GcOZOwsKyYaSafxbPw9PyCenVbci0mjslTvtW6ZoCXJ9VrVKVhgzY0a+rCkCH9qd/gEy5dukIjeyf1LTj4CJs27mTXzjcrXfb29Rnx9ecG22NjY2OGDRuAn99qzMyKa/U6XmdcumQOXbsNonbtZsTExDJ92lid63r27ExI8FYsLc01nrdx4xImTf4fDRq2oYNzL2bNnED16lW1zpd2/vnZ89KlS7FgwXRmz56IkZHm4SJZ9VzX/IbQ59y6eu06A4Z/R9DBowU2z3LlyuDjMwsPj8F88okDMTHXmTJljNY1Xl49qF7dmvr129CkiTNDh74ZD+vXL2bKlDnY2zvRsWMffvppHNWqVVFPt1GjBnz99eACe62gnx6nl3Z8fqTlOM6srmfPzhxIN45///1PGjRso77tDzrM+g3b2bFjb67z5tdnNcDCxTO5GZ9I08YuuHbozcxZ4zPU5Jah9fnfvnzLLylGBXfTN4NaEfP19cXNzQ0XFxdmzpzJ9OnT+e23N1tohw0bRlBQEHfu3MHb2xt3d3c6derE8ePHM0xr27ZtDB8+nN69e9O2bVtWrFjBtGnTcHZ2plevXjx79owbN27g4OAAwJgxY5g6dSoeHh44ODiwdetWAE6cOIG7uzvu7u7069ePe/fu5fl1tm7VnIhTZ7lyJQYAH99VeGSy1TG7OlfXtqxauZHk5GTu3/+bTZt2ZdhS0rixLe5u7RkyNPXD193diYCAA5w5EwXAkiVrGDVqgk7ZHRyacPrUOaKvXgNg2dK1dOnqqnVNxYrl6eDcGreOfTWeU61aVf5+8JBDB1P/Lf+8HM3Dh4+wtaundbZWrZpx6tRZrr6a75Ilq+meyZa67OpcXduyatVmdV83b/bDw8MdC4sKfPhhNTZt2gVAYOBBSpR4h7p1a1OlSiXMzIqzcOGPREQE4us7m9KlSwHQpYsXCxcuB6BSJQtevkzm6T9PM2Rq2bIpp06fS5NpDd26uWpd4+LsyGp17gds2eKX4bV/+mlDOrq1Y/jw79X3lS9fjjlzJ/P9WO1WyAtjj+vVq03t2jXp1m2QVq/htdatmxMRkeb95bMKD49M3ofZ1JmbV8DFxZH2HXpoPMfU1JSpU+cQEnIEgPj4BG7fuZvhQ1Yb+dlzgE6dnElISOK776ZpTC+7nuvCUPqcWxu2+tPJ2ZE2LZoW2DxT/63fLAt8fdfQvbur1jUuLo6sXr1JvbxIHQ9umJqaMm3aPA4cOAZAfHwid+7cU/ezfPlyzJkzmbFaLi/eFn30OL3043Oxzyo8tRjHaevMzSvg6uKIU7pxnFaTxra4u7fHe0jGjS26yK/P6tKlS9HCoQk/zpgPwM2biTi0cOevv+7nKe9rhtbnf/vyTeSdwayIHT58mKioKLZs2cKOHTtISkqiVKlS+Pv7A/Do0SMiIyNp3rw506ZNo1OnTmzbto1FixYxfvx4Hj16lGGa58+fZ+HChSxbtowZM2bQrFkz/Pz8ADhy5EiG+sTERNatW8eiRYuYOXMmAAsXLmTixIls27aNTz/9lIsXL+b5tVpZWXDjxk313zduJFCqVMlMd1NnVVfJyoK4GwlvHotPwCrdm/PHGeOYMGEmDx+m9qZGDWseP3nCmtW/Eha6j3VrF/L8+Qsds5sTH/9mvvHxiZQqZaaRPbuaxMRb9PT05uqVaxrTvXIlhuLFi+Hg0AQAG5uPqVmrBhUqltchmwU30vYk275mXmdlZa7R8/j4BCwtK2JlZUFCQhIqlUrjdVlamvPee2UJCTnKsGFjsbVty6NHj/HxmQ2kHk6TkpJCYOBGDh3awfLlG7h3736O2ePjM2bPrsYyk8fSL6ynTR/LpImz1eNBoVCwfPk8xn0/g5s3k7Jvrha907bubfc4IuIsn38+msTEW1q9Bs2MeXsfJiQk0bXrQP78M1rjOc+ePWP5ig3qv70G9MCsRAlCQ0/rlPHN/POn5wBLl65h+vR5PHv2TGN62fVc9/yFv8+59f1Ib9q3aVFg8wMy/ffMuLzIuib1Mc1ltKWlOc+ePWPlyo3q+/v398DMrDhhYadRKBSsWDGf77+fTnx8Yj6/Qk366HF6qZ+5OY/j7OoSEpLoksk4TuunH3/ghwk/qZfTuZVfn9VVrSuTlHiLIcMGEBC0iYOHd1C3bm3+yWQDY24YXp//3cu3/JKCUYHd9M1grpp44sQJzp07h7t76lbap0+fYmFhwfPnz4mNjSUyMhIHBweUSiXHjx8nOjqa+fNTt8i8fPmSuLg4atWqpTFNGxsbSpQoQYkSqW+IRo0aAWBpacmDBw8yZGjcuDFGRkZ88MEH3L9/H4CWLVsydOhQWrVqRcuWLWncuHGeX6tCYaTxZfO15ORkresUCoXGY0ZGRhrPt7evT7n3yrB+w3b1fSZFTGjfvhUOLTtx5UoMQ4b0Z9PGJTS01TxfKPvsihyza1OT3sOHj/Ds/gU/TPiaydPGcPxYOIcPneDF8+c6ZMuvvqZk+ppe9zw8/IzG3pipU+cSG3sKExMTXrxIXdFt06Yb5cqVYffutfx5+SqrV2/WnJYW2bOrUSiMUJH1eLCzs6FcuTJs3LhTfd/kyd9w9FgYISFHadrUPsN0M1OYe6wrbcdpbsZzWqNHD2HY0AF0cO7J06e6f1nJz55n52313FD6bEiMjHLuVXY1GcdDxj6PGvUF3t79cXXtzdOnz5g27TuOHg3VaXnxb1IQ47iRfQPKlSvD+vXbc6zNSX59VpuYmFCl6vs8fPgIx9ZdsbauzN7ADVy9ck19tE1+585t9tcKus+61GXlv7R8+7cxmBWx5ORk+vTpQ79+/QB48OABxsbGmJmZsWfPHiIjIxk0KPVLQUpKCitXruTdd98F4NatW5QtWzbDNE1MTDT+LlIk+3aYmpoCaJwn0bdvX1q0aMGBAweYNWsW586d44svvtD59U0YP4oOHVoDYFayBBeiLqkfs7SsyL1793ny5B+N58TF3cTWtl6mddfj4rEwr6B+zMK8AjfSbNnq0sWFtWu2arzxExKSOHEiQr1rfPny9cydM5miRYtq/caOi7tJ/VfnEgBYWFTgr3TZtalJz8jIiMePHtOh3Ztd86ci9xN9NTbbPGPHfUXbdqmHl5YsaUaUln1t2DDzvsbF3cQ8TV/NzSsQH59AXFw8FdPtnTM3L098fAKNG9vy7rul2L07SP1aUlJSSE5Oxs3NiaCgQzx69Jg7d+7h5xfIJ3U/yrAidiNdJguLjNmzq7mRSe6babZad+7szLp12zTGg4enO7dv3cXFxZHixd/BwqIiJ07uoZG9k0a2cT+MwMmpVaHtsS4mTBiFc4c2AJiZlSDqQvrX8lcmryU+k/dhxrr0lEoly5bN5f9qfUDTZi7Ext7QOuf48V/Tvn3q8iI/e56dvPTcUPpsqFL/reuq/85sTGRXk914UCqVLFkym5o1a/DZZ25cv57aTw8Pd27fvoOLiyMlShTHwqIiJ0/uwT7d8uLfZOKEUXR4NY5LajmOr+dyHAN06eLMmrVbMv3Crqv8+qxOTEg9emLt6tSLpkRHx3LyRAT1G9TJ9YqYofVZlm95l/cRbjgM5tBEe3t7du7cyePHj3n58iVDhgwhICAAZ2dn9uzZQ2xsLPXr11fXrlu3DoArV67g7OzMP//k/ObLjS5duvD48WP69u1L3759c31o4qTJs9UX0Gja1AVbWxv1CZeDBvbCzy/jFeuC9h/Kss7PL5C+fbthbGxMqVIl6drVhV273kyjWVN7Qg5onti8c+deGjVqQJUqlQBw6+jEhQuXdNq6EhJylIa29bB+dfJ2/wGe7N69X+ea9FQqFZu3LaNevY8BcO/UnqfPnml8Ac3M9Kk/qy8k0KyZK7a29dQnlg8c2BN//4xX9tq//3CWdX5+gfTp86avXbo44+cXQHx8IlevxtKlizOQev5FSoqKqKhLFC/+DnPnTlKfPzNixGC2b99DSkoKgwb1wtu7L5D6hbpDh9YcOnQiQ6bg4CPYNqyrzuTl1UP9BVibGn//IHr37qLO3bmzM35+b157k6Z2HHx13sdr1axtsbdvRyN7J4Z4jyEmOjbDShjA1ClzC3WPdTFp0mz1idpNmjpjl/b9NaiXRs9eCwo6pFVdeitXLqCkmVmuPjwnT55TID3PTl56bih9NlTBwZr/1l5ePTKMiexqUpcXXdOMBxd27Up9bPnynzEzM6NFC3f1ShiAtXVD7OzaYW/vxBdffEt0dOy/eiUMYGKacdw43Tj+fFAvdmkxjrOqy0yzZo0ICXk7FyTJr8/q2NgbnImMwqNH6tFL75Uvi62dDZGnz+c6q6H1WZZvQhcGs0fMwcGBS5cu0bVrV5KTk2natClubm4YGRlRunRp6tWrp95TNW7cOMaPH4+zc+oXtpkzZ1KiRAnOnz/P/Pnz3+qVEL/++mvGjBlDkSJFeOedd5g6dWqep3n79l0GDhrJhvU+KJUmXI2OpX//rwCwsamDz+JZNLR1zLbOx2cV1taVORURiIlSydKlazhy5KR6HtWrV83wpj177iLDh3/P5k1LMTEpwl9//Y2Hp25Xv7pz+y7eg79l1ZpfUCpNiIm+zuBBo6hX72Pm/zqdpp86Z1mTE6/+I5j/yzRMlCYkJd6mR3fdst2+fZdBg0axfv1ilEoToqOvM2DAV0BqXxct+gk7u3bZ1vn6rsbaujLh4QEolSYsXbqWI0dCAejdeyiLFv3EmDHDefr0GZ6eX6BSqQgMPMivvy7nwIFtKBQKoqL+wNs79WqGAwd+zS+/zFBfGv6339bjtyvjF+Dbt+8yePBo1q5dhInShJiYWAZ6fU09m49ZuPAnGtk7ZVkDqRfusLauzMnQvSiVJvy2bB1Hj4aqp1+tWhVir+d9IV4Ye5yX1+I18Gs2bvDFRGlC9NVY+vX/EoD6NnXw8Un9sM2uLiv2dvXp3KkDf1y+yuFDbw4H/W7sNIKCDumcMz97npW31XND6bMhuX37Lp9/Ppp16xahVCqJjo7Fy2sENq+WF/avlheZ1cDr8fA+YWH7UCpNWPZqeWFnZ4O7e3suX75KSMhW9fzGjfuR/fsP6+vlFgppx6fy1fjsm8M4Tl+XkxrVq3LtLX3Zzs/P6h4eg5k9ZxIDvDxTfzrlx184nYcVsbQMrc+yfMsd3TahGjYj1dvYxy1yRWlqpe8IOitmYqrvCDp79jJ35wjpi7HCYHZUqyXruOepMEhO0e2wRX0zVhjrO4LODK3HAE9uZrxQU2FWspJ+L1KRGw/iDug7gk6KWejvaoy5VVxZVN8RdPb4uWGd26T/yzzo7sXzeH1H0Mq2ip4FNi/3xHUFNq/MGMweMSGEEEIIIcS/W4qRIa7m5o7hbXoXQgghhBBCCAMne8SEEEIIIYQQhcJ/6Zwp2SMmhBBCCCGEEAVMVsSEEEIIIYQQhUJKAd504efnh5OTE23atGHt2rVZ1h08eBAHBwetpimHJgohhBBCCCFEFpKSkpg7dy7btm1DqVTSvXt37OzsqF69ukbdnTt3+Omnn7SeruwRE0IIIYQQQhQKKUYFd9PW8ePHsbe359133+Wdd97B0dGRffv2ZagbN24cQ4cO1Xq6skdMCCGEEEII8Z/z4MEDHjx4kOH+kiVLUrJkSfXft27d4r333lP/Xb58ec6dO6fxnFWrVvF///d/fPLJJ1rPX1bEhBBCCCGEEP85K1eu5Jdffslw/9ChQxk2bJj675SUFIzS/L6ZSqXS+Pvy5csEBgayYsUKEhMTtZ6/rIgJIYQQQgghCoUUCu4Hnfv06YObm1uG+9PuDQOoWLEiERER6r9v375N+fLl1X/v27eP27dv06lTJ168eMGtW7fw9PRk3bp12c5fVsSEEEIIIYQQ/znpD0HMyqeffsqCBQu4d+8exYoVIzAwkClTpqgfHz58OMOHDwfgxo0b9O7dO8eVMJCLdQghhBBCCCEKCVUB3rRVoUIFRowYQe/evenYsSMdOnSgTp06DBw4kPPnz+f6tRqpVKr/0g9YFypKUyt9R9BZMRNTfUfQ2bOXL/QdQSfGCsPbPpKcouuvcehfckqyviPoxFhhrO8IOjO0HgM8uXlE3xF0UrJSC31H0NmDuAP6jqCTYhZN9R1BZ8WVRfUdQWePnz/VdwSdFNzBc2/Pi+fx+o6glTUWPQtsXj1vrimweWVGDk0UQgghhBBCFAq6XFbe0MmKmB6ZGBte+5++fK7vCKIQUum0g79wUBYx0XcEnaQY4MELhtZjMLw9TIa2dwkMr8eG+Fn9xMD2LoHh9Vlh9B9aWxD5xrBGvRBCCCGEEOJfy/BOdsg9wzsZRQghhBBCCCEMnOwRE0IIIYQQQhQKhncgfu7JHjEhhBBCCCGEKGCyR0wIIYQQQghRKPyXrpooe8SEEEIIIYQQooDJHjEhhBBCCCFEoSBXTRRCCCGEEEIIkW9kj5gQQgghhBCiUJA9YkIIIYQQQggh8o2siAkhhBBCCCFEAZNDE4UQQgghhBCFgkouXy8y06tXL0JDQwkNDaVXr175Nh/Hti0IDd1L5JlgVq/5FTOzElrXKBQKZs4cz+nIYM6dP8gArx7q59SsWZ2g/Zs5cXIPx0/splWrZurHhg/3IjwikJMn9+Lvv4aqVd/XOXe7tg5EhAdy/txB1q1dlGnu7OoUCgWzZ03g3NkDXLxwhIFePdXPad68EceP7SY8LIDDh3bSoEFdAEaN8iYsdJ/6Fn01nNu3Luo9b+nS77JixXxCT+7l3NkDeHq6a0xTqVSyZ/da3NyctMoK+TcuSpcuxW+//czxE7s5HRmMh4cbACNHfsGJk3vUtz+vnCQh8bzWeUF/Pf7qy0FEnt5PeFgAe/esw9q6slZ5C7rHAI0b23Lg4HZOntxLQOBGqlSppFXWzLRt60BY2D7Ong1h7dqFmebPqkahUDBr1njOnAkmKuoQXmny169fh5CQrZw8uYfw8AC6d3fLMF1dGFqf9dnXoUP7ExERqHXWt0GlUjF2ymyWr9tSYPM09B4bynsvvXbtWnL6VBBRUYdZv94n62V0DnVWVhZci4mgbNnS6vsa1P+EQwd3EBEeSOTp/Rk+B7Whr74qlUr8/dfo9BmdGX0s64SBUQmt9ezZU3Xy5EnVyZMnVT179szz9N4pVjnD7f1K9VS3km6rPq7dXPVOscqq/81epPLxWaV1zZdffq/aty9EZVbCWmVh/rHq0qUrqqZNXVTvFKusOnTohGrw56NU7xSrrGpk76S6f/9vlVkJa1V7J0/VxYuXVRXKf6SexpEjJzPNpzS1yvRmYVlHlZR0W/V//9dEpTS1Us2a9atq8eKVOtUNGzZWtXdvsKrYO5VV5St8pLp06U/Vp407qIqXqKpKSrqtamjrqFKaWqk6duyj+uOPKxmm/V75/1NdvnxV5ezcM8ucBZFXaWql8vMLVM2a9atKaWqlqmrdQHXv3l+qqtYNVEpTK1XTZi6q06fPqR4/fqLq1n1QhnkW9Ljw9w9U/W/2ItU7xSqrqle3U927d19VvbqdxrTNK36sunz5qqqjax+tx4W+ety2XXfVxYt/qMqWq6mexuEjJ3Pssz56XL26nerOnXuqTxs5qd4pVlk1auREVWDgwUx7XLTo+9nerKzqqpKSbqs++qiZqmjR91WzZy9ULV68Suua4cO/V+3dG6IqXryqqmLF2qpLl/5UNWnirCpa9H3V9es3VO3aeaiKFn1fVa2arcY0srsVlrGclz7rs68tWrirbt5MVEVFXcqyx89vX32rt9/DD6h6du+i+qTOxyqfeT+99ek/v33V4HpsiO+9IiYWOd4qmtdWJSXdVtWs1VhVxMRCNXPWL6pFi1boXNe333BVdHSsSqVSqSpU/Eh9f2zsDVUbx26qIiYWqspV6mtMI7NbYelr8+YdVadPn1c9fvxE5eExWKflm76XdTllMhS/WvUosJu+GdweMV9fX9zc3HBxcWHmzJlMnz6d3377Tf34sGHDCAoK4s6dO3h7e+Pu7k6nTp04fvx4hmk9e/aMsWPH4ujoSIcOHdizZw8Ae/fupWvXrri4uNC2bVtOnz6dZZ7ly5fj4uJCx44dGT9+fJ5fX8uWTTl1+hxXr14DYMmSNXTr5qp1jYuzI6tXbSY5OZn79x+wZYsf3bt3BMDYWMG775YCoESJ4jx7+gyApKTbfPXlOB4+fATA6dPnef99S51yt2rVjFOnznLlVSbfJavV89W2ztXVkZWrNr3K/jebNu/C08ONFy9eUNW6IWfPXgCgatX3uXv3rwzT/vHHcQQEHCAg8KBe85Yu/S4tWzZl6rS5AMTHJ9K0qQv37t0HYMiQ/oz74UfCI87kmPO1/BoXpUuXwsGhKdOn/wzAzfhEPmvekb9eZX1t+oyxBAUeIlCL3r6mrx4nJt5m2PDv1eP51OlzWo1nffTYraMTQYEHOXMmdWwvW7aOb0ZP1qa9WfTxTTZf3zV07+6qdY2LiyOrV29S59+82Q8PDzdMTU2ZNm0eBw4cA1J7fefOPSwtzXOV09D6rK++li9fjjlzJjN27HTtGvuWbNjqTydnR9q0aFpg8zT0HhvKey+91q2bExFxlitXYgDw8VmV6Z6V7OrMzSvg4uJI+w49NJ5jamrK1KlzCAk58ip7Arfv3NUpu7766u3dlx9++JEIHT6jM6Pvz21hGAxqRezw4cNERUWxZcsWduzYQVJSEqVKlcLf3x+AR48eERkZSfPmzZk2bRqdOnVi27ZtLFq0iPHjx/Po0SON6a1evZonT56wd+9eli9fzq+//srz58/ZsGEDixcvZteuXXh5eeHr65tpnuTkZHx8fNi6dSvbtm3jxYsXJCUl5ek1WllZcONGgvrv+PgESpUqqbE7O7say0wee71w+XrEeEaO8ubynyfw372GL78aR3JyMhcvXubo0VAgdXf8lMnfsn3bnlzkvqn++8aNjLlzqkv/WNrsL1++pHz5ckRfDWfGjO+ZM2exxnRr1qyBi7Mjkyb/T+95q1WrQmJiEl9+OYgDB7Zx/Nhu6tb7mH/+eQpA795D2b//sFY5NXO8/XFhXa0KiYm3GDbci/3BWzhydBd169ZWZ4XUQ1o7dGjDlClzcpG54Ht88eIfHDlyEkgdz1OnjmHb1t1a5i3YHlevUZXHT/5hxcoFHD+xm1Wrf+H58+fatDeT/OYZepUxf9Y1qY+lzZ+IpaU5z549Y+XKjer7+/f3wMysOGFhWW+gyj6nYfVZH31VKBSsWDGf77+fTnx8olY535bvR3rTvk2LAp2noffYUN57GXPnfRmdkJBE164D+fPPaI3nPHv2jOUrNqj/9hrQA7MSJQgN1T67vvrap89wgoOPaJ0z6/z6+9w2dCkFeNM3g7pYx4kTJzh37hzu7qnHGT99+hQLCwueP39ObGwskZGRODg4oFQqOX78ONHR0cyfPx9I/SIfFxdHrVq11NMLDw+na9euKBQK3nvvPXbvTv2y9uuvvxISEkJMTAxhYWEoFJmvrxobG1OvXj06d+5My5Yt6devHxUqVMjTazRSGKFSqTLcn5ycrFWNQmGEijePGRkZkZycjKmpKStX/cLnn49i394QGjasx+YtSzkVcY74+NQ3erlyZVizdhEPHjxgwoRZOuVWKBRkEkkjd051qY9lzP7arVt3sK7WkLp1a7Nv73p+b3qZP19toRs+bACLFq/gwYOHes9rYlKEqlUr8/DBQ1q0cKeadRWCg7dw5UoMkZG6nWOlnnY+jQuTIkWoWvV9Hj54RKuWnbG2rkzQ/s1cuRrDmcgoAIYM7Y+Pzyqte/uavntcrlwZ1q/34cHfD/lh/E855tVHj01MiuDk1IrWrbpw9eo1vviiL+s3+NDIXvfzEoyMFDnnz6YmY68z/luNGvUF3t79cXXtzdNXe9R1zmlgfdZHX6dN+46jR0MJCTlK06b2OWY0dIbeY0N576WXfr6Z5dalLiujRw9h2NABdHDuydOn2q8sGGpf1fPT4+e2MBwGtSKWnJxMnz596NevHwAPHjzA2NgYMzMz9uzZQ2RkJIMGDQIgJSWFlStX8u677wJw69YtypYtqzG9IkWKYGT05tIssbGxlC1bls6dO+Pi4kLDhg358MMPWbt2bZaZFi5cyJkzZzh8+DBeXl7Mnj0bW1vbXL/GG3E3adiwnvpvC4uK3Lt3nydP/tGq5kbcTczN36wMmptX4GZ8Iv/30Qe8805R9u0NASA8PJLff/+Thg3rEh+fQO3aNdm0eSl+uwL47rtppKTkvJ1g/PiRdGjfGoCSJUsQFfWH+jFLy4y5AeLi4rFNkz1tXVxcPObmFTWyx8cnUrKkGZ991phdu/YBcOZMFOfO/85HtWvy55UYFAoFHTs60ejT7L9UFVTehITUvaIrV20C4Gr0NY4fD6dhg7q5XhHLr3HxOuvq1ZsBiI6O5fjxcBo0qMuZyCgUCgWuru1o0thZq5yFpce1a9dk69bf2LUzgG/HTNFqPOujxwkJtzhxIkJ9WMrKlRuZ/b+JFC1qqvOXgri4mzRsWFf9d2b9zq4mLpP8rzfSKJVKliyZTc2aNfjsMzeuX7+hU7a0DK3P+uirh4c7t2/fwcXFkRIlimNhUZGTJ/dgn4sVdENg6D02lPcewIQJo3Du0AYAM7MSRF24lC7TX5kvo23TL6Mz1qWnVCpZtmwu/1frA5o2cyE2VrfshtTXzOjrc/vfIJNts/9aBnVoor29PTt37uTx48e8fPmSIUOGEBAQgLOzM3v27CE2Npb69eura9etWwfAlStXcHZ25p9/NBcaDRs2ZM+ePahUKu7evUvPnj25ePEiRkZGDB48GDs7O4KCgrLc6nPv3j2cnJz44IMP+PLLL2ncuDF//PFHprXaCg4+gm3DulSrVgUAL68e7N4dpHWNv38QvXt3wdjYmFKlStK5szN+foFEX42lZMmS2NnZAKnnWdWqWZ2zZy9gYVmR3XvW8eOMeXz7rXZfWgEmT/4ftnZtsbVrS9Nmrtja1qP6q0wDB/bEzz/jVaj27z+cZZ2fXyB9+3RVZ+/axYVdfgEkJyfj6zOLRo0aAFCr1gd8+EE1wsMjAahduyb37/+d40K+oPJeuxbH6dPn6NWzM5B6HoK9fQNOnT6nVV8zk1/jIjb2BpGR5+nRs1OarPU5/Srr695q+yFVGHpsaVmRgH0bmT59HqO/maT1eNZHj/12BdCoUQMqV7YCwNW1LRcv/JGrLbPBwal9TJvNP12/s6tJzf+m1126uLBrV+pjy5f/jJmZGS1auOf5C4uh9VkffbW2boidXTvs7Z344otviY6O/deuhIHh99hQ3nsAkybNpkHDNjRo2IYmTZ2xs7WhevWqAAwa1As/v4zL6KCgQ1rVpbdy5QJKmpnlaiUMDKuvmefXz+e2MCwGtUfMwcGBS5cu0bVrV5KTk2natClubm4YGRlRunRp6tWrp97DNW7cOMaPH4+zc+qW/JkzZ1KiRAnOnz/P/PnzWbJkCZ6enkydOhUXFxcAfvjhB+rXr0+tWrVo164dRkZGNGnShFOnTmWap0yZMnTr1o3OnTtTrFgxqlatSqdOnfL0Gm/fvsvgwaNZu3YRJkoTYmJiGej1NfVsPmbhwp9oZO+UZQ2knuhpbV2Zk6F7USpN+G3ZOvX5Xx7dP2fW7AkUNTXlZXIyQ4eNJSbmOvMXTKd48Xf4wrsfX3in7m189uw5nzXvqFPuQYNGsn69D0qlCdHRsfQfMAIAG5s6LF40E1u7ttnW+fiuxtq6MhHhASiVSpYuXas+16dL14HMnjURE5MiPHv2nD59h6mP669evSqxsXE69zk/83btNpB5P09l0KBeKBQKps/4mVOnzuqUMX3e/BoX3bt9ztyfJ+Pl1ROFQsGMGfM5fSp1gV6tWhWu5+IDVJ89/vWXGRQv/g5DvPsxJM14btrMpVD2+KuvxrFhoy9FihTh/v2/6dnTO9f9/vzz0axbtwilUkl0dCxeXiOweZXf/lX+zGoAfH1XY239PmFh+1AqTVj2Kr+dnQ3u7u25fPkqISFb1fMbN+5Hnc91NMQ+G0pfDZmh99hQ89++fRevgV+zcYMvJkoToq/G0q//lwDUt6mDj0/qSlt2dVmxt6tP504d+OPyVQ4f2qm+/7ux0wgKOqR1PkPsa9r8+ljW/Ruk/Id+R8xIldnBqaJAFH+nir4j6OxlinbHhIvcK6Iw1ncEnRniuDC0PqcY4KJaYWR4n6aG1ucHcQf0HUFnJSsV7MVA/oteJr/UdwSdFTE2qH0DBrl8e/zkmr4jaGXe+z1zLnpLvry+psDmlRnDGvVCCCGEEEKIf63CcDXDgmJQ54gJIYQQQgghxL+B7BETQgghhBBCFAqyR0wIIYQQQgghRL6RPWJCCCGEEEKIQsGwLpmUN7JHTAghhBBCCCEKmKyICSGEEEIIIUQBk0MThRBCCCGEEIXCf+kHnWWPmBBCCCGEEEIUMNkjJoQQQgghhCgU5PL1QgghhBBCCCHyjewRE0IIIYQQQhQKcvl6IYQQQgghhBD5RvaICSGEEEIIIQqFlP/QPjFZEdOjF8kv9R1BZ8VMTPUdQWfPXr7Qd4R/PSMM71qzzw1sXBgrjPUdQWfPDXAZ9+TmEX1H0EnJSi30HUFnD+IO6DuCTopZNNV3BJ0VVxbVdwSdPX7+VN8RdGJ4n3qiMJIVMSGEEEIIIUShIFdNFEIIIYQQQgiRb2SPmBBCCCGEEKJQ+O+cISZ7xIQQQgghhBCiwMkeMSGEEEIIIUShIOeICSGEEEIIIYTIN7JHTAghhBBCCFEopPyHfhtA9ogJIYQQQgghRAGTFTEhhBBCCCGEKGByaKIQQgghhBCiUEj5D13AXvaICSGEEEIIIUQBkz1iQgghhBBCiELhv7M/TPaICSGEEEIIIUSB+8+siDk4OHDjxg19x9Bau3YOnIoIIur8IdavW4yZWQmd6hQKBbNnT+T8uYNcvHiUgQN7AlCrZg3CwwLUt9On9vP82Q06urYDoEkTO44c3kVEeCDB+7dQter7Omdv4/gZx07uJuJ0ECtXL8g0e041lpbm/H75GGXKllbf17SZPYeP7uTYyd347VlL7do1dc7Wtq0D4eEBnDt3gLVrF2XZ16zqFAoFs2ZN4OzZEC5cOIyXV0/1c6pVq8L+/ZuJjAzmyJFdfPBBNfVj69cv5sKFw4SG7iU0dC8zZ47XmJ+JiQmHD+/kq68GZZndsW0LQkP3EnkmmNVrfs00e1Y1CoWCmTPHczoymHPnDzLAqwcANWtW58TJPepbWNg+Hj+5houro8Z0hwzpT3h4QDadzbl32ta97R6XK1eGDRt8CA8PIDIymOnTx2JkpN21cdu1a8npU0FERR1m/XqfbN6H2ddZWVlwLSaCsmnGc4P6n3Do4A4iwgOJPL0fT093rTJlJj97/lqfPl3ZuvU3jftyGtfaMpQ+55ZKpWLslNksX7elwObZtq0DYWH7OHs2hLVrF2ba06xqUsfDeM6cCSYq6hBer5YXAPXr1yEkZCsnT+4hPDyA7t3dMkx36ND+REQE5t+Ly4Q+epye06vxeSHqMBuyGcc51VlZWRCbZhzXqlWDiPBA9S3y9H5ePo+nY8d2ecqbX5/VpUuXYsmyORw5tovw04F0694xTznTM7Q+/9uXb/khpQBv+vafWREzJOXKlWGJ7xy6dR9E7Y+bExNznWnTvtOpbuDAntSoYU3dei359NP2DB/mRYMGdfn90p80tHVU34L2H2LDhh3s2LkXS0tzNm9ayrDhY2nQsA3bd+xl/vzpOmUvW64MCxfPpFePITSwac21mDgmTh6tU013Dzf2BqzHwqKi+r6SJUuwZu1Cfhj3E43t2/P1Vz+wYtUClEqlTn319Z1N9+6fU6dOC2JirjN16hid6ry8elCjRlVsbFrTuLEzw4b1p0GDTwBYsWI+S5asoV69lkyZMof16xerp2lnV59WrbpgZ9cOO7t2fPPNZI15zp49IduV3nLlyuCzeBaenl9Qr25LrsXEMXnKt1rXDPDypHqNqjRs0IZmTV0YMqQ/9Rt8wqVLV2hk76S+BQcfYdPGneza+Waly96+PiO+/txgezxr1nguXfqThg0dsbd3wta2Hr17d9HqtSxdMoeu3QZRu3YzYmJimT5trM51PXt2JiR4K5aW5hrP27hxCZMm/48GDdvQwbkXs2ZOoHr1qlp0WftealuXXc9Lly7FggXTmT17YoYV2JzGtbb5DaHPuXX12nUGDP+OoINHC2ye5cqVwcdnFh4eg/nkEwdiYq4zZcoYrWu8vHpQvbo19eu3oUkTZ4YOfTMe1q9fzJQpc7C3d6Jjxz789NM4qlWrop5uo0YN+PrrwQX2WkE/PU4v7fj8SMtxnFldz56dOZBuHP/++580aNhGfdsfdJj1G7azY8feXOfNr89qgIWLZ3IzPpGmjV1w7dCbmbPGZ6jJLUPr8799+SbyrlCsiPn6+uLm5oaLiwszZ85k+vTp/Pbbmy2vw4YNIygoiDt37uDt7Y27uzudOnXi+PHjGab17Nkzxo4di6OjIx06dGDPnj3qx3799Vc6duyIo6MjZ8+eBSAsLAwPDw/c3Nxo2bIl+/fvB2DMmDEMHjyYdu3aERISQmhoKM7OznTs2JGJEyfSq1cvAGJjY+nXrx9ubm54eHhw8eLFPPejdavmRJw6y5UrMQD4+K7CI5OtjtnVubq2ZdXKjSQnJ3P//t9s2rQrw5aSxo1tcXdrz5ChqR++7u5OBAQc4MyZKACWLFnDqFETdMru4NCE06fOEX31GgDLlq6lS1dXrWsqVixPB+fWuHXsq/GcatWq8veDhxw6mPpv/uflaB4+fIStXT2ts7Vq1YxTp85y9dV8lyxZTfdMttRlV+fq2pZVqzar+7p5sx8eHu5YWFTgww+rsWnTLgACAw9SosQ71K1bmypVKmFmVpyFC38kIiIQX9/ZlC5dSj0/T093SpUyY9++kCyzt2zZlFOnz6XJtIZu3Vy1rnFxdmS1OvcDtmzxy/DaP/20IR3d2jF8+Pfq+8qXL8ecuZP5fqx2K+SFscc7dwawaNFKIHX5cOHCH7z/vlWOr6V16+ZERKR5f/mswsMjk/dhNnXm5hVwcXGkfYceGs8xNTVl6tQ5hIQcASA+PoHbd+5m+JDVRn72HKBTJ2cSEpL47rtpGtPLaVxry1D6nFsbtvrTydmRNi2aFtg8U/+t3ywLfH3X0L27q9Y1Li6OrF69Sb28SB0PbpiamjJt2jwOHDgGQHx8Infu3FP3s3z5csyZM5mxWi4v3hZ99Di99ONzsc8qPLUYx2nrzM0r4OriiFO6cZxWk8a2uLu3x3tIxo0tusivz+rSpUvRwqEJP86YD8DNm4k4tHDnr7/u5ynva4bW53/78i2/pKAqsJu+6X1F7PDhw0RFRbFlyxZ27NhBUlISpUqVwt/fH4BHjx4RGRlJ8+bNmTZtGp06dWLbtm0sWrSI8ePH8+jRI43prV69midPnrB3716WL1/Or7/+yvPnzwGoXr06O3bsoFevXixbtgyANWvWMHXqVLZv387UqVOZN2+eelrvvvsue/fupWnTpnzzzTfMmjWLHTt2UKTIm2ucfPvtt4wePZrt27czZcoURowYkeeeWFlZcOPGTfXfN24kUKpUyUx3U2dVV8nKgrgbCW8ei0/AKt2b88cZ45gwYSYPH6b2sEYNax4/ecKa1b8SFrqPdWsX8vz5Cx2zmxMf/2a+8fGJlCplppE9u5rExFv09PTm6pVrGtO9ciWG4sWL4eDQBAAbm4+pWasGFSqW1yGbBTfS9iTbvmZeZ2VlrtHz+PgELC0rYmVlQUJCEiqVKs1jiVhamvPee2UJCTnKsGFjsbVty6NHj/HxmQ3ARx99yJAh/fH2zn5hnz5TfHzG7NnVWGbyWPqF9bTpY5k0cbZ6PCgUCpYvn8e472dw82ZStvm06Z22dW+7xzt27CUp6TYAn3zyEd26ubJz5z4tX0ve3ocJCUl07TqQP/+M1njOs2fPWL5ig/pvrwE9MCtRgtDQ0znmyjxn/vQcYOnSNUyfPo9nz55pTC+7nuuev/D3Obe+H+lN+zYtCmx+QKb/nhmXF1nXpD6muYy2tDTn2bNnrFy5UX1///4emJkVJyzsNAqFghUr5vP999OJj0/M51eoSR89Ti/1MzfncZxdXUJCEl0yGcdp/fTjD/ww4Sf1cjq38uuzuqp1ZZISbzFk2AACgjZx8PAO6tatzT//PM1T3tcMr8//7uWbyDu9XzXxxIkTnDt3Dnf31K2vT58+xcLCgufPnxMbG0tkZCQODg4olUqOHz9OdHQ08+enbml5+fIlcXFx1KpVSz298PBwunbtikKh4L333mP37t3qx1q1agWkrpAFBKQeejVr1iwOHDjAvn37OHv2LI8fP1bX16lTB4DLly9TtmxZatZMPSepc+fOTJs2jcePHxMVFcV33705bPDJkyf89ddflC795hheXSkURhpfNl9LTk7Wuk6hUGg8ZmRkpPF8e/v6lHuvDOs3bFffZ1LEhPbtW+HQshNXrsQwZEh/Nm1cQkNbzfOFss+uyDG7NjXpPXz4CM/uX/DDhK+ZPG0Mx4+Fc/jQCV68WsnWLlt+9TUl09f0uufh4Wfo1u3NuV9Tp84lNvYUJUuasWzZXPr2/ZInT/7JNruRFtmzq1EojFCR9Xiws7OhXLkybNy4U33f5MnfcPRYGCEhR2na1D7bfK8Vth6bmJjw4kXqxoRWrZqxfPk8vv56AufO5bznWttxmpvxnNbo0UMYNnQAHZx78vSp7l9W8rPn2dGm59rlN4w+GxIjo5x7lV1NxvGQsc+jRn2Bt3d/XF178/TpM6ZN+46jR0N1Wl78mxTEOG5k34By5cqwfv32HGtzkl+f1SYmJlSp+j4PHz7CsXVXrK0rszdwA1evXFMfbZPfuXOb/bWC7rMudVn5ty3f9L+fquDofUUsOTmZPn360K9fPwAePHiAsbExZmZm7Nmzh8jISAYNSv2wT0lJYeXKlbz77rsA3Lp1i7Jly2pMr0iRIhrnMcTGxmJunrrl39jYGEDjcU9PT+zs7LCzs6NRo0aMGjVK/VjRokXVz0tJyfilJCUlBaVSyc6db768JiYmqvPpYsL4UXTo0BoAs5IluBB1Sf2YpWVF7t27n+HLelzcTWxt62Vadz0uHgvzCurHLMwrcCPNlq0uXVxYu2arxhs/ISGJEyci1LvGly9fz9w5kylatKjWb+y4uJvUf3UuAYCFRQX+Spddm5r0jIyMePzoMR3avdk1fypyP9FXY7PNM3bcV7Rt5wBAyZJmRGnZ14YNM+9rXNxNzNP01dy8AvHxCcTFxVMx3d45c/PyxMcn0LixLe++W4rdu4PUryUlJYU2bT6jdOlSrFyZumGhUiVLHByaUqqUGVOnzNWY1o10mSwsMmbPruZGJrlvptlq3bmzM+vWbdMYDx6e7ty+dRcXF0eKF38HC4uKnDi5h0b2ThrZxv0wAienVoWyx68/xIYP92LUKG/69BlGSEjW55FMmDAK5w5tADAzK0HUhfSv5a9MXkt8Ju/DjHXpKZVKli2by//V+oCmzVyIjdX+YkLjx39N+/apy4v87Hl2cup5dgylz4Yq9d+6rvrvzMZEdjXZjQelUsmSJbOpWbMGn33mxvXrqf308HDn9u07uLg4UqJEcSwsKnLy5B7s0y0v/k0mThhFh1fjuKSW4/h6LscxQJcuzqxZuyXTL+y6yq/P6sSE1KMn1q5OvWhKdHQsJ09EUL9BnVyviBlan2X5JnSh90MT7e3t2blzJ48fP+bly5cMGTKEgIAAnJ2d2bNnD7GxsdSvX19du27dOgCuXLmCs7Mz//yjOUgbNmzInj17UKlU3L17l549e6oPTUzv/v37XLt2jS+//JJmzZoRHByc6ZcIa2trHjx4wB9//AGAn58fAGZmZlSpUkW9Inbs2DF69Mj6mOPsTJo8W30BjaZNXbC1tVGfcDloYC/8/DJesS5o/6Es6/z8AunbtxvGxsaUKlWSrl1d2LXrzTSaNbUn5IDmF9KdO/fSqFEDqlSpBIBbRycuXLik09aVkJCjNLSth/Wrk7f7D/Bk9+79Otekp1Kp2LxtGfXqfQyAe6f2PH32TOMLaGamT/1ZfSGBZs1csbWtpz6xfODAnvj7Z7yy1/79h7Os8/MLpE+fN33t0sUZP78A4uMTuXo1li5dnIHUvS8pKSqioi5RvPg7zJ07SX3+zIgRg9m+fQ9btvjx4YeN1fl27w5iwYKlGVbCAIKDj2DbsK46k5dXD/UXYG1q/P2D6N27izp3587O+Pm9ee1Nmtpx8NV5H69Vs7bF3r4djeydGOI9hpjo2AwrYQBTp8wttD1OSUnh8897M3hwH5o375jtShjApEmz1SdqN2nqjF3a99egXho9ey0o6JBWdemtXLmAkmZmufrwnDx5ToH0PDvZ9TwnhtJnQxUcrPlv7eXVI8OYyK4mdXnRNc14cGHXrtTHli//GTMzM1q0cFevhAFYWzfEzq4d9vZOfPHFt0RHx/6rV8IAJqYZx43TjePPB/VilxbjOKu6zDRr1ijHZZi28uuzOjb2Bmcio/DokXqU03vly2JrZ0Pk6fO5zmpofZblW979l66aqPc9Yg4ODly6dImuXbuSnJxM06ZNcXNzw8jIiNKlS1OvXj31Hqxx48Yxfvx4nJ1Tv4jNnDmTEiVKcP78eebPn8+SJUvw9PRk6tSpuLi4APDDDz9QokTmlwp999136dy5M+3bt6dIkSLY29vz9OlTnjx5olGnVCqZOXMm3377LQqFgqpVq6r3ls2aNYuJEyeydOlSTExMmDt3rtaXxs7K7dt3GThoJBvW+6BUmnA1Opb+/b8CwMamDj6LZ9HQ1jHbOh+fVVhbV+ZURCAmSiVLl67hyJGT6nlUr141w5v27LmLDB/+PZs3LcXEpAh//fU3Hp66Xf3qzu27eA/+llVrfkGpNCEm+jqDB42iXr2Pmf/rdJp+6pxlTU68+o9g/i/TMFGakJR4mx7ddct2+/ZdBg0axfr1i1EqTYiOvs6AAV8BqX1dtOgn7OzaZVvn67saa+vKhIcHoFSasHTpWo4cCQWgd++hLFr0E2PGDOfp02d4en6BSqUiMPAgv/66nAMHtqFQKIiK+gNv72+zSJl19sGDR7N27SJMlCbExMQy0Otr6tl8zMKFP9HI3inLGki9cIe1dWVOhu5FqTTht2XrOHo0VD39atWqEHs97wvxwtZjExMTpk4dw4MHj9iwwUedc9u23UyfMS99/AyvxWvg12zc4IuJ0oToq7H06/8lAPVt6uDjk/phm11dVuzt6tO5Uwf+uHyVw4fe7FH/buw0goIOFaqeZ+VtjOvX+Q2hz4bk9u27fP75aNatW4RSqSQ6OhYvrxHYvFpe2L9aXmRWA6/Hw/uEhe1DqTRh2avlhZ2dDe7u7bl8+SohIVvV8xs37kf27z+sr5dbKKQdn8pX47NvDuM4fV1OalSvyrW39GU7Pz+re3gMZvacSQzw8kz96ZQff+F0HlbE0jK0PsvyTeTESPU29nH/y6WkpDB79myGDh3KO++8w/Lly0lKSmLMmLxdTUdpmvOV2wqbYiam+o6gs2cvdbvgiL4ZK/S+o1pnyVrsBSlsklO0O/a+sDBWGOs7gs4MrccAT24e0XcEnZSspN+LVOTGg7gD+o6gk2IW+rsaY24VVxbVdwSdPX5uWOc25W2Tu368eB6v7wha+bpK9wKb15xrG3Iuykd63yNmCBQKhXrvmYmJCZaWlkybNi3nJwohhBBCCCFEJmRFTEuDBg1SXzRECCGEEEII8fb9lw7VM7xjoIQQQgghhBDCwMmKmBBCCCGEEEIUMDk0UQghhBBCCFEoGN7lv3JP9ogJIYQQQgghRAGTPWJCCCGEEEKIQkH1H7pch+wRE0IIIYQQQogCJnvEhBBCCCGEEIWCnCMmhBBCCCGEECLfyB4xIYQQQgghRKGQIueICSGEEEIIIYTIL7JHTAghhBBCCFEo/Hf2h8keMSGEEEIIIYQocLJHTI+MFcb6jqCz58kv9R1BZ4b2exTPXr7QdwSdGSsMb5uOaRGlviPoJFlleNeRMrQeAxSzaKrvCDoxMTa8j3FD6/E/N4/oO4LOKlR11HcEnRlan0tYNdd3hH8tOUdMCCGEEEIIIUS+MbxNaUIIIYQQQoh/JcM7/iP3ZI+YEEIIIYQQQhQw2SMmhBBCCCGEKBQM7dz+vJA9YkIIIYQQQghRwGRFTAghhBBCCCEKmByaKIQQQgghhCgU5GIdQgghhBBCCCHyjewRE0IIIYQQQhQKcrEOIYQQQgghhBD5RvaICSGEEEIIIQoFOUdMCCGEEEIIIUS+MYgVsaSkJAYOHJhtzYIFC1iwYEGG++Pi4hg7dmyu5z1w4ECSkpJy/fzcaNvWgbCwfZw9G8LatQsxMyuhdY1CoWDWrPGcORNMVNQhvLx6ZHhu795d2bJlmcZ9X345kFOngggN3cvu3WupWvX9QpW5cuVKxMefxcbmY437lUol/v5rcHNz0ikvQLu2DkSEB3L+3EHWrV2Uaebs6hQKBbNnTeDc2QNcvHCEgV491c8pXfpdVqyYT+jJvZw7ewBPT3f1Y199OYjI0/sJDwtg7551WFtX1jk7gFO7lpw+FcSFqMNsWO+TZf6c6qysLIiNiaBs2dIA1KpVg4jwQPUt8vR+Xj6Pp2PHdjpn1FePIXVs7Nm9Nldj4zXHti04GbqX02eCWb3m10zz51RjaWnO5Ssn1P0FsKlfh6DgzRw/uZvQsL10694x1xnTyq/3Yf36dQgJ2crJk3sIDw+ge3e3t5IXDK/HYBjvvbQMcVyA4fVZVyqVirFTZrN83ZYCne9rrR0/48gJP0JPB7B81fxM+5tVTdGipixYOINjobs5HraHBQtnULSoKR9+WJ1Dx3apb0dP+nPv4Z90cGlT0C8P0F+P8+uzr2bNGoSF7lPfTkUE8expHK6ubdXTfBufffqWolIV2E3fDGJFrEKFCixZsiRXz7158yZxcXG5nveSJUuoUKFCrp+vq3LlyuDjMwsPj8F88okDMTHXmTJljNY1Xl49qF7dmvr129CkiTNDh/anQYNPAChduhTz509j9uwJGBkZqafXokVj+vTpxmefuWFn146dO/fh6zu7UGQGMDU1Zfnyn1EqTTSmaWdnw8GD22nUqIHWWdPm8fX9H927D+LjOp8RE3OdaVO/06luoFdPatSwpp5NKz5t3IFhwwbQoEFdAJYumUP8jQTs7NvRzsmDOf+bhKVlRRwcmtC3bzeaNe9IQ1tHduzYh6/v/3KVf+mSOXTtNoiPajcjJiaW6dMybnDIqa5nz84cCN6KpaW5+r7ff/+TBg3bqG/7gw6zfsN2duzYq3NGffQYUsfG4UM7aNSooU6Z0+davHgmPTy/wKZuS2JirjN5yjc61Xh4uhMQtBELi4oaz1u7biHTpv7Mp/btcXPrx48/fk+1alVynfV1lvx6H65fv5gpU+Zgb+9Ex459+OmncXnO+zqPIfX4dZ7C/t5Ln8PQxsXrTIbUZ11dvXadAcO/I+jg0QKbZ1ply5Xhl0U/0qfnUOxsHLl2LY7xk0ZpXfP1aG+MjY1pYt+BJvYdKFq0KCNGDuaPP67QvLGL+nYg5ChbNvnhvyuwwF+jvnqcn599ly79ia1dW/Vt//7DbNi4g5079wFv57NPFKxCtyIWGhpK//798fb2xtHRkeHDhxMTE4ODgwMAiYmJ9OzZE2dnZ0aOHEmzZs3Uzz137hzdu3enRYsW6r1jU6dOJSoqikmTJmnM58aNG7i6ujJixAicnZ359ttv2bBhA926daNt27ZcvXoVAAcHB27cuMG2bdsYMWIE/fv3p3Xr1kycOFEjj7u7O507d+bMmTN5ev2tWjXj1KlzXL16DQBf3zV07+6qdY2LiyOrV28iOTmZ+/cfsHmzHx4eqVspO3XqQEJCEt99N01jeklJtxk+/HsePnwEwOnT53j/fctCkRng55+nsHr1Zu7evacxTW/vvvzww49ERJzROqtmnrNceZ1nyWq6Z7LFPLs6V1dHVq56nftvNm3ehaeHG6VLv0vLlk2ZOm0uAPHxiTRt6sK9e/dJTLzNsDS9PqVjr19r3bo5ERFnuXIlBoDFPqvw9Mi4NTq7OnPzCri6OOLUIeMeyNeaNLbF3b093kPGZFmTFX31GGDIkP6M++FHwnMxNl5zaNmUU6ffjNmlS9bQtZur1jUVzcvj7Nyaji59NJ5jaqpkxvT5HDxwDICb8YncuXNPvRKZW/n1PjQ1NWXatHkceJU3Xp3XnLwytB6DYbz30jLEcQGG12ddbdjqTydnR9q0aFqg832thUMTIk+fJ/pqLAC/LV1Hl64uWtecOBbO/2YtRKVSkZKSwrlzF7F630Lj+fafNsDFtS0jvxpfAK8oI331OD8/+9Jq3NgWN3cnhg59s5L3Nj77CgNVAd70rdCtiAFERkYyfvx49u7dy82bNzl69M3WjGnTptGuXTv8/Pxo27atxmGDd+/eZdWqVWzdupVly5bx6NEjxo0bR+3atZkwYUKG+fzxxx8MHDiQnTt3cvr0aeLj49m4cSMdOnRg48aNmeaaP38+u3bt4sCBA/zxxx9s2bKFzz77jG3btjF8+HBOnTqVp9duZWXOjRs31X/HxydQqlRJjd3a2dWkPpaQ5rFE9Qfj0qVrmTFjPs+ePdeY58WLlzl6NBRI3aU9ZcoYtm3bUygy9+3bHROTIixfviHDfPv0GU5w8BGtc2pmttDIc+NGxsw51aV/LD4+AUtLc6pVq0JiYhJffjmIAwe2cfzYburW+5h//nnKxYt/cOTISSC111OnjmHb1t06569kZUGcFvmzq0tISKJL14H8+Wd0lvP56ccf+GHCT+oVR13oq8cAvXsPZf/+wzpn1sxlTny6cZnZuM6qJjHhFp4eX6i/IL727NlzVq3cpP67X38PSpgVJywsMs958+N9+OzZM1aufLM87N/fAzOz4oSFnc5T3td5DKnHYBjvvbQMcVyA4fVZV9+P9KZ9mxYFOs+0LK0qaryvbsYnUrKUmUZ/s6s5EHKUq1euAWBVyYLB3n3YuX2fxjwmT/2WqZPnFHhvX9NXj/Pzsy+tGdO/Z8KEmRr9fRuffaJgFcqrJtaoUYOKFVO3XFarVo2///5b/dixY8eYMWMGAK1bt6ZkyZLqx5o2bYpSqaRMmTKULl1a43mZKVeuHP/3f/8HQMWKFWnUqBEAFhYW3LhxI0N9vXr1KFEi9Y1UqVIl/v77bxo1asSwYcP4/fffad68OT179szwPF0YGSlQZXLManJyslY1CoXmY0ZGms/NTrlyZVi3bhF///2Q8eNn6j1z3bq18fLqQevWXbTOoq3UeWa8P32vsqvLmNuI5ORkTEyKULVqZR4+eEiLFu5Us65CcPAWrlyJITLyPJDa6/XrfXjw90N+GP9TLvNn33Nd6jLTyL7Bq5zbdc73Zt4Z7y+oHueVNr3LS38Bvh45GO8h/ejo2penT5/lPiwFs+wYNeoLvL374+raO895wfB6rEsefb730jLEcQGG12dD87bee5/U/YjV6xay1HcNgfsOqO+3tatH2bJl2LLJ7y0nL/zy87PvNXv7+rz3Xlk2bNjxtmIXKimFYl9VwSiUe8RMTU3V/29kZISFxZvd3cbGxpkuGACKFHmzXmlkZJRl3WtKpVLjb2NjY51yqVQq6tevz+7du2nSpAl79uxh8ODB2U4jJ3FxNzE3f3NOmqVlRe7du8+TJ/9oVZP+MXPzCsTHv9milZXatWty9OguzpyJolu3Qbx48ULvmXv0cKdkyRIcOLCNkyf3YG5egeXL59G+fSuts6U1fvxI9Qmu/ft1zzFzau74bHLHY27+5lCn1NyJJCSk7qVduSp1i/zV6GscPx5Ow1fnNtWuXZNjx/w5ExlFl65eWvd64oRR6pPL+/fzwMIifa6/MuS/HhevVV1munRxZs3aLTm+j9IqLD1+G+LiblIxTS4Li8zHdU41mVEqlSxfMY8uXVxw+MydqPO/v5W8+bXsUCqVrFw5ny5dXPjsMzfOv4W8r/MYQo8N4b2XFUMaF4bcZ0NzI+4mFc3Lq/82t6jAX+nGRU417p3as23nCiZNmM3c2Ys1pu/m3p6N67f/Z3pbUJ99r3Xp/N8du/82hXJFLDuNGjXCzy91C8uhQ4d48OBBtvXGxsa8fPky3/LMnDmTXbt24ebmxvjx47l48WKephccfBhb23rqE569vHrg7x+odY2/fxC9e3fF2NiYUqVK0qWLC7tyOEnW0rIie/euZ/r0+XzzzRRSUnT7BYf8yjx69GTq1GmBvb0T9vZOJCQk0a/fl+zevV+nfK9Nnvw/9QmuTZu5Ymtbj+qv8gwc2BM//4x92r//cJZ1fn6B9O3zJnfXLi7s8gvg2rU4Tp8+R6+enQEoX74c9vYNOHX6HJaWFQnYt5Hp0+cx+ptJOvV64qTZ6pPLGzd1xs7WhurVqwLw+aBe7PLLmD8o6JBWdZlp1qwRISG6neRcGHr8toQEH8G24ZsxO8DLk927g3Suycyy3+ZiVrIELR06cf16/FvJm5/LjuXLf8bMzIwWLdy5fj3j0QK5ZSg9NoT3XlYMaVwYcp8NzYHgozRoWBfraqlX7e03wIO9e4K1rnFs58CMWT/QqWM/tm7OuNfr0ya2HDp0Ip9fReFRUJ99rzVtaq8+P/PfSFWA/+lboTw0MTvff/893377LZs2baJmzZoahyZmplq1ajx8+JDRo0cza9YsXF1d8fX1fWt5evXqxciRI9m2bRvGxsb89JPuh5mldfv2XT7/fDTr1i1CqVQSHR2Ll9cIbGw+ZuHCn7C3d8qyBsDXdzXW1u8TFrYPpdKEZcvWqc//ysqYMcMpXvwdvL374u3dF4Dnz5/TrFnHQps5r27fvsugQSNZv94HpdKE6OhY+g9IzWNjU4fFi2Zia9c22zof39VYW1cmIjwApVLJ0qVr1ed/de02kHk/T2XQoF4oFAqmz/iZU6fO8usvMyhe/B2GePdjiHc/IPV8lqbNXDIPmk1+r4Ffs3GDb2quq7H07f8lAPVt6uDjk/qFJru6nNSoXpVrsbn/cqWvHr8tt2/fZfDg0axZuzA1V0wsg7xGUs/mY35d+COf2rfPsiY7trb1cHN34vLlaPaHvLmk8g/jfiI4D8f259f70M7OBnf39ly+fJWQkK3q+Y0b92Oez0UwtB6/zlzY33vp8xrauHid25D6bGju3LnH0C/GsGL1ApRKJTEx1/li0Gjq1qvNvF+m07yxS5Y1AJOnfYuRkRHzfpmunmboyVN8MzL1wmjW1SoTF/t2NjIZmvz+7AOoXr0qsbG5vyK4KDyMVAa2X3PVqlV8+umnVK9enQsXLvDDDz+wbds2fcfKlWLFcvf7UUI3KSrD+o32ZB33SBYGxgqD27mOicKwtkMlG9g4BjA2Mrxx8fTl85yLChETY8MaxwAvkvPvKJX88M/N3F0USp8qVHXUdwSdJcUE5FxUiJSwaq7vCDp79tQwVt66Ve5YYPPaGLujwOaVGYNbgleuXJmvv/4ahUKBqakpU6ZM0XckIYQQQgghhNCJwa2INW/enObNDW8rhBBCCCGEEEK8ZnjHjQghhBBCCCH+lVJQFdhNF35+fjg5OdGmTRvWrl2b4fH9+/fj6uqKi4sL3t7eOf6MFsiKmBBCCCGEEEJkKSkpiblz57Ju3Tp27NjBxo0buXLlivrxR48eMXHiRHx9ClBJ9AAAdJBJREFUfdm1axcffvghCxYsyHG6siImhBBCCCGEKBQK4+Xrjx8/jr29Pe+++y7vvPMOjo6O7Nu3T/34ixcvmDBhAhUqpP423IcffkhCQs6/42tw54gJIYQQQgghRF49ePAg098kLlmypMZPZN26dYv33ntP/Xf58uU5d+7Nb5eWLl2a1q1bA/D06VN8fX3p1atXjvOXFTEhhBBCCCFEoVCQP9aycuVKfvnllwz3Dx06lGHDhr3JlJKCkZGR+m+VSqXx92sPHz5kyJAh1KxZEzc3txznLytiQgghhBBCiP+cPn36ZLrClHZvGEDFihWJiIhQ/3379m3Kly+vUXPr1i0GDBiAvb09Y8eO1Wr+siImhBBCCCGEKBRUKt2uZpgX6Q9BzMqnn37KggULuHfvHsWKFSMwMFDjt4yTk5MZPHgw7dq1w9vbW+v5y4qYEEIIIYQQQmShQoUKjBgxgt69e/PixQs6d+5MnTp1GDhwIMOHDycxMZGLFy+SnJxMQEAAALVr12batGnZTtdIVZCrnUJDsWKV9R3hPyFFVZBHG+ddcoph5QUwVhjeBVhNFIa1HSrZwMYxgLGR4Y2Lpy+f6zuCTkyMDWscA7xIfqnvCDr55+YRfUfQWYWqjvqOoLOkmAB9R9BJCavm+o6gs2dP4/QdQSuu73cosHntvO5fYPPKjOF9SgohhBBCCCGEgTO8TWlCCCGEEEKIfyXDO/4j92SPmBBCCCGEEEIUMNkjpkfJKcn6jqAzY4WxviPoTGFg56kYKTL+LkVhl9lvaRR2hnbOlSEuLwxxU19xZVF9R9DJk+dP9R1BZ4bWYznfqmAYWp/lEgv5R8V/p7cG+DEphBBCCCGEEIZN9ogJIYQQQgghCoUU2SMmhBBCCCGEECK/yIqYEEIIIYQQQhQwOTRRCCGEEEIIUSj8ly6EInvEhBBCCCGEEKKAyR4xIYQQQgghRKFgWD8ukzeyR0wIIYQQQgghCpjsERNCCCGEEEIUCvKDzkIIIYQQQggh8o3sERNCCCGEEEIUCvKDzkIIIYQQQggh8o1BrYglJSUxcODAbGsWLFjAggULMtwfFxfH2LFj85wh7fQ//PDDPE8vK+3aOXAqIoio84dYv24xZmYldKpTKBTMnj2R8+cOcvHiUQYO7Kl+Tq2aNTgQso3wsADCQvfRunVzjWkqlUr27FmHu1t7rfO2betAWNg+zp4NYe3ahZnmzapGoVAwa9Z4zpwJJirqEF5ePTI8t3fvrmzZskzjvgkTRnH+/EFOntzDzz9PxdTUVC8Zq1WrQlDQJk6f3s+RIzv54INqGaY7dGh/IiIC1X9bWZnj57ea0NC9REQE0qNHp0wz9+jRidDQverbpUtHefjwKuXLl9OpRhvlypVh586VREYGc+pUEPb29dWPffTRhwQGbuTkyT0cO+ZPvXofZzqNwtTj1z7+uBbR0eFa9SC/x3HlypWIjz+LjY1m/5RKJf7+a3Bzc9IqZ3r6Wl40aWLHkcO7iAgPJHj/FqpWfV+rvIbaZ4A2jp9x7ORuIk4HsXL1gkyz51RjaWnO75ePUaZsafV9pUuXYsmyORw5tovw04F0694x1xkz065dS06fCiIq6jDr1/tkM0ayr7OysuBaTARl02RvUP8TDh3cQUR4IJGn9+Pp6Z7nvIbW59aOn3HkhB+hpwNYvmp+pnmzqila1JQFC2dwLHQ3x8P2sGDhDIoWNeXDD6tz6Ngu9e3oSX/uPfyTDi5t3kpmXalUKsZOmc3ydVv0Mn8wnD7r8zscwLBhA4g8vT/X+fVNpVIV2E3fDGpFrEKFCixZsiRXz7158yZxcXFvOVH+KFeuDEt859Ct+yBqf9ycmJjrTJv2nU51Awf2pEYNa+rWa8mnn7Zn+DAvGjSoC8D8+dNZsXIjDW0dGTRoJOvWLsLY2BgAOzsbjhzeyaeNGuqU18dnFh4eg/nkEwdiYq4zZcoYrWu8vHpQvbo19eu3oUkTZ4YO7U+DBp8AqR+a8+dPY/bsCRgZGamn16tXF9q1c6BJExfs7Z1ITLzFxImj9JJxxYp5LF26FhubVkyZMpd16xZpTLdRowZ8/fVgjfvmzp1CQMAB7Oza4eTkyZw5k7C0rJgh99q1W7Gza4edXTsaN3YmMfE2I0aM59atOzrVaOPnn6dy7FgY9eq1pF+/L1m7dhHFihWlWLGi+Puv5X//W4y9vRMzZsxjxYp5hb7HxsbGDBs2gF27VmFmVjzH15+f+QFMTU1ZvvxnlEoTjWna2dlw8OB2GjVqkGPGrHLrY3lhaWnO5k1LGTZ8LA0atmH7jr3Mnz9dq7yG2GeAsuXKsHDxTHr1GEIDm9Zci4lj4uTROtV093Bjb8B6LCw03+8LF8/kZnwiTRu74NqhNzNnjc9Qk1vlypVh6ZI5dO02iNq1mxETE8v0aRk3TOZU17NnZ0KCt2Jpaa7xvI0blzBp8v9o0LANHZx7MWvmBKpXr5rrvIbW57LlyvDLoh/p03ModjaOXLsWx/hJo7Su+Xq0N8bGxjSx70AT+w4ULVqUESMH88cfV2je2EV9OxBylC2b/PDflXGDU367eu06A4Z/R9DBowU+79cMpc/6/A4HqZ+HI7/+IlfZRcErtCtioaGh9O/fH29vbxwdHRk+fDgxMTE4ODgAkJiYSM+ePXF2dmbkyJE0a9ZM/dxz587RvXt3WrRood57NXXqVKKiopg0aVKGea1YsQJHR0ecnJyYNWsWAJcvX6ZXr1506tSJFi1asH79+iyznjhxAnd3d9zd3enXrx/37t3L02tv3ao5EafOcuVKDAA+vqvw6O6mU52ra1tWrdxIcnIy9+//zaZNu9RbKY2NFZQuXQqAEmYlePr0mXqaQ4f05/txMwgPP6N13latmnHq1DmuXr0GgK/vGrp3d9W6xsXFkdWrN73K+oDNm/3w8Eh9HZ06dSAhIYnvvpumMT0bm4/x8wvk778fALBz517c3NoVeEYLiwp88EE1Nm3aBUBg4EFKlHiHunVrA1C+fDnmzJnM2LGaX1C7dh3IwoUrAKhUyYKXL5P555+nWeYHGDXqC27fvsvSpWu1rjExMWHmzPGcOLGbsLB9LFnyv0y3zBkbG+Pk1JLffksd5+fOXeTq1RjatPmMVq1Sv5AFBBwAwN8/iB49vDNMo7D1uF692nz0UU26d/88277md/7Xfv55CqtXb+buXc3lg7d3X3744UciIs5olTM9fS0v3N2dCAg4wJkzUQAsWbKGUaMm5JjXUPsM4ODQhNOnzhH9KteypWvp0tVV65qKFcvTwbk1bh37ajyndOlStHBowo8z5gNw82YiDi3c+euv+7nOmlbr1s2JiEjzb++zSqNn2tSZm1fAxcWR9h0090CampoydeocQkKOABAfn8DtO3czrKzpwtD63MKhCZGnzxN9NRaA35auo0tXF61rThwL53+zFqJSqUhJSeHcuYtYvW+h8Xz7Txvg4tqWkV+Nz1PW3Nqw1Z9Ozo60adFUL/MHw+mzPr/DlS9fjnk/T83wncnQpKAqsJu+FdoVMYDIyEjGjx/P3r17uXnzJkePvtkSM23aNNq1a4efnx9t27YlKSlJ/djdu3dZtWoVW7duZdmyZTx69Ihx48ZRu3ZtJkzQ/KJw7tw51q1bx5YtW9i1axcXLlwgKiqKzZs34+3tzdatW1m1ahUzZ87MMufChQuZOHEi27Zt49NPP+XixYt5et1WVhbcuHFT/feNGwmUKlUy00NEsqqrZGVB3I2EN4/FJ2D16oPxyy/H8c3ooURfDWff3vUMGzaW5ORkAHr1Hsr+/Yd1zGuukSM+PmPe7GpSH0tI81ii+kN86dK1zJgxn2fPnmvMMywskvbtW1O2bGmMjIzo0aMTFSuWL/CMVlYWJCQkaezeTn2sIgqFghUr5vP999OJj0/UyPP6gyAgYAMHD25nxYoN3Lt3P8v8ZcuW5ssvB/HNN5N1qhk92puXL1/SqFF7bG3bkpCQxNSpYzI8t1y5MigURty58+bLa3x8ApaW5tSoYU1i4m0WL57JsWP+7NmzjiJFMl7np7D1OCLiLIMHjyYh4VaWPSuI/AB9+3bHxKQIy5dvyDDfPn2GExx8RKuMmefWz/KiRg1rHj95wprVvxIWuo91axfy/PkLLfIaZp9f54qP15x3qVJmGbJnVZOYeIuent5cvXJNY7pVrSuTlHiLIcMGEBC0iYOHd1C3bu0cN85onzvvYyQhIYmuXQfy55/RGs959uwZy1e86bfXgB6YlShBaOjpPOQ1rD5bWlUkPs2YvBmfSMl0ebOrORByVJ3VqpIFg737sHP7Po15TJ76LVMnz+Hhw0d5yppb34/0pn2bFnqZ92uG0md9LZMVCgWrVv3Cd2OnEX9T8/NQFF6F+qqJNWrUoGLF1EMGqlWrxt9//61+7NixY8yYMQOA1q1bU7JkSfVjTZs2RalUUqZMGUqXLq3xvPTCw8Np0aIFZmZmQOreMYBatWpx5MgRfHx8uHz5Mk+ePMlyGi1btmTo0KG0atWKli1b0rhx41y/ZgCFwijT41ZfryxpU6dQKDQeMzIyIjk5GVNTU9auXYjXwBHs2ROMra0N27ctJ+LUGY0vN7owMlLkmDe7moxZM77W9Nav346lpTl7967nyZN/WLZsXbZfAvMrY+r96edlRHJyClOmfMvRo6GEhBylaVP7THM5OnanXLky+Puv4dKlK6xevTnTugEDPPH3DyQm5nqWrzGzmnbtWvLuuyVp2TJ1K6ZSqeT27YyHLGb9OpIxMSlC27YtcHTsRnj4GTp0aM2OHSv44INPef78eZr6wtljbeVX/rp1a+Pl1YPWrbvkKV9W9LW8MCliQvv2rXBo2YkrV2IYMqQ/mzYuoaGtY7Z5DbXPQIZ5p82lS016JiYmVKn6Pg8fPsKxdVesrSuzN3ADV69cU+9xzO/cuc2e1ujRQxg2dAAdnHvy9GnuV24Mrc9vK+8ndT9i9bqFLPVdQ+C+A+r7be3qUbZsGbZs8st1xn8DQ+mzvpbJQ7z7c/RIKMHBR2jWrFGeXoO+ye+IFRJpL75gZGSEhcWbXcjGxsZZnmSXdmu9kVHmAz1tbdpzj5KSknjw4AFfffUVQUFBVKtWja+++irbnH379mX16tW8//77zJo1i0WLFmVbn5kJ40cRHhZAeFgA/fp7YGFeQf2YpWVF7t27z5Mn/2g8Jy7uZpZ11+PiNR6zMK/AjfgEPvroQ4oVK8aePcEAhIWd5uLFy9g2tNE5c9oc5jnkza4m/WPm5hU0tnRmpnTpUmzatBNb27Z89pkbf/4ZzdVXhyIUZMa4uHgqVnxPY16vH/PwcMfVtS0nT+5h0aKfsLauzMmTewBwc3OiRInU85bu3LmHn18g9erVzjJ/587OrFq1KdueZFZjbGzMyJET1eeQNWnijIfHYGxs6mhc4OPWrTsYGaE+3CHt60hISOLSpSvqw1X9/YMwNjbOcGGGwtZjXeVX/h493ClZsgQHDmzj5Mk9mJtXYPnyebRv3ypXOaFwLC8SEpI4cSJCfVjN8uXr+eSTjyhatGi22Q2pz5llT7vn3cKiAn9lkj2nmvQSE1KP6Fi7OvUiCNHRsZw8EUH9BnVynXXChFFEhAcSER5I/34emFuk7+dfmYyReK3q0lMqlaxe/Svdu3WkaTMXzp3L21EhhtRngBtxN6lo/iaLeSZZcqpx79SebTtXMGnCbObOXqwxfTf39mxcv71QXFhAnwpznwvDMtnT052OHdsRHhbA4sWzsLauQnhYgM6vRRSsQr0ilp1GjRrh55e61eLQoUM8ePAg23pjY2NevnyZ4f4GDRpw6NAhHj9+zMuXLxk5ciRRUVEcO3aM4cOH06pVKw4fTj1UL6stbV26dOHx48f07duXvn375urQxEmTZ9PQ1pGGto40beqCra2N+mTnQQN74eeX8c0UtP9QlnV+foH07dsNY2NjSpUqSdeuLuzaFcDVq9coVcpMfUU8a+vK1KpVgzNnc781MDj4MLa29ahWrQqQejK9v3+g1jX+/kH07t1VnbVLFxd25XCSrI1NHTZs8KVIkSKvVjb+v737DoviWsMA/i5lQUXQeK1gA1vU2KhWioUSugVUsGNXbESNJbFgw94hJigExYIFLIAIVhSwIiqGWEAQASWKCtJ27h+ElRV2AQVmhny/++zzhNkD+3rulD1z5pwzDYcPn6zxjCkpr/DkSSKGD7cCUDS2RSQSIS4uHpqautDXN4eBgQWmTVuIp08TYWBQNFubi4sTpk0bBwBQVa0PS8shuHgxsszsDRqoQUurDa5fvyX13yetTFjYJUybNhaKiooQCATYs2c9Vq1ahNu3Y8WNM319cxQWFuLcuXBMnFg0/qNr107o1Kk9Ll++gZCQi2jTpqV4psR+/fTAMAyeP5ec/IZrdVxZ1ZXfzW0lunUzhoGBBQwMLJCamobx411x5szXz2jFhfPFqVPn0Lu3Dtq0aQkAsLO1wIMH8eX2hPCpnr8UHn4Vuno9oflvrgkTR5X6+xUp86XExGTcvROHkaOLxoA0btIIevq9cOf2/a/OumLFRujoDoGO7hD0628F/ZL/3092RlBQ6XPs+fOXKlTuSwcO7IBq/froP8AaiYnJX525GJ/qGQAiLlyFjm4PaGq1BgCMnzgS5/79olyRMqbmJljrsQxDbccj4Gjp3pg+/fRw6dL1b8pYG3C5nrlwTm7dRhs6ukOgq2eKqVPd8PTp83KfUOAqEcPU2IttnH40UZYlS5Zg4cKFOHLkCDp16iTxaGJZtLS08P79e7i5ucHDwwM2Njbw8vJCly5d4OTkBEdHR4hEIgwePBh9+vTBrFmzMGrUKCgpKaFTp05QV1dHcnLZF5h58+Zh0aJFUFBQQN26dbF69epv+rdlZLyBy+T58D/kCaFQEU+eJmLChDkAihognns9oKtnKrOcp6cPNDVb49bNUCgKhdi3709cuXIDADB8hAs2b1oBZWVlFBQUYPqMoi+w35J3yhQ3HDy4B0KhEE+fJmLSpLno1esH7N69HgYGFlLLAICXly80NVshOjoYQqEifv/9IK5ejZL5mRcuXEH//gaIiQmBnJwAQUGh2L59HysZx46dhd2712Hhwln49CkXo0dPL/eO2uTJ87Fjx1pERxc9n+7t7Y/AwLLvXGlptcarV+kSNxJ69eqGPXvWQ1/fXGoZAFizZhvWrVuKqKhzkJeXw717D7Fw4aoyP8fVdSn27NmAW7fOg2EYTJw4B1lZ75GV9R4jRkzCtm2rUa9eXeTm5sHRcQpyc3Mlfp9rdVxZbOzHVZWbrfPF7NlLcPTIPigqKuCff95h5KipZUUslZeP9QwArzPeYPrUhfD5cyeEQkU8e5qEqZMXoGfPH7B91xr072MltUx5Ro+cio2bV2DipFGQk5PDhnU7cfsbGwjFMjLeYJLLPBz294KiUBFPnyRi/ARXAIB2r27w9CxqtMkqJ42BvjaGDbXE47+e4PKlU+Lti392x/nzl74qL9/q+fXrTMyctgj7fXdAKBTi2bMkTJvshh49u2LbzjUw7GsttQwArHRfCIFAgG07P084FHXjFn6aXzS5mKZWa7xITPmmjLUBX+qZb9/hCLsEDE/7un18fNCnTx+0a9cODx48wLJly3D8+HG2Y1WKUEmD7QiVJi8nX34h8k34eEiWfLyXVI9CUcXG6XAJH88XQnl+3Z/MzquaCT1qUl2h7MdXuUZewL+Hh9Ke8e+RtKZt+dV78yFP9iO7XJSX++091jWhv/rAGvusKykXyi9Ujfh1xSmhdevWmDdvHuTk5KCkpIRVq8q+y08IIYQQQgghXMPbhpihoSEMDUuvJk4IIYQQQgghXMfbhhghhBBCCCGkduHCQss1hX8PPhNCCCGEEEIIz1GPGCGEEEIIIYQTqEeMEEIIIYQQQki1oR4xQgghhBBCCCfwcRmfr0U9YoQQQgghhBBSw6hHjBBCCCGEEMIJNEaMEEIIIYQQQki1oR4xQgghhBBCCCcw1CNGCCGEEEIIIaS6UI8YIYQQQgghhBNo1kRCCCGEEEIIIdWGesRYJC8nz3aE/wQRI2I7QqUUiviVFwDk5fh3T0dRjmenP/5VMeQF/Av9Me8T2xEqRVGeZ/sx+FfHOS+vsB2h0pq2NWU7QqWlPQthO0KlqGgYsh2h1qJZEwkhhBBCCCGEVBv+3UojhBBCCCGE1Eo0RowQQgghhBBCSLWhhhghhBBCCCGE1DB6NJEQQgghhBDCCTRZByGEEEIIIYSQakM9YoQQQgghhBBOYKhHjBBCCCGEEEJIdaEeMUIIIYQQQggniGj6ekIIIYQQQggh1YV6xAghhBBCCCGcQGPECCGEEEIIIYRUG1YbYmlpaXBxcZFZZseOHdixY0ep7S9evMDPP/9c4c9atGgRjh8/XumMbDAzM0F0dDDu3QuHn99u1K+vUuEycnJy8PBYjrt3LyAu7hImTRpd6nfHjBmBY8d+l9jm6uqCW7fOIyrqHM6c8UPbtq04lbl165ZISbmHXr1+kNguFApx+vSfsLOzqFReADA3M8HNmFDcj72Ig357yswsq5ycnBw2evyC2HsRePjgClwmOYl/p2HDBti/fzuibpxD7L0IjBplL35vjutk3LkdhpjoEJw7exCamq0rnR0ALMwH4vat83gQdxn+hzyl5i+vnIZGCyQ+u4lGjRoCAL7/vj1uxoSKX3duh6EgLwW2tuaVzshWHQNF+8bZM35ftW8UMzUzxo2oc7h99wJ8/9xVZv7yyqirN8dff18X1y8A9NLuhvMXjiLyxhlERZ+Dg6PtV2csqbqOQ23tbggPD8CNG2cRExMCR0e7KskL8K+OAX4ce2ztC99yTv4SH+r5WzAMg59XbYT3wWM1+rnFBpsa4cr1IETdDoG3z/Yy61daGWVlJezYvRbXos4gMvosduxeC2VlJXTs2A6XrgWKX1dvnEbm+wRYWg+p6X8eAPbquLqufZ06tUd0VLD4devmeeR+egEbGzPx36yKax/bRAxTYy+2sdoQa9q0KX777bev+t2XL1/ixYsXVZyIff/733fw9PTAyJFT0b27CZ49S8KqVYsqXGbSpNFo104T2tpD0K+fFWbOnAAdne4AgIYN1bB9uzs2bvwFAoFA/PeMjfti7FgHGBnZQV/fHKdOBcPLayMnMgOAkpISvL23QihUlPib+vq9cPHiCfTurVPhrCXzeHltgqPjZPzQzQjPniXBffXiSpVzmeSE9u010bPXIPTpa4lZsyZCR6cHAGDfb5uRkpwKfQNzmFuMxOZNK6Cu3gwmJv0wbpwDBhjaQlfPFCdPBsPLa9NX5d/322aMcJiMLl0H4NmzRKxxL31jorxyTk7DEHEhAOrqzcXbHj1KgI7uEPEr7PxlHPI/gZMnz1U6Ixt1DBTtG5cvnUTv3rqVyvxlrr17N2D0qGno1WMgnj1LwspVP1WqzMhR9gg5fxgtWjST+D2/g7vhvnor+hj8CDu78Vi3bgm0tNp8ddbiLNV1HB46tBerVm2GgYEFbG3HYv36pd+ctzgPn+q4OA8fjj029oVvOSeX9W/gej1/iyfPkzBx9mKcv3i1xj6zpEb/+w4796zDWKeZ0O9liufPX2D5igUVLjPPbTrk5eXRz8AS/QwsoaysjLnzp+Lx479h2Nda/IoIv4pjR4JwOjC0xv+NbNVxdV774uMToKdvJn6FhV2G/+GTOHUqGEDVXPtIzaqxhlhUVBQmTJiA6dOnw9TUFLNnz8azZ89gYmICAHj16hWcnJxgZWWF+fPnY8CAAeLfjY2NhaOjI4yNjcW9Y6tXr0ZcXBxWrFhR6rP2798PU1NTWFhYwMPDQ7z94sWLGDZsGIyNjXH48GEARb1yEydOxIgRI2BkZIRt27YBAI4fPw5nZ2dYWVlh8+bNUvN9/PgRCxcuhL29PWxsbHD69OlvqqdBgwbg1q1YPHnyHADg5fUnHB1tKlzG2toUvr5HUFhYiLdvs3D0aBBGjiy6Yzl0qCVSU9OweLG7xN9LS8vA7NlL8P79BwDA7duxaNVKnROZAWDr1lXw9T2KN28yJf7m9OnjsGzZOty8ebfCWSXz3MPfxXl+84VjGXfMZZWzsTHFAZ/i3O9w5GggRo20Q8OGDTBwYH+sdt8CAEhJeYX+/a2RmfkWr15lYFaJur5VybouNniwIW7evIe//34GANjr6YNRI0v3Usgq17x5U9hYm8LCsnQPZLF+ffVgb/8jps9YJLWMNGzVMQDMmDEBS5etQ8xX7BvFTAb2x63bn/fZfb/9iREONhUu06x5E1hZDYat9ViJ31FSEmLtmu24GHENAPAy5RVev84UNyK/VnUdh0pKSnB334aIf/OmiPM2x7fiWx0DfDr2an5f+JZz8pf4UM/fwj/gNIZamWKIcf8a/dxixib9cOf2fTx9kggA+GPfQQwfYV3hMtevxWCTx24wDAORSITY2IfQaNVC4vcN+ujA2sYM8+csr4F/UWls1XF1XvtK6ttXD3b2Fpg583MjryqufVzA1OD/2FajPWJ37tzB8uXLce7cObx8+RJXr36+S+Hu7g5zc3MEBQXBzMwMaWlp4vfevHkDHx8fBAQE4Pfff8eHDx+wdOlSdO3aFb/88ovEZ8TGxuLgwYM4duwYAgMD8eDBA8TFxQEA8vLycPToUXh6emLLlqIvcKdPn4alpSWOHDmCoKAgHDhwAJmZRV/409LScOLECcybN09qvj179qBLly44fvw4/Pz8sHfv3m/qqdPQaI7k5Jfin1NSUqGmpirRrS2rTNF7qSXeeyW+SO7b54e1a7cjNzdP4jMfPvwLV69GASjq0l61ahGOHz/LiczjxjlCUVEB3t7+pT537NjZuHDhSoVzSmZuIZEnObl05vLKffleSkoq1NWbQ0urDV69SoOr62RERBxH5LUz6NHzB+TkfMLDh49x5coNAEV1vXr1IhwPOFPp/C01WuBFBfLLKpeamobhI1yQkPBU6uesX7cMy35ZL244VgZbdQwAY8bMRFjY5UpnlszVHClf7Jdl7dfSyrxKTceokdPEXxCL5ebmwefAEfHP4yeMhEr9eoiOvvPNeavjOMzNzcWBA4fF2ydMGIn69eshOvr2N+UtzsOnOgb4cuyxsy98yzn5S3yo52+xZP50/DjEuEY/syR1jWYSx9XLlFdQVasvUb+yykSEX8WTv58DADRatsDU6WNx6kSwxGesXL0Qq1durvG6LcZWHVfnta+ktWuW4JdfNkjUb1Vc+0jNqtFZE9u3b49mzYruSGppaeHdu3fi965du4a1a9cCAAYPHgxVVVXxe/3794dQKMR3332Hhg0bSvzel2JiYmBsbIz69esDKOodKzZw4EAIBAK0b98e//zzDwBg4sSJuHHjBn7//XckJCQgPz8fOTk5AIDOnTtDQUFBZr7IyEh8+vQJAQEBAIDs7GwkJCSgZcuWX1VHAoEcmDKeWS0sLKxQGTk5yfcEAsnfleV///sOBw/uwbt377F8+QbWM/fo0RWTJo3G4MHDK5ylooo+s/T2L+tKVrnSuQUoLCyEoqIC2rZtjfdZ72FsbA8tzTa4cOEY/v77Ge7cuQ+gqK4PHfJE1rv3WLZ8/Vfml13nlSlXlt4GOv/mPFHpfJ8/u/T2mqrjb1WRuvuW+gWAefOnYvqM8bC1GYdPn3K/Pixq5tyxYME0TJ8+ATY2Y745L8C/Oq5MHjaPPT7uC1/iQz3zWVUde917dIHvwd3Y5/UnQoMjxNv19HuiUaPvcOxIUBUn577qvPYVMzDQRuPGjeDvf7KqYnMKF8Zu1ZQabYgpKSmJ/1sgEKBFi8/d2PLy8mUe8ADEjaHi35NWrrhsyfFPaWlpqFOnjvgziv9GsXXr1uHFixewtLTEoEGDEBkZKf77ysrK5eYTiUTw8PBAly5dAACvX7+Gmpqa1HzlefHiJXR1e4h/VldvhszMt8jOzqlQmRcvXqJ586bi95o3b4qUlM93tKTp2rUTjh3bh8DAECxa5A6RSMR65tGj7aGqqoKIiOPi7d7e2/Dzz2tw5kxYhfMVW758Pix/HAwAUFVVQVzcY5mZi3KnQE+3p5TcKWje/POjTkW5XyE1tai39IBP0R35J0+fIzIyBro6PXDnzn107doJAQF/IPBUCBYuWlXhuv71lwWwtCwa8KxaXwVxD+K/yPVPqfxJL1Kgp/dl/tLlyjJ8uBX+9Dsm83j7ElfquCq8ePESOiX22RYtyt6vyytTFqFQCE8vD3Tq1B4mRvZISkqpkrzVde4QCoX47beN6NSpPYyM7JCUlPzNeYvz8KGO+XDslcTHfQHgXz3zWfKLl9AuMRa7eYum+OeLfaS8MvZDf4TH5l/x04KVCDgq2eCys/8Rhw+d+M/UbU1d+4oNH/bf3XdrG85MX9+7d28EBRUdyJcuXUJWVpbM8vLy8igoKCi1XUdHB5cuXcLHjx9RUFCA+fPnix9NLMu1a9cwceJEmJub49mzZ0hLSyvzi7G0fAYGBjh06BAAID09HdbW1khNLb/hI82FC5ehp9dTPPh50qTROH06tMJlTp8+jzFjRkBeXh5qaqoYPtwageUMklVXb4Zz5w5hzZrt+OmnijcMqjuzm9tKdOtmDAMDCxgYWCA1NQ3jx7t+VSMMAFau3CQe4Np/gA309Hqi3b95XFycEHS6dD2FhV2WWi4oKBTjxn7OPWK4NQKDQvD8+Qvcvh0LZ6dhAIAmTf4HAwMd3LodC3X1ZggJPow1a7bB7acVlarrX1dsFA8u79vfCvp6vdCuXVsAwJTJzggMKp3//PlLFSpXlgEDeiM8vHKDnLlQx1Ul/MIV6Ol+3mcnThqFM2fOV7pMWX7/Ywvqq6pgoMnQKmmEAdV77vD23or69evD2Ni+Sr9486WO+XDslcTHfQHgXz3zWcSFq9DR7QFNraJZe8dPHIlzZy9UuIypuQnWeizDUNvxpRphANCnnx4uXbpezf8K7qipa1+x/v0NxGM1a6P/0hgxzizovGTJEixcuBBHjhxBp06dJB5NLIuWlhbev38PNzc3eHh4wMbGBl5eXujSpQucnJzg6OgIkUiEwYMHo0+fPggMDCzz70yZMgU//fQTlJWV0axZM3Tt2hXJyaUvLtLyzZw5E7/++issLS1RWFgINzc3tGpVuanfS8rIeIMpU9xw8OAeCIVCPH2aiEmT5qJXrx+we/d6GBhYSC0DAF5evtDUbIXo6GAIhYr4/feD4vFf0ixaNBv16tXF9OnjMH36OABF4+kGDLDlbOZvlZHxBpMnz8ehQ54QChXx9GkiJkwsytOrVzfs3bMBevpmMst5evlCU7M1bsaEQCgUYt8+P/H4rxEOLti2dTUmT3aGnJwc1qzdilu37mHXzrWoV68uZkwfjxnTxwMoGs/Sf4B12UFl5J/kMg+H/b2Kcj1JxLgJrgAA7V7d4OlZ9IVGVrnytG/XFs8Tv/6LFlt1XFUyMt5g6lQ3/Om3uyjXs0RMnjQfPXv9gF2716GPwY9Sy8iip9cTdvYW+OuvpwgL/zyl8rKl63HhG57tr67jUF+/F+ztf8Rffz1BeHiA+POWLl33zWMR+FbHxZn5cOzxbV8o69/A9Xrms9evMzFz2iLs990BoVCIZ8+SMG2yG3r07IptO9fAsK+11DIAsNJ9IQQCAbbtXCP+m1E3buGn+UUTqGlqtcaLxKq5ycQ31X3tA4B27doiMbH2zRz+XyRgONKv6ePjgz59+qBdu3Z48OABli1bxql1v6ojX506X7d+FKkcEVO5Hj62FVayR5IL5OU407leYYpynLkPVSGFPNuPAUBewL/94lNBXvmFOERRnl/7MQDkF5Z+moXLcl5WzQQkNalpW1O2I1Ra2rOQ8gtxiIqGIdsRKi33Ez8ab+0ba9fYZyVk3KqxzyoLZ87grVu3xrx58yAnJwclJSWsWrWK7UgSuJ6PEEIIIYQQvqPJOlhgaGgIQ0Pu3l3gej5CCCGEEEIIf3CmIUYIIYQQQgj5b+PCJBo1hX8P8BNCCCGEEEIIz1GPGCGEEEIIIYQTGB5OTvW1qEeMEEIIIYQQQmoY9YgRQgghhBBCOEFEY8QIIYQQQgghhFQX6hEjhBBCCCGEcALzH1pHjHrECCGEEEIIIaSGUY8YIYQQQgghhBNojBghhBBCCCGEkGpDPWKEEEIIIYQQTqAxYoQQQgghhBBCqg31iLGIjy1+hofP7fKxnvmGj3VcyIjYjlAphaJCtiNUHg9v9QnYDlBJcgK+JeZfHatoGLIdodL4eE7mWz1/SL7EdoRaS8TD/fdr8fAySQghhBBCCCH8Rg0xQgghhBBCCKlh9GgiIYQQQgghhBP4OAzma1GPGCGEEEIIIYTUMOoRI4QQQgghhHACHyeb+VrUI0YIIYQQQgghNYx6xAghhBBCCCGcIKIxYoQQQgghhBBCqgv1iBFCCCGEEEI4gcaIEUIIIYQQQgipNtQjRgghhBBCCOEEEfWIEUIIIYQQQgipLtQjRgghhBBCCOEEGiNWg96/f48ZM2awHaNCnJ2dERUVhaioKDg7O1frZ5mZmSAmJgSxsRHw89uD+vVVKlVOTk4OHh6/4N69cDx4cBmTJjmJf0dbuxsiIo4jKuocbt4MxciRduL3Dh3aiwcPLiMq6hyios5hw4blFc5sbmaCmzGhuB97EQdlZJZWTk5ODhs9fkHsvQg8fHAFLiUyN2zYAPv3b0fUjXOIvReBUaPsAQALFkxHdFSw+PX0SQwy0h9WOLNELnMT3Lp5HnH3L+HQwb3S85dTTkOjOZ49vYlGjRpKbB80aABiokO+Klt5LMwH4vat83gQdxn+hzylZpdWTllZGb95bcLdOxdw7244fvPaBGVl5SrPyfU6NjMzQXR0MO7dC4ef3+4y80krU3TMLcfduxcQF3cJkyaNFv+OtnY3hIcH4MaNs4iJCYGj4+djrm9fPVy6dAJRUedw/vwRtGnT8qvzA9yvY4D/9Wz+73EUF3cZh2Qcb+WV09BogefPJOtYR7s7Ll08iZsxobhzO0x8rvsWpmbGiIo6hzt3L8D3z11l5pVWRk5ODhs2LMftOxcQe/8iJpao74YN1fDHH1sRef0Mbt+5IHEtqQp8qOfquu516tRe4tp26+Z55H56ARsbM/HfFAqFOHvGD3Z2FpXL/I3nCDk5OWzc+Cvux17Ew4dX4eLy+Vr9faf2iAg/jpjoEERHBWPwYMNSf3fWrIm4czus4nl5WMffgmEY/LxqI7wPHquxzyQsYlj24sULxtjYmO0YFeLk5MTcuHGDuXHjBuPk5PTNf09JqWWZL3X17kxaWgbTuXN/RkmpJePhsZvZu/dApcrNmvUzc+7cBaZu3TZM06Zdmfj4BKZvX0tGSaklk5SUzJibj2SUlFoympq6En8jJeUV06aNjtRsQiWNMl8t1Lv9+3f6MUIlDcbDYxezd++BSpUrzlynbmumSdMuTHx8AtOnryUjVNJggoJCGQ+PXYxQSYNpq6nDZGb+w7TV1JH4242bdGb++usJY2XlJLFdUahe7qt5ix+YtLQM5vvO/RhFoTrj4bGL2bN3f6XLjR8/m3n6LJFhGIZp1rwroyhUZ+qrajFr1mxlMjP/YeLiHpWbRV6xRaVeTZt3ZdLSMpiO3/dl5BVbMBs8djK79+yvVDn3NVsZH9+jjIJQnVFU0mAO+Z9gVq3eXOEMfKtjRaE6o6zcSuKlodGDSUvLYLp0GcAoK7diNm7czezd61PhMrNnL2HOnQtn6tVryzRrVnTM9etnxSgrtxIfc8rKrRgtLT3x39DS0mNev85kDAwsGGXlVsz8+b8wISERpbIpK7eqFXXMh3pWUGwh89Xs3+Oo0/d9GYV/j6M9e/ZXuty48bOZp0+L6rhpsy7i7YmJycwQUwdGQbEF07qNtsTfKOtVt05rma9WLXsy6WkZzA9dDZm6dVozmzbuYTw9fSpcxtV1CRMcHM7UV9FkWjT/gYmP/5vp39+aqVunNXP6dCizaeMepm6d1ky7dvpMZuZbpl07/XIzlVfHXKtntq57JV9btngyh/xPiH/uP8CauX07lvn4MZtxcJxcqnx1niNmzlrMnD13gVGu04pp3KQzEx+fwPTu8yOjKFRnLl6MZCa5zGMUheqMru4Q5u3bd4xync/nrwGGNkxKSmqZ5xC+1XFexpMqfz2KiWCcHIcz3bv9wHhuW1/lf58vVOtp1tiLbd/cI8YwDDw8PGBqagoLCwscOHBA3HMEAMnJyTAxMQEABAUFwcbGBvb29pg9ezZyc3OxevVqpKeni3vFAgICYGlpCSsrKyxatAgfP34EAPTt2xfLly+Hra0tJk2ahHPnzmHUqFEwMTFBdHQ0ACAxMRHjx4+HnZ0dRo4ciYcPi3pGFi1ahKlTp8Lc3Bzh4eHi7Lm5ufj5559hamoKS0tLnD17FgBw7tw5jBgxAtbW1jAzM8Pt27el/vu9vb1hbW0NW1tbLF9e8d4jWQYNGoBbt+7hyZPnAIDffvOFo6NtpcrZ2JjBx+coCgsL8fbtOxw9GoSRI+2hpKQEd/etCA+/CgBISXmF168zoaHRHG3atET9+vWwe/c63LwZCi+vjWjYUK1Smf/+N4tXOZnLKmdjY4oDPkfEmY8cDcSokXZo2LABBg7sj9XuW8SZ+/e3RmbmW4m/vW7dUoSERCAk9GKFMpc0eJAhbt66h7//fgYA8PTywUjH0nd3ZZVr3rwprK3NYGk5WuJ3hgwxRN16dTFx0txK56pQ9sGGuHnzc6a9nj4YVcadaVnlrly5gTVrt4FhGIhEIty9G4dWrTSqNifH67ho34wVH09eXn/C0dGmwmWsrU3h61u8/2b9e8zZ/XvMbUNExDUAn485dfXmsLOzQGjoRdy9GwcA2LfvINzcVn71v4HrdQzwv56/PI48PX3K7AmSVa6ojk3x4xd1rKSkhNWrNyM8/Mq//4ZUZLx+A3X15l+VFQAGDuyPW7djS1wn/oSDg02Fy1hbmcJXfC3JwrFjQXB0tEXDhmowMemPNWu2AgBepryCkaEt/vnivPy1+FDP1XndK6lvXz3Y2Vtg5szF4m0zZkzA0mXrEHPzbqUyV8U5wsbGDD4HDn/OfCRQ3KMoLy8n/t6gUl8Fnz7liv9mkyb/w7atq7F4sXuF8/Kxjr+Ff8BpDLUyxRDj/jX2mYRd39wQCw4Oxu3btxEUFISjR4/i+PHjyMjIKLPs1q1b8ccff+D48eNQV1fH06dPsXTpUjRp0gS7du3C48ePsXfvXvj6+iIoKAh16tTBzp07AQCvX7/GgAEDcPLkSeTm5iIsLAwHDx7ErFmzcODAAQDAwoUL4ebmhhMnTmDVqlWYO/fzF4YGDRrg3Llz4kYhAPj6+iI7Oxvnzp2Dt7c3du3ahby8PPj7+2Pv3r0IDAzEpEmT4OXlVea/p7CwEJ6enggICMDx48eRn5+PtLS0b61SaGi0QHJyqvjn5ORUqKmplvm4hbRyGhrNkZz8UvxeSkoq1NWbITc3F/v3HxZvnzhxFOrXr4eoqNto3LgRwsOvYtasn6GnZ4YPHz7C03NjJTJ//jzZmcsu9+V7RZmbQ0urDV69SoOr62RERBxH5LUz6NHzB+TkfBKX7dSpPaytTLFi5aYK5a2O/KmpaRjh4IKEhGcSvxMYGAI3txXIyvrwVdnK01KjBV5UILuscufDLiMh4SkAoFUrdcyeNQkBAaerNCfX67isY+bLfLLKFL2XWuK9V1BXb47c3FwcOPD5mJswYSTq16+H6OjbaNdOEx8/ZsPHZweuXz8LX9+dyMvL+4Z/A7fruOiz+V3PVVbHI1zEx1yx3NxceO/3F/88aeJo1FdRQVSU9JuBFctbsr7Kqm/pZdTLeE9dvTk0tdrg1at0zJo9CWEXjuHK1UD06NFV4rz8LfhQz9V53Stp7Zol+OWXDXj//vOxN2bMTISFXa5U3qrKXHQtKfHdIyUVGv9mdnVdip/cZuLpkxgEnzuEWbN+RmFhIeTk5ODjsxOLf3ZHystXNZq3puv4WyyZPx0/DjGu0c/kIoZhauzFtm+erCMmJgbm5uYQCoUQCoU4deqU1PFTxsbGGDlyJAYNGgRTU1N8//33SE5OlvhbxsbGaNiw6DluBwcHLF78+e7EgAEDAADq6urQ1tYGALRo0QJZWVn4+PEj4uLiJMpnZ2fjn3/+AQB069atzOwjRoyAnJwcGjdujDNnzgAAdu3ahfDwcDx79gzR0dGQkyu7vSovL4+ePXti2LBhGDhwIMaPH4+mTZtWuO6kkZMTlLlzFBYWVricnJycxHsCgQCFhSKJcgsWTMeMGRNgbe2MT59yERNzFw4Ok8Xvr169BYmJt6CoqIj8/PxyMsuhrP25dGbp5crOXAhFRQW0bdsa77Pew9jYHlqabXDhwjH8/fcz3LlzHwAwe9ZE7Nm7H1lZ72XmlJ7/2+ucLV/WW7Gy6152uV49f8Cxo79j9579OHO24s/wVywnt+tYICi/fmSVKb3/ls68YME0TJ8+ATY2Y/DpUy4UFRVgYTEQgwYNx5MnzzF9+jj4+3vCwODrxiNwvY4B/tdzVR5vsri5zcCsmRNhaeWET5++vnEjqMD/17LKyMkJwKCM87KCAtq2bYX3WR8waOAwaGq2xvmwo/j7yTPcvRP31XmL8aGeq/O6V8zAQBuNGzeCv//JSmWTnrm6vl8UQklJCX5+uzHJZS7Onr0APb1eOHHcGzdv3cWM6RNw9UoULly4ggEDelciL//qmJDK+OaGmIKCAgQCgfjn4oZV8U5fUFAgfm/p0qWIj4/HpUuX4ObmhpkzZ4obVAAgEkk2FBiGkfh9oVAo/m95eXmJsiKRSNwQLPbq1Ss0aNAAAMqceODL7ImJiWjUqBGGDRsGa2tr6OrqomPHjvDz85P679+9ezfu3r2Ly5cvY9KkSdi4cSP09PSklpdm+fJ5+PHHwQAAVdX6iIuLF7+nrt4MmZlvkZ2dI/E7L168hK5uzzLLvXjxEs2bf24UNm/eFCkpRXewhEIh9u3bhE6d2sPIyBaJiUX/n/Xtq4cGDdRw5sx5AEUnK5FIJPWCtnz5fFiKM6sgLu5xBTKnQE9q5hQ0b97si8yvkJpa1Mt4wOcIAODJ0+eIjIyBrk4P3LlzH3JycrC1tUDvPpX7UvXL8gWwtCzKX19VBQ8qWOd6emXnr0m//rIAlpZDAACq9VUQ9+DL7P+UypT0IqWM7J/LjRhhjZ3b12D2nKVVdkHiUx0XHU89ZH6urDLlHXO//bbx32PODklJRcdcamoabty4JX4kbP/+w9i0aQWUlZUkHumRhU91XPzZfKvnX35ZAKt/j7f6FTzeXpRzvEkjFArx++9b0Pn7Dug/wFp8fv5ayV9cJ1q0KF3fssokl1HfL0ucl319jwIAnj5NRGRkDHR0enx1Q4wP9VxT171iw4dZ4U+/Y990576qzxFJL1LQosQ+0aJ5UySnpKJLl46oU6cOzp69AACIjr6Nhw//gp5uL4waZY+MjDewsTFDPZV6UG/RDDHRIdDVMy2Vl491TMjX+uZHE3V1dREaGor8/Hzk5ORg0qRJUFVVxd9//w0ACAsruqteUFCAIUOGoGHDhpgyZQpsbGzw6NEjKCgoiBtbenp6CA8Px9u3bwEAR44cgb6+foVy1K9fH23atBE3xK5du4bRo0fL/B1dXV2cPXsWDMPgzZs3cHJywsOHDyEQCDB16lTo6+vj/PnzUhsimZmZsLCwQIcOHeDq6oq+ffvi8ePHZZYtz8qVm6Gvbw59fXMMGGADPb2e0NJqAwBwcXHC6dOhpX4nLOyy1HJBQaEYO9YB8vLyUFNTxfDhVggKKprpzNt7G+rXV4GRkZ3ExadevbrYsmWF+PnuuXOn4sSJs6UayJ8zb4Kevhn09M3Q/9/M7UpkCZKRuaxyQUGhGDd2hDjziOHWCAwKwfPnL3D7diycnYYBKHrO3MBAB7duxwIAunbthLdv31X6C8uKlRuhq2cKXT1T9O9vDT29XmjXri0AYLKLs7i+SjofdqlC5arbrys2Qkd3CHR0h6Bvfyvol8g0ZbIzAoNK1/3585eklrP8cTC2bl4Fc4tRVXpXkE91fOGC5PE0adLoUsedrDKnT5/HmDEjShxz1ggMLHrP23sr6tevD2Nje3HjACh63M/AQButWxfN4GdjY4YHDx5XuBEG8KuOAX7W84oSx1u/L463yZOdEVSB401auS8dOLADqvXrV0kjDAAuXLgCPd0eEnVZfLOtImWK6nu4uL6HDbNCUFAoEhOTcefOfYx2Ggqg+Lysjdv/npe/Bh/quaaue8X69zcQj3v8WlV9jggKCsW4cZ+/X4wYYY3AwBA8efIcamr1YWBQdINdU7M1vv++Pe7ei0PrNtrQ0R0CXT1TTJ3qhqdPn5fZCAP4WcekaokYpsZebPvmHrHBgwcjLi4O9vb2EIlEGDNmDLp27YpFixYhICAAAwcOLPogBQXMnj0bEyZMgJKSEho1aoR169ZBVVUVLVq0gLOzM3x9fTFlyhQ4OzsjPz8fXbp0wYoVKyqcxcPDA7/++iv27dsHRUVFbNmyRaLHCwDu37+P7du347fffsOoUaOwevVqWFtbAwCWLVsGbW1tfP/99zA3N4dAIEC/fv1w69atMj/vu+++g4ODA4YNG4Y6deqgbdu2GDp06FfW5GcZGW8wefICHDq0F0KhIp4+TcLEiXMAAL16dcOePeuhr28us5yXly80NVsjJiYEQqEi9u3zw5UrUdDX74WhQ3/EX389QUTEcfFnLlmyFqGhF7FrlzciIo5DTk4OcXGPMX36wkpkno9Dhzz/zZKICRPnijPv3bMBevpmMst5/pv5ZkzIv712frhy5QYAYISDC7ZtXY3Jk50hJyeHNWu34tatewCAdu3aIjHxxTfXucvk+fD/N9eTp4mYMOFznXvu9YCunqnMcmzJyHiDSS7zcNjfq6hOnyRi3ARXAIB2r27w9Cz6ciOr3Pr1yyAQCCTGBEZGxmC265IqzcnlOs7IeIMpU9xw8OAeCIVCPH2aiEmT5qJXrx+we/d6GBhYSC0DFB9zrRAdHQyhUBG//34QV68WHXP29kXHXHh4gPjzli5dh7Cwy5gzZxkOH/aEoqIi3r59h9Gjp3/Tv4HLdVyckc/1XPI4Uvz3OBpfzvH2ZTlpDPS1MWyoJR7/9QSXL31+umPxz+44f/7SV+edOtUNfn57oChUxLNniXCZNA89/63v3v/Wd1llgKKJOzQ1W+NG1DkIhYr449/6BgBHhynYsnUlJk1ygpycHNau3Y7bt76+IfZlbq7Xc3Vf94Cqub59mflbzxGenj7Q1GyNWzdDoSgUYt++P8WZh49wweZNK6CsrIyCggJMn7EQT58mflNevtUxIZUhYKgvljXKyq3YjlBpJccK8AXfdnEu3KGpLLkvbnjwgbycfPmFOKRQxN44xK/FtzoGgILCgvILcYhQQZHtCJWWVyB7zDHXSBsnzmV8u+4BKHXjnOs+JH/dzRE2Kf5Pk+0IFVKvbpsa+6yP2c8rXDYoKAh79uxBQUEBxo4dW+rJu0ePHmHJkiX4+PEjdHR0sGLFCigoyO7z4t/ZhRBCCCGEEEJqSFpaGrZs2YKDBw/i5MmTOHz4sHgYVjE3NzcsX74cISEhYBgGR44cKffvUkOMEEIIIYQQwglcHCMWGRkJAwMDNGjQAHXr1oWpqSmCg4PF76ekpODTp0/o0aMHAMDe3l7ifWm+eYwYIYQQQgghhPBNVlYWsrKySm1XVVWFqqqq+Of09HQ0btxY/HOTJk0QGxsr9f3GjRtXaG1haogRQgghhBBCOKEmxzgeOHAAO3fuLLV95syZmDVrlvhnkUgkMY6RYRiJn8t7XxpqiBFCCCGEEEL+c8aOHQs7O7tS20v2hgFAs2bNcPPmTfHPGRkZaNKkicT7GRkZ4p9fv34t8b40NEaMEEIIIYQQwglMDf5PVVUVGhoapV5fNsT69OmD69evIzMzEzk5OQgNDcWAAQPE76urq0NJSUm85NWpU6ck3peGGmKEEEIIIYQQIkXTpk0xd+5cjBkzBra2trC0tES3bt3g4uKC+/fvAwA2btyItWvXwszMDNnZ2RgzZky5f5fWEWMRrSNWM/i2i9M6YjWDb2tc0TpiNYPWEat+tI5Y9ePbdQ+gdcRqAl/WERMqadTYZ+XlJtfYZ5WFf2cXQgghhBBCCOE5mqyDEEIIIYQQwgl87NH9WtQjRgghhBBCCCE1jHrECCGEEEIIIZzw3+kPox4xQgghhBBCCKlx1BAjhBBCCCGEkBpG09cTQgghhBBCSA2jHjFCCCGEEEIIqWHUECOEEEIIIYSQGkYNMUIIIYQQQgipYdQQI4QQQgghhJAaRg0xQgghhBBCCKlh1BAjhBBCCCGEkBpGDTFCCCGEEEIIqWHUECOEEEIIIYSQGkYNMUIIIYQQQgipYdQQI4QQQgghhJAaRg2xWiQ7Oxupqal4+fKl+MV1eXl5AIDExERcvHgRIpGI5UQV9+HDByQkJLAdo1YKCgrCli1bkJOTg5MnT7Idp9bJy8tDfHw8gKK6Xr9+PTIzM1lOVb7s7GzEx8eDYRhkZ2ezHUemt2/fIjIyEgDg6emJ2bNnIykpieVU5UtPTwcA3Lx5E35+fvj06RPLiSrm3bt3bEeotfi6LycnJ+PixYsoLCzEixcv2I5TLr4ee+TbUEOslti5cyf69u2L0aNHw8nJCU5OTnB2dmY7lkw7d+7EokWL8PLlS4wePRr79+/HmjVr2I4l09GjR7Fo0SJkZmbCwsICs2fPxt69e9mOJVVsbCy8vb2Rl5eHCRMmwMDAAJcvX2Y7lkwbN27EpUuXEBoaisLCQgQEBGDdunVsx5IqKSkJgYGBYBgGy5Ytw9ChQ3H//n22Y8nk5uaGoKAg3Lt3Dzt27ICKigoWL17MdiyZrl+/DhsbG0yfPh2vX7+GsbExrl69ynYsqebPn49Hjx4hMjISwcHBMDExwZIlS9iOJdMvv/yCrVu34u+//8b8+fPx4MEDLF26lO1YMj169AhmZmawsbFBWloaBg8ejAcPHrAdSya+nZf5uC+fPXsW06ZNw+rVq/H27Vs4Ojri1KlTbMeSio/HHqkiDKkVjI2NmczMTLZjVIqdnR2Tk5PDeHp6MuvXrxdv4zI7OzsmLS2NOXDgAPPrr78y+fn5nM48fPhw5sqVK0xgYCAzbdo05uXLl4y9vT3bsWSysbFhRCIRY2NjwzAMw+Tn5zPm5ubshpJh1KhRzIkTJ5jz588zTk5OTExMDOPg4MB2LJmK94ENGzYwnp6eEtu4atiwYUx6erp4v0hISGCsrKzYDSXD0KFDGYZhmJUrVzIHDhxgGIYf5zeRSMRs376d2b59O8Mw3N8vRo0axfz999/i/eLq1aviuucqvp2X+bgv29raMu/fvxfvF2lpaYyFhQW7oWTg47FHqgb1iNUSTZo0Qf369dmOUSkikQjKysqIiIiAoaEhRCIRcnJy2I5VriZNmuDSpUswMjKCgoICcnNz2Y4klUgkQr9+/XDx4kUMGTIEzZs3R2FhIduxZJKTKzotCQQCAEWP0RVv46Lc3FzY2toiIiICVlZW0NHRET9yy1WFhYXIzMxEWFgYjIyMkJGRwen9GCjalxs3biz+uV27diymKZ9IJEJcXBzCwsJgbGyMR48ecf7YKywshEgkwoULFzBgwADk5ORw/pyck5MDLS0t8c99+/bl/PHHt/MyH/dlOTk5qKioiH9u0qQJp68jfDz2SNVQYDsA+TY7d+4EAKiqqsLBwQEDBgyAvLy8+P2ZM2eyFa1cvXv3hqWlJZSVlaGrqwsnJyeYmJiwHUumdu3aYcqUKUhOTkbv3r0xZ84c/PDDD2zHkqpOnTr4448/cOPGDSxfvhw+Pj6oV68e27FkMjMzw5w5c/Du3Tvs378fgYGBsLS0ZDuWVPLy8ggJCcHFixfh6uqKsLAwTl/wAWDixIkYMWIETExM0KFDB5iamsLV1ZXtWDI1a9YMEREREAgEyMrKgp+fH1q0aMF2LKnc3NywYcMGjB8/Hi1btsSIESOwaNEitmPJZGtri379+qFXr17o3r07LCws4ODgwHYsmRo0aID4+HjxjZvAwECoqamxnEo2vp2X+bgvt2/fHn/++ScKCgrw6NEjHDx4EJ06dWI7llR8PPZI1RAwDMOwHYJ8veKGmDRcbogBwMuXL9GsWTPIycnh0aNH+P7779mOJFNBQQHu3LmD9u3bo0GDBggPD4ehoaFE45dL0tLScPToUfTp0we9evWCh4cHxowZg6ZNm7IdTaYrV64gMjISIpEIBgYGMDY2ZjuSVI8fP8b+/fthZGQEU1NTzJ07F1OmTOH0Rf9LhYWFnN2Hi7158wbu7u4S+8XSpUvRpEkTtqPVKiKRSHwjITMzE9999x3LiWRLSkrCwoULcf/+fSgrK6N169bw8PCApqYm29Gk4ut5mU+ys7OxZ88eifPFjBkzJHrJuIZvxx6pGtQQqyVOnDgBOzs7iW1+fn4YPXo0S4nK9+7dO3h4eCApKQnbt2/H+vXrsWjRIk7fzczKykJQUBDevn2LkocO1xq8MTExMt/X1dWtoSSV92V2gUAAJSUltG7dGqqqqiylku3Dhw94//69xD7Bxd4aExMTcc9BWS5cuFCDaWq3EydOYN26dcjKypLY/ujRI5YSSefs7Cxzv/Dx8anBNF8nOzsbIpGI01+0S0pISMC7d+8kzhlcOy936tQJAoEADMOI94/ivAKBgJP7Mt/UhmOPfBt6NJHn9u/fjw8fPsDf3x8pKSni7YWFhQgKCuJ0Q2zZsmXo27cvYmNjUbduXTRp0gRubm7w8vJiO5pUrq6uqF+/Ptq3by/z5Mm27du3S31PIBBw+uS+a9cuxMXFoXfv3mAYBtHR0VBXV8eHDx/g6urKuccU9+7dCy8vLzRo0EC8TSAQcLJR4+vry3aErzZkyBCJcSkCgQDKysrQ1NTEwoULoa6uzmK60nbt2gVfX1906NCB7SjlmjVrFtsRvtqXX2RL7hdTp07l5I29FStWICIiAi1bthRv4+J5uXiJCz4yNDREenq6+OZdVlYWVFVVoaGhgdWrV3Pm6Rs+H3ukalBDjOfatGmDuLi4UtuFQiGnp/wGitb4cHBwwKFDhyAUCjF37lxYW1uzHUum169fw9vbm+0Y5eLzF26GYRAYGCjuUUpLS8PPP/8MX19fODs7c64hduzYMYSFhfHiMZLyekq51pgpacCAAdDQ0MCwYcMAFI0Fun//vngq7f3797Mb8AtNmjThRSMMAKdvKpWnXbt2UFBQwNChQwEAp0+fxqtXr9C0aVMsWbKk3Mf32XDt2jUEBwdDWVmZ7Sgy8Xnog66uLszMzDBo0CAAwKVLlxAcHAxnZ2esWLEC/v7+LCcswudjj1QNaojxnJGREYyMjGBubi4xcxQfyMvL4/379+IT0fPnzzk/ycH333+P+Ph4zo//4fPjDunp6RKP9TVt2hTp6elQUVEBF5+kbt68OSfvupclKipK5vu2trY1E+Qr3Lp1S2JdnVGjRsHe3h5r167F7t27WUxWti5dumD27Nno27cvlJSUxNu5WMd87kG/d+8ejh8/Lv65U6dOGDp0KDZu3MjZxeBbtmzJyXNZbZKQkICNGzeKfzY0NMS2bdvQuXNnTs0Qy+djj1QNaojVEtOmTePVYztAUZe8s7MzUlNTMX36dNy9e5fzCzonJCTAzs4OjRo1gpKSkvjZea49hsbnxx169uyJ+fPnw8rKCiKRCGfOnEHPnj1x8eJF1K1bl+14pbRp0wajRo2Cvr4+hEKheDsX7xavXbtW6nufPn2qwSSVJycnhytXrqB///4AiiZ0EQqFeP36NQoKClhOV9qHDx9Qr1493L17V2I7FxtifO5Bz8/PR0JCAtq3bw+g6BwtEonw6dMn5Ofns5yubGpqavjxxx/Rs2dPiXOGrOOTDdLOYQzDIDk5uYbTVI6qqir8/f1hbW0NkUiEoKAgqKmp4cmTJxCJRGzHE+PzsUeqBk3WUUusXr1a6mM7fn5+nHtsp1hmZiZiY2NRWFiI7t2743//+x/bkWQqOQ6vJC42dIs9fPgQ2dnZYBgGhYWFSE5OFu8nXFRQUAB/f39cu3YN8vLy6N27NxwcHHDt2jVoaWlBQ0OD7YgSpD2+w8WGWLHw8HBs3bpVvF8Uf3G9fv0629GkSkhIwMKFC/Hy5UswDINWrVph3bp1CA4ORosWLUpNVkQq7+7du/D09JTYL16+fInw8HC2o0kVHR2Nn376CY0aNYJIJEJWVhY2bNiA8PBwqKmpYfLkyWxHLOXEiRNlbufqPnz48GGsX79eYl0rDQ0NnD9/nsVUsqWlpcHd3R3Xrl2DgoICevfujZ9//hkhISFo3bo1BgwYwHZECXw89kjVoIZYLWFnZ1fq5G5vb4/jx4+X+R4XfPkFtrgXT0tLC0ZGRuyEkiIiIgLGxsZSH3Xh4l1uAFi6dCmio6Px7t07aGpqIj4+Hr169cLvv//OdjSpJk6cyOl8tcHgwYOxatUqeHt7Y+rUqQgLC0NOTg6WL1/OdjSp/P394ejoiHfv3kFeXp6zs+NNmTIFnp6eUmeo5FrveUkWFhaYOHEiTpw4AWdnZ4SGhqJRo0b4+eef2Y4m1cWLF9GvXz/89ddfkJOTg5aWFhQVFSVm+uOKjIwMNG7cGC9fvizzfS7OtAoUzbZ64MABbN26FXPnzsWlS5dw+/ZtbNq0ie1oUm3ZsgVz585lO0aF8fHYI1WDHk2sJfj22A5QtP5LYmIifvzxRwBAaGgoVFRUcOvWLfFdTq64f/8+jI2NpY6x4WpDLDIyEiEhIVi1ahXGjBmDnJwczk/ikpOTg9TUVDRv3pztKDIV3+AonuK5WPEXQC5P7Vy/fn0YGBjg9u3beP/+Pdzc3GBhYcF2LJn+/PNPODo6cn483qpVqwDw85EjoVCIoUOHIiUlBaqqqtiwYQOsrKzYjiWTh4cHjIyM0LlzZ4ntXGuEAUU3xjw9PeHk5CSeFr4YFx9xL9aoUSO0bNkSHTt2xF9//YXRo0fj0KFDbMeSKSIiAnPmzOHkflAWPh57pGpQQ6yWWLt2LRYtWoQFCxYAgPixncOHD2PChAkspyvbs2fP4OfnJ35G3tHREc7Ozjh8+DCsra051RCbPXs2AO49w1+eJk2aQFFREVpaWnj8+DF+/PFHvH//nu1YMv3zzz8wMTHh/Di84l5mPk7xrKysjGfPnkFLSwvR0dEwMDDg7HiaYs2aNcOYMWPQvXt3ickvuPYIaPEC040bN8bVq1dLrSPG5ceYlZSU8PbtW7Rt2xb37t1D7969JcYec1HLli2xePFidO/eXWIWQi7eHPP09AQA3j1uVqdOHdy4cQMdO3ZEWFgYfvjhB86PKW3QoAHMzMzQpUsXifMFV6/hfDz2SNWghlgt0aFDBxw/frzUYzszZsxgOZl0WVlZKCgoEDfE8vPzkZ2dDQCcnVEqODgYXl5eePfuncR2rjUSijVt2hSenp7o3bs3PDw8AAB5eXksp5Jt3759bEeolMzMTJw5c6bUPsG1BkJJc+bMwdatW+Hh4QEvLy8cPnyY0+MGAaBHjx5sR6gUFxcXMAxTquHFxQZCsXHjxmHu3LnYsWMHhg8fjqCgIHTt2pXtWDI1bNgQQNHsiSVxuZ6fPn2KI0eOlDpncLWRsHTpUgQEBGDhwoU4duwYzM3NOX1+A7g73k4aPh57pGrQGLFa4uHDh9i7dy/evXsn0Yjh8tSnPj4+OHToEIyMjCASiXD58mU4OTkhPz8f9+/f5+Tz58bGxtiwYUOpZ/m5epf7w4cPuHTpEn788Uf4+vri+vXrGDNmDAwMDNiOJlVeXh4uXbqEjx8/AoB4ghFXV1eWk5Vt6NCh6NChQ6l9gOtfVN68eYNGjRohJycHCQkJ6NatG9uRKqV45raSi+JyibW1NQIDA9mOUWkFBQVQUFDAhw8fxGNKub6syJc+ffrE6TW6LCwsYGFhUeqcweXGw8OHD9G5c2e8f/8ecXFx6N27N9uRyvX27Vvk5ORITFTF5dy14dgjlUc9YrXEwoUL4eDggPbt2/PmmegxY8ZAX18f169fh5ycHLZv34727dvj+fPnGDVqFNvxytSqVStoa2vz5uQoEAjw9u1bAMCQIUPw5s0bdO/end1Q5Zg3bx7evXuHpKQk6OjoICoqCr169WI7lkxcvZMtjY+PD06cOIETJ04gMzMTCxcuxLhx4+Dg4MB2NKn4NnObgYEBIiMjYWBgwJvzxdmzZ7Fnzx4EBQUhMzMT8+bNw/Lly8WL4nIRH2cAVVVV5fyNmpI2btyIhw8f4o8//kBOTg52796NmzdvcnqZlB07dmD//v0oKChAw4YNkZaWhq5du+Lo0aNsRysTH489UjWoR6yWGD58OGdPMNLwrecDAC5duoTffvsNurq6kJeXF2/n6kV16tSp6NixI+bOnYsPHz7gt99+w9OnT7Fjxw62o0k1ePBghIaGwt3dHUOHDoWKigrmzJmDgIAAtqOVac+ePfjf//4HAwMDiX2CqzOgAYClpSWOHDkiXpctJycHI0aMQFBQEMvJpOPbzG379+/HunXrxDfG+DCJi5WVFby9vcXLiLx58wYTJkzAqVOnWE4mHR9nAD18+DBevnwJAwMDKCh8vh+uq6vLYirpLC0tcerUKfH5raCgAHZ2dpw/XwQGBsLd3R3Tpk3D06dPcfDgQXh5ebEdrUx8PPZI1aAesVqiX79+8PX1Rb9+/SQGpnL5yyAfez727NmDtm3bSnzh5rKXL19i7969AAAVFRXMnTsXNjY2LKeSrVGjRhAIBGjbti0eP34MW1tbTk8kkZ2djTVr1ojHqgDcngENKBqPWXIhWUVFRRbTVAzfZm47cuQIwsPDOX0O/lJ+fr7EWo6NGjXi7HjdYnycAfTOnTu4ffs2bt++Ld4mEAg4O5SgoKAAnz59Qr169QCA0+fjYk2aNIGKigrat2+P+Ph4DBkyhLM3bQB+HnukalBDrJYovmvi7e0t3sb1L4OPHz+W6PmYM2cO5syZw3YsmfLz83n1GJpAIMDjx4/RsWNHAMCTJ08k7sByUfv27bFq1SqMHDkSCxYsQHp6OqcvSBEREbh+/Tqnx6R8adCgQRg7dizMzc0hEAgQEhKCgQMHsh1LJr7N3Na4cWM0aNCA7RiVoq2tjXnz5sHKygoCgQBnz57l/CQpfJwB9MGDBwgNDWU7RoU5OjrC3t4eJiYmAIDLly9j9OjRLKeSTUVFBSdPnkSXLl3w559/okmTJpw+X/Dx2CNVgx5NJKxxdHSEv78//Pz8UK9ePdja2nJ+gPvmzZvRpEkT9O/fX6IXgat3vSMjI+Hm5oamTZsCKJoa3sPDAzo6Oiwnk66wsBB37tyBjo4OwsPDERkZiREjRqBDhw5sRyvTlClTsHLlSnEd80VwcDBiYmKgoKAAXV1dzo9FSEhIwNGjR7Fo0SK4uroiMjISs2bNwrhx49iOViZXV1fcv38fvXr1kjhXcPlGTl5eHnx9fcX7hY6ODkaNGiXRe8o10dHR8PPzg4eHB0aOHImkpCQMHToUixYtYjuaVPPmzcPkyZPRqVMntqNU2P379yX2iy/XbeOatLQ0nDlzBhMmTMC6desQGRmJKVOmiNct5Ro+HnukalBDrJZ49+4dPDw8kJSUhO3bt2P9+vVYvHgxVFVV2Y4m1bJlyyAUCsU9HxYWFggKCuL8c+df4nrPY15eHv766y8oKChAU1OTFyf2J0+e4J9//pHoCePq+IkJEyYgNjYW7du3l/jCzdXHjEjNKF5n7ktcnhmvNnj37h3nF/22tbXF48eP0bhxYygqKnJ2rURZMjIy0LhxY7ZjEMJ71BCrJWbPno2+ffvCz88Px44dw65du/Do0SPODkwFSvd8XL9+HcOHD+dsz0dtERERAWNjY7ZjSLVs2TJcvnwZrVq1Em/j8viJ6OjoMrfr6enVcJJvY2dnJ7XxwAUXL17Erl27SjXQ+fTllY+mTJkiXoiYi2JjY/HHH3+U2i+4er4AgJSUlDK3c3UZlLLY2tri5MmTbMeQ6siRI9iyZYt41uBiXJ4s50tcP/ZI1eD2YBFSYcnJyXBwcMChQ4cgFAoxd+5cWFtbsx1LpsLCQvHC0x8/foSCgoLEYFW+4HrD5ksXLlzgdN7r16/j/PnzvOi5A/jX4AKKFs22sbGRuKPN9Qu+u7s7lixZgnbt2vFmiY4v8fGLFZenKAeKlm5xcnLi1X5RVoMrIyODhSRfj8uNMADYu3cvfHx80L59e7ajVMjFixdhZGQksY3rxx6pGvxY3ISUS15eHu/fvxdfiJ4/f875tWvc3NwQFBSEe/fuYceOHVBRUcHixYvZjlVpfLsjv3r1arYjyNS8eXPk5uayHeObcP3xs0+fPsHZ2RmTJ0/GuXPnkJ+fjyZNmrAdS6b69evDyMgIGhoaUFdXF7/4hA9frLKzsxEfHw+GYZCdnY2uXbuyHUkmZWVljB49Gvr6+tDT0xO/+MbFxYXtCFKtWrWq1LaFCxeykKTiGjVqxJtGGAB4eHiU2sb1Y49UDXo0sZa4fPkyNm/ejNTUVGhra+Pu3btYs2ZNqTssXDJ06FAEBATAw8MDampqmDx5sngb+TY7d+6U+T4X1z0rboQnJibi1atX0NHRkVgmgKuTHJTVu5Sens75hg0A3Lx5E6dPnxbPNjd8+HB8//33bMeSEBMTAwA4evQoVFVVMXDgQF6svQQUNWqSkpLQsWNH5OTkiNdt46rr169j+fLlKCwsxOHDh2FpaYlNmzahX79+bEcr5eXLlwCKznUdOnTAwIEDebOOH18sWbIEL168QFxcnESjoKCgAO/fv+fkeO7inrqIiAjk5eWVOl/Y2tqyE6wcU6dORcOGDdG9e3eJGXi5mpdUHXo0sZYYMGAAunbtitjYWBQWFmLlypWcf8yvsLAQmZmZCAsLw44dO5CRkcHZnhA+Nmz4pvguNt/uZhf3LrVq1Qp2dnYYNGgQLxph2dnZSE5OxosXLyAnJwc1NTW4u7ujZ8+emD9/PtvxxLZv3y7+79TUVDx+/Fj8M5fHDvKpUVNs8+bNOHjwIFxcXNC4cWP4+flh3rx5nMzs5OQEgUAAhmFw48YNif2A6xNfrFq1CsuWLZPYtnDhQqxfv56lRGWbNm0aUlJS4O7uLnGNk5eXh5aWFovJpIuKigIA1K1bF3Xr1sWtW7ck3udqw6Z4Hcp79+5JbOdqXlJ1qEeM5/jcQAgKCsK2bdtgYmKCn3/+GaampnB1deXkYpx8recTJ06UekzOz8+P02vAfPjwAadOncLo0aORlpYGf39/TJ48GXXq1GE7mkx86F0qtmDBAly/fh2Ghoawt7cXL2eQl5eHfv36SZ2AhG1v3rxBo0aNkJOTg/T0dLRu3ZrtSFINHz4cu3fvhouLC06ePIm///4b8+bN4/TyHMVPJJSciIHrS4oARes7KioqIj8/H3l5eeKFh7mGjz1MxbKzs/Hu3TuJCVG43uv48OFDdO7cGe/fv0dcXBx69+7NdqRy8WHWT1K1qEeMsMbKygpWVlYAir5879y5k7PPdBc3tKQ1bLhm//79+PDhA/z9/SVm6CosLERQUBCnG2ILFiwQL0Bdr149iEQi/PTTT9ixYwfLyaTjS+9SMQMDA6xcubLUo3JCoRBnzpxhKZVsvr6+OH78OE6cOIHMzExMnToV48aNg4ODA9vRyiQSiSQeV23Xrh2LaSqmWbNmiIiIgEAgQFZWFvz8/Dj/ZfvcuXPYvXs3goKCkJqaCmdnZyxbtoyT6+LxsYcJKLoR+fvvv4t7bQDu9zpu2rQJDx48wB9//IGcnBzs3r0bN2/e5Ow4zfj4eMyZMwefPn3C4cOH4eTkhK1bt6JLly5sRyPVjHrECGuOHj2KW7du4aeffoKtrS3q1asHGxsbTJ06le1opZRs2Dg6Ooq3FzdswsLCWExX2sWLFxEXF1cqr7y8PHR1dTm9oHNZd+BtbGxw6tQplhLJxsfepTdv3iAoKAgfP34EwzAQiURITk7Ghg0b2I4mlaWlJY4cOSJuPObk5GDEiBGc7UWYMWMGhg0bhu3bt+PAgQPw8/PDvXv3sHfvXrajSfXmzRu4u7sjMjISDMNAX18fS5cu5fSjtlZWVvD29hY/iv/mzRtMmDCBs+eLYnzqYTIxMUFAQIBEQ4zrLC0tcerUKfG4wYKCAtjZ2XH2fDF69GisXLkS8+fPx8mTJ3Ht2jVs2bIFx44dYzsaqWbUI1aLLVu2rMzZjrji0KFD2Lt3L06fPo2BAwdiyZIlGDFiBCcbYm3atEFcXFyp7UKhEOvWrWMhkWxGRkYwMjKCubk5p++0lkUgEODx48fiXrEnT55IDLbmGj72Ls2dOxfNmzfH3bt3MWjQIFy8eBE//PAD27Fkys/Pl1jSoOTi2Vy0cuVKuLu7IzU1FYMHD4a+vj5WrlzJdiyZ7ty5gw0bNnD6ePtSfn6+xHjoRo0agev3l/nWw9SkSRPUr1+f7RiVUlBQgE+fPokfU83Pz2c5kWw5OTkS1+q+fftybswgqR78OduSSuPyWlHFmjRpgkuXLmHMmDFQUFDg7GQdfG3YvHz5Ej/99FOpO69cveADRYPWJ0yYgKZNmwIA/vnnnzKn9uUKY2NjHDlypMzepZKPpnFJeno6fHx8sH79egwZMgSTJk3C2LFj2Y4l06BBgzB27FiYm5tDIBAgJCQEAwcOZDuWVHxs1AQGBmLlypUwNjaGtbU1tLW12Y5ULm1tbcybNw9WVlYQCAQ4e/YsevTowXYsmY4fP47w8HDO9zAVj41WVVWFg4MDBgwYIDEzJVfHRgOAo6Mj7O3tYWJiAqBoZmkuP5LfoEEDxMfHi5cgCgwMpLFi/xH8uUIQma5du4a+fftKbCsoKGApTcW0a9cOU6ZMQXJyMnr37o05c+agW7dubMeSiW8Nm9WrV2PRokVo3749bxY77dOnDyIiIvDXX39BQUEBmpqanF7cmY+9S8UX+LZt2yI+Ph7du3fnfC+Cm5sbgoODERMTAwUFBYwZM4aT44CK8bFRs337dnz48AFhYWHw8vJCUlISzMzM4OrqynY0qX755Rf4+vri8OHDUFBQgI6ODkaNGsV2LJn41sPE9etyWcaNGwdtbW3x+cLDwwOdO3dmO5ZUv/76KxYuXIiEhATo6OigdevWnL4BSaoOjRHjubNnzyIvLw/bt2/H7Nmzxdvz8/Ph5eWF8+fPs5hOtoKCAty5cwcdOnSAmpoawsPDMWDAAE7fQTY1NS2zYcPVhWUdHR3h7+/PdoxvFhERwdkeXjMzMwQHB2P9+vUwMzNDq1atMHbsWE7PNLdlyxY8e/ZM3Puor6+Px48f4/Dhw2xHq1WKGzXnzp3jRaOm2IsXL3DmzBmcPXsW3333Hfbv3892pFqhuIcpNjYWb9684VUPU22QkZHB2acUimVnZ0MkEkFFRYXtKKSGcPcbL6mQjx8/4vbt2/j48aN4/QygaFKGuXPnspisfCKRCDdv3sSxY8ewbNkyPHz4kJPr1ZTUsGFDzjYIyqKtrY21a9eif//+UFJSEm/n8iK4Zblw4QJn651PvUvFU5K3bdsWLVu2RExMDBwdHSEQCDh7M0EWOzs7nDhxgu0YUqmoqEBbWxuvXr1Camoq7ty5w3Ykmby9vXHmzBnk5ubC2toaXl5eaNasGduxKm3KlCnw9PRkO4ZUfOthMjQ0RHp6OlRVVQEAWVlZUFVVhYaGBlavXs3ZZTq+VLyUBBfdvHkTBw4cwLt37yS2c3WdRFJ1qEeslrh+/Tov1sgoaenSpfjuu+8QHh6Oo0eP4pdffoFIJMLGjRvZjiaVh4cHCgoKeNOwcXZ2LvORRDq5Vx0+9S4tXrwYQFGPR2JioviO/NWrV9GuXTt4eXmxnFC6ffv2wcbGRuKOdnp6Omdn9PuyUWNlZcX5Rs3atWuhpqaG3NxcTJkyBaGhobxcUPbLdbrIt1mwYAHMzMzEjwJfunQJwcHBcHZ2xsqVK2vFUxdsGzRoEGbOnFlq5kw9PT2WEpGaQj1itYSamhpmz55dauwSl79wP3jwACdOnMDly5dRp04drF+/XryuGFfFxsZCIBDg0aNHEtu5Vs8lZ8z88l4LV8eK8W3RbD72Lq1duxZAUQP91KlT+O677wAULSI6Y8YMNqOV69OnT3B2dkarVq1gZ2eHQYMGcbYRBgCvXr2CiYkJcnNzMXr0aF40ahQUFPD06VM8ePAALi4uCAgIQHx8PBYtWsR2NJmys7ORlJSEjh07Iicnh/ONML71MCUkJEjcIDU0NMS2bdvQuXNnzk6wtWrVKixbtkxi28KFCzk7E2HTpk05f34g1YMaYrXEwoUL4eDgwKtJGQQCAfLy8sR5//nnH85m51vDpniRW64uXlkbFD8KLK13icvS09PRoEED8c916tRBRkYGe4EqYObMmZg5cyZu3ryJ06dPY8eOHTAwMMDw4cM598UV4Gej5tq1a+JF61VUVODt7Q1ra2tOZ75+/TqWL1+OwsJCHD58GJaWlti0aROnH3PX1dWV2sO0YsUKzvUwqaqqwt/fH9bW1hCJRAgKCoKamhqePHkCkUjEdjwJS5YswYsXLxAXF4eEhATx9oKCArx//57FZLI5OztjwYIFMDAwkBgnT42z2o8aYrWEsrIynJyc2I5RKWPGjMH48eORkZEBd3d3hIWFcfauPN8aNsV3hPn0WENxj1fxF8GS/Pz82IgkE597l4yMjDB+/HgMGTIEDMPg3LlzMDc3ZztWubKzs5GcnIwXL15ATk4OampqcHd3R8+ePTF//ny240ngY6NGTk4OwOebS3l5eeJtXLV582YcPHgQLi4uaNy4Mfz8/DBv3jxON8T41sO0ceNGuLu7w8PDA/Ly8ujTpw/Wr1+PkJAQzh1306ZNQ0pKCtzd3SWeopCXl+f00jMBAQHIzc3FrVu3JLZTQ6z2o4ZYLdGvXz/4+vqiX79+EmOXvnzemEtsbW3RtWtXREVFobCwEHv27EGnTp3YjlUmPjZs+Gb//v348OED/P39kZKSIt5eWFiIoKAgzq4Bw8fepcWLFyMkJATR0dEQCASYMGECp9fkAorGqVy/fh2GhoaYNm0adHR0ABQ1Fvr168e5L4R8bNSYmZlhzpw5ePfuHfbv34/AwEBYWlqyHUsmkUgkMW6Q673RAL96mICix+a2b99earuzszMLaWTT0NCAhoYGAgMDkZ2dLTFcIzs7W+JczSWvX7/m9MRDpPpQQ6yWOHXqFICiAeLFBAIBZ9e3Aoq+mCQlJYlXvo+Pj0d8fDzdAfqPatOmDeLi4kptFwqFWLduHQuJKoavvUumpqYwNTVlO0aFGRgYYOXKlahbt67EdqFQiDNnzrCUSjo+NmomT56MK1euoEWLFkhNTcWsWbM4O1tpsWbNmiEiIgICgQBZWVnw8/Pj9A1IgD89TMWzT5qYmJT5CD6Xv1/s3LkTv//+u8Si2Vz+TtStWzdERESUWtKA1H40ayJhzdixY8EwTKmJDYof+SL/TU+ePOH0IyRlKdm71Lt3b873LvHRmzdvEBQUhI8fP4JhGIhEIiQnJ2PDhg1sR5PqypUriIyMhEgkgoGBAecbNXz05s0buLu7IzIyEgzDQF9fH0uXLuX0RC58UTwr6fPnz3H16lW8fftW4nr95SPkXGJiYoKAgACJhhiX9evXD69fv5bYVtbEYKT2oYZYLVE8LfWXuNyosba25vSit4QdV65cwdatW0vNAMrVO5mkZowZMwbNmzfH3bt3MWjQIFy8eBE//PADp3tLSfULCwuDkZGRxAQHXMXXHiZXV1e8fPkSWlpaErm5/P3C0dERf/75Jy/2C/LfRntoLVFy7FJBQQEuXLgATU1NFhOVz8DAAJGRkTAwMOD82AlSc1avXo1FixbxagZQUv3S09Ph4+OD9evXY8iQIZg0aRLGjh3LdizCssDAQKxcuRLGxsawtraGtrY225GkKp55948//iizh4mrHj9+jODgYLZjVEjxMiiqqqpwcHAo9agf15ZBKZaTk4OdO3fi+vXrKCwshIGBAVxdXUs9ik1qH2qI1RJfPiIwbNgwjBw5kqU0FdOiRQtMmDBB/GWbYRjqiido2LAhPcJFSlFTUwNQtG5bfHw8unfvXmopCfLfs337dnz48AFhYWHw8vJCUlISzMzM4Orqyna0Uoofl9yyZYu4h6nkxERcfdRPS0uL04unl6Vbt25sR6iUlStXok6dOlizZg0A4MiRI/jll1/g4eHBcjJS3aghVks9efIE6enpbMeQ6ciRIwgPD+f8wGpSs7S1tbF27Vr0799fYgZQXV1dFlMRthkYGGD27NlYuHAhJkyYgAcPHtDdYgIAUFFRgba2Nl69eoXU1FTcuXOH7Ugy8amHCShaTN3MzAwdOnSAUCgUb/fx8WExVdm42uNVngcPHkgM1Vi+fDksLCxYTERqCjXEaolOnTpBIBCI7xB/9913mDdvHsupZGvcuDFnp5Il7ImNjS2zZ5SLF31S/U6ePAmgqCesZcuWiImJgaOjIwQCAS8e6yLVy9vbG2fOnEFubi6sra3h5eWFZs2asR1LJr71ME2ZMoXtCJVmaGiI9PR0qKqqAgCysrKgqqoKDQ0NrF69mnOLwDMMI84IFOWl2RP/G6ghVkvEx8ezHaHSGjRoAEtLS/Tq1QuKiori7VweAEyqz7Jly8RjKL585IzGiv13RUVFAQBevHiBxMRE8ZiPq1ev8mLNKFK9Xr16BRMTE+Tm5mL06NEIDQ3l/BIofOphAvi5fqauri7MzMwwaNAgAMClS5cQHBwMZ2dnrFixAv7+/iwnlDRu3DgMHz5c/Fh+eHg4XFxcWE5FagI1xGoJPg70NDIygpGREdsxCEc4ODgAAGbNmsVyEsIlxTdmnJ2dcerUKXz33XcAgHfv3mHGjBlsRiMcoKCggKdPn+LBgwdwcXFBQEAA4uPjsWjRIrajScXHHia+SUhIwMaNG8U/GxoaYtu2bejcuTNyc3NZTFa2oUOHomvXrrh58yZEIhF27NiBjh07sh2L1ABqiNUSfBzoydWByYQdXbt2BcDPu6+k+qWnp0s8ylynTh1kZGSwF4hwwrVr13DixAnY2dlBRUUF3t7esLa25nRDjM5x1U9VVRX+/v6wtraGSCRCUFAQ1NTU8OTJE4hEIrbjlTJr1qxSja+xY8fiwIEDLKYiNYEaYrVEbRnoWbzOCiGElGRkZITx48djyJAhYBgG586dg7m5OduxCMuKlz4pfnw5Ly+PlkMh2LhxI9zd3eHh4QF5eXn06dMH69evR0hICObPn892PLGZM2fi0aNHSEtLw8CBA8XbCwoK0Lx5cxaTkZpCCzrXElZWVvDz85MY6Dl69GgEBQWxnKxy4uLixD0jhBBSUkhICKKjoyEQCNC7d2+JLy7kv8nLywsPHjzA/fv3MWbMGAQGBmLIkCGYOnUq29EIKdeHDx/w9u1buLu7Y+nSpeLtCgoKaNSoES1I/R9ADbFaIiAgAJ6enjAxMQFQNNBz8uTJGDZsGMvJZMvOzkZSUhI6duyInJwcTo9pI4QQwj1XrlxBZGQkRCIRDAwMaB3C/7Dip2pMTEzKnOTpwoULLKQqX15eHp4+fYpOnTohKCgIDx8+hIuLi3hMLKm9qCFWi/z111+IiYmBSCSCvr4+OnTowHYkma5fv47ly5ejsLAQhw8fhqWlJTZt2oR+/fqxHY0QQgghPFO8LMDz589x9epVvH37VmKZC66OTXd1dYWGhgaGDBkCNzc32NjYIDY2loZq/AfQg9S1xOPHj7Fnzx6MHj0affr0wYoVK/D06VO2Y8m0efNmHDx4EKqqqmjcuDH8/PywYcMGtmMRQgghhIeK12bbsmULTp06heTkZERHR4tfXJWcnAw3NzeEhoZi2LBhmDFjBl6/fs12LFID6OHTWmLZsmXiFeW1tLQwffp0LFmyBIcOHWI5mXQikQiNGzcW/0xrAhFCCCHkWz1+/BjBwcFsx6iwwsJCZGZmIiwsDDt27EBGRgYnp9knVY96xGqJnJwcDBgwQPxz3759kZOTw2Ki8jVr1gwREREQCATIysrCnj170KJFC7ZjEUIIIYTHtLS0kJ6eznaMCps4cSJGjBgBQ0NDdOjQAU5OTpg+fTrbsUgNoDFitcTYsWNhZmYGa2trAMCZM2cQEhKC33//neVk0r158wbu7u6IjIwEwzDQ19fH0qVLxY8WEEIIIYRU1sSJE3Hnzh106NABQqFQvN3Hx4fFVBVXWFgIeXl5tmOQGkANsVri5cuXWLFiBaKjoyEUCqGjo4Nly5ahWbNmbEeT6eHDh+jcuTPev3+PuLg49O7dm+1IhBBCCOExaePBuLqYNt9meSRVhxpitQjfGjUbN27Ew4cP8ccffyA9PR3z58+Hnp4eZs2axXY0QgghhJAakZKSIv7vgoICnD9/Hnl5efR44n8ANcRqCT42aiwtLXHq1Clx93tBQQHs7Ox4twg1IYQQQkhVsre3x/Hjx9mOQaoZzZpYS1y8eBGnTp0CUDR9q7e3N+zs7DjdECsoKMCnT59Qr149AEB+fj7LiQghhBBCalZMTIz4vxmGQUJCAs2a+B9BDbFago+NGkdHR9jb28PExAQAcPnyZYwePZrlVIQQQgghNWf79u148+YNGjVqBIFAADU1Naxfv57tWKQGUEOsluBjo2bcuHHQ1tZGTEwMFBQU4OHhgc6dO7MdixBCCCGkxgwePBjHjx+Hr68vkpOT4eLiggcPHqBr165sRyPVjMaI1RK5ubnw8fFBXl4eVFVVUVBQgKysLLi6urIdrZSIiAgYGxvj5MmTZb5va2tbo3kIIYQQQthiaWmJo0ePok6dOgCK1oYdMWIEjZn/D6AesVpi/vz5ePfuHZKSkqCjo4OoqCj06tWL7Vhlun//PoyNjREVFVXm+9QQI4QQQsh/RX5+PhQVFcU/l/xvUrtRj1gtMXjwYISGhsLd3R1Dhw6FiooK5syZg4CAALajyZSfn49nz56hsLAQ7du3h4IC3RsghBBCyH+Hh4cH7t69C3NzcwgEAoSEhKBXr16YM2cO29FINaNvvbVE8QDPtm3b4vHjx7C1teX8hB1xcXGYPXs2GjRoAJFIhNevX2PXrl3o3r0729EIIYQQQmqEm5sbgoODxWPmx4wZg0GDBrEdi9QAaojVEu3bt8eqVaswcuRILFiwAOnp6eB6Z+fq1auxZcsWccPr7t27WLVqFY4dO8ZyMkIIIYSQmmNmZgYzMzO2Y5AaJsd2AFI1fv31V5ibm6Ndu3aYNWsW0tPTsWnTJrZjyZSdnS3R+9WjRw9aN4MQQgghhPwnUI9YLSEvLw8dHR0AwMCBAzFw4ECWE5VPTU0NYWFh4u73sLAwNGjQgN1QhBBCCCGE1ACarIOwJjY2FqtWrUJSUhIAoGXLltiwYQM0NTVZTkYIIYQQQkj1ooYYYY29vT3y8vLw448/wtbWFs2bN2c7EiGEEEIIITWCGmKEVYmJiTh9+jSCg4PRoEED2NjYYNiwYWzHIoQQQgghpFpRQ4ywLjs7GxcuXIC3tzc+fPiA0NBQtiMRQgghhBBSraghRlhz/vx5BAUF4d69ezA2Noa1tTV69erFdixCCCGEEEKqHTXECGtmzZoFGxsbGBoaQlFRke04hBBCCCGE1BhqiBFCCCGEEEJIDaMFnQkhhBBCCCGkhlFDjBBCCCGEEEJqGDXECCGEEEIIIaSGUUOMEEIIIYQQQmoYNcQIIYQQQgghpIb9Hwq/NzzL4eV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2IAAAKKCAYAAABfz+jJAAAAOXRFWHRTb2Z0d2FyZQBNYXRwbG90bGliIHZlcnNpb24zLjUuMSwgaHR0cHM6Ly9tYXRwbG90bGliLm9yZy/YYfK9AAAACXBIWXMAAAsTAAALEwEAmpwYAAEAAElEQVR4nOzdd1QU59fA8S/ggg0MSlSKXWPyWiIoxYJdERVQLGBvWEIsMdaosZfYW6KCGiuCXUFUQMAWFcGO+ZlEwUbQWGKPDfb9A11B2i4K7Cb3c86e487cnblzeeaZnX1mRj2lUqlECCGEEEIIIUSe0c/vBIQQQgghhBDiv0ZOxIQQQgghhBAij8mJmBBCCCGEEELkMTkRE0IIIYQQQog8JidiQgghhBBCCJHH5ERMCCGEEEIIIfKYnIgJIYQQQgghRDaePHlC27ZtuXnzZrp5//vf/3B3d8fJyYnx48fz+vXrbJcnJ2JCCCGEEEIIkYVz587RpUsXrl69muH8UaNGMXHiREJCQlAqlWzZsiXbZcqJmBBCCCGEEEJkYcuWLUyaNImSJUumm5eQkMDz58+pVasWAO7u7uzfvz/bZRb42EkKIYQQQgghhLZ79OgRjx49SjfdxMQEExOTNNNmzJiR6XL++usvPv30U9X7Tz/9lNu3b2e7fjkRy0ev7sbldwoaK2zhmN8paKyAgW41c4W+QX6noLFXyUn5nYLGlEplfqegkcIKo/xOQWPPXr3I7xQ0lqxMzu8UNKLQsf4N4FVS9vdNaBMDHeyTk3SwT9a1OuvaMQTg+fPr+Z2CWvLy+/E6/2B+/PHHdNMHDx7MkCFD1F5OcnIyenp6qvdKpTLN+8zoXg8uhBBCCCGEEB+oV69etG/fPt3090fDslO6dGnu3Lmjen/37t0ML2F8n5yICSGEEEIIIbRDHo7oZnQJYk5YWlpiZGTEqVOnqF27Nrt376Zhw4bZfk4e1iGEEEIIIYQQGurfvz8XLlwAYN68ecyaNYtWrVrx7Nkzevbsme3n9ZS6eJHrv4TcI5Y35B6x3Cf3iOU+uUcsb8g9YrlP7hHLfXKPWO7TtWMI6NA9Yrd/y7N1KUpVzbN1ZURGxIQQQgghhBAij+neT2lCCCGEEEKIf6dk3boy4UPIiJgQQgghhBBC5DEZERNCCCGEEEJoBaWO3av7IWRETAghhBBCCCHymJyICSGEEEIIIUQek0sThRBCCCGEENpBHtYhhBBCCCGEECK3/CtOxLZs2cKePXvSTV+6dClLly79qOuKjIxkzZo1ubb8j0GpVDJu2jzWbNqWbzk4Ozfj9KkwYmMP4+/vg7Fx0RzFWVlZcDU+hhIlTNN9tnz5Mty+FUttm5oa59eqVVNOntzPuXMR+PktyzC/zGL09fWZO3ciZ8+GExt7CC+vbuk+W65cGRISzmFjU0M1bdiw/pw6FUZU1D6Cg/2oUKGsxnm/5eTUhGNRezl15gDrNvyYYf7ZxVhamnPpj2MUT1XbVs5NuXbjNEeP71G9ihYtkuM8daXOrVo1JTo6hPPnI/HzW55pe80sLiXXSZw7F8HFi4fx8uqu+kylSuU5cGArZ86Ec+RIIJ99VgmAkSO9iYrap3pduXKSv/66CICZWXECAnyIjg7hzJlwZs4ch56eXrbb0cKpMUeOBxF1OoQ165dkuB2ZxRQsaMTSZbP4JSqYYyf3snTZLAoWTPlPpKtWrczeUH8O/RLIwaO7adqsQba5qFs7dePyu8bOzk05FRNG7IVD+G9akUWflnGcvr4+8+ZN5sL5g/z661H690/J/4vPqxB9MkT1On3qAC9f3KSdmzMADRrYc+RwIDHRoYQf2KZ2v+HUqglRUfs4czacDRt/yriPyCRGX1+fOXMmcvpMOOcvHKRfqn3v888rE3ZgK8dP7OXY8WCaN2+omjd0qBfRMaGcOLGPPXs2atzH6VqNc7t/69mzM9u2rU4z7WMcR3KrzpBS68iIHUSfDOFk1H5atGiUZpmGhobs3bsJ9/Zt1MpVV2ucm/1d7do1iYzcQVTUPmJiQunSpb1qnr//Ci5ePKzq8+bMmahx7lpBmZx3r/ym/BcYM2aMcvv27emmL1myRLlkyZKPuq7Uy/zQ5b+8c+Wjv/4XHans7tlJ+WXNGkqfxbM/+vILKCyyfZU2r668ffuO8vMv6isLKCyUc+b+qFy+fK3Gcb37DFXGxV1TKpVKZanS1dJ8tkjRCspffjmpfPz4idLevlWW+RQsWDbNy8qqlvL27TvKatUaKgsWLKucN2+ZcsWK9WrHDB06XrlvX4SySJEKytKlqysvXfpD2aCBi+qzxYpVUR47Fq18/PiJsl69NsqCBcsqnZ27KH/99Xflp5/+n2oZR46cSJdbwYJllcaFK2T5Kl+2tvKvv+4oa9VoojQuXEG5YP4K5UqfDRrFDPD6Vhkff12pVCqV5crYqKbPm7tMOXni3GxzeP+V0XZoe52NjMoojYzKKC0tv1Tevn1H+X//56g0MiqjnDt3mXLFinWq+erEDRkyTrlvX7iycOHyylKlUnKtX7+t0siojPLkyTPKnj0HK42MyihdXHooY2MvpVt2yZLVlL//fkXp4tJDaWRURrlp03blrFmLlUZGZZQmJpWVR46cUA7+aqzStGjlTF+Vy9sp//rrrrL2l82UpkUrKxct8FGu8t2odszc2T8p/f12KIsbV1GWMPlMuW1LkHLOrKVK06KVlUcOv1t/w3quyocPHinNilXNMh/TopV1rsYDBoxQKgwt073MLWoob9++o/zi/xooFYaWyrlzf1IuX7FWo7jBQ75T7t0XrixYqKzy05L/p7x06Q9l3Xpt0i1jwcIVSn//nUqFoaWyfIU6yrt37ytt7ZyUCkNL5fBvJyr3h0SmiS9cqFy6V9ky1sq/bt9R1qjeSFm4UDnl/HnLlT4+69WOGTZsvHL//gilcdGKSgvzGspLly4rHR1dlYULlVMeOnRcOWjgSGXhQuWUdR1aKx88eKg0LlpR2aZ1V+Wvv/6uLFWymmoZR46cyDA/XatxXvdv5uY1lL6+G5SPHj1WBgcfUC1Pk/4toxrnRZ0PHjym9Or/rVJhaKm0tW2pfPDgobJgoZR8Gji6KE+fPq98+vSZ0sNjQLp16lqN3+9j8qq/u379ptLZuYvSyKiMsmJF2zTLSEi4pSxfvk6muemKF9fP5tkrv+V4ROz169dMmDABDw8PmjVrhre3N8+fP2ft2rU4OTnRunVr5s6dC0BCQgI9e/akbdu2dOzYkUuXLgGwfft22rZti4uLC2PHjuXp06cAVK1aVbWeHTt2MHbsWACaNm3KokWL6NixI23atCE2NpZjx44RERHBkiVLOHLkSKb5Hj58mI4dO9KuXTsGDx7M33//nekyAX7//Xfc3d1xc3Nj2rRptGjRgsuXLxMQEEBAQADbt28H4Pz583h6etKkSROtGB0L2L6HDi5OtGzimG85tGjRiJiYc1y+HA+Aj8/6NL/YqBNnbl4KV1cn2rRN/wsWwNIlM1i/fgt3797XOL/mzRty6tR5rly5CoCv70Y8Pd3UjnF1dWLDhi0kJSXx4MEjtm4NSrN9ixZNY8OGrdy79y6327fvMHToeB4/fgLA6dPnKVvWUuPcAZo1c+T0qQuq3Fav3EgnDze1Y0qXLkmbti1xd+udbtn29jY0bFyXX04Esz90M/Xq2+YoR9CdOqfkcE6Vw8qVG/D0bKdRnJtbK9av3/om14dvcnXHwqIUVatWYsuWQABCQw9StGhhatWqnmbZP/wwnpCQg4SGHgRg9+4Qli9fB8CLFy+4ePE3ypSxyHI7mjRtwJnTF4i7cg2An1dtolNnV7Vjjv8Szfy5y1AqlSQnJ3P+/K9YlU1Zp4GBPp98YgJAUeMiPH/xIstcNKmdunF5UeOyZa0yzL9F80bEnErVV/mup4tnBn1aFnFubq1Yv26zKv8tWwLp2tU9zefr17fDvX0bvh6ccsxzd29NSEgkZ8/GvqnHRkaOnJRhjqk1a+bIqdPnU9VxIx4Z9BGZxbi6OLFBVetHbNsWpPo7pLSFYgAULVqEF89T2sLt23f4ZtiEVPveBY36OF2rcW72bx06tCUx8TbffTcjzfI+xnEkt+tsYKCPqemb9mFclOfP3/UVg7/uy/gJs4iOPqtWrrpa49zs74yMjJgxYxEREUcBSEi4xd2797GyMqd8+TIYGxdh2bIfiIkJxdd3nupvoXOSk/Lulc9yfCJ25swZFAoFmzdvJiwsjMePH7N+/Xo2bdrEtm3bCAwM5OLFi8TGxjJlyhScnJzYs2cPQ4YMYfny5fz222+sWLGCDRs2EBQURKFChfjxxx+zXe8nn3zCtm3b8PT0xMfHh3r16tG0aVOGDh2Ko2PGJx/3799n/vz5rF69ml27dtGgQQPmzZuX6TIBxo4dy7Bhw9i9ezdlypQhKSmJypUr4+npiaenJx06dADg3r17rF+/nu3bt7N69WqePHmS05J+FONHeNOmZZN8zcHKyoKbN/9Uvb95M5FixUwyvOwws7jExNt07tyfP/6IS7f8vn26oFAoWP3zphzmZ55mvQkJ6fPLKiZlXmKqebewtDQHoHdvTxSKAqxZE5Bmnb/++jtHj0YBKZdmTJs2lh079uYof8sM1l+smHGa/LOKuXXrL7p3/Up1gE3t/v0H/LxqE/Ud2jB50lw2+a/AwqJ0jvLUlTqntMN368m6vWYcl9F2WFqWxsrKgsTE2yiVygy3A+Dzz6vg4uLE1KnzVdN27drH7dt3APjyy2p4eLixJygsy+2wtCpNQqr8/ky4hUm6dpF5TGTEUa5cvpqyrWUsGOTdi9079wMw6tspfDNiILGXjrAzcC0jh08iKUn9A5iu1Hj37v1Z5P9hfVoZKwtupN62hESsUuUI8MOsCUyaNEf1JbBKlYo8ffaMjRt+4mTUfjb5LePly1cZ5pg+j9T7Tkb7XuYxlhnMe1vPb4dPZMRIb37/4zh7gjcy7JsJJCUlpd/3po5hpwZ9nO7VOPf6t1Wr/Jg1awkvXrxMs86PcRzJ7ToPGzaB0aMGE3clmv37/BkyZJyqr+jRczAHDhzWIFddrnHu9HcvXrxg7drNqun9+nXF2LgIUVGn+fTTEkREHGXIkHHY2bXiyZOn+PjMQ2i3HJ+I2dra0rVrV/z8/JgxYwZXr17l5cuXNGnSBGNjYwoUKMDatWupXr060dHRuLml/ELRqFEjFi9eTHR0NE2aNMHUNOX+FA8PD06cOJHtet+ebFWpUoUHDx6oleu5c+dITEykZ8+euLm54efnx7Vr1zJd5oMHD0hISKBRo5Rrm9+edGWWj6GhIcWLF8fU1JSHDx+qldO/mb6+fpovRW+9/8VN3bjUrGtVZ8CAHnh/PSbH+enpZb/erGLez1tPL2V6rVrV8fLqxpAh4zJdt5lZcfbs2cCTJ0+ZOHFOjvLXVyN/dWIy0r3rV+zetQ+AE8djiIo6TZMc3A8EulNnfX09Ndtr5nHpc9UjKSk5wzaeMu/dsocM6ceKFet49OhxumU3b96QPXs28u23k4i98L9stkONdqFGzJe1qrE3xJ9VvhsJ3R+JkZEhP69bzNeDxlL9c0faturGgsXTsLRU/wRdV2p8/vyveZz/u887ONTG7NPi+AfsVE1TFFDg0rYlk6fMw86+FRGRv7Bl88oMc0xNT418s4rR19dDSfpcjYyMWLf+RwYOHMlnVerSsoUHS5bMTHPSa2ZWnMCgDTx5+pRJk+Zmm+tbOlfjXOrf1PEhx5HcrLORkRF+fsvw6j+cipVsadqsIz/99ANWVubplqMOqXH6/i61kSO9mTDhW9zd+/L8+Quio8/i4TGAmzcTSU5OZvr0hTg7N0WhUGiUv1b4D90jluMTsfDwcEaOHEnBggVxd3fH1tYWY2PjNDc73759m0ePHlGgwLun5CuVSi5fvkzye4+mVCqVvH79Os17IM00ACOjlJvH1blx/a2kpCRsbGzYvXs3u3fvZtu2bSxZsiTTZRoYGGS4c2Qk9bbp6WW8U/0XTJo0kpjoUGKiQ+nbpwvmFqVU8ywtS3P//t88e/ZPms/cuJGgVlxq3bt3wtjEWHVjtYVFKdat/5G2bVuoneuNG39ibv7+eh+kWW9WMe/PMzcvRUJCIt26uWNiUpTIyB2cOLEXc/NSrFmzmDZtmgNQvfrnHD0ayNmzsXh4DODVq+x/dc3IzZsJmJuXVL23sCjF3+/lr07M+4oVM2bESO800/T09Hidwzy1uc7ff/+t6mbmPn26ZJtnTnO9cSOB0qVLplmOuXlJEhJSfgXV19enXTtnNmzYmi7HoUO9+PnnRfTqNYRNm3ZkUuV3bt74k9Kp/ubmGbWLbGLcO7Rhx+61TJk0j4XzVgDwxf99RqFCBQndHwlATPRZLv3vD2rXqZVlPt+NH6bTNZ40caTq4Q59+nbBQs38M4u7fiMhzTwL81LcTHj3a3inTq74bdye5hiSmHib48djVKPXa9b48+WX1ShYsGC6bUnt5nu1srBIn29WMe/PMzcvxZ8Jt/i/ap9RuHBB9u+LACA6+gz/+98f2NrWAlL2vcNHAjl3NhZPj4HZ9nG6XOPc6t+yk5PjSF7VuVq1qhQqVIi9e8MBOHnyNL/++jt2tjbZ5pgRXarxxIl5c0yBlJG69euX0rmzK40bt+PCmx/p6te3o02bd9+F9PT0SE5O1ujqBZH3cnwidvz4cZydnenQoQMmJiZERUWRlJTEoUOHePr0Ka9fv2bEiBHExsZSp04dgoODATh27Bjff/89dnZ2REREqEa1tmzZgr29PQCmpqb88ccfKJVKIiIiss3FwMAgy4b25ZdfcvbsWeLjUzraZcuWMWdO5r9wGBsbU6ZMGQ4dOgRAUFBQmnW9f3IoYMqUedSxbUkd25Y0cHTB3s6GypUrADBgQA+CgkLTfSYs7JBacamNGDmJatUcVev688/b9Oo5mD17sr5sK7Xw8MPY2VlTqVJ5ALy8urFnT6jaMXv2hNGzZ2cMDAwoVsyETp1cCQwMZdSoqdSs2QQHh9Y4OLQmMfE2ffoMIzj4AJaWpdm3z5+ZM5cwevS0dD9EaCI8/Ci2qXLr69WN4OADGse87/Hjp/Qf2B1Xt1YA1Pzy/6hdpyZhYepfSpI2B+2t87RpC7C3d8be3pmGDd3S5NC/f/d0eQIcOHA407igoFB69fJIlasLQUEhJCTc4sqVa3Tq5AKkjL4kJyuJjU25T7Z69c958OAh167dTLOugQN7MmhQLxo1aqe6FyA7keFHqWNbi4qVygHQp18X9r35QqROjJNzU2bN/Z4O7fqwfeu7Pi8u7homJsbY2VsDUL5CWap+XjnT0aO3Zs1YrNM1njJ1HrZ2TtjaOeHo6Ipd6r6qfw+CgkLSfSbswKFM44KCQund+13+nTu7Ehj4bhkNHR2IiEybx+7d+6hbtw7ly5cBoH271ly8eInnz59nUXkIDz+CnW2tNPtVcHCY2jEp+14nVa4dO7oQFBRK3JVrmJiYYG+f8sW6QoWyfPF5Zc6du4iFZWmC927ih1mLGTNGvT5Ot2ucO/1bVnJ6HMmrOl+5cpVixYxxcKgNQMWK5fjiiyqcPRerVp7v06UaT52aN8cUgDVrFmNsXJTGjdun6deKFCnMwoVTVPeFDR8+iJ07937Q9418k5ycd698luP/0LlTp06MHDmS4OBgFAoFNjY2PHz4kO7du+Pp6UlycjItWrSgXr16VKhQgQkTJrBp0yYKFSrE9OnTqVy5MgMHDqRHjx68evWKatWqMWXKFABGjBjBoEGDMDMzo3bt2qoHa2SmXr16LFiwAGNjYxQKBREREcyY8e4GzE8//ZSZM2fyzTffkJycTKlSpVQPEsnMnDlzGDduHIsWLaJq1aqqX8dsbW0ZM2YMZmZmOS3dv96dO/fw6v8tmwN8URgqiLtyjT59hwFQ26YmPj4pJ21ZxeV2fgMHjmLTpuUYGhoSF3cNL6/h2NjUYNmy2Tg4tM40BsDXdwMVK5bl5Mn9GBoqWL16k+qa8syMHTuUIkUK4+3dG2/v3gC8fPmShg3baZz/3Tv38B40mvV+P2GoUBAff52B/UdgbV2Dpctm0aBu20xjspKcnEyXzgOZO38S4yYM4/XrJHr3HMr9e1nvf5nRlTrfuXOPAQNG4u+/AkNDBXFx1+nX7xsAbGxqsnz5bOztnbOMS8m1HNHRIRgaKli1yo8jR1Jy7dlzMMuXz2bs2KE8f/6Crl2/Uv0iX7lyhXQnCAqFgunTx/Lo0RMCAnxU04N2hbBg3vJMt+Pu3fsM/mosazcsxdDQkPj463w1YBS1rKuz+MeZNKrvmmkMwNQZY9DT02PxjzNVy4w6cYrRI6bQo6s3M2dPoGBBI16/TmL40Alcjb+e5d9CF2u8Y0cws35Ywvvu3LlH/wEjCPD3wdBQwZW4a/Tt+y5/nxVzsbVzyjLOx2c9FSuW41RMKApDQ1at2siRI+8ux88oz3Pnf2Xo0PFs3bIKhaIAf//9kC5dB6lV70GDRuHntxyFoYL4+Gv09/oW6zf7Xt03+15GMZDywIqKFctxImofhoYKfk6173XxHMjceZMoaGTE66QkBg8ZR3z8dZYsnUmRIoX5yrsPX3n3AeDFi5c0btQu23x1tca60L9llHdu1rlT5/4smD+FggUL8vr1a7y/HkNc3LVMssk+V12tcW71d/b2NnTo0Ibff79CZOS7Ufzx42cRGnqQn35aQ2TkDvT19YmN/Q1v75zfxiHyhp7yv3otXTZ+/PFHOnfuTMmSJQkNDSUoKOijPxXx1d30D6LQdoUt8u9pjDlVwCDHvzfkC4W+QX6noLFXWvDkIU3pWtdXWGGU3ylo7NkrzZ6uqA2SteCeAU0odKx/A3iVpFtXlRjoYJ+cpIN9sq7VWdeOIQDPn6v/A1p+enEl+2dGfCxGlRzybF0Z0b0ePI9YWFjQt29fChQogImJSZoRNiGEEEIIIYT4EHIilgl3d3fc3d2zDxRCCCGEEEJ8HFpw71ZeyfHDOoQQQgghhBBC5IyMiAkhhBBCCCG0g47dq/shZERMCCGEEEIIIfKYnIgJIYQQQgghRB6TSxOFEEIIIYQQ2kEH//uFnJIRMSGEEEIIIYTIYzIiJoQQQgghhNAO8rAOIYQQQgghhBC5RUbEhBBCCCGEENpB/kNnIYQQQgghhBC5RUbEhBBCCCGEENpB7hETQgghhBBCCJFbZEQsHxW2cMzvFDT27M8j+Z2CxkzKNMnvFDTyMul1fqegMT09vfxOQWMG+rr1O9Q/r1/mdwoa07UaAxjpK/I7BY0818F2UUhhlN8paEQX+2QDfYP8TuFfT4kyv1P495J7xIQQQgghhBBC5BYZERNCCCGEEEJoBaUyKb9TyDMyIiaEEEIIIYQQeUxGxIQQQgghhBDaQZ6aKIQQQgghhBAit8iImBBCCCGEEEI7yFMThRBCCCGEEELkFjkRE0IIIYQQQog8JpcmCiGEEEIIIbSDPKxDCCGEEEIIIURukRExIYQQQgghhHZIlv/QWQghhBBCCCFELpERMSGEEEIIIYR2kHvENLd48WLCw8M/1uJEKs7OzTh9KozY2MP4+/tgbFw0R3FWVhZcjY+hRAnTdJ8tX74Mt2/FUtumZq5sQ1aUSiXjps1jzaZtebbOVq2acvLkfs6di8DPb1mGNc0sRl9fn7lzJ3L2bDixsYfw8uqW7rM9e3Zm27bVaab5+68gNvYQJ07s5cSJvcyZ873auUZHh3D+fCR+fssz/ftnFpeS7yTOnYvg4sXDeHl1V32mUqXyHDiwlTNnwjlyJJDPPqukmjd58khiYw8RFbWPxYunY2RkBEBk5A6iovapXn///Tvz50/ONCddqTOAU6smREXt48zZcDZs/CnDfDOL0dfXZ86ciZw+E875Cwfplypf59bNuHHzLMdP7FW9ihYtAkD9+nZEHtzJiRP7CAndTPnyZdTO9335Ue+c0OU6t3RqzC8ngok5Hca6DUszzD27GEtLc/73+y8UT9UXOzZ04PDR3fxyIpigvX5Ur/55jvJLzblVU2KiQ7lw/iCbsug7MovT19dn3txJnD8Xya8Xj9A/Vd/RqFFdjv0STPTJEA4f2k2dOrUAGDnSm5NR+1WvuCvR3PnrV41z14U65/b+Vq5cGRISzmFjUyPNdENDQ/bs2Uj79q21LueM+ohJk0Zy4cJBTpzYy6JF744l2pBvbtQYcnffMzX9hLVrlxB1Yh/nz0XStas78PH2PZG3PtqJ2LBhw2jWrNnHWpx4w8ysOKtWLqCzxwCqV29IfPw1Zs4Yp3Fc9+4diQjfjqWlebrPGhkZsW7tUgwNDXN1WzJy5ep1+g39jrCDR/NsnWZmxfHxmUuXLoP48sumxMdfZ9q0sWrHeHl1o3LlitSu3ZIGDVwYPLgvdep8CYCpaTGWLJnBvHmT0NPTS7NMe3sbWrTohINDaxwcWjN69DS1cvX1nYen50Bq1mxCfPx1pk8fq1Gcl1c3qlSpgI1NC+rXd2HIkHf5rl27hJUrN2Jt3Yxp0xbg778CgJ49O+Hs3Iz69V2wt3fm1q2/mDx5JABNmrhjb++Mvb0zU6cu4OrVG0yZMl+n66zKZcVcunb9Cutazbgaf4Op08aoHdPPqyuVq1TAtk5LGjq68vXXfan9Jl8H+9osXuxLXYfWqteTJ0+xsCyNf4APw7+ZgIODM7t37WfR4ulq5Zth/vlQ7xzlqaN1LmFWnGUr5tCj29fUsWnB1fgbTJ46SqMYzy7t2Rfij4VFadU0E5OibPRbxvcTZlPfoQ3ffvM9a9d/WJ+c0ifMx9NzADVqNiY+/jozpn+nUVx/r+5UqVIRa5vm1KvfliFD+lGnTi0UCgUbNyzjK+/R2No58cMPS1jz8yIA5s1bhp19K+zsW9GiZWeePXtG9+7eGuWuC3XOzf0NUo7La9YswtBQkWaZ9vY2HDy4k7p162hVzpn1ET16dMLZuSkNGrji4NA6zbEkP/OF3Knx25xya98DWLVyAQk3E7F3cMa5dRcWzJ+CpWXpj7LvaY3k5Lx75bMsT8QGDx5MSEiI6r27uzvnzp2jR48euLi44OHhwfnz5wEYO3YsO3bsAGDt2rU4OTnRunVr5s6dC8Ddu3fx9vbG3d2dDh06cOzYsXTr27FjB0OHDqVnz560atWKtWvXMmPGDFxcXOjRowcvXrwAYNeuXbRv3x43NzfGjRvHixcvePXqFaNGjaJdu3a0a9eOLVu2ABAUFISbmxvu7u4MHTqUFy9e8Pr1ayZMmICHhwfNmjXD29ub58+fA7B+/XpatmxJhw4dGDVqFEuXLgXg8OHDdOzYkXbt2jF48GD+/vtvAGbPno2rqyvt2rXjxx9/zPlfIhMtWjQiJuYcly/HA+Djs54uXdprFGduXgpXVyfatE3/axDA0iUzWL9+C3fv3v/o+WcnYPseOrg40bKJY56ts3nzhpw6dZ4rV64C4Ou7EU9PN7VjXF2d2LBhC0lJSTx48IitW4NUte7QoS2Jibf57rsZaZZXrlwZihYtwk8/zSY6OgQfn7mYmhZTM9dzqjxWrtyAp2c7jeLc3Fqxfv3WN/k+fJOvOxYWpahatRJbtgQCEBp6kKJFC1OrVnWsrWsQFBTKw4ePANi1az/u7ml/GTQ1LcbSpTPp1284jx491uk6AzRr5sip0+dT1XAjHh5uase4ujixQVXnR2zbFqT6G9g71KZxo3qcOLGP0LAt1K9vB0D7dq0JCz3I2bMXAVi9ehOjR01VK9/35Ue9c0KX69y0aQNOnzpP3Ju8Vq/yo1NnN7VjSpcuSVuXFrRv1zvNZypVqsDDR485dDDluPjH73E8fvwEO3trjXN8622fcPnt3zqbviOjODc3J9at36LqO7ZsDaRrl/a8evWKChVtOXcupZ4VKpTl3r2/0y37hx8mEBISSUjoQY1y14U65+b+BrBo0TQ2bNjKvXtpj8ve3r35/vsfiIk5q1U5Z9ZH2NikPZbs3r2P9u2d8z1fyJ0av8spd/Y9U9NPaNbMkekzFgKQkHALR0dX7t9/kGbZOd33RN7L8kTMzc2N4OBgAK5evcqLFy+YNm0aPXr0ICgoiO+++45hw4bx8uVL1WfOnz/Ppk2b2LZtG4GBgVy8eJHY2FhmzJhBhw4d2LFjB8uXL2fixIk8efIk3TovXLjAsmXLWL16NbNmzaJhw4YEBQUBcOTIEf744w+2bNlCQEAAu3fvpkSJEqxevZozZ87w8OFDdu3ahY+PDzExMQAsWrSIn3/+mR07dmBpaUlcXBxnzpxBoVCwefNmwsLCePz4MYcOHeLSpUv4+fmxY8cONm3axLVr1wC4f/8+8+fPZ/Xq1ezatYsGDRowb948EhISOHz4MIGBgfj7+3P58mXVyeLHYmVlwc2bf6re37yZSLFiJhledphZXGLibTp37s8ff8SlW37fPl1QKBSs/nnTR81bXeNHeNOmZZM8XaeVlXmaWiUkpK9pVjEp8xJTzbulGmlctcqPWbOW8OLFu30CoGTJEkRGHmXo0HHY2zvz9OkzfHzmqpGrRZp1Zf33zzguo22xtCyNlZUFiYm3USqV6bYlOvosbdo0p0QJU/T09OjWrQOlS5dMs84RI7wJCYng9OnzmeSuO3XOqIYZ55t5jGUG897me//+36xa5YeDgzOTJs7BP8AHC8vSVK5SgafP/mHtuqUcOx7M+g0/pulPNZEf9c5ZnrpbZysrcxIS0taoWDHjdDXOLObWrb/o3tWbK5evplnu5cvxFClSiKZNGwApX14//6IKpd7b5zTL9cOPHe/PS13r169fU7KkGXFXopk1azwLFqxIs9zPP6+Cq4sTU6amHy3PPnftr3Nu7m+9e3uiUBRgzZqAdOvt1Wso4eFHNM43t3POrI84efIMbdq0yPJYkh/55laNU3LKvX2vUqXy3Lp1m2HDBhAZuYNjvwRTy7oG//zzXBX7Ifue1lAm590rn2X5sI5GjRoxdepUnjx5wp49e2jdujXr1q2jZcuWANSqVYtixYoRF/fuC350dDRNmjTB2NgYSBkdAzh27BhxcXEsWbIESOnEb9y4wRdffJFmnTY2NhQtWpSiRVMabN26dQGwtLTk0aNHREVFce3aNTp37gzAq1ev+L//+z+6dOlCfHw8/fr1o2HDhowePRqAJk2a0KVLF5o3b46Tk5NqfZ988gl+fn7ExcVx9epVnj17xvHjx2nSpIlq3W3atOHRo0ecO3eOxMREevbsCUBycjLFihWjVKlSGBkZ4enpSZMmTRg5cqRG1z6rQ19fP80X5beSkpJyFJeada3qDBjQgyZN3T88UR2ip5d9rbKKeb/WenpZ1xkgOvosHh4DVe+nT1/I1asxKBQKXr16lenn9PX11Pz7Zx6XPl89kpKSM2wzKfOS2LRpB5aW5uzfH8DTp8/4+edNvHz5Lk8jIyP69etKvXptMs1dl+oMoKdGrbOK0dfXQ8n7dU75bNcug1TTjx+PISrqFM2aOqJQFKB16+a0aN6JK1eu8tVXvfEP8KGug+b3JeRHvXNCl+usTj+bk7748eMndPX8iu8nfcvUGWM59ks0hw8d51UOT8rf5ZF+esbHjozjMu473n3+r7/uUrGSLbVqVWf/Pn/+5/g7f7y5KmPokH4sX7E2w9Fy9XLX7jrn1v5Wq1Z1vLy60aJFJ41zyq+cs+LvvxNLS3P27fPn2bN/WL067bEkP/LNzRpD7u57CkUBKlQox+NHj2nSxJ1KFcsTHr6Ny5fjOXPmAvBh+57Ie1mOiBkaGtKkSRMiIiLYv38/7dq1SxejVCrTNK4CBQqkuT749u3bPHr0iOTkZNatW8fu3bvZvXs3W7Zs4bPPPku3PIUi7bW6BQqkPVdMSkrC2dlZtZytW7cyceJETE1NCQ4Opnv37sTHx9O+fXsePXrEhAkTWLJkCcWKFWPUqFHs3r2b8PBwRo4cScGCBXF3d8fW1halUom+vj7JGVwvmpSUhI2NjWqd27ZtY8mSJRQoUICtW7cybNgwHjx4gKenJ/Hx8VmVVC2TJo0kJjqUmOhQ+vbpgrlFKdU8S8vS3L//N8+e/ZPmMzduJKgVl1r37p0wNjHmyOFAYqJDsbAoxbr1P9K2bYsP3gZtduPGn5ibv1+rB2lqlVXM+/PMzUul+WU2I/Xr29KmTXPVez09PZKTkzM8iE2c+K3qQRh9+nTJNtec5nvjRkK6XybNzUuSkJCIqWkxNm/eha2tE40bt+f33+NUl34AODk15vz5i8THX890m7W9zu+7+d76LCzS55tVzPvzzM1L8WfCLYoVM2HkqLTX6evp6fHq1SsSE//i+PEYVW3XrdtMzZr/R8GCmv+gkx/1zgldrvONG3+m2WcsLErxdwY1zi7mfXp6ejx98pS2zt1oULcto0dOoXLlCsRduaZRfhMnjlDdqN+3j6eafUdCFm0iAXPzd/dYpbSJW5iYGOPq2ko1/ezZWM5f+B/V3jz4Ql9fn3btWrNhw1aN8n+Xk3bX+e36c2N/69bNHROTokRG7uDEib2Ym5dizZrFafq1nMqPPsLUtBhbtuzGzq4VjRu3548/4riiZr11qcZ5te8lJt4GYN36lNtvrsRd5dixaGzf3D/2ofue1pB7xN5xc3NjzZo1fPLJJ1haWmJlZUVoaCgAZ8+e5e7du1SpUkUVX6dOHQ4dOsTTp095/fo1I0aMIDY2FgcHBzZtSrn87fLly7i4uPDPP5l3mJmxt7cnLCyMe/fuoVQqmTx5MuvWrSM8PJxRo0bRuHFjJkyYQOHChUlMTKRly5aYmpoycOBA3Nzc+N///sfx48dxdnamQ4cOmJiYEBUVRVJSEnXr1uXQoUM8efKEly9fEhoaip6eHl9++SVnz55VnWQtW7aMOXPm8Ouvv9K9e3dsbW0ZM2YMlSpV+ignYlOmzKOObUvq2LakgaML9nY2VK5cAYABA3oQFBSa7jNhYYfUikttxMhJVKvmqFrXn3/eplfPwezZE/bB26DNwsMPY2dnTaVK5YGUG3r37AlVO2bPnjB69uyMgYEBxYqZ0KmTK4GBWde6SJEiLFgwRXW/0vDhA9m5c1+GJ/5Tpy5QPQyjYUO3NHn07989Xa4ABw4czjQuKCiUXr08UuXrQlBQCAkJt7hy5RqdOrkAKderJycriY29RO3aNdm82ZcCBQpgYGDAyJHeBATsUq3P0dGByMhfstxmba9z+nyPYGdbK00uwcFhasek5NtJlW/Hji4EBYXy+PETBg7siZtbyhfXL7+sRp3aXxIWdoigwBDq1q1DuXJWQMr9fL9e/I3nzzW/xDk/6p0TulzniIij2NpZU/FNXn37dSU4+IDGMe9TKpVs3bEaa+uUJ7e5d2jD8xcviI29pFF+U6fOV92s7/im76icqk8IyqLvyCguKCiU3r3etYnOnVwJDAohKSkJX5+5qocZfPHFZ1T9rBLR0WcAqF79cx48eMi1azc1yv8tba8z5N7+NmrUVGrWbKJ62FBi4m369BmW7bblZ85ZsbGpSUDAu2PJiBFfsXnzrnzNNzdqnFf73tWrNzh9+jw9uncEoGRJMxwc6nDqzS0CH7rvibyX7f8jVrt2bR4/fkyXLl0AmDt3LpMnT2bp0qUoFAqWLk37xKFq1arRvXt3PD09SU5OpkWLFtSrV49KlSoxceJEXFxSvvTNmTOHokWLcuHCBZYsWcLKlSvVSvjzzz9n8ODB9OrVi+TkZL744gsGDBiAvr4+oaGhtGnTBiMjI1xdXalatSpDhw6lb9++GBkZUaJECX744Qfu3r3LyJEjCQ4ORqFQYGNjw82bN+nUqRM9e/bEw8ODwoULY2pqipGREZ9++ikzZ87km2++ITk5mVKlSjF37lxMTU2pVasWbdu2pVChQtjY2NCwYcOc/B0ydefOPbz6f8vmAF8UhgrirlyjT99hKX8bm5r4+KSctGUVJ9K6c+ceAweOYtOm5RgaGhIXdw0vr+HY2NRg2bLZODi0zjQGwNd3AxUrluXkyf0YGipYvXoTR49GZbnO0NCDLFu2loiIHejr63Hx4m94e4/J8jNvcx0wYCT+/iswNFQQF3edfv2+AVIOcMuXz8be3jnLuJR8yxEdHYKhoYJVq/w4ciQl3549B7N8+WzGjh3K8+cv6Nr1K5RKJQcOHMHR0YGYmBD09fUJDAxlyZJVqrwqVy6f6b1huljnt/kOGjQKP7/lKAwVxMdfo7/Xt1i/ybfum3wzioGUB0pUrFiOE1H7MDRU8HOqfDt37s/8+VOYMGE4r5OS6NlzCPfu/c29e3/zzTcTCHhz0vvgwcMcP+UqP+qd0zx1tc5379zDe9AY1m/8EUNDBfFx1xk0YCTW1jVY8tNMHOu5ZBqTHa++w1ny4wwUhgpu37pDN89B2X4mKyl9wgj8/X3e9AnX6Nsv5W9tY1OTFcvnYGffKss4nzd9R0x0CIaGhm/6jhMAdOrcn3lzJ6NQFODFi5f06j2EhIRbAFSuXIFr127kOHddqLOu7G/5nXN4eMqxJDo6BH19PYKC0h5LtC3fjyG3973OHv1ZvGg6Awb0QF9fn5mzFnHq1Dngw/c9raEFI1V5RU+Z0cW1/1Hx8fEcOnSI3r17A/DVV1/RqVMnmjZtmivrUxha5spyc9OzP3N+A2t+MSmTtw8D+VC6uEt+6CPN84O+juWcrIPtQtdqDFBA3yC/U9DI89cf/gCVvFawQN7/Vykf4mXS6/xOQWihZC140IOmXjzXjZO050c25Nm6Cjr2yLN1ZSTbEbH/EktLSy5cuEDbtm3R09OjQYMGNGmiW1/ihRBCCCGE0FVK5cd/UJS2khOxVAwNDZk/X4cf9ymEEEIIIYTQCdk+rEMIIYQQQgghxMclI2JCCCGEEEII7fAfeliHjIgJIYQQQgghRB6TETEhhBBCCCGEdtDBJ1LmlIyICSGEEEIIIUQekxExIYQQQgghhHaQe8SEEEIIIYQQQuQWGRETQgghhBBCaAe5R0wIIYQQQgghRG6RETEhhBBCCCGEdpB7xIQQQgghhBBC5BYZEctHBQx0r/wmZZrkdwoae3QjMr9T0IhZ+Rb5nYLG7l4Ny+8UNFbIwjG/U9BIYYVRfqegsWevXuR3ChpL0v/v/BKbX168fpXfKWhEiTK/U9CYvp7u/c6erGP3BSmVutcudIaOtYUPoXt7qhBCCCGEEELoON0bkhFCCCGEEEL8O8k9YkIIIYQQQgghcouMiAkhhBBCCCG0g4yICSGEEEIIIYTILXIiJoQQQgghhBB5TC5NFEIIIYQQQmgHeXy9EEIIIYQQQojcIiNiQgghhBBCCO0gD+sQQgghhBBCCJFbZERMCCGEEEIIoR3kHjEhhBBCCCGEELlFRsSEEEIIIYQQ2kHuEdN+Fy5cYPz48ZnOj4yMZM2aNQAsXbqUpUuX5mg9ixcvJjw8PEefzalWrZpy8uR+zp2LwM9vGcbGRdWO0dfXZ+7ciZw9G05s7CG8vLql+2y5cmVISDiHjU0N1bRhw/pz6lQYUVH7CA72o0KFslqVc8+endm2bXWaaf7+K4iNPcSJE3s5cWIvc+Z8r1HOH0KpVDJu2jzWbNqWZ+tMraVTY345EUzM6TDWbViaYb2zi7G0NOd/v/9C8RKmAFT9vDJHjgWpXsei9vLwyRVcXFvmyTa9L79rDNDauRmnT4VxMfYwAf4+GdZZnTgrKwuuxcdQ4k2tAb74ogqHIncSEx1K9MkQWrZo9MH5Ojk14VjUXk6dOcC6DT9mmG92MZaW5lz645iqXaRWrpwV126cxtq6Rrp5H0Jb69yqVVOio0M4fz4SP7/lmeaVWVxK3zaJc+ciuHjxMF5e3VWfqVSpPAcObOXMmXCOHAnks88qqeb5+6/g4sXDREXtIypqH3PmTHyzfebs2bORkyf3c+pUGN27d8wyf+dWTYmJDuXC+YNsyiL/zOL09fWZN3cS589F8uvFI/RPlb+p6SesXbuEqBP7OH8ukq5d3dMs09DQkL3BfrRv3zrLHLWtxm8pFAoOH97NN98MyDL//KrxN8MGcOb0AaJPhrBv7yYqViyXad1y49hcqVJ5wsK2cPr0AY4c2Z2mtm8NHtyXmJhQ1XsrK3OCgjYQFbWPmJhQunXrkFVps62dunG5XWO1tsG5Kadiwoi9cAj/TSsy34Zs4qyszImPS9vHATRv3pDokyE5zk/kH509EatRowYzZszIdH5sbCxPnjz54PUMGzaMZs2affBy1GVmVhwfn7l06TKIL79sSnz8daZNG6t2jJdXNypXrkjt2i1p0MCFwYP7UqfOl6rPGhkZsWbNIgwNFappTZrUp1cvDxo3bo+9vTO7d+/H13eeVuRsalqMJUtmMG/eJPT09NIs097ehhYtOuHg0BoHh9aMHj1N7Zw/xJWr1+k39DvCDh7Nk/W9r4RZcZatmEOPbl9Tx6YFV+NvMHnqKI1iPLu0Z1+IPxYWpVXTfrt0Gcd6LqpXRPgRtm4JJCgwlLyW3zWGlDa7auUCOnsMoFr1hsTHX2PmjHEax3Xv3pHI8O1YWpqn+dyPS2ayZm0AdWxb0n/At/hvWoGBgUGO8y1hVpxlPrPp0dWb2tbNuXr1BlOmjtYopkvX9uwLDUjTLt4yMjJk5eoFKFL1HR+DttbZzKw4vr7z8PQcSM2aTYiPv8706WM1ivPy6kaVKhWwsWlB/fouDBnyrm9bu3YJK1duxNq6GdOmLcDff4Vqmfb2tWnevBP29s7Y2zszevRUABYtms7+/ZHY2bXC2bkLCxZMwdIy/d/qXV7z8fQcQI2ajYmPv86M6d9pFNffqztVqlTE2qY59eq3ZciQftSpUwuAVSsXkHAzEXsHZ5xbd2HB/He52NvbcPjQLurWtdW5Gr81b96kbH+QzK8aN23agN69PWjYqB22dk7s2rUfX9/5Ga43t47Na9cuZtUqP2xsmjNt2kI2bVqeZrl169bh228HpZm2cOE0QkIisbd3pnXrrlm2X12psTrMzIqz0ncBHp4DqF6jUUpuMzLehqziunfrQHj49jQ1K1iwIFMmj8Jv4zIKFMj58UPrKJPz7pXPdPZELCoqih49etCjRw/mzJmDh4cHLVq04NChQ1y+fJmAgAACAgLYvn17psto2rQp8+fPx93dnc6dO3Pw4EF69uxJo0aN2Lt3LwBjx45lx44d3Lx5k3bt2jFq1Cjatm1Lr169ePDgAa9evWLUqFG0a9eOdu3asWXLlg/arubNG3Lq1HmuXLkKgK/vRjw93dSOcXV1YsOGLSQlJfHgwSO2bg2iS5f2qs8uWjSNDRu2cu/efdW027fvMHToeB4/TjlxPX36PGXLWmpFzh06tCUx8TbffZf2pLtcuTIULVqEn36aTXR0CD4+czE1LaZ2zh8iYPseOrg40bKJY56s731Nmzbg9KnzxL2p5epVfnTq7KZ2TOnSJWnr0oL27Xpnuo669erg1s6Z4cPybpQxtfyuMUCLFo2IiTnH5cvxAKzwWU/XVPuSOnHm5qVwc3Widdv0o7wGBgaYmn4CgHHRojx//uKD8m3WzJHTpy6o9rHVKzfSycNN7ZjSpUvSpm1L3N16Z7j8+Qun4rdxO/fu/f1Beb5PW+uc0medU9Vq5coNeHq20yjOza0V69dvfdO3PXzTt7ljYVGKqlUrsWVLIAChoQcpWrQwtWpVp3z5MhgbF2HZsh+IiQnF13eeqm/r1MmLZctSrvQoU8aC16+T+Oef51nmf/ltn5tN/hnFubk5sW79FlX+W7YG0rVLe0xNP6FZM0emz1gIQELCLRwdXbl//wEAX3/dlwnf/0B0zFmdqzFA167uFCtmzP79EWrln9c1vnXrDkNSHbNPZXLMzq1js4VFKT77LOPaApQsacaCBVMZN25mmnV17tyfZcvWAtm3X12psTpaNG9EzKl3fZeP73q6eGbQx2URZ25eClfXVrR9r49r2bIRhYsUpp/X8BzlJvKfzp6Ipfbq1Ss2b97Md999x+LFi6lcuTKenp54enrSoUPWQ99mZmbs2LGDSpUq4evry88//8zcuXPx9fVNF3vp0iX69OnDnj17MDExISgoiDNnzvDw4UN27dqFj48PMTExH7QtVlbm3Lz5p+p9QkIixYqZpBmeziomZV5iqnm3VL8Q9+7tiUJRgDVrAtKs89dff+fo0Sgg5XKSadPGsmPHXq3IedUqP2bNWsKLFy/TrLNkyRJERh5l6NBx2Ns78/TpM3x85qqd84cYP8KbNi2b5Mm6MmJlZU5CQtp6FStmnK7emcXcuvUX3bt6c+Xy1UzXMW36WKZNma86COW1/K4xQBkrC26karM3b6Zv19nFJSbeplPn/vzxR1y65Q8ZNp4xowdzNS6GkP0BfD3kO5KSknKcr2UG+9H77SKrmJR28ZXqS0BqPXt1RqEowLq1m3OcX2a0tc5WVhZpapVZXlnFZdTvWVqWxsrKgsTE2yiVylTzUvq9Tz8tQUTEUYYMGYedXSuePHmKj0/KFQpKpZLk5GRCQzdz6NAu1qwJUJ38ZJx/9nXNKu79eSn5m1OpUnlu3brNsGEDiIzcwbFfgqllXUP1pbpnz8EcOHBYJ2tcrVpVvv66L97e6UfmMs4/72v866+/ceTICSDlmD19+lh2bA/OIL/cOTZnXtvS6Ovrs3btEsaPn0lCwq00+bxtvyEhARw8uJO1azNvv7pSY3V8jG1ITLxNZ4/+/PFH2v45MDCEUaOm8OhR/hyrc01yct698tm/4mEdjo4pv5pXqVKFBw8eaPTZhg0bAmBhYUHJkiUpUKAAFhYWPHr0KF1siRIl+L//+z/Vuh4+fEiVKlWIj4+nX79+NGzYkNGjR6f7nCb09PTTdG5vpf7ikFWMvn7aeXp6KdNr1aqOl1c3WrTolOm6zcyKs2nTch4+fMzEiXPyPeesREefxcNjoOr99OkLuXo1BoVCwatXr9TOXRe9X6+3UtdMnZjM2NnbYGZWnK1vfu38r1K3hjmptZGREZv8ltPPazjBew9gb2fDrp1riYk5l+ZArFG+auyH6sS878ta1ejr1Q3nlh45yis72lpnfX09NfPKPC5936ZHUlJyhtuSMi/pTd/27r6k6dMXcu3aqTR9W8uWHpiZFSc42I9Lv3Vm/fr0V2KkrCP9dmVc14zjMs4/CYWiABUqlOPxo8c0aeJOpYrlCQ/fxuXL8Zw5cyH9wjKhbTU2MTFm9eqF9O49jGfP/lEj//ytsZlZcfz9fXj08DHfT5ydbvm5dWzOaHve1n3atDEcPRpFRMRRHB0d0m804OTkiZlZcfbs2cilS5fZsGFrhnGg/TVWx8do5+Lf618xImZkZASQ7h4idSgU7+53KFAg6/PSt+t5uy6lUompqSnBwcF0796d+Ph42rdvn+FJnLpu3PgTc/NSqveWlqW5f/9BmoNCVjHvzzM3L0VCQiLdurljYlKUyMgdnDixF3PzUqxZs5g2bZoDUL365xw9GsjZs7F4eAzQ6GQmt3LOSv36tqrcIeXvkZyc/J/osG7c+JPSpUuq3ltYlOLvDOqdXUxm3Du0wd9/Z4YHhH+7yZNGEhMdSkx0KH37dMHC4v02+3e6Gl6/kaBWXGrVq1WlcKFCBO89AEDUydP8+utv2NlZ5zj3mzcTMDfP+m+uTsz7unR1x8S4KGER2zh6fA/m5iVZ9fNCnFvn/N5Zba3z5EkjVQ9v6NOnS7b9GuSsb7txIyHN/pkyryQJCYnUr29HmzYtVNNT923t27emaNEiANy9e5+goFCs31wOBjBx4ghORu3nZNR++vbxVDP/hCzyT8Dc/N39KCn53yIx8TYA696cAF6Ju8qxY9HYvrnvJisTJ47Q2hq3bNkYU9NirFu3hKiofbRp04IhQ7yYOHGE1tW4evXP+eWXPZw9E0unzl4ZHrNz69icUttP36ttyrwuXdxxc2vFiRN7Wb58NhUrluPEiZQrbDJsv9bVeZ8u1TgzkyaOJPpkCNEnQ+jTtwsWarZzdeL+E/5DI2L/ihOxjBgYGPD69etcX094eDijRo2icePGTJgwgcKFC5OYmPVJRNbLO4ydnTWVKpUHUm6W3bMnVO2YPXvC6NmzMwYGBhQrZkKnTq4EBoYyatRUatZsonqwRWLibfr0GUZw8AEsLUuzb58/M2cuYfToaSRr2DBzK+esFClShAULpqiu6x8+fCA7d+7TOHddFBFxFFs7ayq+qWXffl0JDj6gcUxm6jew49DBYx8zZZ0xeco86ti2pI5tS+o7umBvZ0PlyhUAGDigB4FB6dtlWNghteJSu3zlKsWKGVPXoQ4AFSuW44svPuPs2dgc5x4envI3f7uP9fXqlu5vrk7M+8aOnoZNrWY0qNuWBnXbkpj4F159h7Nvb86fJqutdZ48ZZ7q4Q0NG7ql6bP69++erl8DOHDgcKZxQUGh9OrlkapvcyEoKISEhFtcuXKNTp1cgJT7W5KTlcTGXqJIkcIsXJi6bxvEzp17SU5OZsCAHnh79wbAxMSYtm1bEJlqX506dT529q2ws2+F45v8K6fKKyiL/DOKCwoKpXevd31z506uBAaFcPXqDU6fPk+PN09tLFnSDAeHOpw6fT7Lv8fbHLW1xtu2BVG1an1VfsHBYSxduoqpU989pEEbamxpWZqQ/ZuZOXMxo0ZPyfS4l1vH5oxrm0xs7CUqVrTF3t4ZB4fWfPXVGOLiruHg0Fq13V991Rt4235bcjCDY40u1TgzU6bOw9bOCVs7JxwdXbFL1XcN6N+DoKD0TzgMO3BIrTjx7/KvuDQxI7a2towZMwYzM7M008ePH0/Tpk0/2pMQGzZsSGhoKG3atMHIyAhXV1eqVq2a4+XduXOPgQNHsWnTcgwNDYmLu4aX13BsbGqwbNlsHBxaZxoD4Ou7gYoVy3Ly5H4MDRWsXr1Jdf9XZsaOHUqRIoXx9u6tOsi/fPmShg3baW3OoaEHWbZsLRERO9DX1+Pixd/w9h6jVr667u6de3gPGsP6jT9iaKggPu46gwaMxNq6Bkt+moljPZdMY9RRqVJ5rl9LyOWt0H537tzDq/+3bA7wxdBQQdyVa/TuOwyA2jY18fFJOZnIKi4zDx8+omMnLxYsmELBgka8fp3EIO/RxMVdy3G+KX/z0az3+wlDhYL4+OsM7D8Ca+saLF02iwZ122Yak5+0tc537txjwICR+PuvSFlf3HX69fsGABubmixfPht7e+cs41L6tnJER4dgaKhg1So/jhxJ6dt69hzM8uWzGTt2KM+fv6Br169QKpWEhh7kp5/WEBm5A319fWJj3/Vt/ft/y48/ziI6OuXL2c8/+xMYuD+L/Efg7+/zJq9r9O03XJX/iuVzsLNvlWWcz5v8Y6JDMDQ0fJN/yn0znT36s3jRdAYM6IG+vj4zZy3i1Klz2dZV22usef55X+OffpxFkSKF+dq7D1979wHgxYuXODZ0TZdfbh2be/UawrJlPzBmzBCeP39Bt27e2V5FMWDACJYuncXJkyltds2aAAIDsz7R0PYaq+POnXv0HzCCgDe5XYm7Rt++36i2wWfFXGztnLKM+8/5D12Ro6f8L15/pCUKFcr5/0kh1PfoRmR+p6ARs/Itsg/SMnevhuV3ChorZJF/T2TMicIKo+yDtMyzVx/2JMj8UEBftx4BrUT3DuF6aH4bQX7SxRrr6+neBU/JWvAocU3o4tfnly9u5ncKavln85Q8W1chj0l5tq6M6N6eKoQQQgghhBA67l97aaIQQgghhBBCx/wH7vd/S0bEhBBCCCGEECKPyYiYEEIIIYQQQjvIiJgQQgghhBBCiNwiI2JCCCGEEEII7aBjT9D8EDIiJoQQQgghhBB5TEbEhBBCCCGEENpB7hETQgghhBBCCAEQFBRE69atadmyJX5+funmX7x4kQ4dOuDq6srAgQN59OhRtsuUEzEhhBBCCCGEdlAq8+6lptu3b7Nw4UI2bdrErl272Lx5M5cvX04TM2PGDIYOHUpgYCAVKlRg9erV2S5XTsSEEEIIIYQQIhPHjh3DwcGBTz75hMKFC+Pk5MT+/fvTxCQnJ/P06VMA/vnnHwoWLJjtcuUeMSGEEEIIIYR2yMN7xB49epThJYQmJiaYmJio3v/11198+umnqvclS5bk/PnzaT4zduxY+vbty8yZMylUqBBbtmzJdv1yIiaEEEIIIYT4z1m3bh0//vhjuumDBw9myJAhqvfJycno6emp3iuVyjTvnz9/zvjx41m7di01a9ZkzZo1jBkzBl9f3yzXLydiQgghhBBCCO2QhyNivXr1on379ummpx4NAyhdujQxMTGq93fu3KFkyZKq97///jtGRkbUrFkTAA8PDxYvXpzt+uVELB8p9A3yOwWNvUx6nd8paMysfIv8TkEjd6+G5XcKGtO1GgMU0LH9L1mDm4q1ha7VGMBAX26dFmm9eP0qv1PQmJ6+XvZBWibpP/TIcqE93r8EMTP16tVj6dKl3L9/n0KFChEaGsq0adNU88uVK8etW7eIi4ujYsWKhIeHU6NGjWyXKydiQgghhBBCCO2g1L6T8lKlSjF8+HB69uzJq1ev6NixIzVr1qR///4MHTqUGjVqMGvWLL755huUSiUlSpRg5syZ2S5XT6nUwZ9Z/yVMilTM7xQ0posjYkYFFPmdgkZkRCxv6Nqv3Lo4uvQ6OSm/U9CYjIiJ9+laXwHSX4iMvX6ZkN8pqOWfVd/m2boKeS3Is3VlREbEhBBCCCGEEFpBmfzfGSOSn/6EEEIIIYQQIo/JiZgQQgghhBBC5DG5NFEIIYQQQgihHf5DT9CUETEhhBBCCCGEyGMyIiaEEEIIIYTQDlr4+PrcIiNiQgghhBBCCJHHZERMCCGEEEIIoR3k8fVCCCGEEEIIIXKLjIgJIYQQQgghtIM8NVE3XLhwgfHjx2c6PzIykjVr1gCwdOlSli5d+kHri4qKokePHgD06NGDqKioD1qeOpycmnAsai+nzhxg3YYfMTYuqnGMpaU5l/44RvESpqpprZybcu3GaY4e36N6FS1aRKPcWrVqSnR0COfPR+LntzzD3LKK09fXZ+7cSZw7F8HFi4fx8uqu+kylSuU5cGArZ86Ec+RIIJ99Vkk1b/LkkcTGHiIqah+LF0/HyMgIgMjIHURF7VO9/v77d+bPn6LWtrR0aswvJ4KJOR3Gug1LM9yW7GIsLc353++/qOpc9fPKHDkWpHodi9rLwydXcHFtqVZOH5tSqWTctHms2bQtX9avzTXOr7bs77+CixcPq9rsnDkT06xPoVBw+PBuvvlmgNrb4tSqCSei9nH6bDgbNv6UcZ+RTYylpTm/Xz5OiVR9BkDTZo4cOxGsdi6p6XKNnVo1ISpqH2eyqWlGMfr6+syZM5HTZ8I5f+Eg/by6AfD555U5fmKv6nXy5H6ePruKq5tTmuV+/XVfoqNDsqhs3uUMYGpajJ9/XsSx48GcPhNOly7tARgx4qs02/PH5RMk3rqQr/nmdo3f19q5GadPhXEx9jAB/j6ZtvHs4qysLLgWH6Pa/774ogox0aGq15nTB3j9MoF27ZzVyqtbtw5pjo2XLh3l8eMrlCxpplGMOszMirN79zrOnAnn1KkwHBxqq+ZVq1aV0NDNnDixl19+2YO1dQ2Nlv2WttY5L3IvWLAgK33nc/ZMOOfORrDSdz4FCxb8aPmJvKfTJ2I1atRgxowZmc6PjY3lyZMneZjRx1XCrDjLfGbTo6s3ta2bc/XqDaZMHa1RTJeu7dkXGoCFRek0n7N3qM2SxatoULet6vXkyVO1czMzK46v7zw8PQdSs2YT4uOvM336WI3ivLy6UaVKBWxsWlC/vgtDhvSlTp0vAVi7dgkrV27E2roZ06YtwN9/BQA9e3bC2bkZ9eu7YG/vzK1bfzF58kgAmjRxx97eGXt7Z6ZOXZBSiynz1Kvzijn06PY1dWxacDX+BpOnjtIoxrNLe/aF+Kep82+XLuNYz0X1igg/wtYtgQQFhqpd54/lytXr9Bv6HWEHj+b5ukG7a5xfbRnA3r42zZt3UrXb0aOnplnnvHmTqFChrEbbsmLFHLp1/QqbWs2Ij7/O1GmjNYrp0tWdkLDNaepcsKAREyeNYN36pRQwMFA7n9Tr1NUam5kVx2fFXLp2/QrrWs24Gn+DqdPGqB3Tz6srlatUwLZOSxo6uvL1132pXedLLl26TF2H1qpXePgRtmzeTeDudycEDg61Gf7tQA2rnXs5A/j4ziMh4Rb16rahbdtuzJ03GQvL0syfv1y1La2cPHn69Bm9eg7J13xzs8YZbcOqlQvo7DGAatUbEh9/jZkzxmkc1717RyLDt2Npaa6a9r///UEd25aq14Gww/gH7GTXrn1q5ebnt13V/uvXd+HWrTsMHz6Rv/66q1GMOhYtms4vv5zE2roZffoMw89vOYUKFaRQoYLs2ePH/PkrcHBozaxZi1m7drFGywbtrnNe5D7uu6EUKFAAa5vmWNs0p1ChgowdM/ij5KdVkpPz7pXPdPpE7O0IVY8ePZgzZw4eHh60aNGCQ4cOcfnyZQICAggICGD79u2ZLuPYsWO4urri4uLCwIEDefLkCU+ePGHo0KF4eHjQpEkTxo0bh1KZ8Y2Dt27donv37ri7u9OxY0fOnj370bavWTNHTp+6wJUrVwFYvXIjnTzc1I4pXbokbdq2xN2td7pl29vb0LBxXX45Ecz+0M3Uq2+rUW7Nmzfk1KlzqvWuXLkBT892GsW5ubVi/fqtJCUl8eDBQ7ZuDaJLF3csLEpRtWoltmwJBCA09CBFixamVq3qWFvXICgolIcPHwGwa9d+3N1bp1mnqWkxli6dSb9+w3n06HG229K0aQNOnzpP3NsarvKjU2c3tWNKly5JW5cWtG/XO9N11K1XB7d2zgwf9n22+eSGgO176ODiRMsmjvmyfm2ucX615fLly2BsXIRly34gJiYUX995mJoWU62va1d3ihUzZv/+CLW3pWkzR06dPq/KcdXKjXR+r8/IKqa0eUlcXFrQzrVX2m1v0ZDChQsxcMBItXNJ83kdrnGz9+q1cuVGPDLohzOLcXVxYoMq70ds2xaUbtvr1bOlXXtnhg59d4VHyZJmLFg4lfHjZmZV2jzN2dS0GE2bOjJz5iIA/ky4ReNG7fj7/oM0y545axxhoYcIDT2Yr/mm9rFr/L4WLRoRE3OOy5fjAVjhs56ub0YL1Y0zNy+Fm6sTrdt2S/e5txrUt8PdvQ3eX6f/IUMdI0d+xZ0791i1yk/tGIVCwZw5Ezl+PJiTJ/ezcuX8DEdyDAwMaN26GT//7A/A+fO/cuVKPC1bNqZ585QTipCQSAD27AmjWzdvjfPXlTrnVu5Hjpxg5qzFKJVKkpOTOXs2lrJlrT5ajiLv6fSJWGqvXr1i8+bNfPfddyxevJjKlSvj6emJp6cnHTp0yPAzL1++ZOTIkcyePZugoCA+++wzdu7cycGDB/niiy/YvHkzISEhREdHc/HixQyXsW3bNho3bsyOHTsYOnQop06d+mjbZGllzs2biar3CQm3KFbMOE0HmFXMrVt/0b3rV6qdObX79x/w86pN1Hdow+RJc9nkvyLdqFlWrKws0qz35s1EihUzyXDoP7M4Kytzbt78M1XuiVhalsbKyoLExNtpTn4TEm5haWlOdPRZ2rRpTokSpujp6dGtWwdKly6ZZp0jRngTEhLB6dPn1dwWcxISsq5zVjEpdfbmyuWrma5j2vSxTJsyn8eP82eEdvwIb9q0bJIv6wbtrnF+teVPPy1BRMRRhgwZh51dK548eYqPT8oIbrVqVfn66754e2v2JcDKypyEdP2BSfo6ZxJzK/EvunZJ32fsCQpj7JjpPFbjh42M89LdGr+fU0JC+tyzirHMYF7qX+EBZswcx5TJ81RtV19fnzVrFjNh/Cz+/PN2lvnlZc4VK5Xn1q2/GDLUiwPh2zhyNJBatarzzz/PVbGff16Ztm1bMm3agnzPN7WPXeP3lbGy4Eaq9plZG88qLjHxNp069+ePP+IyXc/sH77n+0mzc3QsKVHClGHDBqQbFc4uZtQob16/fk3dum2ws2tFYuLtTEe09fX1uHv3vmra279FlSoVuXXrDitWzOGXX/awd+8mChTQ/DEFulDn3Mw97MBhVd5ly1oydIgX27fv+Wg5ag2lMu9e+exf87AOR8eUX/qrVKnCgwcP1PrMb7/9RqlSpfjiiy8AGDFihGre+fPnWbt2LXFxcTx48IBnz55luIy6desyZMgQ/ve//9GoUSO6d++eYVxO6OvpZzgSl5SUpFFMRrp3/Ur17xPHY4iKOk2TZg3w26De/UP6+npqrTerOH39tLnr6emRlJScbvq7eUls2rQDS0tz9u8P4OnTZ/z88yZevnylijMyMqJfv67Uq9dGre1IyVGNOqsRkxk7exvMzIqz9c0v9v9F2lzj/GrL0dFn8fB4d1/S9OkLuXbtFCYmxqxevZDevYfx7Nk/Gm5L7tY5p3S5xnpq5J5VjL6+Hkrez/vdZ+3ftN3Nm3erpk2dOpqjv5wkIuIojo4OWeaXlzkrChSgQoWyPH70hObNOlKxYjnCDmzl8pV4zp6JBeDrwX3x8Vmv1tUIuZ3vW7lR4/epu199yP5X16EOZmbF8fffmaMc+/Xryp49ocTHX9coxtm5GZ98YkKzZinfswwNDblzJ/0liynblnaaqu0oCtCqVROcnDyIjj5L27Yt2LVrLZ99Vo+XL1+qvQ26UOfMfMzcbaxrsG3rapYtX0vw3gMfNU+Rt/41J2JvH9igp6en9mcUCkWa+MePH/P06VPCwsIICQmhc+fO1KtXj99//z3TSxNr165NcHAwBw8eZO/evezcuVP1gJAPdfNmAnVsv1S9t7Aoxd/3H6T54qBOzPuKFTPGq38P5s9bppqmp6fH61evMv0MwPgJ39CqdTMATEyMiY29pJpnaVma+xms98aNP7G1tc4w7saNPzE3L6WaZ25eioSERG7cSEg3ymVuXpKEhERMTYuxefMu5s79CUi5vv/tpSoATk6NOX/+YpYHmvfduPGn6v4HyLiG6sRkxr1DG/z9d2bahv4LtK3G4yZ8QyvnpkD+teX69e345JNiBAeHASn7YHJyMi1bNsbUtBjr1i0BoEwZS5o2deSTYiZMn7Ywy+26ceNP6tjWUr23sEi/LerEfAwTvh+Ocz73F5rW2MSkKDOmL0qzrJvv5ZRRvbKKuZlB3n8m3FK979jRhU2bdqRpu126unPnr3u4ujpRpEhhLCxKc/zEXuo6pL0MOzO5lXNiYsrI0YYNWwGIi7vGsWPR1KlTi7NnYtHX18fNzZkG9V3UyjO3830rN2oMMHnSSNq2TXkwkIlxUWIvvt/G/07Xxq/fSMDO7v02nj4uI506ubDRb1uOjyUdO7owYsQkjWMMDAwYMWKy6lLTIkUKU7CgETY2NVm+fLYqrl69tujppdwe8PffD4F3++k///zDpUuXiY4+C6Rcmrh8+RwqVCjLb79dzjInXatzbufeubMrPy6ZydBvJhAQsOuDc9RKWnDvVl7511yamBEDAwNev36d6fwKFSpw7949Ll9O6QRWrVqFv78/v/zyCx4eHri6uvLixQsuXbpEciaNYs6cOQQGBtK+fXsmTpzIr7/++tHyDw8/iq2dNZUqlQegr1c3goMPaBzzvsePn9J/YHdc3VoBUPPL/6N2nZqEhR3O8nMzpi9S3czbsKEbdqnW279/d/bsSf+AhAMHDmcaFxQUSq9eHhgYGFCsmAmdOrkQFBRCQsItrly5RqdOKQfz5s0bkpysJDb2ErVr12TzZl8KFCiAgYEBI0d6p+mIHB0diIz8JcvteF9EREoNK76tYb+u6WqoTkxm6jew49DBYxrl9G+jbTWeqQVtuUiRwixcOEV1z9Lw4YPYuXMv27YFUbVqfVV+wcFhLF26KtuTMICI8CPY2b7LsZ9XV9VJiCYxH8P0aQt1rsZTp6a/nC48/Ah2trVUOXl5dUtXr6xi9uwJo2fPTqq8O3Z0ISjo3bY3cLTn4Ht9VqWKdjg4OFPXoTVfe48lPu6aRicIuZXztWs3OXPmAt26p1zuX7KkGQ4OtVWXgVev/jkPHjzk+vWbaueam/m+lRs1Bpg8ZZ7qwQ71HV2wt7OhcuUKAAwc0IPAoPRtPCzskFpxGWnYsC4RETl74NInnxSjUqXyHD+e+e0TmcUcOHCIr77qpfrxevny2UybNpbTp8+r9iF7e2eSkpLYty+Cfv1S7r2qXv1zPv+8CocPnyAk5CDly5dRPSmxQQM7lEolV6/eyDZ3Xapzbufetk0LFi2YhnPrrv/ek7D/mH/NiFhGbG1tGTNmDGZmaR+/On78eJo2bUqzZs2YO3cuo0eP5tWrV5QtW5Y5c+Zw/vx5Jk+ejK+vL0WLFsXa2pqbN29Stmz6J2v16NGDESNGsGPHDgwMDJg9e3a6mJy6e+ce3oNGs97vJwwVCuLjrzOw/wisrWuwdNksGtRtm2lMVpKTk+nSeSBz509i3IRhvH6dRO+eQ7l/72+1c7tz5x4DBozE338FhoYK4uKu06/fNwCqX8ns7Z2zjPP13UDFiuWIjg7B0FDBqlV+HDmS8l8C9Ow5mOXLZzN27FCeP39B165foVQqOXDgCI6ODsTEhKCvr09gYChLlqxS5VW5cnm17w1LW+cxrN/4I4aGCuLjrjNowEisrWuw5KeZONZzyTRGHZUqlef6tQSNcvq30eYa51dbDg09yE8/rSEycgf6+vrExv6Gt/eYTLJUf1sGDRrFRr9lKTnGX2OA1wisbWrw07IfqOfQJtOY3KTLNX5bLz+/5SgMFcTHX6O/17dY29Rg2bLZ1HVonWkMpDxUomLFcpyI2oehoYKfV2/i6NF3//VJpUrluabhiUt+5uzpMZCFi6bi5dUdfX19Zs1awulT51Xbcv2a5tuiizXOaBu8+n/L5gDflLZ75Rq9+w4DoLZNTXx8Ur6QZxWXnSqVK3A1B/UFqFSpHLdu/ZXmx+nU+15mMQAzZy7mhx8mEBW1DwMDfc6d+5UxY6ZluJ5hwyawfPkcTp0KQ6lU0q/fNzx69JhHjx7TubMXixdPp0iRwrx48RJPz4G8ePFCo+3Q9jrndu6zZ3+Pnp6e6l5XgGPHohk6LPP/ykknJf93riDSU/6Xr5fKZyZFKuZ3Chp7mZT5CKO2MiqgyO8UNHL36scfnchtZuVb5HcKGnvxOutLcbVNAX3NHxuf314n5959Z7nFQP9ffaGIyAFd6ytA+guRsdcvdeNH4WfzvPJsXYVHrso+KBfJEUcIIYQQQggh8ti/+tJEIYQQQgghhA5RysM6hBBCCCGEEELkEhkRE0IIIYQQQmiH/9DDOmRETAghhBBCCCHymIyICSGEEEIIIbSCUv5DZyGEEEIIIYQQuUVGxIQQQgghhBDaQe4RE0IIIYQQQgiRW2RETAghhBBCCKEd5P8RE0IIIYQQQgiRW2RETAghhBBCCKEd5B4xIYQQQgghhBC5RUbEhBBCCCGEENrhP/T/iMmJWD56lZyU3yloTE9PL79T0Njdq2H5nYJGzMq3yO8UNKZrNQYoZOGY3yloxNBA97rr1zrYx+kaJbp3CY8eunUcMdDXvYuHdPFYrWt1Vip1b98T2kf3juxCCCGEEEKIfye5R0wIIYQQQgghRG6REzEhhBBCCCGEyGNyaaIQQgghhBBCO8h/6CyEEEIIIYQQIrfIiJgQQgghhBBCO8jDOoQQQgghhBBC5BYZERNCCCGEEEJoBeV/6D90lhExIYQQQgghhMhjMiImhBBCCCGE0A5yj5gQQgghhBBCiNwiI2JCCCGEEEII7SAjYvnnwoULjB8/PtP5kZGRrFmzBoClS5eydOlStZa7Y8cOxo4d+1FyzG2tWjXl5Mn9nDsXgZ/fMoyNi6odo6+vz9y5Ezl7NpzY2EN4eXVL99ly5cqQkHAOG5saqmnDhvXn1KkwoqL2ERzsR4UKZbUq5549O7Nt2+o00/z9VxAbe4gTJ/Zy4sRe5sz5XqOcP4RSqWTctHms2bQtz9aZWkunxvxyIpiY02Gs27A0w3pnF2Npac7/fv+F4iVMAaj6eWWOHAtSvY5F7eXhkyu4uLbMk216X37XGKC1czNOnwrjYuxhAvx9MqyzOnFWVhZci4+hxJtaA3zxRRUORe4kJjqU6JMhtGzR6IPzdXJqwrGovZw6c4B1G37MMN/sYiwtzbn0xzFVu0itXDkrrt04jbV1jXTzPoS21rlVq6ZER4dw/nwkfn7LM80rs7iUvm0S585FcPHiYby8uqs+U6lSeQ4c2MqZM+EcORLIZ59VUs3z91/BxYuHiYraR1TUPubMmZhmfTVqfEF8fEy2+Tu3akpMdCgXzh9kUxb5Zxanr6/PvLmTOH8ukl8vHqF/qvxNTT9h7dolRJ3Yx/lzkXTt6q6a982wAZw5fYDokyHs27uJihXLZZqjttXYzKw4AQE+REeHcOZMODNnjkNPT0/ragxgaGjI3mA/2rdvnWV9c+PYXKlSecLCtnD69AGOHNmdprZvDR7cl5iY0HTTa9T4gri46Exzfp+211itbXBuyqmYMGIvHMJ/04rMtyGbOCsrc+Lj0vZxAM2bNyT6ZMgH5Sjyh9adiNWoUYMZM2ZkOj82NpYnT57kYUZ5y8ysOD4+c+nSZRBfftmU+PjrTJs2Vu0YL69uVK5ckdq1W9KggQuDB/elTp0vVZ81MjJizZpFGBoqVNOaNKlPr14eNG7cHnt7Z3bv3o+v7zytyNnUtBhLlsxg3rxJ6Q6G9vY2tGjRCQeH1jg4tGb06Glq5/whrly9Tr+h3xF28GierO99JcyKs2zFHHp0+5o6Ni24Gn+DyVNHaRTj2aU9+0L8sbAorZr226XLONZzUb0iwo+wdUsgQYHpD6S5Lb9rDCltdtXKBXT2GEC16g2Jj7/GzBnjNI7r3r0jkeHbsbQ0T/O5H5fMZM3aAOrYtqT/gG/x37QCAwODHOdbwqw4y3xm06OrN7Wtm3P16g2mTB2tUUyXru3ZFxqQpl28ZWRkyMrVC1Ck6js+Bm2ts5lZcXx95+HpOZCaNZsQH3+d6dPT/5iXVZyXVzeqVKmAjU0L6td3YciQd33b2rVLWLlyI9bWzZg2bQH+/itUy7S3r03z5p2wt3fG3t6Z0aOnAmBgYMCQIf0ICtqAsXERNfKfj6fnAGrUbEx8/HVmTP9Oo7j+Xt2pUqUi1jbNqVe/LUOG9KNOnVoArFq5gISbidg7OOPcugsL5k/B0rI0TZs2oHdvDxo2aoetnRO7du3H13e+ztR47tyJXLr0B7a2Tjg4tMbOzpqePTtrVY1T8rfh8KFd1K1rm2Fub9ebW8fmtWsXs2qVHzY2zZk2bSGbNi1Ps9y6devw7beD0kx7234DA9dn2351pcbqbsNK3wV4eA6geo1GKbnNyHgbsorr3q0D4eHbVfkBFCxYkCmTR+G3cRkFCuT8+KF1lMl598pnWnciFhUVRY8ePejRowdz5szBw8ODFi1acOjQIS5fvkxAQAABAQFs374902UcO3YMV1dXXFxcGDhwoOrE7dq1a/To0YNmzZoxYcIEAF6/fs2ECRPw8PCgWbNmeHt78/z5c27evEmrVq3o0qULffr04dWrV4wbNw4nJyd69uxJr169iIqKAsDX15f27dvj6urKnDlzUCpzPqTavHlDTp06z5UrV98seyOenm5qx7i6OrFhwxaSkpJ48OARW7cG0aVLe9VnFy2axoYNW7l3775q2u3bdxg6dDyPH6fU6fTp85Qta6kVOXfo0JbExNt8913ak/Ny5cpQtGgRfvppNtHRIfj4zMXUtJjaOX+IgO176ODiRMsmjnmyvvc1bdqA06fOE/emlqtX+dGps5vaMaVLl6StSwvat+ud6Trq1quDWztnhg/Lu1HG1PK7xgAtWjQiJuYcly/HA7DCZz1dU+1L6sSZm5fCzdWJ1m3Tj/IaGBhgavoJAMZFi/L8+YsPyrdZM0dOn7qg2sdWr9xIJw83tWNKly5Jm7YtcXfrneHy5y+cit/G7dy79/cH5fk+ba1zSp91TlWrlSs34OnZTqM4N7dWrF+/9U3f9vBN3+aOhUUpqlatxJYtgQCEhh6kaNHC1KpVnfLly2BsXIRly34gJiYUX995qr7N2ro61at/jofHALXzv/y2z80m/4zi3NycWLd+iyr/LVsD6dqlPaamn9CsmSPTZywEICHhFo6Orty//4Bbt+4wJNXx5FQWxxNtrPHu3SEsX74OgBcvXnDx4m/Z5p/XNQb4+uu+TPj+B6JjzmaY27v1fvxjs4VFKT77LOPaApQsacaCBVMZN25mmnVZW1enWrXP8fQcmGnOmtRO3bjcrLE6WjRvRMypd32Xj+96unhm0MdlEWduXgpX11a0fa+Pa9myEYWLFKaf1/APylHkH607EUvt1atXbN68me+++47FixdTuXJlPD098fT0pEOHDhl+5uXLl4wcOZLZs2cTFBTEZ599xs6dOwFITExk6dKl7Nu3j8OHD/PHH39w5swZFAoFmzdvJiwsjMePH3Po0CEA4uPjmTt3LmvWrCEgIIB//vmH/fv3M2vWLC5cuADA4cOHiY2NZdu2bezatYvbt28TGBiY4222sjLn5s0/Ve8TEhIpVswkzfB0VjEp8xJTzbul+oW4d29PFIoCrFkTkGadv/76O0ePppxUGhoaMm3aWHbs2KsVOa9a5cesWUt48eJlmnWWLFmCyMijDB06Dnt7Z54+fYaPz1y1c/4Q40d406ZlkzxZV0asrMxJSEhbr2LFjNPVO7OYW7f+ontXb65cvprpOqZNH8u0KfNVX6byWn7XGKCMlQU3UrXZmzfTt+vs4hITb9Opc3/++CMu3fKHDBvPmNGDuRoXQ8j+AL4e8h1JSUk5ztcyg/3o/XaRVUxKu/hK9SUgtZ69OqNQFGDd2s05zi8z2lpnKyuLNLXKLK+s4jLq9ywtS2NlZUFi4u00P9q97fc+/bQEERFHGTJkHHZ2rXjy5Ck+PilXKMTEnGPgwFHcuvWXmvlnX9es4t6fl5K/OZUqlefWrdsMGzaAyMgdHPslmFrWNfjnn+f8+utvHDlyAkg5nkyfPpYd24N1psa7du3j9u07AHz5ZTU8PNzYvXu/VtUYoGfPwRw4cDjDvN6tN3eOzZnXtjT6+vqsXbuE8eNnkpBwK00+MTHnGDRoFImJ2bffd/lpd43zahsSE2/T2aM/f/yRtn8ODAxh1KgpPHr0L7tSLFmZd698ptUP63B0TPk1vEqVKjx48ECtz/z222+UKlWKL774AoARI0YAKfeI1alTh08++QSAsmXL8vfff2NnZ8cnn3yCn58fcXFxXL16lWfPngFQokQJrKysAPjll1/o3Lkzenp6WFpaUrduXQCOHz/O+fPncXdPua74+fPnWFhY5Hib9fT0MxxRS/3FIasYff208/T0UqbXqlUdL69utGjRKdN1m5kVZ9Om5Tx8+JiJE+fke85ZiY4+i4fHu1/Vpk9fyNWrMSgUCl69eqV27rro/Xq9lbpm6sRkxs7eBjOz4mzdkvMfFP4N1K1hTmptZGTEJr/l9PMaTvDeA9jb2bBr51piYs6lORBrlK8a+6E6Me/7slY1+np1w7mlR47yyo621llfX0/NvDKPS9+36ZGUlJzhtqTMS3rTt70b8Zo+fSHXrp3SuG9LWUf66RnXNeO4jPNPQqEoQIUK5Xj86DFNmrhTqWJ5wsO3cflyPGfOpPxIaWZWHH9/Hx49fMz3E2dnkqP21rh584asWbOYb7+dxPnzv2aSf/7WODu5dWzOaHve1n3atDEcPRpFRMRRHB0d1MozK9peY/W24cPbufj30uoTMSMjI4Asb5R9n0KhSBP/+PFjnj59CkCBAu82V08vpcGHh4ezZMkSevbsibu7O3///bdqRyhYsKAq3sDAgOQM/qfvpKQkevXqRZ8+fQB49OjRB93ncePGn9ja1lK9t7Qszf37D3j27B+1Ym7c+BNz81KqeebmpUhISKRbN3dMTIoSGblDNX3NmsWMGzeT4OADVK/+Odu2rSIwMISxY2dkuK15nXNW6te35ZNPihEcfABI+XsmJyf/JzqsGzf+pHaq+/4sLErxdwb1zi4mM+4d2uDvv/ODLrHVVZMnjaRt25SHk5gYFyX24iXVvJQ2+3e6Gl6/kYCdnXW2calVr1aVwoUKEbw3pf1GnTzNr7/+hp2ddY5PxG7eTKCObdZ/c3Vi3telqzsmxkUJi0h5aIq5eUlW/byQCeNnsW9veI5y1dY6T540Epe3eZkYExv7fl7pa5XSt72fV9Z9240bCZQuXTLNcszNS5KQkEj9+nZv+rYwQLO+beLEEbRt0+JN/kWJjf1NjfwTsMs0/wTMzd/dj5KS/y0SE28DsG79FgCuxF3l2LFobOvU4syZC1Sv/jnbt/9M4O4QxoydluZ4kjZH7azx0KFejBzpTa9eQ4iISHufqrbUWB25dWxOqe2nadb1dl6XLu7cuXMXV1cnihYtgoVFaU6c2IuDg/oPu9ClGmdm0sSRtG2bsg3GJkW5qGY7T9/HqXfc/rdRasFIVV7R6ksTM2JgYMDr168znV+hQgXu3bvH5cuXAVi1ahX+/v6Zxh8/fhxnZ2c6dOiAiYkJUVFRGR7w6tWrx969e1Eqldy+fZuTJ0+ip6eHg4MDu3fv5unTp7x+/Zqvv/6akJCcP7kmPPwwdnbWVKpUHki5WXbPnlC1Y/bsCaNnz84YGBhQrJgJnTq5EhgYyqhRU6lZs4nqwRaJibfp02cYwcEHsLQszb59/sycuYTRo6dpdBKWmzlnpUiRIixYMEV1Xf/w4QPZuXOfxrnrooiIo9jaWVPxTS379uuqOiHVJCYz9RvYcejgsY+Zss6YPGUedWxbUse2JfUdXbC3s6Fy5QoADBzQg8Cg9O0yLOyQWnGpXb5ylWLFjKnrUAeAihXL8cUXn3H2bGyOcw8PT/mbv93H+np1S/c3VyfmfWNHT8OmVjMa1G1Lg7ptSUz8C6++w3N8EgbaW+fJU+apHt7QsKFbmj6rf//u6fo1gAMHDmcaFxQUSq9eHqn6NheCgkJISLjFlSvX6NTJBUgZfUlOVhIbe4kiRQqzcGHqvm0QO3fuVatvmzp1Pnb2rbCzb4Xjm/wrp8orKIv8M4oLCgqld693fXPnTq4EBoVw9eoNTp8+T4/uHYGUe4IcHOpw6vR5LC1LE7J/MzNnLmbU6Cnp8p46db5W13jgwJ4MGtSLRo3apTsJ05Yaqyu3js0Z1zaZ2NhLVKxoi729Mw4OrfnqqzHExV3T6CQMdKvGmZkydR62dk7Y2jnh6OiKXaq+a0D/HgQFpf+eGHbgkFpx4t9Fq0fEMmJra8uYMWMwMzNLM338+PE0bdqUZs2aMXfuXEaPHs2rV68oW7Ysc+bMyfTkqFOnTowcOZLg4GAUCgU2NjbcvHkzXVznzp25dOkSLi4ufPrpp1hYWFCwYEHs7Oy4dOkSnTt3JikpCUdHR9q3T38Tprru3LnHwIGj2LRpOYaGhsTFXcPLazg2NjVYtmw2Dg6tM40B8PXdQMWKZTl5cj+GhgpWr96kuv8rM2PHDqVIkcJ4e/fG27s3kHKvXcOG7bQ259DQgyxbtpaIiB3o6+tx8eJveHuPUStfXXf3zj28B41h/cYfMTRUEB93nUEDRmJtXYMlP83EsZ5LpjHqqFSpPNevJeTyVmi/O3fu4dX/WzYH+GJoqCDuyjV69x0GQG2bmvj4pJxMZBWXmYcPH9GxkxcLFkyhYEEjXr9OYpD3aOLiruU435S/+WjW+/2EoUJBfPx1BvYfgbV1DZYum0WDum0zjclP2lrnO3fuMWDASPz9V6SsL+46/fp9A4CNTU2WL5+Nvb1zlnEpfVs5oqNDMDRUsGqVH0eOpPRtPXsOZvny2YwdO5Tnz1/QtetXKJVKQkMP8tNPa4iM3IG+vj6xsTnr21LyGoG/v8+bvK7Rt99wVf4rls/Bzr5VlnE+b/KPiQ7B0NDwTf4p93919ujP4kXTGTCgB/r6+syctYhTp87x04+zKFKkMF979+Fr75QrRV68eIljQ1etr7FCoWD69LE8evSEgAAfVZ7bdwQze3b6/yonv2qsSRvIrWNzr15DWLbsB8aMGcLz5y/o1s07V66i0PYaq7sN/QeMIOBNblfirtG37zeqbfBZMRdbO6cs48S/l57yv3j9UQ4cPHgQpVJJkyZNePz4Me3atWP79u2qe85yolChzP9vFfHxPLoRmd8paMSsfIv8TkFjd6+G5XcKGitkkX9PZMyJwgqj/E5BY89efdiTIPNDAX3degS0Et07hOuh/u0G2kAXa6yvp3MXPJGsBY8S14Qufn1++SL9QIM2ejy0bZ6ty3jJnjxbV0Z0bkQsv1SqVInRo0ezaNEiAIYOHfpBJ2FCCCGEEEKI/y45EVNTmTJlsrzXTAghhBBCCPGB/gP3+7+le2PXQgghhBBCCKHjZERMCCGEEEIIoR3k8fVCCCGEEEIIIXKLjIgJIYQQQgghtIOMiAkhhBBCCCGEyC0yIiaEEEIIIYTQCrr4f7TllIyICSGEEEIIIUQekxExIYQQQgghhHaQe8SEEEIIIYQQQuQWGRETQgghhBBCaAcZERNCCCGEEEIIkVtkREwIIYQQQgihFZT/oRExORHLR7r4eE4Dfd0bRC1k4ZjfKWikgL5BfqegMV2rMcA/fx7J7xQ0YmzVOL9T0Jiu1RigsI61ZcMCivxOQWMvX7/K7xQ0YlTAML9T0FiSMjm/U9CYQl+3vpLqYo2F9tG9b9VCCCGEEEIIoeN06+cHIYQQQgghxL/Xf+jSRBkRE0IIIYQQQog8JiNiQgghhBBCCO3wH7r9TkbEhBBCCCGEECKPyYiYEEIIIYQQQiv8lx5fLyNiQgghhBBCCJHHZERMCCGEEEIIoR1kREwIIYQQQgghRG6RETEhhBBCCCGEdpCnJgohhBBCCCGEyC0yIiaEEEIIIYTQCvLURCGEEEIIIYQQuUanT8TGjh3Ljh07cnUdbm5uubr81Fq1akp0dAjnz0fi57ccY+OiGsXp6+szd+4kzp2L4OLFw3h5dVd9plKl8hw4sJUzZ8I5ciSQzz6rBMDIkd5ERe1Tva5cOclff10EwMysOAEBPkRHh3DmTDgzZ45DT08vw5ycWjUhKmofZ86Gs2HjTxnmnlmMvr4+c+ZM5PSZcM5fOEg/r26qzzi3bsaNm2c5fmKv6lW0aBEA6te3I/LgTk6c2EdI6GbKly+jYcXfae3cjNOnwrgYe5gAf59Ma59dnJWVBdfiYyhRwlQ17YsvqnAocicx0aFEnwyhZYtGGuWWH+0CwN9/BRcvHla1jTlzJqZZn0Kh4PDh3XzzzQC1t0Wb6/wxKJVKxk2bx5pN23J1PfnVJiZNGsGZM+GcORPOqlULKFSoYJr15aRNaCqvapwV5zftMzb2MP5ZtOPs4qysLLj6XjuuU/tLDh3cRUx0KGdOH6BrV/cc5ZhbfbKpaTF+/nkRx44Hc/pMOF26tFfN+5h9MuhGnd9yatWEE1H7OJ1NvbOKsbQ05/fLx9PkaVO7JmHhWzl2Ipiok/vw8Gz3QXm2atWUkyf3c+5cBH5+yzLMM7OYlH5jImfPhhMbewivVO3irXLlypCQcA4bmxppphsaGrJnz0bat2/9QfnrQp1zq8a1a9ckImI7J07sJTo6BE/PtPveoUM7iYraR1jYlg/e9/Jdch6+8plOn4jlhd27d+fJeszMiuPrOw9Pz4HUrNmE+PjrTJ8+VqM4L69uVKlSARubFtSv78KQIX2pU+dLANauXcLKlRuxtm7GtGkL8PdfAcC8ecuwt3fG3t6Zli09ePbsGd27fw3A3LkTuXTpD2xtnXBwaI2dnTU9enTMMCefFXPp2vUrrGs142r8DaZOG6N2TD+vrlSuUgHbOi1p6OjK11/3pfabvB3sa7N4sS91HVqrXk+ePMXCsjT+AT4M/2YCDg7O7N61n0WLp+e49qtWLqCzxwCqVW9IfPw1Zs4Yp3Fc9+4diQzfjqWleZrP/bhkJmvWBlDHtiX9B3yL/6YVGBgYqJ1bfrQLAHv72jRv3knVPkaPnppmnfPmTaJChbJqbcfbHLW1zh/DlavX6Tf0O8IOHs3V9eRXm3Bza0Xz5o2ws2uFtXUzChUqxODB/dKsU9M2oam8qnFWUrfP6mq244ziunfvSEQG7Xjz5pVMmTqfOrYtaevSg7lzJlG5cgWNc8ytPtnHdx4JCbeoV7cNbdt2Y+68yVhYlv6offLb/LS9zqlzWLFiDt26foVNrWbEx19n6rTRGsV06epOSNhmLCxKp/mc36ZlzJi+iHoObWjfvg8//DCeSpXK5zhPH5+5dOkyiC+/bEp8/HWmTRurdoyXVzcqV65I7dotadDAhcGD3/UbAEZGRqxZswhDQ0WaZdrb23Dw4E7q1q2To7xT56btdc7NGvv7r2DatAU4OLSmXbtezJ49gUqVymNpWZrNm30ZNux77O2d2bVrH4s/YN8TeUunTsSUSiWzZs3CycmJHj16cP36dQAWLlxI586dVdPv3r3L1q1bGTFihOqzS5cuxdfXV/U+KiqKPn36MGDAAFq3bs28efNYtmwZ7u7uuLu7c/fuXQCqVq2q+vyECRPo0aMHTZs2Zfny5QBcunSJzp074+7uTpcuXbh69WqOtq1584acOnWOK1dSPr9y5QY8M/hFJqs4N7dWrF+/laSkJB48eMjWrUF06eKOhUUpqlatxJYtgQCEhh6kaNHC1KpVPc2yf/hhPCEhBwkNPQjA7t0hLF++DoAXL15w8eJvlClrlS6nZs0cOXX6fKqcNuLh4aZ2jKuLExtUeT9i27Yg1TbZO9SmcaN6nDixj9CwLdSvbwdA+3atCQs9yNmzKaN3q1dvYvSotCcK6mrRohExMee4fDkegBU+6+ma6ldedeLMzUvh5upE67bpfyE0MDDA1PQTAIyLFuX58xdq55Zf7aJ8+TIYGxdh2bIfiIkJxdd3HqamxVTr69rVnWLFjNm/P0LtbdHmOn8MAdv30MHFiZZNHHN1PfnVJnbv3k+TJu68evUKY+OilCxZgvv3/1atLydtQlN5VeOsvN8+fXzWpxkVUifO3LwUrq5OtHmvHRsZGTF9+gIiIo4AkJCQyJ2799KdRGQnt/pkU9NiNG3qyMyZiwD4M+EWjRu14+/7Dz5qnwy6Uee3mr5Xy1UrN9L5vXpnFVPavCQuLi1o59rrvTwNmTVzCQcjfwFS6n337n0sLdOeRKgrpU94l4Ov70Y8Pd3UjnF1dWLDhi2qdpHSb7z7myxaNI0NG7Zy7979NMv09u7N99//QEzM2Rzl/ZYu1Dm3amxkZMSMGYuJfJNjgipHc9q3b01o6EHOno1N2eZVmxj1AfueNlAmK/Psld906kQsJCSEX3/9lT179rB48WKuX79OUlIScXFxBAQEEBISgrm5OYGBgbRu3Zrjx4/z5MkTAPbs2ZPuMsNz584xZcoUtm/fjp+fH8WLF2fHjh1UrVqV4ODgdOv/7bffWL16NVu3bsXX15dHjx6xbt06+vTpw44dO+jcuTNnz57N0bZZWVlw82ai6v3Nm4kUK2aS4SUWmcVZWZlz8+afqnkJCYlYWpbGysqCxMTbKJXKVPNupTnofP55FVxcnJg6db5q2q5d+7h9+w4AX35ZDQ8PN4ICQ7LNPSEhfe5ZxVhmMO9tbvfv/82qVX44ODgzaeIc/AN8sLAsTeUqFXj67B/WrlvKsePBrN/wIy9fvsyqxJkqY2XBjVR1y6z2WcUlJt6mU+f+/PFHXLrlDxk2njGjB3M1LoaQ/QF8PeQ7kpKS1Motv9rFp5+WICLiKEOGjMPOrhVPnjzFx2ceANWqVeXrr/vi7Z1+FCYr2lznj2H8CG/atGyS6+vJz77i9evXDBrUiz/+OE6JEsXZvXs/kPM2oam8qnFWUuqafTvOKi4x8TadM2jHL168YM3aANV7r37dMC5alKio0znI8eP3yRUrlefWrb8YMtSLA+HbOHI0kFq1qvPPP88/ap/8Lj/trvO7HMxJSFOvWxnUO/OYW4l/0bXLV6qTyXd5vmT9ui2q9336dqGocRFOnjyT4zzf3+8zyjOzmJR5abfhbd/Qu7cnCkUB1qx5V9e3evUaSnj4kRzl/H7+2l7n3KrxixcvWLdus2p6375dMDYuwsmTp6lcuSJPnz5j/fqlHD++lw0fuO+JvKVTT008efIkLVu2RKFQULx4cRo2bIiBgQFjxoxh69atxMfHc/bsWcqWLUuRIkVo1KgRYWFhlClThjJlylCqVKk0y/vss88wN0/pRExNTalbty4AFhYWPHr0KN367e3tMTQ0pESJEnzyySc8fvyYRo0aMXXqVI4cOULTpk1p0iRnXxL09fXSfPl56/0vklnF6evrp5mnp6dHUlJyuunv5r1b9pAh/VixYh2PHj1Ot+zmzRuyZs1ivv12EufP/5puvp4auWcVo6+vh5L38075bNcug1TTjx+PISrqFM2aOqJQFKB16+a0aN6JK1eu8tVXvfEP8KGug+bXn2dUn/fz1yQuNSMjIzb5Laef13CC9x7A3s6GXTvXEhNzLk1HnHlu+dMuoqPP4uHx7j6f6dMXcu3aKUxMjFm9eiG9ew/j2bN/ss0/bY7aW2ddkt99xYoV61ixYh2TJ4/E338FHTr0y3Gb0EW52Y5TGzXqa4YM7kdbl+48f/5coxxzq09WFChAhQplefzoCc2bdaRixXKEHdjK5SvxH7VPBt2osyY5fGie344YhPfXfWjn1jvHo/16etnnkFVM+n4jZXqtWtXx8upGixadcpSXunShzrlV49RGjvwKb+++uLn15PnzF2/2vWY0f7PveXv3JiDAB4cc7nsib+nUiZieXtoDR4ECBXjw4AH9+vWjd+/eODk5pWnEHTp0YPny5VhZWeHunv5GXIUi7XXM2d1PYmRklC6XVq1aYW1tTWRkJGvXruXgwYNMn67etbkTJ35LmzYtADAxMSY29pJqnqVlae7ff5Dui82NG39ia2udYdyNG39ibv7uZNPcvBQJCYncuJFA6dIl0yzH3LwkCQkpv7ro6+vTrp0z9eq1SZfj0KFejBzpTa9eQ4iIOIqBfvpB1Jvv5WRhkT73rGJuZpD3n29+xeo/oDvz5i5TzdPT0+PVq1ckJv7F8eMxqqH9des2M2/+ZAoWNFKr85w8aSRt27YEwMS4KLEX36/93+lqf/1GAnZ279c+fVxq1atVpXChQgTvPQBA1MnT/Prrb9jZWWd6gqAN7aJ+fTs++aQYwcFhQErdk5OTadmyMaamxVi3bgkAZcpY0rSpI0WNizB5yrx026LNddYl+oVNiYraB+Rfm6hR4wv09fU5dy7l0rM1awL4+uu+tGjRKMM2YWKS8YMVdNGkSSNxedOOjdVsxzdy0I4h5aEGq1cv5P+++AzHhq5cu3ZT43xzq09OTLwNwIYNWwGIi7vGsWPR1KlT64P7ZNC9Or/L4U/q2NZSvc+o3urEZJanj+9cPv+8Ck0bu3P9esIH5WmbKoeM+o6sYjLrN7p1c8fEpCiRkTtU09esWcy4cTMJDj6Q43wzyl/b65xbNX6b48qV8/j88yo0btye69dT2mxi4m1OnDil2vfWrt3M/PlTNNr3tI4WPEQjr+jUpYl169Zl3759vHz5kocPH3LkyBH09PSws7OjS5culC9fnoMHD6p+PahTpw63bt0iKiqK5s2b50pO33zzDRcuXMDT05Nhw4bx66/pR4wyM3XqAtWDEBo2dMPOzlp1c2j//t3Zsyc03WcOHDicaVxQUCi9enlgYGBAsWImdOrkQlBQCAkJt7hy5RqdOrkAKSNcyclK1Ze56tU/58GDh+kORAMH9mTQoF40atSOiIjMb44PDz+CnW0tVU5eXt1UX+DVidmzJ4yePTup8u7Y0YWgoFAeP37CwIE9cXNrBaRcHlmn9peEhR0iKDCEunXrUK5cyj1rbm6t+PXib2p3OpOnzKOObUvq2LakvqML9nY2qhu1Bw7oQWBQ+tqHhR1SKy61y1euUqyYMXUdUm5SrlixHF988ZnqWu6MaEO7KFKkMAsXTlHdFzZ8+CB27tzLtm1BVK1aX5VfcHAYS5euyvAkTNvrrEuSn/2d722iRo0v8PWdp3pSYrduHTh48Bjbt+/JsE1Mnbog9wuTR6akascN3mvHAwb0IEiNdpxZ3PvWrVuKibHxB50c5FaffO3aTc6cuUC37h0AKFnSDAeH2pw+ff6D+2TQvTq/FRF+BDvbd/taP6+u6eqtTkxGVv+8EGOTojRr2uGDTsIAwsPT9gleXt3S9R1ZxaS0i86p+g1XAgNDGTVqKjVrNsHBoTUODq1JTLxNnz7DPupJGOhGnXOrxgBr1izC2NiYJk3cVSdhAIGBITg41KZcuZQnJbq5teKihvueyD86NSLWvHlzLly4QNu2bTEzM6NSpUo8f/6cS5cu4eKS8sWhevXq3Lz5roG2aNGCBw8eYGhoyO3btxkwYMBHfRLioEGDGD9+PD/99BMKhYLJkyfnaDl37txjwICUS30MDRXExV2nX79vALCxqcny5bOxt3fOMs7XdwMVK5YjOjoEQ0MFq1b5ceRIFAA9ew5m+fLZjB07lOfPX9C161eqkcPKlSukOxApFAqmTx/Lo0dPCAjwUU3fuXMvc+f8lC73QYNG4ee3HIWhgvj4a/T3+hZrmxosWzabug6tM42BlJvEK1Ysx4mofRgaKvh59SaOHk3Ju3Pn/syfP4UJE4bzOimJnj2HcO/e39y79zfffDOBgM2+b0ZGH9K9u3eOa+/V/1s2B/im1PTKNXr3HQZAbZua+PikfDnIKi4zDx8+omMnLxYsSPl16vXrJAZ5jyYu7praueVHuwgNPchPP60hMnIH+vr6xMb+hrf3mEyyVI8211mX5Feb2LRpB5UqlefYsWBev37N//73O4MGjcqnKuSf1O1T8aZ99smmHb8flxkH+9p07NCW336/wuFD745T342bQVjYIY1yzK0+2dNjIAsXTcXLqzv6+vrMmrWE06fOA3y0PvntNmh7nVPnOmjQKDb6LUvZ1+KvMcBrBNY2Nfhp2Q/Uc2iTaUxW7Oysae/emt9/j+NAxLv/ruH7CbMJP3A4R3kOHDiKTZuWY2hoSFzcNby8hmPzpl04vGkXGcXA236jLCdP7sfQUMHqVO0iL+hCnXOrxvb2Nri7t+H3368QEbFdtb4JE37gwIHDfPPN92ze7INCoeDBg4d065bzfU8bKP9DI2J6yowuVP0XUCqVvHr1ij59+jBu3DiqVauW3ymlU7Bg7j3mObdkdGmitnvx+lV+p6CRAvp598j1j+V1ct49FONj+efPD795PC8ZWzXO7xQ09vjmwfxOQWOFLfLviYw5YVhAkX2QlnmpY32yUQHD/E5BY0k6+E3WQE+3vl/oYo3/+Uc3fpy855J3/w9oiSDNf3z5mHSr1Wvgzp071K9fny+//FIrT8KEEEIIIYQQ7/kP/YfOOnVpoiZKlixJdHR0fqchhBBCCCGEEOn8a0/EhBBCCCGEELpFB6/6zLF/7aWJQgghhBBCCKGtZERMCCGEEEIIoR1kREwIIYQQQgghBEBQUBCtW7emZcuW+Pn5pZsfFxdHjx49cHV1pV+/fjx8+DDbZcqJmBBCCCGEEEIrKJPz7qWu27dvs3DhQjZt2sSuXbvYvHkzly9ffpezUslXX31F//79CQwM5IsvvsDX1zfb5cqJmBBCCCGEEEJk4tixYzg4OPDJJ59QuHBhnJyc2L9/v2r+xYsXKVy4MA0bNgRg0KBBdOvWLdvlyj1iQgghhBBCCK2Ql09NfPToEY8ePUo33cTEBBMTE9X7v/76i08//VT1vmTJkpw/f171/vr165iZmTFu3Dj+97//UbFiRb7//vts1y8jYkIIIYQQQoj/nHXr1tGsWbN0r3Xr1qWJS05ORk9PT/VeqVSmef/69WtOnjxJly5d2LlzJ2XKlOGHH37Idv0yIiaEEEIIIYTQCnk5ItarVy/at2+fbnrq0TCA0qVLExMTo3p/584dSpYsqXr/6aefUq5cOWrUqAFA27ZtGTp0aLbrlxExIYQQQgghxH+OiYkJVlZW6V7vn4jVq1eP48ePc//+ff755x9CQ0NV94MBWFtbc//+fS5dugRAREQE1apVy3b9MiImhBBCCCGEEJkoVaoUw4cPp2fPnrx69YqOHTtSs2ZN+vfvz9ChQ6lRowY//fQTEyZM4J9//qF06dLMmTMn2+XqKZVKZR7kLzJQ3LhKfqegsX9ev8zvFDSm0DfI7xQ0kqyDu6R+quukdcXLpNf5nYJGHt88mN8paMzYqnF+p/Cvp6eD+56ufe3QxRonJSfldwoaM9CxY7Uu1vjli5v5nYJabjdunGfrKnXwYJ6tKyNyaaIQQgghhBBC5DG5NFEIIYQQQgihFfLyYR35TUbEhBBCCCGEECKPyYiYEEIIIYQQQisok3XvvsyckhExIYQQQgghhMhjMiImhBBCCCGE0Apyj5gQQgghhBBCiFwjI2JCCCGEEEIIraBUyj1iQgghhBBCCCFyiYyICSGEEEIIIbSC3CMmhBBCCCGEECLXyIiYEEIIIYQQQivI/yMmhBBCCCGEECLX6PyJ2NixY9mxY0eeruvmzZs0bdo0T9bZwqkxR44HEXU6hDXrl2BsXFTtmIIFjVi6bBa/RAVz7OReli6bRcGCRgBUrVqZvaH+HPolkINHd9O0WYOPlnOrVk05efL/2bvv+Brv94/jr5zICSXUKDIUQcuvqgRJ1KoYISSRmIlNqMZoFa2q2qPFl6JFgtp7S4wkEntkECNUlUREJLGqVq3k/P4IR07mOYnk5LTXs4/zeDTnXOe+3+fyOfc59zz7OHs2hLVrF2aaOasahULBrFnjOXMmmKioQ3h59cjw3N69u7Jly7K3lhfA0bEFx0P3cCpyPytX/5Jp5pxqLC3NufTnccqULZ3huZUrWxEbd5p69T5+e5nbtuBk6F5Onwlm9ZpfM8+cQ42lpTmXr5ygbLrMDi2bcvzk7reWFQp3j9u2dSA8PIBz5w6wdu2iTLNlV5c6bidw9mwIFy4cxsurp/o51apVYf/+zURGBnPkyC4++KCa+rEJE0YSGRlMZGQwS5fOoVixohrzMzEx4fDhnXz11SCdX5O2VCoVY6fMZvm6Lfk2DzD8Hudn/tf69OnK1q2/ady3fv1iLlw4TGjoXkJD9zJz5vhsc2aVKT+WyfXr1yEkZCsnT+4hPDyA7t3ddM6WPoP0OH97DNCunQOnIoKIOn+I9esWZ9nnrOoUCgWzZ0/k/LmDXLx4lIED3/S5Vs0aHAjZRnhYAGGh+2jdurn6sSZN7DhyeBcR4YEE799C1arv65zdkPqcVl57/pqVlTkx0REZPrNbtWpGeFjAW82sTypVwd30zeBXxP7NypYrwy+LfqRPz6HY2Thy7Voc4yeN0rrm69HeGBsb08S+A03sO1C0aFFGjBwMwKy5E1m7eivNG7swzPs7fls5H2Nj4zxnLleuDD4+s/DwGMwnnzgQE3OdKVPGaF3j5dWD6tWtqV+/DU2aODN0aH8aNPgEgNKlSzF//jRmz56AkdHb221dtlwZFvr8RC9Pb+rXa8W1a3FMmvyNTjUenm7sDdyAhUXFDNM3NVWyZNkcTJQmby1zuXJlWLx4Jj08v8CmbktiYq4zeco3OtV4eLoTELRRI3PRoqaMnzCSlasWUOQtjIfXCnOPy5Urg6/vbLp3/5w6dVoQE3OdqVPH6FTn5dWDGjWqYmPTmsaNnRk27M24XbFiPkuWrKFevZZMmTKH9esXA+Dq2pZWrZpja9uWevVaUqxYMYYOHaAxz9mzJ+Tqy4q2rl67zoDh3xF08Gi+zQMMv8f5nb906VIsWDCd2bMnZli22dnVp1WrLtjZtcPOrh3ffDNZm5ZrZMqvZfL69YuZMmUO9vZOdOzYh59+Gke1alV0ypc2g/Q4f3v8OscS3zl06z6I2h83JybmOtOmfadT3cCBPalRw5q69Vry6aftGT7MiwYN6gIwf/50VqzcSENbRwYNGsm6tYswNjbG0tKczZuWMmz4WBo0bMP2HXuZP3+6ztkNpc/pM+W15wA9e3QiOHgrlpZpP7OLMmniaNauWUiRIm/vM1sUHINbEVOpVMyYMQNHR0d69erF9evXAZg7dy5du3ZV33/nzh02b97MyJEj1c9dsGABvr6+GtOaNWsWjo6OODk5sXLlSgDCwsLw8PDAzc2Nli1bsn///izz+Pn54erqiru7O8OHD+fZs2dv7bW2cGhC5OnzRF+NBeC3pevo0tVF65oTx8L536yFqFQqUlJSOHfuIlbvWwBgbKzg3XdLAlDCrDhP31LuVq2acerUOa5evQaAr+8aund31brGxcWR1as3kZyczP37D9i82Q8Pj9QtU506dSAhIYnvvpv2VrK+1rJlU06fOq/Os2zJGrp0c9W6pmLF8rTv0AZ3176ZTv9/cyezds1W7t79661ldmjZlFOn3/Rw6ZI1dE2XObuaiublcXZuTUeXPhrPadW6Ge+8U4zPB2mu8OdVYe5x6ng8q57vkiWr6d69o051rq5tWbVq86tx+/erceuOhUUFPvywGps27QIgMPAgJUq8Q926tdm5cx8tWrjz4sULzMxKUL58We7de5Pf09OdUqXM2LcvROfXpK0NW/3p5OxImxZN820eYPg9zs/8AJ06OWe6bKtSpRJmZsVZuPBHIiIC8fWdTenSpbLNmnmmt79MNjU1Zdq0eRw4cAyA+PhE7ty5h6WluU75NDNIj/OzxwCtWzUn4tRZrlyJAcDHdxUemez9ya7O1bUtq1ZuVPd506ZdeHqm9tnYWKHuXwmzEjx9mvrdwt3diYCAA5w5EwXAkiVrGDVqgk7ZDanPab2NnpubV8DFpS0dOmgeJdSmTXPeKf4OA7xGvJWsouAZ3IpYQEAAFy9exN/fn3nz5nH9+nWSk5OJjo5mw4YNBAQEYG5uzq5du3BycuLEiRM8evQIAH9/f1xd37xp9+3bx+nTp/Hz82Pz5s1s27aN27dvs2bNGqZOncr27duZOnUq8+bNyzLPzz//zG+//ca2bduwtLQkOjr6rb1WS6uKxN9IUP99Mz6RkqXMNHZVZ1dzIOQoV69cA8CqkgWDvfuwc/s+AEZ/PYmvRn5O1KUjbN+1glEjJpCcnJznzFZW5ty4cVP9d3x8AqVKldTInF1N6mMJaR5LVC8Mly5dy4wZ83n27Hmec6Zlmck8S2Xoc9Y1iYm36On5hXrhmVbvPl0xMSnCyhUb32pmKytzjX/31DwZ+5xVTWLCLTw9Mmb29wtizLdTefjg4VvNW5h7bGVloTHfGzcyjtmc6jIb05aWFbGysiAhIQlVmuMf0o7ply9fMnhwH/788wRly5Zh587U9+dHH33IkCH98fbOuEfgbfp+pDft27TI13mA4fc4P/MDLF26hunT52XYkPfee2UJCTnKsGFjsbVty6NHj/HxmZ1jXs1M+bNMfvbsGStXvnnP9e/vgZlZccLCTuuU700G6fGbx/Knx6k5LDRyZN/nzOsqWVkQl/bfID4Bq1fvty+/HMc3o4cSfTWcfXvXM2zYWJKTk6lRw5rHT56wZvWvhIXuY93ahTx//kLH7IbTZ83cee95QkISXbsN5M8/NT8Dd+0KYPToSTx48OitZC0sVClGBXbTN4O7amJYWBht2rTBxMSEMmXK0KxZM4yNjfn222/ZvHkzMTExnDlzhvfff5/ixYvTvHlzgoKCqFSpEpUqVaJChQrqaYWHh9OuXTuUSiVKpZKdO3cCMGvWLA4cOMC+ffs4e/Ysjx8/zjJPixYt8PDwoFWrVjg6OlKrVq239loVCoXGl4vX0q4waVPzSd2PWL1uIUt91xC47wCmpkp+WzmPIYPHELjvAA0a1mXdJh8iT50jPj4xT5mNjHLOk11N+tdjZMRbWUHMjkKLzNrUpPdJ3Y/o79WDdm26vZ2gabytsVFQCnOPFQojreabXV3GcWtEcnJKpv8GqY+9mfbixStZvHglEyeOYv36xXTqNIBly+bSt++XPHnyT65fV2Fi6D3Oz/zZCQ8/Q7dub85dmzp1LrGxpzAxMeHFC+2+xBbEMnnUqC/w9u6Pq2tv9R4QXUmP87/HkJ99TsbU1JS1axfiNXAEe/YEY2trw/Zty4k4dQaTIia0b98Kh5aduHIlhiFD+rNp4xIa2jpqnd2Q+pzW2+i5+PcyuD1iRkaaA7VIkSLcv3+fAQMGkJKSgqOjI61atVLXdOrUCX9/f/z8/HB3d9eYVpEiRTSOFb9x4wZPnjzB09OTc+fOUbt2bQYPHpxtnnHjxjF//nxKlSrF6NGj1Stzb8ONuJtUNC+v/tvcogJ/3buv8cUhpxr3Tu3ZtnMFkybMZu7s1PMmav3fBxQrVpTAfQcAiAg/w6Xf/6T+q2O88yIu7ibm5m9Wdi0tK3IvXebsatI/Zm5egfj4N1uw8sONG/GYp+mhRWZ91qImPQ9Pd0qalSAoZAtHT/hjbl6epb/NpZ1Tyzxnjou7ScU0fbKwyLzPOdUUlMLW4+/HfaU+Mb9fP48cxyzkbtzGxcVTsWJ5jemYm5cnPj6Bjz+uxSeffKS+f/nyDdStW5vWrZtTunQpVq6cT2joXtq3b82wYV4o3sl4gZLCTPFOaYPr8fjxX6trx4//ukDyZ6dxY1vat2+t/tvIyIiUlBSdvpjl5zJZqVSycuV8unRx4bPP3Dh//netc4H0uCB6DDBh/CjCwwIIDwugX38PLLTsc1Z11+PiNR6zMK/AjfgEPvroQ4oVK8aePcEAhIWd5uLFy9g2tCEhIYkTJyLURzUsX76eTz75iKJFNS+ek53C3ue03nbP/2v+S3vEDG5FrFGjRuzdu5fnz5/z999/c+TIEYyMjLC1tcXDw4MqVapw8OBB9UK0QYMGJCYmEhoaSqtWrTSm1bBhQwIDA3nx4gX//PMPXl5eXLlyhWvXrvHll1/SrFkzgoODs1wgv3z5kjZt2lC6dGk+//xzXF1d+f33vL150zoQfJQGDetiXa0yAP0GeLD31QJOmxrHdg7MmPUDnTr2Y+tmP/VzoqNjKVnSDFu7egBUqfo+H9aszrlzF/OcOTj4MLa29dQnuXp59cDfP1DrGn//IHr37oqxsTGlSpWkSxcXdu3SfP7bFhx8lIZp8vT36sHu3ft1rklvzDdTsKnbkiaNOtCkUQcSEm7h1X9Ehn/D3AgJPoJtwzd5Bnh5snt3kM41BaWw9Xja1J/VJ+Y3a+aqMR4HDuyZYcwC7N9/OMs6P79A+vTplmbcOuPnF0B8fCJXr8bSpYszkHr+QkqKiqioS3z8cS18fWerr+LXo0cnDh48ztat/nz4YWN1vt27g1iwYCkpT97eOYYFIeXJXwbX48mT56izTJ48p0DyZ6d48XeYO3eS+pybESMGs337HlJSst/Lk1Z+LpOXL/8ZMzMzWrRw5/r1G1pnek16nP89Bpg0eTYNbR1paOtI06Yu2NraUL16VQAGDeyVaY+C9h/Kss7PL5C+fd/0uWtXF3btCuDq1WuUKmWGvX19AKytK1OrVg3OnI1i5869NGrUgCpVKgHg1tGJCxcu8fTpU61fR2Hvc1pvu+fi38vgDk1s1aoV58+fp0OHDpQrV45q1arx9OlTLl26hLNz6gdx7dq1uXHjzRupdevW3L9/H6VSSVJSEoMGDWLnzp20bt2aqKgo3N3dSUlJoXfv3tSpU4fOnTvTvn17ihQpgr29PU+fPuXJkycZshQpUoThw4fTv39/TE1NKVu2LD/++ONbe6137txj6BdjWLF6AUqlkpiY63wxaDR169Vm3i/Tad7YJcsagMnTvsXIyIh5v7y5MlHoyVN8M3ISvTy9mf7TOIoWNeXly2RGDB/HtZjrec58+/ZdPv98NOvWLUKpVBIdHYuX1whsbD5m4cKfsLd3yrIGwNd3NdbW7xMWtg+l0oRly9Zx9GhonnNl587tu3gP/oZVa39FaWJCTMx1Ph84knr1PmbBwhk0adQhyxp9uX37LoMHj2bN2oUolSZEx8QyyGsk9Ww+5teFP/Kpffssa/ShMPf49u27DBqUesiaUmlCdPR1Bgz4CgAbmzosWvQTdnbtsq1LHbeVCQ8PQKk0YenStRw5kjpue/ceyqJFPzFmzHCePn2Gp+cXqFQq1q3bRrVqVTh+fDcvX77k998vM3jw6Hx/vfpg6D3O7/xZCQw8yK+/LufAgW0oFAqiov7A2/tbnbPnxzLZzs4Gd/f2XL58lZCQrer5jRv3I/v3H9Yp4+uc0uP87fHrrAMHjWTDeh+UShOuRsfSv/9XQGqffRbPoqGtY7Z1Pj6rsLauzKmIQEyUSpYuXcORIycB6NJ1IHP+N4miRYvy8uVLvId8S3R06sXEhg//ns2blmJiUoS//vobD8/sjzgy5D6nz53Xnv/XFIbLyhcUI1VmB6T+S6hUKl68eEG/fv0YO3YsH330Uc5PKkBlzGroO4LO/nn5di+UURBMFIZ1SdcUA3xLKt7izwkUlOfJL/UdQScPbxzUdwSdmVl9pu8I/3pv86c8Coqhfe0wxB4npxjeeUXGBvZZbYg9fv4s73v7CkLMJ61zLnpLqp7Vz5FCrxncoYm6uH37No0bN+aTTz4pdCthQgghhBBCCE3/pXPEDO7QRF2UL1+e8PBwfccQQgghhBBCCA3/6hUxIYQQQgghhOFQqfS/p6qg/KsPTRRCCCGEEEKIwkj2iAkhhBBCCCEKBZX2vx5h8GSPmBBCCCGEEEIUMNkjJoQQQgghhCgUUuQcMSGEEEIIIYQQ+UX2iAkhhBBCCCEKBblqohBCCCGEEEKIfCMrYkIIIYQQQghRwOTQRCGEEEIIIUShoEqRQxOFEEIIIYQQQuQT2SMmhBBCCCGEKBRUKn0nKDiyIqZHT14803cEnRkrDG8nqqH1uYjCWN8RdPYyJVnfEXT2z80j+o6gEzOrz/QdQWcPbxzUdwSdvWPRVN8RdKIsYqLvCDp7nvxS3xF0YlpEqe8IujO8j2qMjQwstIHFFYWTrIgJIYQQQgghCgU5R0wIIYQQQgghRL6RPWJCCCGEEEKIQiFFftBZCCGEEEIIIUR+kT1iQgghhBBCiEJBJXvEhBBCCCGEEELkF9kjJoQQQgghhCgU/ku/IyZ7xIQQQgghhBCigMkeMSGEEEIIIUShIFdNFEIIIYQQQgiRb2SPmBBCCCGEEKJQkKsmCiGEEEIIIYTIN4VyRWzMmDFs27btrU6zV69ehIaGvtVpvm1t2zoQHh7AuXMHWLt2EWZmJXSqUygUzJo1gbNnQ7hw4TBeXj3Vz6lWrQr7928mMjKYI0d28cEH1QAYNcqb0NC96tvVq2HcunUBgHLlyrBhgw/h4QFERgYzffpYjIwy30rh2LYFoaF7iTwTzOo1v2aaPasahULBzJnjOR0ZzLnzBxng1UP9nHZOLYm7cYYTJ/eobyVKFAegcWNbDhzczsmTewkI3EiVKpV07PgbTu1acvpUEBeiDrNhvU+Wvc+pzsrKgtiYCMqWLa2+r1atGhw6sJ2I8EDCwwJo07q5Ttn0MS4A1q9fzIULh9VjY+bM8RrzMzEx4fDhnXz11SCtX0th7vPboFKpGDtlNsvXbcnX+ehrTEyYMJLIyGAiI4NZunQOxYoV1ZhfbsaErgqqx9lp92p8RkUdZn024zinOisrC66lG8cN6n/CoYM7iAgPJPL0fjw93XOVMb+WyaVLl+K3337m+IndnI4MxsPDTf3Y21wmg2H0+TXHti04GbqX0zn0O7saS0tzLl85oZHTpn4dgoI3c/zkbkLD9tKte8c85Wzb1oGwsH2cPRvC2rULM82ZVU3qcmM8Z84EExV1CK804+K1ypUrER9/FhubjzXuVyqV+Puvwc3NKU/5DaHP+dXj+vXrEBKylZMn9xAeHkD37prvvUOHthMaupegoE15fu+JglMoV8T+i8qVK4Ov72y6d/+cOnVaEBNznalTx+hU5+XVgxo1qmJj05rGjZ0ZNqw/DRp8AsCKFfNZsmQN9eq1ZMqUOaxfvxiA2bMXYmfXDju7drRp040nT57Qs+cQAGbNGs+lS3/SsKEj9vZO2NrWo1evzplm8lk8C0/PL6hXtyXXYuKYPOVbrWsGeHlSvUZVGjZoQ7OmLgwZ0p/6r3Lb29Vn3jxfGtk7qW+PHj3GwrIi6zf4MOKrcdjbt2Pnjn38PG9qrnu/dMkcunYbxEe1mxETE8v0aWN1ruvZszMHgrdiaWmu8bxf5k9n+YoNNGjYhoGDvmb9usUYGxtrnU0f4wLAzq4+rVp1UY+Pb76ZrDHP2bMnULXq+1q9jtcZC2uf34ar164zYPh3BB08mq/z0deYcHVtS6tWzbG1bUu9ei0pVqwYQ4cO0JinrmNCVwXV4+ykHZ+1tRzHmdX17NmZkEzG8caNS5g0+X80aNiGDs69mDVzAtWrV9U5Y34tk318ZxMfn8injdrToUMPZs2eiIVlxbe6TH6dr7D3OW2GxYtn0sPzC2zqtiQm5jqTp3yjU42HpzsBQRuxsKio8by16xYyberPfGrfHje3fvz44/dUq1Yl1zl9fGbh4TGYTz5xICbmOlOmjNG6xsurB9WrW1O/fhuaNHFm6NA3yw0AU1NTli//GaXSRGOadnY2HDy4nUaNGuQqd9pshb3P+dnj9esXM2XKHOztnejYsQ8//TSOatWqYGlZkY0bffnyyx+ws2vHjh17mZeH915hoFIV3E3fCsWKmEqlYsaMGTg6OtKrVy+uX78OwNy5c+natav6/jt37rB582ZGjhypfu6CBQvw9fXVmNasWbNwdHTEycmJlStXqh/bsmULbm5utGzZkpCQEAAuX75Mr1696NSpEy1atGD9+vXq6Q4YMAAnJyfWrVvH5cuXcXd3x9XVlSlTptC6dWsA7ty5g7e3N+7u7nTq1Injx4/nqgetWjXj1KmzXL16DYAlS1bTPZMtMtnVubq2ZdWqzSQnJ3P//t9s3uyHh4c7FhYV+PDDamzatAuAwMCDlCjxDnXr1taY9o8/fk9AwEECAw8CsHNnAIsWpfbv2bNnXLjwB5Xet8qQqWXLppw6fS5NpjV06+aqdY2LsyOr1bkfsGWLn/o12dnX57Pmn3Ly5F4CgzbRuLEtAG4dnQgKPMiZM6l775YtW8c3ozVXFLTVunVzIiLOcuVKDACLfVbhmWYrrzZ15uYVcHVxxKlDxi2ExsbGlC79LgBmJUrw9OkzrbPpa1xUqVIJM7PiLFz4IxERgfj6zqZ06VLq+Xl6ulOqlBn79oVo/VoKc5/fhg1b/enk7EibFk3zdT76GhM7d+6jRQt3Xrx4gZlZCcqXL8u9e3+p55ebMaGrgupxdtKPTx+fVRp7hbSpMzevgIuLI+3TjWNTU1OmTp1DSMgRAOLjE7h9526GlYic5NcyuXTpUjg4NGX69J8BuBmfyGfNO/LXvftvdZkMhtHn1xzS9XLpkjV0Tdfv7GoqmpfH2bk1HV36pMupZMb0+Rw8cAxI7fedO/ewtNRcidBW6jLhTQZf3zV07+6qdY2LiyOrV29Sj4vU5cabf5Off57C6tWbuXv3nsY0vb378sMPPxIRcSZXuV8zhD7nV49NTU2ZNm0eB15ljFdnNMfNzYnAwIOcOROV+pqXrmN0Ht57omAVihWxgIAALl68iL+/P/PmzeP69eskJycTHR3Nhg0bCAgIwNzcnF27duHk5MSJEyd49OgRAP7+/ri6vhnk+/bt4/Tp0/j5+bF582a2bdvG7du3ATAzM2P79u2MGzeOX3/9FYDNmzfj7e3N1q1bWbVqFTNnzlRP6/nz5+zZswdPT0/GjBnDl19+yc6dO6lUqRLJyckATJs2jU6dOrFt2zYWLVrE+PHj1dl0YWVlwY0bCeq/b9xIoFSpkpkeYpFVnZWVOTdu3FQ/Fh+fgKVlRaysLEhISEKVZtU/Pj5R40OnZs0aODs7Mnny/9T37dixl6Sk1N598slHdOvmit+ugByzx8dnzJ5djWUmj73Odu/eXyxduhZ7+3ZMGD+T9Rt8sLCsSPUaVXn85B9WrFzA8RO7WbX6F54/f55di7NUycqCuDR9y6r32dUlJCTRpetA/vwzOsP0h335Pd9+M5Rr0REE7NvAkGHfqcdPTvQ1Lt57rywhIUcZNmwstrZtefToMT4+swH46KMPGTKkP97eGffCZKcw9/lt+H6kN+3btMj3+ehzWfHy5UsGD+7Dn3+eoGzZMuzcuQ/I/ZjQVUH1ODupfc15HGdXl5CQRNdMxvGzZ89YvmKD+m+vAT0wK1GC0NDTucj49pfJ1tWqkJh4i2HDvdgfvIUjR3dRt25t/vnn6VtdJr/JV7j7/CaDOfEa/UrMpN9Z1yQm3MLT4wv1yuSbnM9ZtXKT+u9+/T0oYVacsLDIXOdM/77PLGdWNamPab6G18uGvn27Y2JShOXL3/T1tT59hhMcfCRXmdPnL+x9zq8eP3v2jJUrN6rv79/fAzOz4oSFnaZ6dWseP37CqlULOHFiD6vz+N4rDFJURgV207dCcdXEsLAw2rRpg4mJCWXKlKFZs2YYGxvz7bffsnnzZmJiYjhz5gzvv/8+xYsXp3nz5gQFBVGpUiUqVapEhQoV1NMKDw+nXbt2KJVKlEolO3fuVD/WqlUrAKpXr85ff6VuyR0zZgxHjhzBx8eHy5cv8+TJE3V9nTp1ALh//z7x8fE0b556zkmnTp1YtWoVAMePHyc6Opr58+cDqV9U4uLiqFWrlk49UCiMNL78vJb+i2R2dQqFQuMxIyMjkpNTMtz/5rE30x42bACLF6/kwYOHGabdqlUzli+fx9dfT+DcuYsZHjfSInt2NQqFESrS5059rqfHYPX9J05EEBp6ipYOTTExKYKTUytat+rC1avX+OKLvqzf4EMje92PP8+sP+nz61KXlqmpKevWLmKA1wh279mPna0NO7avICLirMaCOOts+hkX4eFn6NbtzXk+U6fOJTb2FCVLmrFs2Vz69v2SJ0/+yTG/ZsbC22dDou9lxeLFK1m8eCUTJ45i/frFdOo0INdjwhDl5zhOa/ToIQwbOoAOzj15+vSpThnza5lsUqQIVau+z8MHj2jVsjPW1pUJ2r+ZK1dj3uoyGQyjz7pkyGvOr0cOxntIPzq69s313n4jo5wzZFeTcbmRen/durXx8upB69ZdcpVLW4bQ5/zqcVqjRn2Bt3d/XF178/Tps1fvvZa0evXe8/buy4YNPtjn8r0nClahWBEzMtL8QChSpAj3799nwIAB9O3bF0dHR43B2alTJxYtWoSVlRXu7pon2BYpUkTjghI3btygTJkyAOrzRdI+/tVXX1GyZElatGiBk5MT/v7+6seKFi2qfl5mbxqAlJQUVq5cybvvvgvArVu3KFu2rFave/z4r2nfPvUQx5IlzYiKuqR+zNKyIvfu3c/wxSYu7iYNG9bLtC4u7ibm5m9WSs3NKxAfn0BcXDwVK5bXmI65eXni41O3uigUCjp2bMenn7bPkHH4cC9GjfKmT59hhIQcxViRcSfqjXSZLCwyZs+u5kYmuW++2oo1cFBPZs9aqH7MyMiIFy9ekJBwixMnItS79leu3Mjs/02kaFFTrRaeEyeMokOHNgCUNCtB1IX0vf8rQ++vx8Vja5u+9xnr0qr90Ye8U6wYu/fsByA07DQXL/6BrW29LFcQCsO4aNzYlnffLcXu3UFAat9TUlJo0+YzSpcuxcqVqRseKlWyxMGhKSXMijNx0uwMr6Uw99mQKN4pTWjoXkB/Y+Ljj2uhUCg4ezb10LPlyzcwZEh/WrdunumYKFky8wsrGKIJE0bh/Gocm2k5juNyMY4h9aIGy5bN5f9qfUDTZi7Ext7QOW9+LZMTEpIAWL16MwDR0bEcPx5OgwZ187xMBsPr85sMN2nQsK7678z6rU1NVjl9fGdRs2YNHD5z5/r1+DzlbJgmQ2bLjuxqslpu9OjhTsmSJThwYJv6/uXL5zF27HR2796f67yZ5S/sfc6vHr/OuGTJbGrWrMFnn7lx/XrqmE1ISOLkyVPq996KFRv53/8m6fTeK2zk8vUFrFGjRuzdu5fnz5/z999/c+TIEYyMjLC1tcXDw4MqVapw8OBB9VaBBg0akJiYSGhoqHov12sNGzYkMDCQFy9e8M8//+Dl5UVSUlKW8z527BjDhw+nVatWHD58GMi49cHMzIxKlSpx6NAhAPz8/NSP2dvbs27dOgCuXLmCs7Mz//yj3VbhyZPnqC+E0KyZK7a29dQnhw4c2BN//8AMz9m//3CWdX5+gfTp0w1jY2NKlSpJly7O+PkFEB+fyNWrsXTp4gyk7uFKSVGpv8zVrl2T+/f/zvBB9PnnvRk8uA/Nm3ckJCTrk+ODg49g27CuOpOXVw/1F3htavz9g+jdu4s6d+fOzvj5BfLw4SM+/7w3rq5tgdTDIxvU/4SgoEP47QqgUaMGVK6ces6aq2tbLl74Q+uFzsRJs2nQsA0NGrahcVNn7Gxt1Cdqfz6oF7v8MvY+KOiQVnVpXbl6jVKlzGhkn3qSsrV1ZWrV+kB9LHdmCsO4KF78HebOnaQ+L2zEiMFs376HLVv8+PDDxup8u3cHsWDB0kxXwgp7nw1JypO/9D4mPv64Fr6+s9VXSuzRoxMHDx5n61b/TMfE5Mlz8r8xBWRSmnHcJN04HjSoF35ajOOs6tJbuXIBJc3M8rRykF/L5NjYG0RGnqdHz04AlC9fDnv7+pw+fS7Py2QwvD6/FhJ8BNuGb95rA7w8M/Rbm5rMLPttLmYlS9DSoVOeVsIAgoM1lwleXj0yLDuyq0kdF13TLDdc2LUrkNGjJ1OnTgvs7Z2wt3ciISGJfv2+fKsrYWAYfc6vHgMsX/4zZmZmtGjhrl4JA9i1KwB7+/pUrpx6pURX17Zc0PG9J/SnUOwRa9WqFefPn6dDhw6UK1eOatWq8fTpUy5duoSzc+oXgtq1a3PjxpuB17p1a+7fv49SqSQpKYlBgwaxc+dOWrduTVRUFO7u7qSkpNC7d2+qVs36SkjDhg3D09MTU1NTatasiaWlpcZ8Xps5cyZjx47l559/5sMPP1TvLRs3bhzjx49X55w5cyYlSui+Jfj27bsMGpR6qI9SaUJ09HUGDPgKABubOixa9BN2du2yrfP1XY21dWXCwwNQKk1YunQtR46kXrK/d++hLFr0E2PGDOfp02d4en6h3stXvXrVDB9EJiYmTJ06hgcPHrFhg4/6/u3b9zBr5q8Zsg8ePJq1axdhojQhJiaWgV5fU8/mYxYu/IlG9k5Z1kDqSeLW1pU5GboXpdKE35at4+jR1Nxduw7kf/+bxLhxI3iZnEzv3sO4e/cv7t79i6++GseGjb6v9qD+Tc+e3jr3/XV+r4Ffs3GDb2pPr8bSt/+XANS3qYOPT+qXg+zqsvL33w/o3MWLOXNSt069fJnMYO9viI6O1TqbPsZFYOBBfv11OQcObEOhUBAV9Qfe3t9mkVI7hbnPhkRfY2Ldum1Uq1aF48d38/LlS37//TKDB4/WUxf0J+34NHk1PvvlMI7T12XF3q4+nTt14I/LVzl86M1h9d+NnUZQ0CGdMubXMrl7t8+Z+/NkvLx6olAomDFjPqdPnQN4a8vk16+hsPc5bdbBg0ezZu3C1PdaTCyDvEZSz+Zjfl34I5/at8+yJju2tvVwc3fi8uVo9oe8+bmGH8b9RPD+w7nK+fnno1m3bhFKpZLo6Fi8vEZg82pc2L8aF5nVwOvlxvuEhe1DqTRhWZpxURAMoc/51WM7Oxvc3dtz+fJVQkK2quc3btyP7N9/mK+++oGNG30wMTHh/v2/6dEj9++9wqAwnLtVUIxUWR1zV0ipVCpevHhBv379GDt2LB999FGBzPeXX36ha9eulC9fnsDAQPz8/FiwYEGeplm0aP5d5jm/ZHZoYmH37OULfUfQSRFFwV1y/W15mVJwF8V4W/65mfeTxwuSmdVn+o6gs4c3Duo7gs7esdDfFRlzQ1nEJOeiQua5gS2TTYso9R1BZ8mqFH1H0JmxkWF9vzDEHv/zj2FsnAy1yNvv+unC7ubb/d1iXRWKPWK6uH37Nu3bt6dLly4FthIGYGFhQf/+/SlSpAglS5Zk2rRpBTZvIYQQQggh/gsMag9RHhncilj58uUJDw8v8Pm6u7tnuDCIEEIIIYQQQuSGwa2ICSGEEEIIIf6d/kvniBnWAblCCCGEEEII8S8ge8SEEEIIIYQQhYL8jpgQQgghhBBCiHwje8SEEEIIIYQQhYLh/TBA7skeMSGEEEIIIYQoYLJHTAghhBBCCFEoqJBzxIQQQgghhBBC5BNZERNCCCGEEEKIAiaHJgohhBBCCCEKhRSVvhMUHNkjJoQQQgghhBAFTPaICSGEEEIIIQqFlP/QxTpkRUyPUlSG90sJpgoTfUfQWbLCsPpsrJAd1QXhHYum+o6gE2OFsb4j6MzQegzw5OYRfUfQSclKLfQdQWeG1uNiBjiOiyuL6juCzh4/f6rvCDr576wqiPwkK2JCCCGEEEKIQkEuXy+EEEIIIYQQIt/IHjEhhBBCCCFEoWBYJ5TkjewRE0IIIYQQQogCJnvEhBBCCCGEEIWCnCMmhBBCCCGEECLfyB4xIYQQQgghRKEg54gJIYQQQgghhMg3skdMCCGEEEIIUSjIHjEhhBBCCCGEEPlG9ogJIYQQQgghCgW5aqIQQgghhBBCiHwjK2LZSEpKYuDAgXqZd7t2DpyKCCLq/CHWr1uMmVkJneoUCgWzZ0/k/LmDXLx4lIEDewJQq2YNwsMC1LfTp/bz/NkNOrq2A6BJEzuOHN5FRHggwfu3ULXq+zpnb+P4GcdO7ibidBArVy/INHtONZaW5vx++RhlypZW39e0mT2Hj+7k2Mnd+O1ZS+3aNXXO1ratA+HhAZw7d4C1axdl2des6hQKBbNmTeDs2RAuXDiMl1dP9XOqVavC/v2biYwM5siRXXzwQTX1Y+vXL+bChcOEhu4lNHQvM2eOB8DKyhx//zWEhe3j1KkgevbsnGV2x7YtCA3dS+SZYFav+TXT7FnVKBQKZs4cz+nIYM6dP8gArx4A1KxZnRMn96hvYWH7ePzkGi6ujhrTHTKkP+HhAVp0uPD1+LWPP65FTEyEVq/htXbtWnL6VBBRUYdZv94nm/dh9nVWVhZci4mgbJrx3KD+Jxw6uIOI8EAiT+/H09Ndp2xp5WfPX+vTpytbt/6mcV9OPdeWofQ5t1QqFWOnzGb5ui0FNs+2bR0IC9vH2bMhrF27MNOeZlWTOh7Gc+ZMMFFRh/B6tbwAqF+/DiEhWzl5cg/h4QF07+6WYbpDh/YnIiIw/15cJvTR4/ScXo3PC1GH2ZDNOM6pzsrKgtg047hWrRpEhAeqb5Gn9/PyeTwdO7bLU978+qwuXboUS5bN4cixXYSfDqRb9455ypmeofX53758E3kjK2LZqFChAkuWLCnw+ZYrV4YlvnPo1n0QtT9uTkzMdaZN+06nuoEDe1KjhjV167Xk00/bM3yYFw0a1OX3S3/S0NZRfQvaf4gNG3awY+deLC3N2bxpKcOGj6VBwzZs37GX+fOn65S9bLkyLFw8k149htDApjXXYuKYOHm0TjXdPdzYG7AeC4uK6vtKlizBmrUL+WHcTzS2b8/XX/3AilULUCqVOvXV13c23bt/Tp06LYiJuc7UqWN0qvPy6kGNGlWxsWlN48bODBvWnwYNPgFgxYr5LFmyhnr1WjJlyhzWr1+snqadXX1ateqCnV077Oza8c03kwH4+eep7Nt3AFvbtrRr58GcOZOwsKyYaSafxbPw9PyCenVbci0mjslTvtW6ZoCXJ9VrVKVhgzY0a+rCkCH9qd/gEy5dukIjeyf1LTj4CJs27mTXzjcrXfb29Rnx9ecG22NjY2OGDRuAn99qzMyKa/U6XmdcumQOXbsNonbtZsTExDJ92lid63r27ExI8FYsLc01nrdx4xImTf4fDRq2oYNzL2bNnED16lW1zpd2/vnZ89KlS7FgwXRmz56IkZHm4SJZ9VzX/IbQ59y6eu06A4Z/R9DBowU2z3LlyuDjMwsPj8F88okDMTHXmTJljNY1Xl49qF7dmvr129CkiTNDh74ZD+vXL2bKlDnY2zvRsWMffvppHNWqVVFPt1GjBnz99eACe62gnx6nl3Z8fqTlOM6srmfPzhxIN45///1PGjRso77tDzrM+g3b2bFjb67z5tdnNcDCxTO5GZ9I08YuuHbozcxZ4zPU5Jah9fnfvnzLLylGBXfTN4NaEfP19cXNzQ0XFxdmzpzJ9OnT+e23N1tohw0bRlBQEHfu3MHb2xt3d3c6derE8ePHM0xr27ZtDB8+nN69e9O2bVtWrFjBtGnTcHZ2plevXjx79owbN27g4OAAwJgxY5g6dSoeHh44ODiwdetWAE6cOIG7uzvu7u7069ePe/fu5fl1tm7VnIhTZ7lyJQYAH99VeGSy1TG7OlfXtqxauZHk5GTu3/+bTZt2ZdhS0rixLe5u7RkyNPXD193diYCAA5w5EwXAkiVrGDVqgk7ZHRyacPrUOaKvXgNg2dK1dOnqqnVNxYrl6eDcGreOfTWeU61aVf5+8JBDB1P/Lf+8HM3Dh4+wtaundbZWrZpx6tRZrr6a75Ilq+meyZa67OpcXduyatVmdV83b/bDw8MdC4sKfPhhNTZt2gVAYOBBSpR4h7p1a1OlSiXMzIqzcOGPREQE4us7m9KlSwHQpYsXCxcuB6BSJQtevkzm6T9PM2Rq2bIpp06fS5NpDd26uWpd4+LsyGp17gds2eKX4bV/+mlDOrq1Y/jw79X3lS9fjjlzJ/P9WO1WyAtjj+vVq03t2jXp1m2QVq/htdatmxMRkeb95bMKD49M3ofZ1JmbV8DFxZH2HXpoPMfU1JSpU+cQEnIEgPj4BG7fuZvhQ1Yb+dlzgE6dnElISOK776ZpTC+7nuvCUPqcWxu2+tPJ2ZE2LZoW2DxT/63fLAt8fdfQvbur1jUuLo6sXr1JvbxIHQ9umJqaMm3aPA4cOAZAfHwid+7cU/ezfPlyzJkzmbFaLi/eFn30OL3043Oxzyo8tRjHaevMzSvg6uKIU7pxnFaTxra4u7fHe0jGjS26yK/P6tKlS9HCoQk/zpgPwM2biTi0cOevv+7nKe9rhtbnf/vyTeSdwayIHT58mKioKLZs2cKOHTtISkqiVKlS+Pv7A/Do0SMiIyNp3rw506ZNo1OnTmzbto1FixYxfvx4Hj16lGGa58+fZ+HChSxbtowZM2bQrFkz/Pz8ADhy5EiG+sTERNatW8eiRYuYOXMmAAsXLmTixIls27aNTz/9lIsXL+b5tVpZWXDjxk313zduJFCqVMlMd1NnVVfJyoK4GwlvHotPwCrdm/PHGeOYMGEmDx+m9qZGDWseP3nCmtW/Eha6j3VrF/L8+Qsds5sTH/9mvvHxiZQqZaaRPbuaxMRb9PT05uqVaxrTvXIlhuLFi+Hg0AQAG5uPqVmrBhUqltchmwU30vYk275mXmdlZa7R8/j4BCwtK2JlZUFCQhIqlUrjdVlamvPee2UJCTnKsGFjsbVty6NHj/HxmQ2kHk6TkpJCYOBGDh3awfLlG7h3736O2ePjM2bPrsYyk8fSL6ynTR/LpImz1eNBoVCwfPk8xn0/g5s3k7Jvrha907bubfc4IuIsn38+msTEW1q9Bs2MeXsfJiQk0bXrQP78M1rjOc+ePWP5ig3qv70G9MCsRAlCQ0/rlPHN/POn5wBLl65h+vR5PHv2TGN62fVc9/yFv8+59f1Ib9q3aVFg8wMy/ffMuLzIuib1Mc1ltKWlOc+ePWPlyo3q+/v398DMrDhhYadRKBSsWDGf77+fTnx8Yj6/Qk366HF6qZ+5OY/j7OoSEpLoksk4TuunH3/ghwk/qZfTuZVfn9VVrSuTlHiLIcMGEBC0iYOHd1C3bm3+yWQDY24YXp//3cu3/JKCUYHd9M1grpp44sQJzp07h7t76lbap0+fYmFhwfPnz4mNjSUyMhIHBweUSiXHjx8nOjqa+fNTt8i8fPmSuLg4atWqpTFNGxsbSpQoQYkSqW+IRo0aAWBpacmDBw8yZGjcuDFGRkZ88MEH3L9/H4CWLVsydOhQWrVqRcuWLWncuHGeX6tCYaTxZfO15ORkresUCoXGY0ZGRhrPt7evT7n3yrB+w3b1fSZFTGjfvhUOLTtx5UoMQ4b0Z9PGJTS01TxfKPvsihyza1OT3sOHj/Ds/gU/TPiaydPGcPxYOIcPneDF8+c6ZMuvvqZk+ppe9zw8/IzG3pipU+cSG3sKExMTXrxIXdFt06Yb5cqVYffutfx5+SqrV2/WnJYW2bOrUSiMUJH1eLCzs6FcuTJs3LhTfd/kyd9w9FgYISFHadrUPsN0M1OYe6wrbcdpbsZzWqNHD2HY0AF0cO7J06e6f1nJz55n52313FD6bEiMjHLuVXY1GcdDxj6PGvUF3t79cXXtzdOnz5g27TuOHg3VaXnxb1IQ47iRfQPKlSvD+vXbc6zNSX59VpuYmFCl6vs8fPgIx9ZdsbauzN7ADVy9ck19tE1+585t9tcKus+61GXlv7R8+7cxmBWx5ORk+vTpQ79+/QB48OABxsbGmJmZsWfPHiIjIxk0KPVLQUpKCitXruTdd98F4NatW5QtWzbDNE1MTDT+LlIk+3aYmpoCaJwn0bdvX1q0aMGBAweYNWsW586d44svvtD59U0YP4oOHVoDYFayBBeiLqkfs7SsyL1793ny5B+N58TF3cTWtl6mddfj4rEwr6B+zMK8AjfSbNnq0sWFtWu2arzxExKSOHEiQr1rfPny9cydM5miRYtq/caOi7tJ/VfnEgBYWFTgr3TZtalJz8jIiMePHtOh3Ztd86ci9xN9NTbbPGPHfUXbdqmHl5YsaUaUln1t2DDzvsbF3cQ8TV/NzSsQH59AXFw8FdPtnTM3L098fAKNG9vy7rul2L07SP1aUlJSSE5Oxs3NiaCgQzx69Jg7d+7h5xfIJ3U/yrAidiNdJguLjNmzq7mRSe6babZad+7szLp12zTGg4enO7dv3cXFxZHixd/BwqIiJ07uoZG9k0a2cT+MwMmpVaHtsS4mTBiFc4c2AJiZlSDqQvrX8lcmryU+k/dhxrr0lEoly5bN5f9qfUDTZi7Ext7QOuf48V/Tvn3q8iI/e56dvPTcUPpsqFL/reuq/85sTGRXk914UCqVLFkym5o1a/DZZ25cv57aTw8Pd27fvoOLiyMlShTHwqIiJ0/uwT7d8uLfZOKEUXR4NY5LajmOr+dyHAN06eLMmrVbMv3Crqv8+qxOTEg9emLt6tSLpkRHx3LyRAT1G9TJ9YqYofVZlm95l/cRbjgM5tBEe3t7du7cyePHj3n58iVDhgwhICAAZ2dn9uzZQ2xsLPXr11fXrlu3DoArV67g7OzMP//k/ObLjS5duvD48WP69u1L3759c31o4qTJs9UX0Gja1AVbWxv1CZeDBvbCzy/jFeuC9h/Kss7PL5C+fbthbGxMqVIl6drVhV273kyjWVN7Qg5onti8c+deGjVqQJUqlQBw6+jEhQuXdNq6EhJylIa29bB+dfJ2/wGe7N69X+ea9FQqFZu3LaNevY8BcO/UnqfPnml8Ac3M9Kk/qy8k0KyZK7a29dQnlg8c2BN//4xX9tq//3CWdX5+gfTp86avXbo44+cXQHx8IlevxtKlizOQev5FSoqKqKhLFC/+DnPnTlKfPzNixGC2b99DSkoKgwb1wtu7L5D6hbpDh9YcOnQiQ6bg4CPYNqyrzuTl1UP9BVibGn//IHr37qLO3bmzM35+b157k6Z2HHx13sdr1axtsbdvRyN7J4Z4jyEmOjbDShjA1ClzC3WPdTFp0mz1idpNmjpjl/b9NaiXRs9eCwo6pFVdeitXLqCkmVmuPjwnT55TID3PTl56bih9NlTBwZr/1l5ePTKMiexqUpcXXdOMBxd27Up9bPnynzEzM6NFC3f1ShiAtXVD7OzaYW/vxBdffEt0dOy/eiUMYGKacdw43Tj+fFAvdmkxjrOqy0yzZo0ICXk7FyTJr8/q2NgbnImMwqNH6tFL75Uvi62dDZGnz+c6q6H1WZZvQhcGs0fMwcGBS5cu0bVrV5KTk2natClubm4YGRlRunRp6tWrp95TNW7cOMaPH4+zc+oXtpkzZ1KiRAnOnz/P/Pnz3+qVEL/++mvGjBlDkSJFeOedd5g6dWqep3n79l0GDhrJhvU+KJUmXI2OpX//rwCwsamDz+JZNLR1zLbOx2cV1taVORURiIlSydKlazhy5KR6HtWrV83wpj177iLDh3/P5k1LMTEpwl9//Y2Hp25Xv7pz+y7eg79l1ZpfUCpNiIm+zuBBo6hX72Pm/zqdpp86Z1mTE6/+I5j/yzRMlCYkJd6mR3fdst2+fZdBg0axfv1ilEoToqOvM2DAV0BqXxct+gk7u3bZ1vn6rsbaujLh4QEolSYsXbqWI0dCAejdeyiLFv3EmDHDefr0GZ6eX6BSqQgMPMivvy7nwIFtKBQKoqL+wNs79WqGAwd+zS+/zFBfGv6339bjtyvjF+Dbt+8yePBo1q5dhInShJiYWAZ6fU09m49ZuPAnGtk7ZVkDqRfusLauzMnQvSiVJvy2bB1Hj4aqp1+tWhVir+d9IV4Ye5yX1+I18Gs2bvDFRGlC9NVY+vX/EoD6NnXw8Un9sM2uLiv2dvXp3KkDf1y+yuFDbw4H/W7sNIKCDumcMz97npW31XND6bMhuX37Lp9/Ppp16xahVCqJjo7Fy2sENq+WF/avlheZ1cDr8fA+YWH7UCpNWPZqeWFnZ4O7e3suX75KSMhW9fzGjfuR/fsP6+vlFgppx6fy1fjsm8M4Tl+XkxrVq3LtLX3Zzs/P6h4eg5k9ZxIDvDxTfzrlx184nYcVsbQMrc+yfMsd3TahGjYj1dvYxy1yRWlqpe8IOitmYqrvCDp79jJ35wjpi7HCYHZUqyXruOepMEhO0e2wRX0zVhjrO4LODK3HAE9uZrxQU2FWspJ+L1KRGw/iDug7gk6KWejvaoy5VVxZVN8RdPb4uWGd26T/yzzo7sXzeH1H0Mq2ip4FNi/3xHUFNq/MGMweMSGEEEIIIcS/W4qRIa7m5o7hbXoXQgghhBBCCAMne8SEEEIIIYQQhcJ/6Zwp2SMmhBBCCCGEEAVMVsSEEEIIIYQQhUJKAd504efnh5OTE23atGHt2rVZ1h08eBAHBwetpimHJgohhBBCCCFEFpKSkpg7dy7btm1DqVTSvXt37OzsqF69ukbdnTt3+Omnn7SeruwRE0IIIYQQQhQKKUYFd9PW8ePHsbe359133+Wdd97B0dGRffv2ZagbN24cQ4cO1Xq6skdMCCGEEEII8Z/z4MEDHjx4kOH+kiVLUrJkSfXft27d4r333lP/Xb58ec6dO6fxnFWrVvF///d/fPLJJ1rPX1bEhBBCCCGEEP85K1eu5Jdffslw/9ChQxk2bJj675SUFIzS/L6ZSqXS+Pvy5csEBgayYsUKEhMTtZ6/rIgJIYQQQgghCoUUCu4Hnfv06YObm1uG+9PuDQOoWLEiERER6r9v375N+fLl1X/v27eP27dv06lTJ168eMGtW7fw9PRk3bp12c5fVsSEEEIIIYQQ/znpD0HMyqeffsqCBQu4d+8exYoVIzAwkClTpqgfHz58OMOHDwfgxo0b9O7dO8eVMJCLdQghhBBCCCEKCVUB3rRVoUIFRowYQe/evenYsSMdOnSgTp06DBw4kPPnz+f6tRqpVKr/0g9YFypKUyt9R9BZMRNTfUfQ2bOXL/QdQSfGCsPbPpKcouuvcehfckqyviPoxFhhrO8IOjO0HgM8uXlE3xF0UrJSC31H0NmDuAP6jqCTYhZN9R1BZ8WVRfUdQWePnz/VdwSdFNzBc2/Pi+fx+o6glTUWPQtsXj1vrimweWVGDk0UQgghhBBCFAq6XFbe0MmKmB6ZGBte+5++fK7vCKIQUum0g79wUBYx0XcEnaQY4MELhtZjMLw9TIa2dwkMr8eG+Fn9xMD2LoHh9Vlh9B9aWxD5xrBGvRBCCCGEEOJfy/BOdsg9wzsZRQghhBBCCCEMnOwRE0IIIYQQQhQKhncgfu7JHjEhhBBCCCGEKGCyR0wIIYQQQghRKPyXrpooe8SEEEIIIYQQooDJHjEhhBBCCCFEoSBXTRRCCCGEEEIIkW9kj5gQQgghhBCiUJA9YkIIIYQQQggh8o2siAkhhBBCCCFEAZNDE4UQQgghhBCFgkouXy8y06tXL0JDQwkNDaVXr175Nh/Hti0IDd1L5JlgVq/5FTOzElrXKBQKZs4cz+nIYM6dP8gArx7q59SsWZ2g/Zs5cXIPx0/splWrZurHhg/3IjwikJMn9+Lvv4aqVd/XOXe7tg5EhAdy/txB1q1dlGnu7OoUCgWzZ03g3NkDXLxwhIFePdXPad68EceP7SY8LIDDh3bSoEFdAEaN8iYsdJ/6Fn01nNu3Luo9b+nS77JixXxCT+7l3NkDeHq6a0xTqVSyZ/da3NyctMoK+TcuSpcuxW+//czxE7s5HRmMh4cbACNHfsGJk3vUtz+vnCQh8bzWeUF/Pf7qy0FEnt5PeFgAe/esw9q6slZ5C7rHAI0b23Lg4HZOntxLQOBGqlSppFXWzLRt60BY2D7Ong1h7dqFmebPqkahUDBr1njOnAkmKuoQXmny169fh5CQrZw8uYfw8AC6d3fLMF1dGFqf9dnXoUP7ExERqHXWt0GlUjF2ymyWr9tSYPM09B4bynsvvXbtWnL6VBBRUYdZv94n62V0DnVWVhZci4mgbNnS6vsa1P+EQwd3EBEeSOTp/Rk+B7Whr74qlUr8/dfo9BmdGX0s64SBUQmt9ezZU3Xy5EnVyZMnVT179szz9N4pVjnD7f1K9VS3km6rPq7dXPVOscqq/81epPLxWaV1zZdffq/aty9EZVbCWmVh/rHq0qUrqqZNXVTvFKusOnTohGrw56NU7xSrrGpk76S6f/9vlVkJa1V7J0/VxYuXVRXKf6SexpEjJzPNpzS1yvRmYVlHlZR0W/V//9dEpTS1Us2a9atq8eKVOtUNGzZWtXdvsKrYO5VV5St8pLp06U/Vp407qIqXqKpKSrqtamjrqFKaWqk6duyj+uOPKxmm/V75/1NdvnxV5ezcM8ucBZFXaWql8vMLVM2a9atKaWqlqmrdQHXv3l+qqtYNVEpTK1XTZi6q06fPqR4/fqLq1n1QhnkW9Ljw9w9U/W/2ItU7xSqrqle3U927d19VvbqdxrTNK36sunz5qqqjax+tx4W+ety2XXfVxYt/qMqWq6mexuEjJ3Pssz56XL26nerOnXuqTxs5qd4pVlk1auREVWDgwUx7XLTo+9nerKzqqpKSbqs++qiZqmjR91WzZy9ULV68Suua4cO/V+3dG6IqXryqqmLF2qpLl/5UNWnirCpa9H3V9es3VO3aeaiKFn1fVa2arcY0srsVlrGclz7rs68tWrirbt5MVEVFXcqyx89vX32rt9/DD6h6du+i+qTOxyqfeT+99ek/v33V4HpsiO+9IiYWOd4qmtdWJSXdVtWs1VhVxMRCNXPWL6pFi1boXNe333BVdHSsSqVSqSpU/Eh9f2zsDVUbx26qIiYWqspV6mtMI7NbYelr8+YdVadPn1c9fvxE5eExWKflm76XdTllMhS/WvUosJu+GdweMV9fX9zc3HBxcWHmzJlMnz6d3377Tf34sGHDCAoK4s6dO3h7e+Pu7k6nTp04fvx4hmk9e/aMsWPH4ujoSIcOHdizZw8Ae/fupWvXrri4uNC2bVtOnz6dZZ7ly5fj4uJCx44dGT9+fJ5fX8uWTTl1+hxXr14DYMmSNXTr5qp1jYuzI6tXbSY5OZn79x+wZYsf3bt3BMDYWMG775YCoESJ4jx7+gyApKTbfPXlOB4+fATA6dPnef99S51yt2rVjFOnznLlVSbfJavV89W2ztXVkZWrNr3K/jebNu/C08ONFy9eUNW6IWfPXgCgatX3uXv3rwzT/vHHcQQEHCAg8KBe85Yu/S4tWzZl6rS5AMTHJ9K0qQv37t0HYMiQ/oz74UfCI87kmPO1/BoXpUuXwsGhKdOn/wzAzfhEPmvekb9eZX1t+oyxBAUeIlCL3r6mrx4nJt5m2PDv1eP51OlzWo1nffTYraMTQYEHOXMmdWwvW7aOb0ZP1qa9WfTxTTZf3zV07+6qdY2LiyOrV29S59+82Q8PDzdMTU2ZNm0eBw4cA1J7fefOPSwtzXOV09D6rK++li9fjjlzJjN27HTtGvuWbNjqTydnR9q0aFpg8zT0HhvKey+91q2bExFxlitXYgDw8VmV6Z6V7OrMzSvg4uJI+w49NJ5jamrK1KlzCAk58ip7Arfv3NUpu7766u3dlx9++JEIHT6jM6Pvz21hGAxqRezw4cNERUWxZcsWduzYQVJSEqVKlcLf3x+AR48eERkZSfPmzZk2bRqdOnVi27ZtLFq0iPHjx/Po0SON6a1evZonT56wd+9eli9fzq+//srz58/ZsGEDixcvZteuXXh5eeHr65tpnuTkZHx8fNi6dSvbtm3jxYsXJCUl5ek1WllZcONGgvrv+PgESpUqqbE7O7say0wee71w+XrEeEaO8ubynyfw372GL78aR3JyMhcvXubo0VAgdXf8lMnfsn3bnlzkvqn++8aNjLlzqkv/WNrsL1++pHz5ckRfDWfGjO+ZM2exxnRr1qyBi7Mjkyb/T+95q1WrQmJiEl9+OYgDB7Zx/Nhu6tb7mH/+eQpA795D2b//sFY5NXO8/XFhXa0KiYm3GDbci/3BWzhydBd169ZWZ4XUQ1o7dGjDlClzcpG54Ht88eIfHDlyEkgdz1OnjmHb1t1a5i3YHlevUZXHT/5hxcoFHD+xm1Wrf+H58+fatDeT/OYZepUxf9Y1qY+lzZ+IpaU5z549Y+XKjer7+/f3wMysOGFhWW+gyj6nYfVZH31VKBSsWDGf77+fTnx8olY535bvR3rTvk2LAp2noffYUN57GXPnfRmdkJBE164D+fPPaI3nPHv2jOUrNqj/9hrQA7MSJQgN1T67vvrap89wgoOPaJ0z6/z6+9w2dCkFeNM3g7pYx4kTJzh37hzu7qnHGT99+hQLCwueP39ObGwskZGRODg4oFQqOX78ONHR0cyfPx9I/SIfFxdHrVq11NMLDw+na9euKBQK3nvvPXbvTv2y9uuvvxISEkJMTAxhYWEoFJmvrxobG1OvXj06d+5My5Yt6devHxUqVMjTazRSGKFSqTLcn5ycrFWNQmGEijePGRkZkZycjKmpKStX/cLnn49i394QGjasx+YtSzkVcY74+NQ3erlyZVizdhEPHjxgwoRZOuVWKBRkEkkjd051qY9lzP7arVt3sK7WkLp1a7Nv73p+b3qZP19toRs+bACLFq/gwYOHes9rYlKEqlUr8/DBQ1q0cKeadRWCg7dw5UoMkZG6nWOlnnY+jQuTIkWoWvV9Hj54RKuWnbG2rkzQ/s1cuRrDmcgoAIYM7Y+Pzyqte/uavntcrlwZ1q/34cHfD/lh/E855tVHj01MiuDk1IrWrbpw9eo1vviiL+s3+NDIXvfzEoyMFDnnz6YmY68z/luNGvUF3t79cXXtzdNXe9R1zmlgfdZHX6dN+46jR0MJCTlK06b2OWY0dIbeY0N576WXfr6Z5dalLiujRw9h2NABdHDuydOn2q8sGGpf1fPT4+e2MBwGtSKWnJxMnz596NevHwAPHjzA2NgYMzMz9uzZQ2RkJIMGDQIgJSWFlStX8u677wJw69YtypYtqzG9IkWKYGT05tIssbGxlC1bls6dO+Pi4kLDhg358MMPWbt2bZaZFi5cyJkzZzh8+DBeXl7Mnj0bW1vbXL/GG3E3adiwnvpvC4uK3Lt3nydP/tGq5kbcTczN36wMmptX4GZ8Iv/30Qe8805R9u0NASA8PJLff/+Thg3rEh+fQO3aNdm0eSl+uwL47rtppKTkvJ1g/PiRdGjfGoCSJUsQFfWH+jFLy4y5AeLi4rFNkz1tXVxcPObmFTWyx8cnUrKkGZ991phdu/YBcOZMFOfO/85HtWvy55UYFAoFHTs60ejT7L9UFVTehITUvaIrV20C4Gr0NY4fD6dhg7q5XhHLr3HxOuvq1ZsBiI6O5fjxcBo0qMuZyCgUCgWuru1o0thZq5yFpce1a9dk69bf2LUzgG/HTNFqPOujxwkJtzhxIkJ9WMrKlRuZ/b+JFC1qqvOXgri4mzRsWFf9d2b9zq4mLpP8rzfSKJVKliyZTc2aNfjsMzeuX7+hU7a0DK3P+uirh4c7t2/fwcXFkRIlimNhUZGTJ/dgn4sVdENg6D02lPcewIQJo3Du0AYAM7MSRF24lC7TX5kvo23TL6Mz1qWnVCpZtmwu/1frA5o2cyE2VrfshtTXzOjrc/vfIJNts/9aBnVoor29PTt37uTx48e8fPmSIUOGEBAQgLOzM3v27CE2Npb69eura9etWwfAlStXcHZ25p9/NBcaDRs2ZM+ePahUKu7evUvPnj25ePEiRkZGDB48GDs7O4KCgrLc6nPv3j2cnJz44IMP+PLLL2ncuDF//PFHprXaCg4+gm3DulSrVgUAL68e7N4dpHWNv38QvXt3wdjYmFKlStK5szN+foFEX42lZMmS2NnZAKnnWdWqWZ2zZy9gYVmR3XvW8eOMeXz7rXZfWgEmT/4ftnZtsbVrS9Nmrtja1qP6q0wDB/bEzz/jVaj27z+cZZ2fXyB9+3RVZ+/axYVdfgEkJyfj6zOLRo0aAFCr1gd8+EE1wsMjAahduyb37/+d40K+oPJeuxbH6dPn6NWzM5B6HoK9fQNOnT6nVV8zk1/jIjb2BpGR5+nRs1OarPU5/Srr695q+yFVGHpsaVmRgH0bmT59HqO/maT1eNZHj/12BdCoUQMqV7YCwNW1LRcv/JGrLbPBwal9TJvNP12/s6tJzf+m1126uLBrV+pjy5f/jJmZGS1auOf5C4uh9VkffbW2boidXTvs7Z344otviY6O/deuhIHh99hQ3nsAkybNpkHDNjRo2IYmTZ2xs7WhevWqAAwa1As/v4zL6KCgQ1rVpbdy5QJKmpnlaiUMDKuvmefXz+e2MCwGtUfMwcGBS5cu0bVrV5KTk2natClubm4YGRlRunRp6tWrp97DNW7cOMaPH4+zc+qW/JkzZ1KiRAnOnz/P/PnzWbJkCZ6enkydOhUXFxcAfvjhB+rXr0+tWrVo164dRkZGNGnShFOnTmWap0yZMnTr1o3OnTtTrFgxqlatSqdOnfL0Gm/fvsvgwaNZu3YRJkoTYmJiGej1NfVsPmbhwp9oZO+UZQ2knuhpbV2Zk6F7USpN+G3ZOvX5Xx7dP2fW7AkUNTXlZXIyQ4eNJSbmOvMXTKd48Xf4wrsfX3in7m189uw5nzXvqFPuQYNGsn69D0qlCdHRsfQfMAIAG5s6LF40E1u7ttnW+fiuxtq6MhHhASiVSpYuXas+16dL14HMnjURE5MiPHv2nD59h6mP669evSqxsXE69zk/83btNpB5P09l0KBeKBQKps/4mVOnzuqUMX3e/BoX3bt9ztyfJ+Pl1ROFQsGMGfM5fSp1gV6tWhWu5+IDVJ89/vWXGRQv/g5DvPsxJM14btrMpVD2+KuvxrFhoy9FihTh/v2/6dnTO9f9/vzz0axbtwilUkl0dCxeXiOweZXf/lX+zGoAfH1XY239PmFh+1AqTVj2Kr+dnQ3u7u25fPkqISFb1fMbN+5Hnc91NMQ+G0pfDZmh99hQ89++fRevgV+zcYMvJkoToq/G0q//lwDUt6mDj0/qSlt2dVmxt6tP504d+OPyVQ4f2qm+/7ux0wgKOqR1PkPsa9r8+ljW/Ruk/Id+R8xIldnBqaJAFH+nir4j6OxlinbHhIvcK6Iw1ncEnRniuDC0PqcY4KJaYWR4n6aG1ucHcQf0HUFnJSsV7MVA/oteJr/UdwSdFTE2qH0DBrl8e/zkmr4jaGXe+z1zLnpLvry+psDmlRnDGvVCCCGEEEKIf63CcDXDgmJQ54gJIYQQQgghxL+B7BETQgghhBBCFAqyR0wIIYQQQgghRL6RPWJCCCGEEEKIQsGwLpmUN7JHTAghhBBCCCEKmKyICSGEEEIIIUQBk0MThRBCCCGEEIXCf+kHnWWPmBBCCCGEEEIUMNkjJoQQQgghhCgU5PL1QgghhBBCCCHyjewRE0IIIYQQQhQKcvl6IYQQQgghhBD5RvaICSGEEEIIIQqFlP/QPjFZEdOjF8kv9R1BZ8VMTPUdQWfPXr7Qd4R/PSMM71qzzw1sXBgrjPUdQWfPDXAZ9+TmEX1H0EnJSi30HUFnD+IO6DuCTopZNNV3BJ0VVxbVdwSdPX7+VN8RdGJ4n3qiMJIVMSGEEEIIIUShIFdNFEIIIYQQQgiRb2SPmBBCCCGEEKJQ+O+cISZ7xIQQQgghhBCiwMkeMSGEEEIIIUShIOeICSGEEEIIIYTIN7JHTAghhBBCCFEopPyHfhtA9ogJIYQQQgghRAGTFTEhhBBCCCGEKGByaKIQQgghhBCiUEj5D13AXvaICSGEEEIIIUQBkz1iQgghhBBCiELhv7M/TPaICSGEEEIIIUSB+8+siDk4OHDjxg19x9Bau3YOnIoIIur8IdavW4yZWQmd6hQKBbNnT+T8uYNcvHiUgQN7AlCrZg3CwwLUt9On9vP82Q06urYDoEkTO44c3kVEeCDB+7dQter7Omdv4/gZx07uJuJ0ECtXL8g0e041lpbm/H75GGXKllbf17SZPYeP7uTYyd347VlL7do1dc7Wtq0D4eEBnDt3gLVrF2XZ16zqFAoFs2ZN4OzZEC5cOIyXV0/1c6pVq8L+/ZuJjAzmyJFdfPBBNfVj69cv5sKFw4SG7iU0dC8zZ47XmJ+JiQmHD+/kq68GZZndsW0LQkP3EnkmmNVrfs00e1Y1CoWCmTPHczoymHPnDzLAqwcANWtW58TJPepbWNg+Hj+5houro8Z0hwzpT3h4QDadzbl32ta97R6XK1eGDRt8CA8PIDIymOnTx2JkpN21cdu1a8npU0FERR1m/XqfbN6H2ddZWVlwLSaCsmnGc4P6n3Do4A4iwgOJPL0fT093rTJlJj97/lqfPl3ZuvU3jftyGtfaMpQ+55ZKpWLslNksX7elwObZtq0DYWH7OHs2hLVrF2ba06xqUsfDeM6cCSYq6hBer5YXAPXr1yEkZCsnT+4hPDyA7t3dMkx36ND+REQE5t+Ly4Q+epye06vxeSHqMBuyGcc51VlZWRCbZhzXqlWDiPBA9S3y9H5ePo+nY8d2ecqbX5/VpUuXYsmyORw5tovw04F0694xTznTM7Q+/9uXb/khpQBv+vafWREzJOXKlWGJ7xy6dR9E7Y+bExNznWnTvtOpbuDAntSoYU3dei359NP2DB/mRYMGdfn90p80tHVU34L2H2LDhh3s2LkXS0tzNm9ayrDhY2nQsA3bd+xl/vzpOmUvW64MCxfPpFePITSwac21mDgmTh6tU013Dzf2BqzHwqKi+r6SJUuwZu1Cfhj3E43t2/P1Vz+wYtUClEqlTn319Z1N9+6fU6dOC2JirjN16hid6ry8elCjRlVsbFrTuLEzw4b1p0GDTwBYsWI+S5asoV69lkyZMof16xerp2lnV59WrbpgZ9cOO7t2fPPNZI15zp49IduV3nLlyuCzeBaenl9Qr25LrsXEMXnKt1rXDPDypHqNqjRs0IZmTV0YMqQ/9Rt8wqVLV2hk76S+BQcfYdPGneza+Waly96+PiO+/txgezxr1nguXfqThg0dsbd3wta2Hr17d9HqtSxdMoeu3QZRu3YzYmJimT5trM51PXt2JiR4K5aW5hrP27hxCZMm/48GDdvQwbkXs2ZOoHr1qlp0WftealuXXc9Lly7FggXTmT17YoYV2JzGtbb5DaHPuXX12nUGDP+OoINHC2ye5cqVwcdnFh4eg/nkEwdiYq4zZcoYrWu8vHpQvbo19eu3oUkTZ4YOfTMe1q9fzJQpc7C3d6Jjxz789NM4qlWrop5uo0YN+PrrwQX2WkE/PU4v7fj8SMtxnFldz56dOZBuHP/++580aNhGfdsfdJj1G7azY8feXOfNr89qgIWLZ3IzPpGmjV1w7dCbmbPGZ6jJLUPr8799+SbyrlCsiPn6+uLm5oaLiwszZ85k+vTp/Pbbmy2vw4YNIygoiDt37uDt7Y27uzudOnXi+PHjGab17Nkzxo4di6OjIx06dGDPnj3qx3799Vc6duyIo6MjZ8+eBSAsLAwPDw/c3Nxo2bIl+/fvB2DMmDEMHjyYdu3aERISQmhoKM7OznTs2JGJEyfSq1cvAGJjY+nXrx9ubm54eHhw8eLFPPejdavmRJw6y5UrMQD4+K7CI5OtjtnVubq2ZdXKjSQnJ3P//t9s2rQrw5aSxo1tcXdrz5ChqR++7u5OBAQc4MyZKACWLFnDqFETdMru4NCE06fOEX31GgDLlq6lS1dXrWsqVixPB+fWuHXsq/GcatWq8veDhxw6mPpv/uflaB4+fIStXT2ts7Vq1YxTp85y9dV8lyxZTfdMttRlV+fq2pZVqzar+7p5sx8eHu5YWFTgww+rsWnTLgACAw9SosQ71K1bmypVKmFmVpyFC38kIiIQX9/ZlC5dSj0/T093SpUyY9++kCyzt2zZlFOnz6XJtIZu3Vy1rnFxdmS1OvcDtmzxy/DaP/20IR3d2jF8+Pfq+8qXL8ecuZP5fqx2K+SFscc7dwawaNFKIHX5cOHCH7z/vlWOr6V16+ZERKR5f/mswsMjk/dhNnXm5hVwcXGkfYceGs8xNTVl6tQ5hIQcASA+PoHbd+5m+JDVRn72HKBTJ2cSEpL47rtpGtPLaVxry1D6nFsbtvrTydmRNi2aFtg8U/+t3ywLfH3X0L27q9Y1Li6OrF69Sb28SB0PbpiamjJt2jwOHDgGQHx8Infu3FP3s3z5csyZM5mxWi4v3hZ99Di99ONzsc8qPLUYx2nrzM0r4OriiFO6cZxWk8a2uLu3x3tIxo0tusivz+rSpUvRwqEJP86YD8DNm4k4tHDnr7/u5ynva4bW53/78i2/pKAqsJu+6X1F7PDhw0RFRbFlyxZ27NhBUlISpUqVwt/fH4BHjx4RGRlJ8+bNmTZtGp06dWLbtm0sWrSI8ePH8+jRI43prV69midPnrB3716WL1/Or7/+yvPnzwGoXr06O3bsoFevXixbtgyANWvWMHXqVLZv387UqVOZN2+eelrvvvsue/fupWnTpnzzzTfMmjWLHTt2UKTIm2ucfPvtt4wePZrt27czZcoURowYkeeeWFlZcOPGTfXfN24kUKpUyUx3U2dVV8nKgrgbCW8ei0/AKt2b88cZ45gwYSYPH6b2sEYNax4/ecKa1b8SFrqPdWsX8vz5Cx2zmxMf/2a+8fGJlCplppE9u5rExFv09PTm6pVrGtO9ciWG4sWL4eDQBAAbm4+pWasGFSqW1yGbBTfS9iTbvmZeZ2VlrtHz+PgELC0rYmVlQUJCEiqVKs1jiVhamvPee2UJCTnKsGFjsbVty6NHj/HxmQ3ARx99yJAh/fH2zn5hnz5TfHzG7NnVWGbyWPqF9bTpY5k0cbZ6PCgUCpYvn8e472dw82ZStvm06Z22dW+7xzt27CUp6TYAn3zyEd26ubJz5z4tX0ve3ocJCUl07TqQP/+M1njOs2fPWL5ig/pvrwE9MCtRgtDQ0znmyjxn/vQcYOnSNUyfPo9nz55pTC+7nuuev/D3Obe+H+lN+zYtCmx+QKb/nhmXF1nXpD6muYy2tDTn2bNnrFy5UX1///4emJkVJyzsNAqFghUr5vP999OJj0/M51eoSR89Ti/1MzfncZxdXUJCEl0yGcdp/fTjD/ww4Sf1cjq38uuzuqp1ZZISbzFk2AACgjZx8PAO6tatzT//PM1T3tcMr8//7uWbyDu9XzXxxIkTnDt3Dnf31K2vT58+xcLCgufPnxMbG0tkZCQODg4olUqOHz9OdHQ08+enbml5+fIlcXFx1KpVSz298PBwunbtikKh4L333mP37t3qx1q1agWkrpAFBKQeejVr1iwOHDjAvn37OHv2LI8fP1bX16lTB4DLly9TtmxZatZMPSepc+fOTJs2jcePHxMVFcV33705bPDJkyf89ddflC795hheXSkURhpfNl9LTk7Wuk6hUGg8ZmRkpPF8e/v6lHuvDOs3bFffZ1LEhPbtW+HQshNXrsQwZEh/Nm1cQkNbzfOFss+uyDG7NjXpPXz4CM/uX/DDhK+ZPG0Mx4+Fc/jQCV68WsnWLlt+9TUl09f0uufh4Wfo1u3NuV9Tp84lNvYUJUuasWzZXPr2/ZInT/7JNruRFtmzq1EojFCR9Xiws7OhXLkybNy4U33f5MnfcPRYGCEhR2na1D7bfK8Vth6bmJjw4kXqxoRWrZqxfPk8vv56AufO5bznWttxmpvxnNbo0UMYNnQAHZx78vSp7l9W8rPn2dGm59rlN4w+GxIjo5x7lV1NxvGQsc+jRn2Bt3d/XF178/TpM6ZN+46jR0N1Wl78mxTEOG5k34By5cqwfv32HGtzkl+f1SYmJlSp+j4PHz7CsXVXrK0rszdwA1evXFMfbZPfuXOb/bWC7rMudVn5ty3f9L+fquDofUUsOTmZPn360K9fPwAePHiAsbExZmZm7Nmzh8jISAYNSv2wT0lJYeXKlbz77rsA3Lp1i7Jly2pMr0iRIhrnMcTGxmJunrrl39jYGEDjcU9PT+zs7LCzs6NRo0aMGjVK/VjRokXVz0tJyfilJCUlBaVSyc6db768JiYmqvPpYsL4UXTo0BoAs5IluBB1Sf2YpWVF7t27n+HLelzcTWxt62Vadz0uHgvzCurHLMwrcCPNlq0uXVxYu2arxhs/ISGJEyci1LvGly9fz9w5kylatKjWb+y4uJvUf3UuAYCFRQX+Spddm5r0jIyMePzoMR3avdk1fypyP9FXY7PNM3bcV7Rt5wBAyZJmRGnZ14YNM+9rXNxNzNP01dy8AvHxCcTFxVMx3d45c/PyxMcn0LixLe++W4rdu4PUryUlJYU2bT6jdOlSrFyZumGhUiVLHByaUqqUGVOnzNWY1o10mSwsMmbPruZGJrlvptlq3bmzM+vWbdMYDx6e7ty+dRcXF0eKF38HC4uKnDi5h0b2ThrZxv0wAienVoWyx68/xIYP92LUKG/69BlGSEjW55FMmDAK5w5tADAzK0HUhfSv5a9MXkt8Ju/DjHXpKZVKli2by//V+oCmzVyIjdX+YkLjx39N+/apy4v87Hl2cup5dgylz4Yq9d+6rvrvzMZEdjXZjQelUsmSJbOpWbMGn33mxvXrqf308HDn9u07uLg4UqJEcSwsKnLy5B7s0y0v/k0mThhFh1fjuKSW4/h6LscxQJcuzqxZuyXTL+y6yq/P6sSE1KMn1q5OvWhKdHQsJ09EUL9BnVyviBlan2X5JnSh90MT7e3t2blzJ48fP+bly5cMGTKEgIAAnJ2d2bNnD7GxsdSvX19du27dOgCuXLmCs7Mz//yjOUgbNmzInj17UKlU3L17l549e6oPTUzv/v37XLt2jS+//JJmzZoRHByc6ZcIa2trHjx4wB9//AGAn58fAGZmZlSpUkW9Inbs2DF69Mj6mOPsTJo8W30BjaZNXbC1tVGfcDloYC/8/DJesS5o/6Es6/z8AunbtxvGxsaUKlWSrl1d2LXrzTSaNbUn5IDmF9KdO/fSqFEDqlSpBIBbRycuXLik09aVkJCjNLSth/Wrk7f7D/Bk9+79Otekp1Kp2LxtGfXqfQyAe6f2PH32TOMLaGamT/1ZfSGBZs1csbWtpz6xfODAnvj7Z7yy1/79h7Os8/MLpE+fN33t0sUZP78A4uMTuXo1li5dnIHUvS8pKSqioi5RvPg7zJ07SX3+zIgRg9m+fQ9btvjx4YeN1fl27w5iwYKlGVbCAIKDj2DbsK46k5dXD/UXYG1q/P2D6N27izp3587O+Pm9ee1Nmtpx8NV5H69Vs7bF3r4djeydGOI9hpjo2AwrYQBTp8wttD1OSUnh8897M3hwH5o375jtShjApEmz1SdqN2nqjF3a99egXho9ey0o6JBWdemtXLmAkmZmufrwnDx5ToH0PDvZ9TwnhtJnQxUcrPlv7eXVI8OYyK4mdXnRNc14cGHXrtTHli//GTMzM1q0cFevhAFYWzfEzq4d9vZOfPHFt0RHx/6rV8IAJqYZx43TjePPB/VilxbjOKu6zDRr1ijHZZi28uuzOjb2Bmcio/DokXqU03vly2JrZ0Pk6fO5zmpofZblW979l66aqPc9Yg4ODly6dImuXbuSnJxM06ZNcXNzw8jIiNKlS1OvXj31Hqxx48Yxfvx4nJ1Tv4jNnDmTEiVKcP78eebPn8+SJUvw9PRk6tSpuLi4APDDDz9QokTmlwp999136dy5M+3bt6dIkSLY29vz9OlTnjx5olGnVCqZOXMm3377LQqFgqpVq6r3ls2aNYuJEyeydOlSTExMmDt3rtaXxs7K7dt3GThoJBvW+6BUmnA1Opb+/b8CwMamDj6LZ9HQ1jHbOh+fVVhbV+ZURCAmSiVLl67hyJGT6nlUr141w5v27LmLDB/+PZs3LcXEpAh//fU3Hp66Xf3qzu27eA/+llVrfkGpNCEm+jqDB42iXr2Pmf/rdJp+6pxlTU68+o9g/i/TMFGakJR4mx7ddct2+/ZdBg0axfr1i1EqTYiOvs6AAV8BqX1dtOgn7OzaZVvn67saa+vKhIcHoFSasHTpWo4cCQWgd++hLFr0E2PGDOfp02d4en6BSqUiMPAgv/66nAMHtqFQKIiK+gNv72+zSJl19sGDR7N27SJMlCbExMQy0Otr6tl8zMKFP9HI3inLGki9cIe1dWVOhu5FqTTht2XrOHo0VD39atWqEHs97wvxwtZjExMTpk4dw4MHj9iwwUedc9u23UyfMS99/AyvxWvg12zc4IuJ0oToq7H06/8lAPVt6uDjk/phm11dVuzt6tO5Uwf+uHyVw4fe7FH/buw0goIOFaqeZ+VtjOvX+Q2hz4bk9u27fP75aNatW4RSqSQ6OhYvrxHYvFpe2L9aXmRWA6/Hw/uEhe1DqTRh2avlhZ2dDe7u7bl8+SohIVvV8xs37kf27z+sr5dbKKQdn8pX47NvDuM4fV1OalSvyrW39GU7Pz+re3gMZvacSQzw8kz96ZQff+F0HlbE0jK0PsvyTeTESPU29nH/y6WkpDB79myGDh3KO++8w/Lly0lKSmLMmLxdTUdpmvOV2wqbYiam+o6gs2cvdbvgiL4ZK/S+o1pnyVrsBSlsklO0O/a+sDBWGOs7gs4MrccAT24e0XcEnZSspN+LVOTGg7gD+o6gk2IW+rsaY24VVxbVdwSdPX5uWOc25W2Tu368eB6v7wha+bpK9wKb15xrG3Iuykd63yNmCBQKhXrvmYmJCZaWlkybNi3nJwohhBBCCCFEJmRFTEuDBg1SXzRECCGEEEII8fb9lw7VM7xjoIQQQgghhBDCwMmKmBBCCCGEEEIUMDk0UQghhBBCCFEoGN7lv3JP9ogJIYQQQgghRAGTPWJCCCGEEEKIQkH1H7pch+wRE0IIIYQQQogCJnvEhBBCCCGEEIWCnCMmhBBCCCGEECLfyB4xIYQQQgghRKGQIueICSGEEEIIIYTIL7JHTAghhBBCCFEo/Hf2h8keMSGEEEIIIYQocLJHTI+MFcb6jqCz58kv9R1BZ4b2exTPXr7QdwSdGSsMb5uOaRGlviPoJFlleNeRMrQeAxSzaKrvCDoxMTa8j3FD6/E/N4/oO4LOKlR11HcEnRlan0tYNdd3hH8tOUdMCCGEEEIIIUS+MbxNaUIIIYQQQoh/JcM7/iP3ZI+YEEIIIYQQQhQw2SMmhBBCCCGEKBQM7dz+vJA9YkIIIYQQQghRwGRFTAghhBBCCCEKmByaKIQQQgghhCgU5GIdQgghhBBCCCHyjewRE0IIIYQQQhQKcrEOIYQQQgghhBD5RvaICSGEEEIIIQoFOUdMCCGEEEIIIUS+MYgVsaSkJAYOHJhtzYIFC1iwYEGG++Pi4hg7dmyu5z1w4ECSkpJy/fzcaNvWgbCwfZw9G8LatQsxMyuhdY1CoWDWrPGcORNMVNQhvLx6ZHhu795d2bJlmcZ9X345kFOngggN3cvu3WupWvX9QpW5cuVKxMefxcbmY437lUol/v5rcHNz0ikvQLu2DkSEB3L+3EHWrV2Uaebs6hQKBbNnTeDc2QNcvHCEgV491c8pXfpdVqyYT+jJvZw7ewBPT3f1Y199OYjI0/sJDwtg7551WFtX1jk7gFO7lpw+FcSFqMNsWO+TZf6c6qysLIiNiaBs2dIA1KpVg4jwQPUt8vR+Xj6Pp2PHdjpn1FePIXVs7Nm9Nldj4zXHti04GbqX02eCWb3m10zz51RjaWnO5Ssn1P0FsKlfh6DgzRw/uZvQsL10694x1xnTyq/3Yf36dQgJ2crJk3sIDw+ge3e3t5IXDK/HYBjvvbQMcVyA4fVZVyqVirFTZrN83ZYCne9rrR0/48gJP0JPB7B81fxM+5tVTdGipixYOINjobs5HraHBQtnULSoKR9+WJ1Dx3apb0dP+nPv4Z90cGlT0C8P0F+P8+uzr2bNGoSF7lPfTkUE8expHK6ubdXTfBufffqWolIV2E3fDGJFrEKFCixZsiRXz7158yZxcXG5nveSJUuoUKFCrp+vq3LlyuDjMwsPj8F88okDMTHXmTJljNY1Xl49qF7dmvr129CkiTNDh/anQYNPAChduhTz509j9uwJGBkZqafXokVj+vTpxmefuWFn146dO/fh6zu7UGQGMDU1Zfnyn1EqTTSmaWdnw8GD22nUqIHWWdPm8fX9H927D+LjOp8RE3OdaVO/06luoFdPatSwpp5NKz5t3IFhwwbQoEFdAJYumUP8jQTs7NvRzsmDOf+bhKVlRRwcmtC3bzeaNe9IQ1tHduzYh6/v/3KVf+mSOXTtNoiPajcjJiaW6dMybnDIqa5nz84cCN6KpaW5+r7ff/+TBg3bqG/7gw6zfsN2duzYq3NGffQYUsfG4UM7aNSooU6Z0+davHgmPTy/wKZuS2JirjN5yjc61Xh4uhMQtBELi4oaz1u7biHTpv7Mp/btcXPrx48/fk+1alVynfV1lvx6H65fv5gpU+Zgb+9Ex459+OmncXnO+zqPIfX4dZ7C/t5Ln8PQxsXrTIbUZ11dvXadAcO/I+jg0QKbZ1ply5Xhl0U/0qfnUOxsHLl2LY7xk0ZpXfP1aG+MjY1pYt+BJvYdKFq0KCNGDuaPP67QvLGL+nYg5ChbNvnhvyuwwF+jvnqcn599ly79ia1dW/Vt//7DbNi4g5079wFv57NPFKxCtyIWGhpK//798fb2xtHRkeHDhxMTE4ODgwMAiYmJ9OzZE2dnZ0aOHEmzZs3Uzz137hzdu3enRYsW6r1jU6dOJSoqikmTJmnM58aNG7i6ujJixAicnZ359ttv2bBhA926daNt27ZcvXoVAAcHB27cuMG2bdsYMWIE/fv3p3Xr1kycOFEjj7u7O507d+bMmTN5ev2tWjXj1KlzXL16DQBf3zV07+6qdY2LiyOrV28iOTmZ+/cfsHmzHx4eqVspO3XqQEJCEt99N01jeklJtxk+/HsePnwEwOnT53j/fctCkRng55+nsHr1Zu7evacxTW/vvvzww49ERJzROqtmnrNceZ1nyWq6Z7LFPLs6V1dHVq56nftvNm3ehaeHG6VLv0vLlk2ZOm0uAPHxiTRt6sK9e/dJTLzNsDS9PqVjr19r3bo5ERFnuXIlBoDFPqvw9Mi4NTq7OnPzCri6OOLUIeMeyNeaNLbF3b093kPGZFmTFX31GGDIkP6M++FHwnMxNl5zaNmUU6ffjNmlS9bQtZur1jUVzcvj7Nyaji59NJ5jaqpkxvT5HDxwDICb8YncuXNPvRKZW/n1PjQ1NWXatHkceJU3Xp3XnLwytB6DYbz30jLEcQGG12ddbdjqTydnR9q0aFqg832thUMTIk+fJ/pqLAC/LV1Hl64uWtecOBbO/2YtRKVSkZKSwrlzF7F630Lj+fafNsDFtS0jvxpfAK8oI331OD8/+9Jq3NgWN3cnhg59s5L3Nj77CgNVAd70rdCtiAFERkYyfvx49u7dy82bNzl69M3WjGnTptGuXTv8/Pxo27atxmGDd+/eZdWqVWzdupVly5bx6NEjxo0bR+3atZkwYUKG+fzxxx8MHDiQnTt3cvr0aeLj49m4cSMdOnRg48aNmeaaP38+u3bt4sCBA/zxxx9s2bKFzz77jG3btjF8+HBOnTqVp9duZWXOjRs31X/HxydQqlRJjd3a2dWkPpaQ5rFE9Qfj0qVrmTFjPs+ePdeY58WLlzl6NBRI3aU9ZcoYtm3bUygy9+3bHROTIixfviHDfPv0GU5w8BGtc2pmttDIc+NGxsw51aV/LD4+AUtLc6pVq0JiYhJffjmIAwe2cfzYburW+5h//nnKxYt/cOTISSC111OnjmHb1t06569kZUGcFvmzq0tISKJL14H8+Wd0lvP56ccf+GHCT+oVR13oq8cAvXsPZf/+wzpn1sxlTny6cZnZuM6qJjHhFp4eX6i/IL727NlzVq3cpP67X38PSpgVJywsMs958+N9+OzZM1aufLM87N/fAzOz4oSFnc5T3td5DKnHYBjvvbQMcVyA4fVZV9+P9KZ9mxYFOs+0LK0qaryvbsYnUrKUmUZ/s6s5EHKUq1euAWBVyYLB3n3YuX2fxjwmT/2WqZPnFHhvX9NXj/Pzsy+tGdO/Z8KEmRr9fRuffaJgFcqrJtaoUYOKFVO3XFarVo2///5b/dixY8eYMWMGAK1bt6ZkyZLqx5o2bYpSqaRMmTKULl1a43mZKVeuHP/3f/8HQMWKFWnUqBEAFhYW3LhxI0N9vXr1KFEi9Y1UqVIl/v77bxo1asSwYcP4/fffad68OT179szwPF0YGSlQZXLManJyslY1CoXmY0ZGms/NTrlyZVi3bhF///2Q8eNn6j1z3bq18fLqQevWXbTOoq3UeWa8P32vsqvLmNuI5ORkTEyKULVqZR4+eEiLFu5Us65CcPAWrlyJITLyPJDa6/XrfXjw90N+GP9TLvNn33Nd6jLTyL7Bq5zbdc73Zt4Z7y+oHueVNr3LS38Bvh45GO8h/ejo2penT5/lPiwFs+wYNeoLvL374+raO895wfB6rEsefb730jLEcQGG12dD87bee5/U/YjV6xay1HcNgfsOqO+3tatH2bJl2LLJ7y0nL/zy87PvNXv7+rz3Xlk2bNjxtmIXKimFYl9VwSiUe8RMTU3V/29kZISFxZvd3cbGxpkuGACKFHmzXmlkZJRl3WtKpVLjb2NjY51yqVQq6tevz+7du2nSpAl79uxh8ODB2U4jJ3FxNzE3f3NOmqVlRe7du8+TJ/9oVZP+MXPzCsTHv9milZXatWty9OguzpyJolu3Qbx48ULvmXv0cKdkyRIcOLCNkyf3YG5egeXL59G+fSuts6U1fvxI9Qmu/ft1zzFzau74bHLHY27+5lCn1NyJJCSk7qVduSp1i/zV6GscPx5Ow1fnNtWuXZNjx/w5ExlFl65eWvd64oRR6pPL+/fzwMIifa6/MuS/HhevVV1munRxZs3aLTm+j9IqLD1+G+LiblIxTS4Li8zHdU41mVEqlSxfMY8uXVxw+MydqPO/v5W8+bXsUCqVrFw5ny5dXPjsMzfOv4W8r/MYQo8N4b2XFUMaF4bcZ0NzI+4mFc3Lq/82t6jAX+nGRU417p3as23nCiZNmM3c2Ys1pu/m3p6N67f/Z3pbUJ99r3Xp/N8du/82hXJFLDuNGjXCzy91C8uhQ4d48OBBtvXGxsa8fPky3/LMnDmTXbt24ebmxvjx47l48WKephccfBhb23rqE569vHrg7x+odY2/fxC9e3fF2NiYUqVK0qWLC7tyOEnW0rIie/euZ/r0+XzzzRRSUnT7BYf8yjx69GTq1GmBvb0T9vZOJCQk0a/fl+zevV+nfK9Nnvw/9QmuTZu5Ymtbj+qv8gwc2BM//4x92r//cJZ1fn6B9O3zJnfXLi7s8gvg2rU4Tp8+R6+enQEoX74c9vYNOHX6HJaWFQnYt5Hp0+cx+ptJOvV64qTZ6pPLGzd1xs7WhurVqwLw+aBe7PLLmD8o6JBWdZlp1qwRISG6neRcGHr8toQEH8G24ZsxO8DLk927g3Suycyy3+ZiVrIELR06cf16/FvJm5/LjuXLf8bMzIwWLdy5fj3j0QK5ZSg9NoT3XlYMaVwYcp8NzYHgozRoWBfraqlX7e03wIO9e4K1rnFs58CMWT/QqWM/tm7OuNfr0ya2HDp0Ip9fReFRUJ99rzVtaq8+P/PfSFWA/+lboTw0MTvff/893377LZs2baJmzZoahyZmplq1ajx8+JDRo0cza9YsXF1d8fX1fWt5evXqxciRI9m2bRvGxsb89JPuh5mldfv2XT7/fDTr1i1CqVQSHR2Ll9cIbGw+ZuHCn7C3d8qyBsDXdzXW1u8TFrYPpdKEZcvWqc//ysqYMcMpXvwdvL374u3dF4Dnz5/TrFnHQps5r27fvsugQSNZv94HpdKE6OhY+g9IzWNjU4fFi2Zia9c22zof39VYW1cmIjwApVLJ0qVr1ed/de02kHk/T2XQoF4oFAqmz/iZU6fO8usvMyhe/B2GePdjiHc/IPV8lqbNXDIPmk1+r4Ffs3GDb2quq7H07f8lAPVt6uDjk/qFJru6nNSoXpVrsbn/cqWvHr8tt2/fZfDg0axZuzA1V0wsg7xGUs/mY35d+COf2rfPsiY7trb1cHN34vLlaPaHvLmk8g/jfiI4D8f259f70M7OBnf39ly+fJWQkK3q+Y0b92Oez0UwtB6/zlzY33vp8xrauHid25D6bGju3LnH0C/GsGL1ApRKJTEx1/li0Gjq1qvNvF+m07yxS5Y1AJOnfYuRkRHzfpmunmboyVN8MzL1wmjW1SoTF/t2NjIZmvz+7AOoXr0qsbG5vyK4KDyMVAa2X3PVqlV8+umnVK9enQsXLvDDDz+wbds2fcfKlWLFcvf7UUI3KSrD+o32ZB33SBYGxgqD27mOicKwtkMlG9g4BjA2Mrxx8fTl85yLChETY8MaxwAvkvPvKJX88M/N3F0USp8qVHXUdwSdJcUE5FxUiJSwaq7vCDp79tQwVt66Ve5YYPPaGLujwOaVGYNbgleuXJmvv/4ahUKBqakpU6ZM0XckIYQQQgghhNCJwa2INW/enObNDW8rhBBCCCGEEEK8ZnjHjQghhBBCCCH+lVJQFdhNF35+fjg5OdGmTRvWrl2b4fH9+/fj6uqKi4sL3t7eOf6MFsiKmBBCCCGEEEJkKSkpiblz57Ju3Tp27NjBxo0buXLlivrxR48eMXHiRHx9ClBJ9AAAdJBJREFUfdm1axcffvghCxYsyHG6siImhBBCCCGEKBQK4+Xrjx8/jr29Pe+++y7vvPMOjo6O7Nu3T/34ixcvmDBhAhUqpP423IcffkhCQs6/42tw54gJIYQQQgghRF49ePAg098kLlmypMZPZN26dYv33ntP/Xf58uU5d+7Nb5eWLl2a1q1bA/D06VN8fX3p1atXjvOXFTEhhBBCCCFEoVCQP9aycuVKfvnllwz3Dx06lGHDhr3JlJKCkZGR+m+VSqXx92sPHz5kyJAh1KxZEzc3txznLytiQgghhBBCiP+cPn36ZLrClHZvGEDFihWJiIhQ/3379m3Kly+vUXPr1i0GDBiAvb09Y8eO1Wr+siImhBBCCCGEKBRUKt2uZpgX6Q9BzMqnn37KggULuHfvHsWKFSMwMFDjt4yTk5MZPHgw7dq1w9vbW+v5y4qYEEIIIYQQQmShQoUKjBgxgt69e/PixQs6d+5MnTp1GDhwIMOHDycxMZGLFy+SnJxMQEAAALVr12batGnZTtdIVZCrnUJDsWKV9R3hPyFFVZBHG+ddcoph5QUwVhjeBVhNFIa1HSrZwMYxgLGR4Y2Lpy+f6zuCTkyMDWscA7xIfqnvCDr55+YRfUfQWYWqjvqOoLOkmAB9R9BJCavm+o6gs2dP4/QdQSuu73cosHntvO5fYPPKjOF9SgohhBBCCCGEgTO8TWlCCCGEEEKIfyXDO/4j92SPmBBCCCGEEEIUMNkjpkfJKcn6jqAzY4WxviPoTGFg56kYKTL+LkVhl9lvaRR2hnbOlSEuLwxxU19xZVF9R9DJk+dP9R1BZ4bWYznfqmAYWp/lEgv5R8V/p7cG+DEphBBCCCGEEIZN9ogJIYQQQgghCoUU2SMmhBBCCCGEECK/yIqYEEIIIYQQQhQwOTRRCCGEEEIIUSj8ly6EInvEhBBCCCGEEKKAyR4xIYQQQgghRKFgWD8ukzeyR0wIIYQQQgghCpjsERNCCCGEEEIUCvKDzkIIIYQQQggh8o3sERNCCCGEEEIUCvKDzkIIIYQQQggh8o1BrYglJSUxcODAbGsWLFjAggULMtwfFxfH2LFj85wh7fQ//PDDPE8vK+3aOXAqIoio84dYv24xZmYldKpTKBTMnj2R8+cOcvHiUQYO7Kl+Tq2aNTgQso3wsADCQvfRunVzjWkqlUr27FmHu1t7rfO2betAWNg+zp4NYe3ahZnmzapGoVAwa9Z4zpwJJirqEF5ePTI8t3fvrmzZskzjvgkTRnH+/EFOntzDzz9PxdTUVC8Zq1WrQlDQJk6f3s+RIzv54INqGaY7dGh/IiIC1X9bWZnj57ea0NC9REQE0qNHp0wz9+jRidDQverbpUtHefjwKuXLl9OpRhvlypVh586VREYGc+pUEPb29dWPffTRhwQGbuTkyT0cO+ZPvXofZzqNwtTj1z7+uBbR0eFa9SC/x3HlypWIjz+LjY1m/5RKJf7+a3Bzc9IqZ3r6Wl40aWLHkcO7iAgPJHj/FqpWfV+rvIbaZ4A2jp9x7ORuIk4HsXL1gkyz51RjaWnO75ePUaZsafV9pUuXYsmyORw5tovw04F0694x1xkz065dS06fCiIq6jDr1/tkM0ayr7OysuBaTARl02RvUP8TDh3cQUR4IJGn9+Pp6Z7nvIbW59aOn3HkhB+hpwNYvmp+pnmzqila1JQFC2dwLHQ3x8P2sGDhDIoWNeXDD6tz6Ngu9e3oSX/uPfyTDi5t3kpmXalUKsZOmc3ydVv0Mn8wnD7r8zscwLBhA4g8vT/X+fVNpVIV2E3fDGpFrEKFCixZsiRXz7158yZxcXFvOVH+KFeuDEt859Ct+yBqf9ycmJjrTJv2nU51Awf2pEYNa+rWa8mnn7Zn+DAvGjSoC8D8+dNZsXIjDW0dGTRoJOvWLsLY2BgAOzsbjhzeyaeNGuqU18dnFh4eg/nkEwdiYq4zZcoYrWu8vHpQvbo19eu3oUkTZ4YO7U+DBp8AqR+a8+dPY/bsCRgZGamn16tXF9q1c6BJExfs7Z1ITLzFxImj9JJxxYp5LF26FhubVkyZMpd16xZpTLdRowZ8/fVgjfvmzp1CQMAB7Oza4eTkyZw5k7C0rJgh99q1W7Gza4edXTsaN3YmMfE2I0aM59atOzrVaOPnn6dy7FgY9eq1pF+/L1m7dhHFihWlWLGi+Puv5X//W4y9vRMzZsxjxYp5hb7HxsbGDBs2gF27VmFmVjzH15+f+QFMTU1ZvvxnlEoTjWna2dlw8OB2GjVqkGPGrHLrY3lhaWnO5k1LGTZ8LA0atmH7jr3Mnz9dq7yG2GeAsuXKsHDxTHr1GEIDm9Zci4lj4uTROtV093Bjb8B6LCw03+8LF8/kZnwiTRu74NqhNzNnjc9Qk1vlypVh6ZI5dO02iNq1mxETE8v0aRk3TOZU17NnZ0KCt2Jpaa7xvI0blzBp8v9o0LANHZx7MWvmBKpXr5rrvIbW57LlyvDLoh/p03ModjaOXLsWx/hJo7Su+Xq0N8bGxjSx70AT+w4ULVqUESMH88cfV2je2EV9OxBylC2b/PDflXGDU367eu06A4Z/R9DBowU+79cMpc/6/A4HqZ+HI7/+IlfZRcErtCtioaGh9O/fH29vbxwdHRk+fDgxMTE4ODgAkJiYSM+ePXF2dmbkyJE0a9ZM/dxz587RvXt3WrRood57NXXqVKKiopg0aVKGea1YsQJHR0ecnJyYNWsWAJcvX6ZXr1506tSJFi1asH79+iyznjhxAnd3d9zd3enXrx/37t3L02tv3ao5EafOcuVKDAA+vqvw6O6mU52ra1tWrdxIcnIy9+//zaZNu9RbKY2NFZQuXQqAEmYlePr0mXqaQ4f05/txMwgPP6N13latmnHq1DmuXr0GgK/vGrp3d9W6xsXFkdWrN73K+oDNm/3w8Eh9HZ06dSAhIYnvvpumMT0bm4/x8wvk778fALBz517c3NoVeEYLiwp88EE1Nm3aBUBg4EFKlHiHunVrA1C+fDnmzJnM2LGaX1C7dh3IwoUrAKhUyYKXL5P555+nWeYHGDXqC27fvsvSpWu1rjExMWHmzPGcOLGbsLB9LFnyv0y3zBkbG+Pk1JLffksd5+fOXeTq1RjatPmMVq1Sv5AFBBwAwN8/iB49vDNMo7D1uF692nz0UU26d/88277md/7Xfv55CqtXb+buXc3lg7d3X3744UciIs5olTM9fS0v3N2dCAg4wJkzUQAsWbKGUaMm5JjXUPsM4ODQhNOnzhH9KteypWvp0tVV65qKFcvTwbk1bh37ajyndOlStHBowo8z5gNw82YiDi3c+euv+7nOmlbr1s2JiEjzb++zSqNn2tSZm1fAxcWR9h0090CampoydeocQkKOABAfn8DtO3czrKzpwtD63MKhCZGnzxN9NRaA35auo0tXF61rThwL53+zFqJSqUhJSeHcuYtYvW+h8Xz7Txvg4tqWkV+Nz1PW3Nqw1Z9Ozo60adFUL/MHw+mzPr/DlS9fjnk/T83wncnQpKAqsJu+FdoVMYDIyEjGjx/P3r17uXnzJkePvtkSM23aNNq1a4efnx9t27YlKSlJ/djdu3dZtWoVW7duZdmyZTx69Ihx48ZRu3ZtJkzQ/KJw7tw51q1bx5YtW9i1axcXLlwgKiqKzZs34+3tzdatW1m1ahUzZ87MMufChQuZOHEi27Zt49NPP+XixYt5et1WVhbcuHFT/feNGwmUKlUy00NEsqqrZGVB3I2EN4/FJ2D16oPxyy/H8c3ooURfDWff3vUMGzaW5ORkAHr1Hsr+/Yd1zGuukSM+PmPe7GpSH0tI81ii+kN86dK1zJgxn2fPnmvMMywskvbtW1O2bGmMjIzo0aMTFSuWL/CMVlYWJCQkaezeTn2sIgqFghUr5vP999OJj0/UyPP6gyAgYAMHD25nxYoN3Lt3P8v8ZcuW5ssvB/HNN5N1qhk92puXL1/SqFF7bG3bkpCQxNSpYzI8t1y5MigURty58+bLa3x8ApaW5tSoYU1i4m0WL57JsWP+7NmzjiJFMl7np7D1OCLiLIMHjyYh4VaWPSuI/AB9+3bHxKQIy5dvyDDfPn2GExx8RKuMmefWz/KiRg1rHj95wprVvxIWuo91axfy/PkLLfIaZp9f54qP15x3qVJmGbJnVZOYeIuent5cvXJNY7pVrSuTlHiLIcMGEBC0iYOHd1C3bu0cN85onzvvYyQhIYmuXQfy55/RGs959uwZy1e86bfXgB6YlShBaOjpPOQ1rD5bWlUkPs2YvBmfSMl0ebOrORByVJ3VqpIFg737sHP7Po15TJ76LVMnz+Hhw0d5yppb34/0pn2bFnqZ92uG0md9LZMVCgWrVv3Cd2OnEX9T8/NQFF6F+qqJNWrUoGLF1EMGqlWrxt9//61+7NixY8yYMQOA1q1bU7JkSfVjTZs2RalUUqZMGUqXLq3xvPTCw8Np0aIFZmZmQOreMYBatWpx5MgRfHx8uHz5Mk+ePMlyGi1btmTo0KG0atWKli1b0rhx41y/ZgCFwijT41ZfryxpU6dQKDQeMzIyIjk5GVNTU9auXYjXwBHs2ROMra0N27ctJ+LUGY0vN7owMlLkmDe7moxZM77W9Nav346lpTl7967nyZN/WLZsXbZfAvMrY+r96edlRHJyClOmfMvRo6GEhBylaVP7THM5OnanXLky+Puv4dKlK6xevTnTugEDPPH3DyQm5nqWrzGzmnbtWvLuuyVp2TJ1K6ZSqeT27YyHLGb9OpIxMSlC27YtcHTsRnj4GTp0aM2OHSv44INPef78eZr6wtljbeVX/rp1a+Pl1YPWrbvkKV9W9LW8MCliQvv2rXBo2YkrV2IYMqQ/mzYuoaGtY7Z5DbXPQIZ5p82lS016JiYmVKn6Pg8fPsKxdVesrSuzN3ADV69cU+9xzO/cuc2e1ujRQxg2dAAdnHvy9GnuV24Mrc9vK+8ndT9i9bqFLPVdQ+C+A+r7be3qUbZsGbZs8st1xn8DQ+mzvpbJQ7z7c/RIKMHBR2jWrFGeXoO+ye+IFRJpL75gZGSEhcWbXcjGxsZZnmSXdmu9kVHmAz1tbdpzj5KSknjw4AFfffUVQUFBVKtWja+++irbnH379mX16tW8//77zJo1i0WLFmVbn5kJ40cRHhZAeFgA/fp7YGFeQf2YpWVF7t27z5Mn/2g8Jy7uZpZ11+PiNR6zMK/AjfgEPvroQ4oVK8aePcEAhIWd5uLFy9g2tNE5c9oc5jnkza4m/WPm5hU0tnRmpnTpUmzatBNb27Z89pkbf/4ZzdVXhyIUZMa4uHgqVnxPY16vH/PwcMfVtS0nT+5h0aKfsLauzMmTewBwc3OiRInU85bu3LmHn18g9erVzjJ/587OrFq1KdueZFZjbGzMyJET1eeQNWnijIfHYGxs6mhc4OPWrTsYGaE+3CHt60hISOLSpSvqw1X9/YMwNjbOcGGGwtZjXeVX/h493ClZsgQHDmzj5Mk9mJtXYPnyebRv3ypXOaFwLC8SEpI4cSJCfVjN8uXr+eSTjyhatGi22Q2pz5llT7vn3cKiAn9lkj2nmvQSE1KP6Fi7OvUiCNHRsZw8EUH9BnVynXXChFFEhAcSER5I/34emFuk7+dfmYyReK3q0lMqlaxe/Svdu3WkaTMXzp3L21EhhtRngBtxN6lo/iaLeSZZcqpx79SebTtXMGnCbObOXqwxfTf39mxcv71QXFhAnwpznwvDMtnT052OHdsRHhbA4sWzsLauQnhYgM6vRRSsQr0ilp1GjRrh55e61eLQoUM8ePAg23pjY2NevnyZ4f4GDRpw6NAhHj9+zMuXLxk5ciRRUVEcO3aM4cOH06pVKw4fTj1UL6stbV26dOHx48f07duXvn375urQxEmTZ9PQ1pGGto40beqCra2N+mTnQQN74eeX8c0UtP9QlnV+foH07dsNY2NjSpUqSdeuLuzaFcDVq9coVcpMfUU8a+vK1KpVgzNnc781MDj4MLa29ahWrQqQejK9v3+g1jX+/kH07t1VnbVLFxd25XCSrI1NHTZs8KVIkSKvVjb+v737DoviWsMA/i5lQUXQeK1gA1vU2KhWioUSugVUsGNXbESNJbFgw94hJigExYIFLIAIVhSwIiqGWEAQASWKCtJ27h+ElRV2AQVmhny/++zzhNkD+3rulD1z5pwzDYcPn6zxjCkpr/DkSSKGD7cCUDS2RSQSIS4uHpqautDXN4eBgQWmTVuIp08TYWBQNFubi4sTpk0bBwBQVa0PS8shuHgxsszsDRqoQUurDa5fvyX13yetTFjYJUybNhaKiooQCATYs2c9Vq1ahNu3Y8WNM319cxQWFuLcuXBMnFg0/qNr107o1Kk9Ll++gZCQi2jTpqV4psR+/fTAMAyeP5ec/IZrdVxZ1ZXfzW0lunUzhoGBBQwMLJCamobx411x5szXz2jFhfPFqVPn0Lu3Dtq0aQkAsLO1wIMH8eX2hPCpnr8UHn4Vuno9oflvrgkTR5X6+xUp86XExGTcvROHkaOLxoA0btIIevq9cOf2/a/OumLFRujoDoGO7hD0628F/ZL/3092RlBQ6XPs+fOXKlTuSwcO7IBq/froP8AaiYnJX525GJ/qGQAiLlyFjm4PaGq1BgCMnzgS5/79olyRMqbmJljrsQxDbccj4Gjp3pg+/fRw6dL1b8pYG3C5nrlwTm7dRhs6ukOgq2eKqVPd8PTp83KfUOAqEcPU2IttnH40UZYlS5Zg4cKFOHLkCDp16iTxaGJZtLS08P79e7i5ucHDwwM2Njbw8vJCly5d4OTkBEdHR4hEIgwePBh9+vTBrFmzMGrUKCgpKaFTp05QV1dHcnLZF5h58+Zh0aJFUFBQQN26dbF69epv+rdlZLyBy+T58D/kCaFQEU+eJmLChDkAihognns9oKtnKrOcp6cPNDVb49bNUCgKhdi3709cuXIDADB8hAs2b1oBZWVlFBQUYPqMoi+w35J3yhQ3HDy4B0KhEE+fJmLSpLno1esH7N69HgYGFlLLAICXly80NVshOjoYQqEifv/9IK5ejZL5mRcuXEH//gaIiQmBnJwAQUGh2L59HysZx46dhd2712Hhwln49CkXo0dPL/eO2uTJ87Fjx1pERxc9n+7t7Y/AwLLvXGlptcarV+kSNxJ69eqGPXvWQ1/fXGoZAFizZhvWrVuKqKhzkJeXw717D7Fw4aoyP8fVdSn27NmAW7fOg2EYTJw4B1lZ75GV9R4jRkzCtm2rUa9eXeTm5sHRcQpyc3Mlfp9rdVxZbOzHVZWbrfPF7NlLcPTIPigqKuCff95h5KipZUUslZeP9QwArzPeYPrUhfD5cyeEQkU8e5qEqZMXoGfPH7B91xr072MltUx5Ro+cio2bV2DipFGQk5PDhnU7cfsbGwjFMjLeYJLLPBz294KiUBFPnyRi/ARXAIB2r27w9CxqtMkqJ42BvjaGDbXE47+e4PKlU+Lti392x/nzl74qL9/q+fXrTMyctgj7fXdAKBTi2bMkTJvshh49u2LbzjUw7GsttQwArHRfCIFAgG07P084FHXjFn6aXzS5mKZWa7xITPmmjLUBX+qZb9/hCLsEDE/7un18fNCnTx+0a9cODx48wLJly3D8+HG2Y1WKUEmD7QiVJi8nX34h8k34eEiWfLyXVI9CUcXG6XAJH88XQnl+3Z/MzquaCT1qUl2h7MdXuUZewL+Hh9Ke8e+RtKZt+dV78yFP9iO7XJSX++091jWhv/rAGvusKykXyi9Ujfh1xSmhdevWmDdvHuTk5KCkpIRVq8q+y08IIYQQQgghXMPbhpihoSEMDUuvJk4IIYQQQgghXMfbhhghhBBCCCGkduHCQss1hX8PPhNCCCGEEEIIz1GPGCGEEEIIIYQTqEeMEEIIIYQQQki1oR4xQgghhBBCCCfwcRmfr0U9YoQQQgghhBBSw6hHjBBCCCGEEMIJNEaMEEIIIYQQQki1oR4xQgghhBBCCCcw1CNGCCGEEEIIIaS6UI8YIYQQQgghhBNo1kRCCCGEEEIIIdWGesRYJC8nz3aE/wQRI2I7QqUUiviVFwDk5fh3T0dRjmenP/5VMeQF/Av9Me8T2xEqRVGeZ/sx+FfHOS+vsB2h0pq2NWU7QqWlPQthO0KlqGgYsh2h1qJZEwkhhBBCCCGEVBv+3UojhBBCCCGE1Eo0RowQQgghhBBCSLWhhhghhBBCCCGE1DB6NJEQQgghhBDCCTRZByGEEEIIIYSQakM9YoQQQgghhBBOYKhHjBBCCCGEEEJIdaEeMUIIIYQQQggniGj6ekIIIYQQQggh1YV6xAghhBBCCCGcQGPECCGEEEIIIYRUG1YbYmlpaXBxcZFZZseOHdixY0ep7S9evMDPP/9c4c9atGgRjh8/XumMbDAzM0F0dDDu3QuHn99u1K+vUuEycnJy8PBYjrt3LyAu7hImTRpd6nfHjBmBY8d+l9jm6uqCW7fOIyrqHM6c8UPbtq04lbl165ZISbmHXr1+kNguFApx+vSfsLOzqFReADA3M8HNmFDcj72Ig357yswsq5ycnBw2evyC2HsRePjgClwmOYl/p2HDBti/fzuibpxD7L0IjBplL35vjutk3LkdhpjoEJw7exCamq0rnR0ALMwH4vat83gQdxn+hzyl5i+vnIZGCyQ+u4lGjRoCAL7/vj1uxoSKX3duh6EgLwW2tuaVzshWHQNF+8bZM35ftW8UMzUzxo2oc7h99wJ8/9xVZv7yyqirN8dff18X1y8A9NLuhvMXjiLyxhlERZ+Dg6PtV2csqbqOQ23tbggPD8CNG2cRExMCR0e7KskL8K+OAX4ce2ztC99yTv4SH+r5WzAMg59XbYT3wWM1+rnFBpsa4cr1IETdDoG3z/Yy61daGWVlJezYvRbXos4gMvosduxeC2VlJXTs2A6XrgWKX1dvnEbm+wRYWg+p6X8eAPbquLqufZ06tUd0VLD4devmeeR+egEbGzPx36yKax/bRAxTYy+2sdoQa9q0KX777bev+t2XL1/ixYsXVZyIff/733fw9PTAyJFT0b27CZ49S8KqVYsqXGbSpNFo104T2tpD0K+fFWbOnAAdne4AgIYN1bB9uzs2bvwFAoFA/PeMjfti7FgHGBnZQV/fHKdOBcPLayMnMgOAkpISvL23QihUlPib+vq9cPHiCfTurVPhrCXzeHltgqPjZPzQzQjPniXBffXiSpVzmeSE9u010bPXIPTpa4lZsyZCR6cHAGDfb5uRkpwKfQNzmFuMxOZNK6Cu3gwmJv0wbpwDBhjaQlfPFCdPBsPLa9NX5d/322aMcJiMLl0H4NmzRKxxL31jorxyTk7DEHEhAOrqzcXbHj1KgI7uEPEr7PxlHPI/gZMnz1U6Ixt1DBTtG5cvnUTv3rqVyvxlrr17N2D0qGno1WMgnj1LwspVP1WqzMhR9gg5fxgtWjST+D2/g7vhvnor+hj8CDu78Vi3bgm0tNp8ddbiLNV1HB46tBerVm2GgYEFbG3HYv36pd+ctzgPn+q4OA8fjj029oVvOSeX9W/gej1/iyfPkzBx9mKcv3i1xj6zpEb/+w4796zDWKeZ0O9liufPX2D5igUVLjPPbTrk5eXRz8AS/QwsoaysjLnzp+Lx479h2Nda/IoIv4pjR4JwOjC0xv+NbNVxdV774uMToKdvJn6FhV2G/+GTOHUqGEDVXPtIzaqxhlhUVBQmTJiA6dOnw9TUFLNnz8azZ89gYmICAHj16hWcnJxgZWWF+fPnY8CAAeLfjY2NhaOjI4yNjcW9Y6tXr0ZcXBxWrFhR6rP2798PU1NTWFhYwMPDQ7z94sWLGDZsGIyNjXH48GEARb1yEydOxIgRI2BkZIRt27YBAI4fPw5nZ2dYWVlh8+bNUvN9/PgRCxcuhL29PWxsbHD69OlvqqdBgwbg1q1YPHnyHADg5fUnHB1tKlzG2toUvr5HUFhYiLdvs3D0aBBGjiy6Yzl0qCVSU9OweLG7xN9LS8vA7NlL8P79BwDA7duxaNVKnROZAWDr1lXw9T2KN28yJf7m9OnjsGzZOty8ebfCWSXz3MPfxXl+84VjGXfMZZWzsTHFAZ/i3O9w5GggRo20Q8OGDTBwYH+sdt8CAEhJeYX+/a2RmfkWr15lYFaJur5VybouNniwIW7evIe//34GANjr6YNRI0v3Usgq17x5U9hYm8LCsnQPZLF+ffVgb/8jps9YJLWMNGzVMQDMmDEBS5etQ8xX7BvFTAb2x63bn/fZfb/9iREONhUu06x5E1hZDYat9ViJ31FSEmLtmu24GHENAPAy5RVev84UNyK/VnUdh0pKSnB334aIf/OmiPM2x7fiWx0DfDr2an5f+JZz8pf4UM/fwj/gNIZamWKIcf8a/dxixib9cOf2fTx9kggA+GPfQQwfYV3hMtevxWCTx24wDAORSITY2IfQaNVC4vcN+ujA2sYM8+csr4F/UWls1XF1XvtK6ttXD3b2Fpg583MjryqufVzA1OD/2FajPWJ37tzB8uXLce7cObx8+RJXr36+S+Hu7g5zc3MEBQXBzMwMaWlp4vfevHkDHx8fBAQE4Pfff8eHDx+wdOlSdO3aFb/88ovEZ8TGxuLgwYM4duwYAgMD8eDBA8TFxQEA8vLycPToUXh6emLLlqIvcKdPn4alpSWOHDmCoKAgHDhwAJmZRV/409LScOLECcybN09qvj179qBLly44fvw4/Pz8sHfv3m/qqdPQaI7k5Jfin1NSUqGmpirRrS2rTNF7qSXeeyW+SO7b54e1a7cjNzdP4jMfPvwLV69GASjq0l61ahGOHz/LiczjxjlCUVEB3t7+pT537NjZuHDhSoVzSmZuIZEnObl05vLKffleSkoq1NWbQ0urDV69SoOr62RERBxH5LUz6NHzB+TkfMLDh49x5coNAEV1vXr1IhwPOFPp/C01WuBFBfLLKpeamobhI1yQkPBU6uesX7cMy35ZL244VgZbdQwAY8bMRFjY5UpnlszVHClf7Jdl7dfSyrxKTceokdPEXxCL5ebmwefAEfHP4yeMhEr9eoiOvvPNeavjOMzNzcWBA4fF2ydMGIn69eshOvr2N+UtzsOnOgb4cuyxsy98yzn5S3yo52+xZP50/DjEuEY/syR1jWYSx9XLlFdQVasvUb+yykSEX8WTv58DADRatsDU6WNx6kSwxGesXL0Qq1durvG6LcZWHVfnta+ktWuW4JdfNkjUb1Vc+0jNqtFZE9u3b49mzYruSGppaeHdu3fi965du4a1a9cCAAYPHgxVVVXxe/3794dQKMR3332Hhg0bSvzel2JiYmBsbIz69esDKOodKzZw4EAIBAK0b98e//zzDwBg4sSJuHHjBn7//XckJCQgPz8fOTk5AIDOnTtDQUFBZr7IyEh8+vQJAQEBAIDs7GwkJCSgZcuWX1VHAoEcmDKeWS0sLKxQGTk5yfcEAsnfleV///sOBw/uwbt377F8+QbWM/fo0RWTJo3G4MHDK5ylooo+s/T2L+tKVrnSuQUoLCyEoqIC2rZtjfdZ72FsbA8tzTa4cOEY/v77Ge7cuQ+gqK4PHfJE1rv3WLZ8/Vfml13nlSlXlt4GOv/mPFHpfJ8/u/T2mqrjb1WRuvuW+gWAefOnYvqM8bC1GYdPn3K/Pixq5tyxYME0TJ8+ATY2Y745L8C/Oq5MHjaPPT7uC1/iQz3zWVUde917dIHvwd3Y5/UnQoMjxNv19HuiUaPvcOxIUBUn577qvPYVMzDQRuPGjeDvf7KqYnMKF8Zu1ZQabYgpKSmJ/1sgEKBFi8/d2PLy8mUe8ADEjaHi35NWrrhsyfFPaWlpqFOnjvgziv9GsXXr1uHFixewtLTEoEGDEBkZKf77ysrK5eYTiUTw8PBAly5dAACvX7+Gmpqa1HzlefHiJXR1e4h/VldvhszMt8jOzqlQmRcvXqJ586bi95o3b4qUlM93tKTp2rUTjh3bh8DAECxa5A6RSMR65tGj7aGqqoKIiOPi7d7e2/Dzz2tw5kxYhfMVW758Pix/HAwAUFVVQVzcY5mZi3KnQE+3p5TcKWje/POjTkW5XyE1tai39IBP0R35J0+fIzIyBro6PXDnzn107doJAQF/IPBUCBYuWlXhuv71lwWwtCwa8KxaXwVxD+K/yPVPqfxJL1Kgp/dl/tLlyjJ8uBX+9Dsm83j7ElfquCq8ePESOiX22RYtyt6vyytTFqFQCE8vD3Tq1B4mRvZISkqpkrzVde4QCoX47beN6NSpPYyM7JCUlPzNeYvz8KGO+XDslcTHfQHgXz3zWfKLl9AuMRa7eYum+OeLfaS8MvZDf4TH5l/x04KVCDgq2eCys/8Rhw+d+M/UbU1d+4oNH/bf3XdrG85MX9+7d28EBRUdyJcuXUJWVpbM8vLy8igoKCi1XUdHB5cuXcLHjx9RUFCA+fPnix9NLMu1a9cwceJEmJub49mzZ0hLSyvzi7G0fAYGBjh06BAAID09HdbW1khNLb/hI82FC5ehp9dTPPh50qTROH06tMJlTp8+jzFjRkBeXh5qaqoYPtwageUMklVXb4Zz5w5hzZrt+OmnijcMqjuzm9tKdOtmDAMDCxgYWCA1NQ3jx7t+VSMMAFau3CQe4Np/gA309Hqi3b95XFycEHS6dD2FhV2WWi4oKBTjxn7OPWK4NQKDQvD8+Qvcvh0LZ6dhAIAmTf4HAwMd3LodC3X1ZggJPow1a7bB7acVlarrX1dsFA8u79vfCvp6vdCuXVsAwJTJzggMKp3//PlLFSpXlgEDeiM8vHKDnLlQx1Ul/MIV6Ol+3mcnThqFM2fOV7pMWX7/Ywvqq6pgoMnQKmmEAdV77vD23or69evD2Ni+Sr9486WO+XDslcTHfQHgXz3zWcSFq9DR7QFNraJZe8dPHIlzZy9UuIypuQnWeizDUNvxpRphANCnnx4uXbpezf8K7qipa1+x/v0NxGM1a6P/0hgxzizovGTJEixcuBBHjhxBp06dJB5NLIuWlhbev38PNzc3eHh4wMbGBl5eXujSpQucnJzg6OgIkUiEwYMHo0+fPggMDCzz70yZMgU//fQTlJWV0axZM3Tt2hXJyaUvLtLyzZw5E7/++issLS1RWFgINzc3tGpVuanfS8rIeIMpU9xw8OAeCIVCPH2aiEmT5qJXrx+we/d6GBhYSC0DAF5evtDUbIXo6GAIhYr4/feD4vFf0ixaNBv16tXF9OnjMH36OABF4+kGDLDlbOZvlZHxBpMnz8ehQ54QChXx9GkiJkwsytOrVzfs3bMBevpmMst5evlCU7M1bsaEQCgUYt8+P/H4rxEOLti2dTUmT3aGnJwc1qzdilu37mHXzrWoV68uZkwfjxnTxwMoGs/Sf4B12UFl5J/kMg+H/b2Kcj1JxLgJrgAA7V7d4OlZ9IVGVrnytG/XFs8Tv/6LFlt1XFUyMt5g6lQ3/Om3uyjXs0RMnjQfPXv9gF2716GPwY9Sy8iip9cTdvYW+OuvpwgL/zyl8rKl63HhG57tr67jUF+/F+ztf8Rffz1BeHiA+POWLl33zWMR+FbHxZn5cOzxbV8o69/A9Xrms9evMzFz2iLs990BoVCIZ8+SMG2yG3r07IptO9fAsK+11DIAsNJ9IQQCAbbtXCP+m1E3buGn+UUTqGlqtcaLxKq5ycQ31X3tA4B27doiMbH2zRz+XyRgONKv6ePjgz59+qBdu3Z48OABli1bxql1v6ojX506X7d+FKkcEVO5Hj62FVayR5IL5OU407leYYpynLkPVSGFPNuPAUBewL/94lNBXvmFOERRnl/7MQDkF5Z+moXLcl5WzQQkNalpW1O2I1Ra2rOQ8gtxiIqGIdsRKi33Ez8ab+0ba9fYZyVk3KqxzyoLZ87grVu3xrx58yAnJwclJSWsWrWK7UgSuJ6PEEIIIYQQvqPJOlhgaGgIQ0Pu3l3gej5CCCGEEEIIf3CmIUYIIYQQQgj5b+PCJBo1hX8P8BNCCCGEEEIIz1GPGCGEEEIIIYQTGB5OTvW1qEeMEEIIIYQQQmoY9YgRQgghhBBCOEFEY8QIIYQQQgghhFQX6hEjhBBCCCGEcALzH1pHjHrECCGEEEIIIaSGUY8YIYQQQgghhBNojBghhBBCCCGEkGpDPWKEEEIIIYQQTqAxYoQQQgghhBBCqg31iLGIjy1+hofP7fKxnvmGj3VcyIjYjlAphaJCtiNUHg9v9QnYDlBJcgK+JeZfHatoGLIdodL4eE7mWz1/SL7EdoRaS8TD/fdr8fAySQghhBBCCCH8Rg0xQgghhBBCCKlh9GgiIYQQQgghhBP4OAzma1GPGCGEEEIIIYTUMOoRI4QQQgghhHACHyeb+VrUI0YIIYQQQgghNYx6xAghhBBCCCGcIKIxYoQQQgghhBBCqgv1iBFCCCGEEEI4gcaIEUIIIYQQQgipNtQjRgghhBBCCOEEEfWIEUIIIYQQQgipLtQjRgghhBBCCOEEGiNWg96/f48ZM2awHaNCnJ2dERUVhaioKDg7O1frZ5mZmSAmJgSxsRHw89uD+vVVKlVOTk4OHh6/4N69cDx4cBmTJjmJf0dbuxsiIo4jKuocbt4MxciRduL3Dh3aiwcPLiMq6hyios5hw4blFc5sbmaCmzGhuB97EQdlZJZWTk5ODhs9fkHsvQg8fHAFLiUyN2zYAPv3b0fUjXOIvReBUaPsAQALFkxHdFSw+PX0SQwy0h9WOLNELnMT3Lp5HnH3L+HQwb3S85dTTkOjOZ49vYlGjRpKbB80aABiokO+Klt5LMwH4vat83gQdxn+hzylZpdWTllZGb95bcLdOxdw7244fvPaBGVl5SrPyfU6NjMzQXR0MO7dC4ef3+4y80krU3TMLcfduxcQF3cJkyaNFv+OtnY3hIcH4MaNs4iJCYGj4+djrm9fPVy6dAJRUedw/vwRtGnT8qvzA9yvY4D/9Wz+73EUF3cZh2Qcb+WV09BogefPJOtYR7s7Ll08iZsxobhzO0x8rvsWpmbGiIo6hzt3L8D3z11l5pVWRk5ODhs2LMftOxcQe/8iJpao74YN1fDHH1sRef0Mbt+5IHEtqQp8qOfquu516tRe4tp26+Z55H56ARsbM/HfFAqFOHvGD3Z2FpXL/I3nCDk5OWzc+Cvux17Ew4dX4eLy+Vr9faf2iAg/jpjoEERHBWPwYMNSf3fWrIm4czus4nl5WMffgmEY/LxqI7wPHquxzyQsYlj24sULxtjYmO0YFeLk5MTcuHGDuXHjBuPk5PTNf09JqWWZL3X17kxaWgbTuXN/RkmpJePhsZvZu/dApcrNmvUzc+7cBaZu3TZM06Zdmfj4BKZvX0tGSaklk5SUzJibj2SUlFoympq6En8jJeUV06aNjtRsQiWNMl8t1Lv9+3f6MUIlDcbDYxezd++BSpUrzlynbmumSdMuTHx8AtOnryUjVNJggoJCGQ+PXYxQSYNpq6nDZGb+w7TV1JH4242bdGb++usJY2XlJLFdUahe7qt5ix+YtLQM5vvO/RhFoTrj4bGL2bN3f6XLjR8/m3n6LJFhGIZp1rwroyhUZ+qrajFr1mxlMjP/YeLiHpWbRV6xRaVeTZt3ZdLSMpiO3/dl5BVbMBs8djK79+yvVDn3NVsZH9+jjIJQnVFU0mAO+Z9gVq3eXOEMfKtjRaE6o6zcSuKlodGDSUvLYLp0GcAoK7diNm7czezd61PhMrNnL2HOnQtn6tVryzRrVnTM9etnxSgrtxIfc8rKrRgtLT3x39DS0mNev85kDAwsGGXlVsz8+b8wISERpbIpK7eqFXXMh3pWUGwh89Xs3+Oo0/d9GYV/j6M9e/ZXuty48bOZp0+L6rhpsy7i7YmJycwQUwdGQbEF07qNtsTfKOtVt05rma9WLXsy6WkZzA9dDZm6dVozmzbuYTw9fSpcxtV1CRMcHM7UV9FkWjT/gYmP/5vp39+aqVunNXP6dCizaeMepm6d1ky7dvpMZuZbpl07/XIzlVfHXKtntq57JV9btngyh/xPiH/uP8CauX07lvn4MZtxcJxcqnx1niNmzlrMnD13gVGu04pp3KQzEx+fwPTu8yOjKFRnLl6MZCa5zGMUheqMru4Q5u3bd4xync/nrwGGNkxKSmqZ5xC+1XFexpMqfz2KiWCcHIcz3bv9wHhuW1/lf58vVOtp1tiLbd/cI8YwDDw8PGBqagoLCwscOHBA3HMEAMnJyTAxMQEABAUFwcbGBvb29pg9ezZyc3OxevVqpKeni3vFAgICYGlpCSsrKyxatAgfP34EAPTt2xfLly+Hra0tJk2ahHPnzmHUqFEwMTFBdHQ0ACAxMRHjx4+HnZ0dRo4ciYcPi3pGFi1ahKlTp8Lc3Bzh4eHi7Lm5ufj5559hamoKS0tLnD17FgBw7tw5jBgxAtbW1jAzM8Pt27el/vu9vb1hbW0NW1tbLF9e8d4jWQYNGoBbt+7hyZPnAIDffvOFo6NtpcrZ2JjBx+coCgsL8fbtOxw9GoSRI+2hpKQEd/etCA+/CgBISXmF168zoaHRHG3atET9+vWwe/c63LwZCi+vjWjYUK1Smf/+N4tXOZnLKmdjY4oDPkfEmY8cDcSokXZo2LABBg7sj9XuW8SZ+/e3RmbmW4m/vW7dUoSERCAk9GKFMpc0eJAhbt66h7//fgYA8PTywUjH0nd3ZZVr3rwprK3NYGk5WuJ3hgwxRN16dTFx0txK56pQ9sGGuHnzc6a9nj4YVcadaVnlrly5gTVrt4FhGIhEIty9G4dWrTSqNifH67ho34wVH09eXn/C0dGmwmWsrU3h61u8/2b9e8zZ/XvMbUNExDUAn485dfXmsLOzQGjoRdy9GwcA2LfvINzcVn71v4HrdQzwv56/PI48PX3K7AmSVa6ojk3x4xd1rKSkhNWrNyM8/Mq//4ZUZLx+A3X15l+VFQAGDuyPW7djS1wn/oSDg02Fy1hbmcJXfC3JwrFjQXB0tEXDhmowMemPNWu2AgBepryCkaEt/vnivPy1+FDP1XndK6lvXz3Y2Vtg5szF4m0zZkzA0mXrEHPzbqUyV8U5wsbGDD4HDn/OfCRQ3KMoLy8n/t6gUl8Fnz7liv9mkyb/w7atq7F4sXuF8/Kxjr+Ff8BpDLUyxRDj/jX2mYRd39wQCw4Oxu3btxEUFISjR4/i+PHjyMjIKLPs1q1b8ccff+D48eNQV1fH06dPsXTpUjRp0gS7du3C48ePsXfvXvj6+iIoKAh16tTBzp07AQCvX7/GgAEDcPLkSeTm5iIsLAwHDx7ErFmzcODAAQDAwoUL4ebmhhMnTmDVqlWYO/fzF4YGDRrg3Llz4kYhAPj6+iI7Oxvnzp2Dt7c3du3ahby8PPj7+2Pv3r0IDAzEpEmT4OXlVea/p7CwEJ6enggICMDx48eRn5+PtLS0b61SaGi0QHJyqvjn5ORUqKmplvm4hbRyGhrNkZz8UvxeSkoq1NWbITc3F/v3HxZvnzhxFOrXr4eoqNto3LgRwsOvYtasn6GnZ4YPHz7C03NjJTJ//jzZmcsu9+V7RZmbQ0urDV69SoOr62RERBxH5LUz6NHzB+TkfBKX7dSpPaytTLFi5aYK5a2O/KmpaRjh4IKEhGcSvxMYGAI3txXIyvrwVdnK01KjBV5UILuscufDLiMh4SkAoFUrdcyeNQkBAaerNCfX67isY+bLfLLKFL2XWuK9V1BXb47c3FwcOPD5mJswYSTq16+H6OjbaNdOEx8/ZsPHZweuXz8LX9+dyMvL+4Z/A7fruOiz+V3PVVbHI1zEx1yx3NxceO/3F/88aeJo1FdRQVSU9JuBFctbsr7Kqm/pZdTLeE9dvTk0tdrg1at0zJo9CWEXjuHK1UD06NFV4rz8LfhQz9V53Stp7Zol+OWXDXj//vOxN2bMTISFXa5U3qrKXHQtKfHdIyUVGv9mdnVdip/cZuLpkxgEnzuEWbN+RmFhIeTk5ODjsxOLf3ZHystXNZq3puv4WyyZPx0/DjGu0c/kIoZhauzFtm+erCMmJgbm5uYQCoUQCoU4deqU1PFTxsbGGDlyJAYNGgRTU1N8//33SE5OlvhbxsbGaNiw6DluBwcHLF78+e7EgAEDAADq6urQ1tYGALRo0QJZWVn4+PEj4uLiJMpnZ2fjn3/+AQB069atzOwjRoyAnJwcGjdujDNnzgAAdu3ahfDwcDx79gzR0dGQkyu7vSovL4+ePXti2LBhGDhwIMaPH4+mTZtWuO6kkZMTlLlzFBYWVricnJycxHsCgQCFhSKJcgsWTMeMGRNgbe2MT59yERNzFw4Ok8Xvr169BYmJt6CoqIj8/PxyMsuhrP25dGbp5crOXAhFRQW0bdsa77Pew9jYHlqabXDhwjH8/fcz3LlzHwAwe9ZE7Nm7H1lZ72XmlJ7/2+ucLV/WW7Gy6152uV49f8Cxo79j9579OHO24s/wVywnt+tYICi/fmSVKb3/ls68YME0TJ8+ATY2Y/DpUy4UFRVgYTEQgwYNx5MnzzF9+jj4+3vCwODrxiNwvY4B/tdzVR5vsri5zcCsmRNhaeWET5++vnEjqMD/17LKyMkJwKCM87KCAtq2bYX3WR8waOAwaGq2xvmwo/j7yTPcvRP31XmL8aGeq/O6V8zAQBuNGzeCv//JSmWTnrm6vl8UQklJCX5+uzHJZS7Onr0APb1eOHHcGzdv3cWM6RNw9UoULly4ggEDelciL//qmJDK+OaGmIKCAgQCgfjn4oZV8U5fUFAgfm/p0qWIj4/HpUuX4ObmhpkzZ4obVAAgEkk2FBiGkfh9oVAo/m95eXmJsiKRSNwQLPbq1Ss0aNAAAMqceODL7ImJiWjUqBGGDRsGa2tr6OrqomPHjvDz85P679+9ezfu3r2Ly5cvY9KkSdi4cSP09PSklpdm+fJ5+PHHwQAAVdX6iIuLF7+nrt4MmZlvkZ2dI/E7L168hK5uzzLLvXjxEs2bf24UNm/eFCkpRXewhEIh9u3bhE6d2sPIyBaJiUX/n/Xtq4cGDdRw5sx5AEUnK5FIJPWCtnz5fFiKM6sgLu5xBTKnQE9q5hQ0b97si8yvkJpa1Mt4wOcIAODJ0+eIjIyBrk4P3LlzH3JycrC1tUDvPpX7UvXL8gWwtCzKX19VBQ8qWOd6emXnr0m//rIAlpZDAACq9VUQ9+DL7P+UypT0IqWM7J/LjRhhjZ3b12D2nKVVdkHiUx0XHU89ZH6urDLlHXO//bbx32PODklJRcdcamoabty4JX4kbP/+w9i0aQWUlZUkHumRhU91XPzZfKvnX35ZAKt/j7f6FTzeXpRzvEkjFArx++9b0Pn7Dug/wFp8fv5ayV9cJ1q0KF3fssokl1HfL0ucl319jwIAnj5NRGRkDHR0enx1Q4wP9VxT171iw4dZ4U+/Y990576qzxFJL1LQosQ+0aJ5UySnpKJLl46oU6cOzp69AACIjr6Nhw//gp5uL4waZY+MjDewsTFDPZV6UG/RDDHRIdDVMy2Vl491TMjX+uZHE3V1dREaGor8/Hzk5ORg0qRJUFVVxd9//w0ACAsruqteUFCAIUOGoGHDhpgyZQpsbGzw6NEjKCgoiBtbenp6CA8Px9u3bwEAR44cgb6+foVy1K9fH23atBE3xK5du4bRo0fL/B1dXV2cPXsWDMPgzZs3cHJywsOHDyEQCDB16lTo6+vj/PnzUhsimZmZsLCwQIcOHeDq6oq+ffvi8ePHZZYtz8qVm6Gvbw59fXMMGGADPb2e0NJqAwBwcXHC6dOhpX4nLOyy1HJBQaEYO9YB8vLyUFNTxfDhVggKKprpzNt7G+rXV4GRkZ3ExadevbrYsmWF+PnuuXOn4sSJs6UayJ8zb4Kevhn09M3Q/9/M7UpkCZKRuaxyQUGhGDd2hDjziOHWCAwKwfPnL3D7diycnYYBKHrO3MBAB7duxwIAunbthLdv31X6C8uKlRuhq2cKXT1T9O9vDT29XmjXri0AYLKLs7i+SjofdqlC5arbrys2Qkd3CHR0h6Bvfyvol8g0ZbIzAoNK1/3585eklrP8cTC2bl4Fc4tRVXpXkE91fOGC5PE0adLoUsedrDKnT5/HmDEjShxz1ggMLHrP23sr6tevD2Nje3HjACh63M/AQButWxfN4GdjY4YHDx5XuBEG8KuOAX7W84oSx1u/L463yZOdEVSB401auS8dOLADqvXrV0kjDAAuXLgCPd0eEnVZfLOtImWK6nu4uL6HDbNCUFAoEhOTcefOfYx2Ggqg+Lysjdv/npe/Bh/quaaue8X69zcQj3v8WlV9jggKCsW4cZ+/X4wYYY3AwBA8efIcamr1YWBQdINdU7M1vv++Pe7ei0PrNtrQ0R0CXT1TTJ3qhqdPn5fZCAP4WcekaokYpsZebPvmHrHBgwcjLi4O9vb2EIlEGDNmDLp27YpFixYhICAAAwcOLPogBQXMnj0bEyZMgJKSEho1aoR169ZBVVUVLVq0gLOzM3x9fTFlyhQ4OzsjPz8fXbp0wYoVKyqcxcPDA7/++iv27dsHRUVFbNmyRaLHCwDu37+P7du347fffsOoUaOwevVqWFtbAwCWLVsGbW1tfP/99zA3N4dAIEC/fv1w69atMj/vu+++g4ODA4YNG4Y6deqgbdu2GDp06FfW5GcZGW8wefICHDq0F0KhIp4+TcLEiXMAAL16dcOePeuhr28us5yXly80NVsjJiYEQqEi9u3zw5UrUdDX74WhQ3/EX389QUTEcfFnLlmyFqGhF7FrlzciIo5DTk4OcXGPMX36wkpkno9Dhzz/zZKICRPnijPv3bMBevpmMst5/pv5ZkzIv712frhy5QYAYISDC7ZtXY3Jk50hJyeHNWu34tatewCAdu3aIjHxxTfXucvk+fD/N9eTp4mYMOFznXvu9YCunqnMcmzJyHiDSS7zcNjfq6hOnyRi3ARXAIB2r27w9Cz6ciOr3Pr1yyAQCCTGBEZGxmC265IqzcnlOs7IeIMpU9xw8OAeCIVCPH2aiEmT5qJXrx+we/d6GBhYSC0DFB9zrRAdHQyhUBG//34QV68WHXP29kXHXHh4gPjzli5dh7Cwy5gzZxkOH/aEoqIi3r59h9Gjp3/Tv4HLdVyckc/1XPI4Uvz3OBpfzvH2ZTlpDPS1MWyoJR7/9QSXL31+umPxz+44f/7SV+edOtUNfn57oChUxLNniXCZNA89/63v3v/Wd1llgKKJOzQ1W+NG1DkIhYr449/6BgBHhynYsnUlJk1ygpycHNau3Y7bt76+IfZlbq7Xc3Vf94Cqub59mflbzxGenj7Q1GyNWzdDoSgUYt++P8WZh49wweZNK6CsrIyCggJMn7EQT58mflNevtUxIZUhYKgvljXKyq3YjlBpJccK8AXfdnEu3KGpLLkvbnjwgbycfPmFOKRQxN44xK/FtzoGgILCgvILcYhQQZHtCJWWVyB7zDHXSBsnzmV8u+4BKHXjnOs+JH/dzRE2Kf5Pk+0IFVKvbpsa+6yP2c8rXDYoKAh79uxBQUEBxo4dW+rJu0ePHmHJkiX4+PEjdHR0sGLFCigoyO7z4t/ZhRBCCCGEEEJqSFpaGrZs2YKDBw/i5MmTOHz4sHgYVjE3NzcsX74cISEhYBgGR44cKffvUkOMEEIIIYQQwglcHCMWGRkJAwMDNGjQAHXr1oWpqSmCg4PF76ekpODTp0/o0aMHAMDe3l7ifWm+eYwYIYQQQgghhPBNVlYWsrKySm1XVVWFqqqq+Of09HQ0btxY/HOTJk0QGxsr9f3GjRtXaG1haogRQgghhBBCOKEmxzgeOHAAO3fuLLV95syZmDVrlvhnkUgkMY6RYRiJn8t7XxpqiBFCCCGEEEL+c8aOHQs7O7tS20v2hgFAs2bNcPPmTfHPGRkZaNKkicT7GRkZ4p9fv34t8b40NEaMEEIIIYQQwglMDf5PVVUVGhoapV5fNsT69OmD69evIzMzEzk5OQgNDcWAAQPE76urq0NJSUm85NWpU6ck3peGGmKEEEIIIYQQIkXTpk0xd+5cjBkzBra2trC0tES3bt3g4uKC+/fvAwA2btyItWvXwszMDNnZ2RgzZky5f5fWEWMRrSNWM/i2i9M6YjWDb2tc0TpiNYPWEat+tI5Y9ePbdQ+gdcRqAl/WERMqadTYZ+XlJtfYZ5WFf2cXQgghhBBCCOE5mqyDEEIIIYQQwgl87NH9WtQjRgghhBBCCCE1jHrECCGEEEIIIZzw3+kPox4xQgghhBBCCKlx1BAjhBBCCCGEkBpG09cTQgghhBBCSA2jHjFCCCGEEEIIqWHUECOEEEIIIYSQGkYNMUIIIYQQQgipYdQQI4QQQgghhJAaRg0xQgghhBBCCKlh1BAjhBBCCCGEkBpGDTFCCCGEEEIIqWHUECOEEEIIIYSQGkYNMUIIIYQQQgipYdQQI4QQQgghhJAaRg2xWiQ7Oxupqal4+fKl+MV1eXl5AIDExERcvHgRIpGI5UQV9+HDByQkJLAdo1YKCgrCli1bkJOTg5MnT7Idp9bJy8tDfHw8gKK6Xr9+PTIzM1lOVb7s7GzEx8eDYRhkZ2ezHUemt2/fIjIyEgDg6emJ2bNnIykpieVU5UtPTwcA3Lx5E35+fvj06RPLiSrm3bt3bEeotfi6LycnJ+PixYsoLCzEixcv2I5TLr4ee+TbUEOslti5cyf69u2L0aNHw8nJCU5OTnB2dmY7lkw7d+7EokWL8PLlS4wePRr79+/HmjVr2I4l09GjR7Fo0SJkZmbCwsICs2fPxt69e9mOJVVsbCy8vb2Rl5eHCRMmwMDAAJcvX2Y7lkwbN27EpUuXEBoaisLCQgQEBGDdunVsx5IqKSkJgYGBYBgGy5Ytw9ChQ3H//n22Y8nk5uaGoKAg3Lt3Dzt27ICKigoWL17MdiyZrl+/DhsbG0yfPh2vX7+GsbExrl69ynYsqebPn49Hjx4hMjISwcHBMDExwZIlS9iOJdMvv/yCrVu34u+//8b8+fPx4MEDLF26lO1YMj169AhmZmawsbFBWloaBg8ejAcPHrAdSya+nZf5uC+fPXsW06ZNw+rVq/H27Vs4Ojri1KlTbMeSio/HHqkiDKkVjI2NmczMTLZjVIqdnR2Tk5PDeHp6MuvXrxdv4zI7OzsmLS2NOXDgAPPrr78y+fn5nM48fPhw5sqVK0xgYCAzbdo05uXLl4y9vT3bsWSysbFhRCIRY2NjwzAMw+Tn5zPm5ubshpJh1KhRzIkTJ5jz588zTk5OTExMDOPg4MB2LJmK94ENGzYwnp6eEtu4atiwYUx6erp4v0hISGCsrKzYDSXD0KFDGYZhmJUrVzIHDhxgGIYf5zeRSMRs376d2b59O8Mw3N8vRo0axfz999/i/eLq1aviuucqvp2X+bgv29raMu/fvxfvF2lpaYyFhQW7oWTg47FHqgb1iNUSTZo0Qf369dmOUSkikQjKysqIiIiAoaEhRCIRcnJy2I5VriZNmuDSpUswMjKCgoICcnNz2Y4klUgkQr9+/XDx4kUMGTIEzZs3R2FhIduxZJKTKzotCQQCAEWP0RVv46Lc3FzY2toiIiICVlZW0NHRET9yy1WFhYXIzMxEWFgYjIyMkJGRwen9GCjalxs3biz+uV27diymKZ9IJEJcXBzCwsJgbGyMR48ecf7YKywshEgkwoULFzBgwADk5ORw/pyck5MDLS0t8c99+/bl/PHHt/MyH/dlOTk5qKioiH9u0qQJp68jfDz2SNVQYDsA+TY7d+4EAKiqqsLBwQEDBgyAvLy8+P2ZM2eyFa1cvXv3hqWlJZSVlaGrqwsnJyeYmJiwHUumdu3aYcqUKUhOTkbv3r0xZ84c/PDDD2zHkqpOnTr4448/cOPGDSxfvhw+Pj6oV68e27FkMjMzw5w5c/Du3Tvs378fgYGBsLS0ZDuWVPLy8ggJCcHFixfh6uqKsLAwTl/wAWDixIkYMWIETExM0KFDB5iamsLV1ZXtWDI1a9YMEREREAgEyMrKgp+fH1q0aMF2LKnc3NywYcMGjB8/Hi1btsSIESOwaNEitmPJZGtri379+qFXr17o3r07LCws4ODgwHYsmRo0aID4+HjxjZvAwECoqamxnEo2vp2X+bgvt2/fHn/++ScKCgrw6NEjHDx4EJ06dWI7llR8PPZI1RAwDMOwHYJ8veKGmDRcbogBwMuXL9GsWTPIycnh0aNH+P7779mOJFNBQQHu3LmD9u3bo0GDBggPD4ehoaFE45dL0tLScPToUfTp0we9evWCh4cHxowZg6ZNm7IdTaYrV64gMjISIpEIBgYGMDY2ZjuSVI8fP8b+/fthZGQEU1NTzJ07F1OmTOH0Rf9LhYWFnN2Hi7158wbu7u4S+8XSpUvRpEkTtqPVKiKRSHwjITMzE9999x3LiWRLSkrCwoULcf/+fSgrK6N169bw8PCApqYm29Gk4ut5mU+ys7OxZ88eifPFjBkzJHrJuIZvxx6pGtQQqyVOnDgBOzs7iW1+fn4YPXo0S4nK9+7dO3h4eCApKQnbt2/H+vXrsWjRIk7fzczKykJQUBDevn2LkocO1xq8MTExMt/X1dWtoSSV92V2gUAAJSUltG7dGqqqqiylku3Dhw94//69xD7Bxd4aExMTcc9BWS5cuFCDaWq3EydOYN26dcjKypLY/ujRI5YSSefs7Cxzv/Dx8anBNF8nOzsbIpGI01+0S0pISMC7d+8kzhlcOy936tQJAoEADMOI94/ivAKBgJP7Mt/UhmOPfBt6NJHn9u/fjw8fPsDf3x8pKSni7YWFhQgKCuJ0Q2zZsmXo27cvYmNjUbduXTRp0gRubm7w8vJiO5pUrq6uqF+/Ptq3by/z5Mm27du3S31PIBBw+uS+a9cuxMXFoXfv3mAYBtHR0VBXV8eHDx/g6urKuccU9+7dCy8vLzRo0EC8TSAQcLJR4+vry3aErzZkyBCJcSkCgQDKysrQ1NTEwoULoa6uzmK60nbt2gVfX1906NCB7SjlmjVrFtsRvtqXX2RL7hdTp07l5I29FStWICIiAi1bthRv4+J5uXiJCz4yNDREenq6+OZdVlYWVFVVoaGhgdWrV3Pm6Rs+H3ukalBDjOfatGmDuLi4UtuFQiGnp/wGitb4cHBwwKFDhyAUCjF37lxYW1uzHUum169fw9vbm+0Y5eLzF26GYRAYGCjuUUpLS8PPP/8MX19fODs7c64hduzYMYSFhfHiMZLyekq51pgpacCAAdDQ0MCwYcMAFI0Fun//vngq7f3797Mb8AtNmjThRSMMAKdvKpWnXbt2UFBQwNChQwEAp0+fxqtXr9C0aVMsWbKk3Mf32XDt2jUEBwdDWVmZ7Sgy8Xnog66uLszMzDBo0CAAwKVLlxAcHAxnZ2esWLEC/v7+LCcswudjj1QNaojxnJGREYyMjGBubi4xcxQfyMvL4/379+IT0fPnzzk/ycH333+P+Ph4zo//4fPjDunp6RKP9TVt2hTp6elQUVEBF5+kbt68OSfvupclKipK5vu2trY1E+Qr3Lp1S2JdnVGjRsHe3h5r167F7t27WUxWti5dumD27Nno27cvlJSUxNu5WMd87kG/d+8ejh8/Lv65U6dOGDp0KDZu3MjZxeBbtmzJyXNZbZKQkICNGzeKfzY0NMS2bdvQuXNnTs0Qy+djj1QNaojVEtOmTePVYztAUZe8s7MzUlNTMX36dNy9e5fzCzonJCTAzs4OjRo1gpKSkvjZea49hsbnxx169uyJ+fPnw8rKCiKRCGfOnEHPnj1x8eJF1K1bl+14pbRp0wajRo2Cvr4+hEKheDsX7xavXbtW6nufPn2qwSSVJycnhytXrqB///4AiiZ0EQqFeP36NQoKClhOV9qHDx9Qr1493L17V2I7FxtifO5Bz8/PR0JCAtq3bw+g6BwtEonw6dMn5Ofns5yubGpqavjxxx/Rs2dPiXOGrOOTDdLOYQzDIDk5uYbTVI6qqir8/f1hbW0NkUiEoKAgqKmp4cmTJxCJRGzHE+PzsUeqBk3WUUusXr1a6mM7fn5+nHtsp1hmZiZiY2NRWFiI7t2743//+x/bkWQqOQ6vJC42dIs9fPgQ2dnZYBgGhYWFSE5OFu8nXFRQUAB/f39cu3YN8vLy6N27NxwcHHDt2jVoaWlBQ0OD7YgSpD2+w8WGWLHw8HBs3bpVvF8Uf3G9fv0629GkSkhIwMKFC/Hy5UswDINWrVph3bp1CA4ORosWLUpNVkQq7+7du/D09JTYL16+fInw8HC2o0kVHR2Nn376CY0aNYJIJEJWVhY2bNiA8PBwqKmpYfLkyWxHLOXEiRNlbufqPnz48GGsX79eYl0rDQ0NnD9/nsVUsqWlpcHd3R3Xrl2DgoICevfujZ9//hkhISFo3bo1BgwYwHZECXw89kjVoIZYLWFnZ1fq5G5vb4/jx4+X+R4XfPkFtrgXT0tLC0ZGRuyEkiIiIgLGxsZSH3Xh4l1uAFi6dCmio6Px7t07aGpqIj4+Hr169cLvv//OdjSpJk6cyOl8tcHgwYOxatUqeHt7Y+rUqQgLC0NOTg6WL1/OdjSp/P394ejoiHfv3kFeXp6zs+NNmTIFnp6eUmeo5FrveUkWFhaYOHEiTpw4AWdnZ4SGhqJRo0b4+eef2Y4m1cWLF9GvXz/89ddfkJOTg5aWFhQVFSVm+uOKjIwMNG7cGC9fvizzfS7OtAoUzbZ64MABbN26FXPnzsWlS5dw+/ZtbNq0ie1oUm3ZsgVz585lO0aF8fHYI1WDHk2sJfj22A5QtP5LYmIifvzxRwBAaGgoVFRUcOvWLfFdTq64f/8+jI2NpY6x4WpDLDIyEiEhIVi1ahXGjBmDnJwczk/ikpOTg9TUVDRv3pztKDIV3+AonuK5WPEXQC5P7Vy/fn0YGBjg9u3beP/+Pdzc3GBhYcF2LJn+/PNPODo6cn483qpVqwDw85EjoVCIoUOHIiUlBaqqqtiwYQOsrKzYjiWTh4cHjIyM0LlzZ4ntXGuEAUU3xjw9PeHk5CSeFr4YFx9xL9aoUSO0bNkSHTt2xF9//YXRo0fj0KFDbMeSKSIiAnPmzOHkflAWPh57pGpQQ6yWWLt2LRYtWoQFCxYAgPixncOHD2PChAkspyvbs2fP4OfnJ35G3tHREc7Ozjh8+DCsra051RCbPXs2AO49w1+eJk2aQFFREVpaWnj8+DF+/PFHvH//nu1YMv3zzz8wMTHh/Di84l5mPk7xrKysjGfPnkFLSwvR0dEwMDDg7HiaYs2aNcOYMWPQvXt3ickvuPYIaPEC040bN8bVq1dLrSPG5ceYlZSU8PbtW7Rt2xb37t1D7969JcYec1HLli2xePFidO/eXWIWQi7eHPP09AQA3j1uVqdOHdy4cQMdO3ZEWFgYfvjhB86PKW3QoAHMzMzQpUsXifMFV6/hfDz2SNWghlgt0aFDBxw/frzUYzszZsxgOZl0WVlZKCgoEDfE8vPzkZ2dDQCcnVEqODgYXl5eePfuncR2rjUSijVt2hSenp7o3bs3PDw8AAB5eXksp5Jt3759bEeolMzMTJw5c6bUPsG1BkJJc+bMwdatW+Hh4QEvLy8cPnyY0+MGAaBHjx5sR6gUFxcXMAxTquHFxQZCsXHjxmHu3LnYsWMHhg8fjqCgIHTt2pXtWDI1bNgQQNHsiSVxuZ6fPn2KI0eOlDpncLWRsHTpUgQEBGDhwoU4duwYzM3NOX1+A7g73k4aPh57pGrQGLFa4uHDh9i7dy/evXsn0Yjh8tSnPj4+OHToEIyMjCASiXD58mU4OTkhPz8f9+/f5+Tz58bGxtiwYUOpZ/m5epf7w4cPuHTpEn788Uf4+vri+vXrGDNmDAwMDNiOJlVeXh4uXbqEjx8/AoB4ghFXV1eWk5Vt6NCh6NChQ6l9gOtfVN68eYNGjRohJycHCQkJ6NatG9uRKqV45raSi+JyibW1NQIDA9mOUWkFBQVQUFDAhw8fxGNKub6syJc+ffrE6TW6LCwsYGFhUeqcweXGw8OHD9G5c2e8f/8ecXFx6N27N9uRyvX27Vvk5ORITFTF5dy14dgjlUc9YrXEwoUL4eDggPbt2/PmmegxY8ZAX18f169fh5ycHLZv34727dvj+fPnGDVqFNvxytSqVStoa2vz5uQoEAjw9u1bAMCQIUPw5s0bdO/end1Q5Zg3bx7evXuHpKQk6OjoICoqCr169WI7lkxcvZMtjY+PD06cOIETJ04gMzMTCxcuxLhx4+Dg4MB2NKn4NnObgYEBIiMjYWBgwJvzxdmzZ7Fnzx4EBQUhMzMT8+bNw/Lly8WL4nIRH2cAVVVV5fyNmpI2btyIhw8f4o8//kBOTg52796NmzdvcnqZlB07dmD//v0oKChAw4YNkZaWhq5du+Lo0aNsRysTH489UjWoR6yWGD58OGdPMNLwrecDAC5duoTffvsNurq6kJeXF2/n6kV16tSp6NixI+bOnYsPHz7gt99+w9OnT7Fjxw62o0k1ePBghIaGwt3dHUOHDoWKigrmzJmDgIAAtqOVac+ePfjf//4HAwMDiX2CqzOgAYClpSWOHDkiXpctJycHI0aMQFBQEMvJpOPbzG379+/HunXrxDfG+DCJi5WVFby9vcXLiLx58wYTJkzAqVOnWE4mHR9nAD18+DBevnwJAwMDKCh8vh+uq6vLYirpLC0tcerUKfH5raCgAHZ2dpw/XwQGBsLd3R3Tpk3D06dPcfDgQXh5ebEdrUx8PPZI1aAesVqiX79+8PX1Rb9+/SQGpnL5yyAfez727NmDtm3bSnzh5rKXL19i7969AAAVFRXMnTsXNjY2LKeSrVGjRhAIBGjbti0eP34MW1tbTk8kkZ2djTVr1ojHqgDcngENKBqPWXIhWUVFRRbTVAzfZm47cuQIwsPDOX0O/lJ+fr7EWo6NGjXi7HjdYnycAfTOnTu4ffs2bt++Ld4mEAg4O5SgoKAAnz59Qr169QCA0+fjYk2aNIGKigrat2+P+Ph4DBkyhLM3bQB+HnukalBDrJYovmvi7e0t3sb1L4OPHz+W6PmYM2cO5syZw3YsmfLz83n1GJpAIMDjx4/RsWNHAMCTJ08k7sByUfv27bFq1SqMHDkSCxYsQHp6OqcvSBEREbh+/Tqnx6R8adCgQRg7dizMzc0hEAgQEhKCgQMHsh1LJr7N3Na4cWM0aNCA7RiVoq2tjXnz5sHKygoCgQBnz57l/CQpfJwB9MGDBwgNDWU7RoU5OjrC3t4eJiYmAIDLly9j9OjRLKeSTUVFBSdPnkSXLl3w559/okmTJpw+X/Dx2CNVgx5NJKxxdHSEv78//Pz8UK9ePdja2nJ+gPvmzZvRpEkT9O/fX6IXgat3vSMjI+Hm5oamTZsCKJoa3sPDAzo6Oiwnk66wsBB37tyBjo4OwsPDERkZiREjRqBDhw5sRyvTlClTsHLlSnEd80VwcDBiYmKgoKAAXV1dzo9FSEhIwNGjR7Fo0SK4uroiMjISs2bNwrhx49iOViZXV1fcv38fvXr1kjhXcPlGTl5eHnx9fcX7hY6ODkaNGiXRe8o10dHR8PPzg4eHB0aOHImkpCQMHToUixYtYjuaVPPmzcPkyZPRqVMntqNU2P379yX2iy/XbeOatLQ0nDlzBhMmTMC6desQGRmJKVOmiNct5Ro+HnukalBDrJZ49+4dPDw8kJSUhO3bt2P9+vVYvHgxVFVV2Y4m1bJlyyAUCsU9HxYWFggKCuL8c+df4nrPY15eHv766y8oKChAU1OTFyf2J0+e4J9//pHoCePq+IkJEyYgNjYW7du3l/jCzdXHjEjNKF5n7ktcnhmvNnj37h3nF/22tbXF48eP0bhxYygqKnJ2rURZMjIy0LhxY7ZjEMJ71BCrJWbPno2+ffvCz88Px44dw65du/Do0SPODkwFSvd8XL9+HcOHD+dsz0dtERERAWNjY7ZjSLVs2TJcvnwZrVq1Em/j8viJ6OjoMrfr6enVcJJvY2dnJ7XxwAUXL17Erl27SjXQ+fTllY+mTJkiXoiYi2JjY/HHH3+U2i+4er4AgJSUlDK3c3UZlLLY2tri5MmTbMeQ6siRI9iyZYt41uBiXJ4s50tcP/ZI1eD2YBFSYcnJyXBwcMChQ4cgFAoxd+5cWFtbsx1LpsLCQvHC0x8/foSCgoLEYFW+4HrD5ksXLlzgdN7r16/j/PnzvOi5A/jX4AKKFs22sbGRuKPN9Qu+u7s7lixZgnbt2vFmiY4v8fGLFZenKAeKlm5xcnLi1X5RVoMrIyODhSRfj8uNMADYu3cvfHx80L59e7ajVMjFixdhZGQksY3rxx6pGvxY3ISUS15eHu/fvxdfiJ4/f875tWvc3NwQFBSEe/fuYceOHVBRUcHixYvZjlVpfLsjv3r1arYjyNS8eXPk5uayHeObcP3xs0+fPsHZ2RmTJ0/GuXPnkJ+fjyZNmrAdS6b69evDyMgIGhoaUFdXF7/4hA9frLKzsxEfHw+GYZCdnY2uXbuyHUkmZWVljB49Gvr6+tDT0xO/+MbFxYXtCFKtWrWq1LaFCxeykKTiGjVqxJtGGAB4eHiU2sb1Y49UDXo0sZa4fPkyNm/ejNTUVGhra+Pu3btYs2ZNqTssXDJ06FAEBATAw8MDampqmDx5sngb+TY7d+6U+T4X1z0rboQnJibi1atX0NHRkVgmgKuTHJTVu5Sens75hg0A3Lx5E6dPnxbPNjd8+HB8//33bMeSEBMTAwA4evQoVFVVMXDgQF6svQQUNWqSkpLQsWNH5OTkiNdt46rr169j+fLlKCwsxOHDh2FpaYlNmzahX79+bEcr5eXLlwCKznUdOnTAwIEDebOOH18sWbIEL168QFxcnESjoKCgAO/fv+fkeO7inrqIiAjk5eWVOl/Y2tqyE6wcU6dORcOGDdG9e3eJGXi5mpdUHXo0sZYYMGAAunbtitjYWBQWFmLlypWcf8yvsLAQmZmZCAsLw44dO5CRkcHZnhA+Nmz4pvguNt/uZhf3LrVq1Qp2dnYYNGgQLxph2dnZSE5OxosXLyAnJwc1NTW4u7ujZ8+emD9/PtvxxLZv3y7+79TUVDx+/Fj8M5fHDvKpUVNs8+bNOHjwIFxcXNC4cWP4+flh3rx5nMzs5OQEgUAAhmFw48YNif2A6xNfrFq1CsuWLZPYtnDhQqxfv56lRGWbNm0aUlJS4O7uLnGNk5eXh5aWFovJpIuKigIA1K1bF3Xr1sWtW7ck3udqw6Z4Hcp79+5JbOdqXlJ1qEeM5/jcQAgKCsK2bdtgYmKCn3/+GaampnB1deXkYpx8recTJ06UekzOz8+P02vAfPjwAadOncLo0aORlpYGf39/TJ48GXXq1GE7mkx86F0qtmDBAly/fh2Ghoawt7cXL2eQl5eHfv36SZ2AhG1v3rxBo0aNkJOTg/T0dLRu3ZrtSFINHz4cu3fvhouLC06ePIm///4b8+bN4/TyHMVPJJSciIHrS4oARes7KioqIj8/H3l5eeKFh7mGjz1MxbKzs/Hu3TuJCVG43uv48OFDdO7cGe/fv0dcXBx69+7NdqRy8WHWT1K1qEeMsMbKygpWVlYAir5879y5k7PPdBc3tKQ1bLhm//79+PDhA/z9/SVm6CosLERQUBCnG2ILFiwQL0Bdr149iEQi/PTTT9ixYwfLyaTjS+9SMQMDA6xcubLUo3JCoRBnzpxhKZVsvr6+OH78OE6cOIHMzExMnToV48aNg4ODA9vRyiQSiSQeV23Xrh2LaSqmWbNmiIiIgEAgQFZWFvz8/Dj/ZfvcuXPYvXs3goKCkJqaCmdnZyxbtoyT6+LxsYcJKLoR+fvvv4t7bQDu9zpu2rQJDx48wB9//IGcnBzs3r0bN2/e5Ow4zfj4eMyZMwefPn3C4cOH4eTkhK1bt6JLly5sRyPVjHrECGuOHj2KW7du4aeffoKtrS3q1asHGxsbTJ06le1opZRs2Dg6Ooq3FzdswsLCWExX2sWLFxEXF1cqr7y8PHR1dTm9oHNZd+BtbGxw6tQplhLJxsfepTdv3iAoKAgfP34EwzAQiURITk7Ghg0b2I4mlaWlJY4cOSJuPObk5GDEiBGc7UWYMWMGhg0bhu3bt+PAgQPw8/PDvXv3sHfvXrajSfXmzRu4u7sjMjISDMNAX18fS5cu5fSjtlZWVvD29hY/iv/mzRtMmDCBs+eLYnzqYTIxMUFAQIBEQ4zrLC0tcerUKfG4wYKCAtjZ2XH2fDF69GisXLkS8+fPx8mTJ3Ht2jVs2bIFx44dYzsaqWbUI1aLLVu2rMzZjrji0KFD2Lt3L06fPo2BAwdiyZIlGDFiBCcbYm3atEFcXFyp7UKhEOvWrWMhkWxGRkYwMjKCubk5p++0lkUgEODx48fiXrEnT55IDLbmGj72Ls2dOxfNmzfH3bt3MWjQIFy8eBE//PAD27Fkys/Pl1jSoOTi2Vy0cuVKuLu7IzU1FYMHD4a+vj5WrlzJdiyZ7ty5gw0bNnD6ePtSfn6+xHjoRo0agev3l/nWw9SkSRPUr1+f7RiVUlBQgE+fPokfU83Pz2c5kWw5OTkS1+q+fftybswgqR78OduSSuPyWlHFmjRpgkuXLmHMmDFQUFDg7GQdfG3YvHz5Ej/99FOpO69cveADRYPWJ0yYgKZNmwIA/vnnnzKn9uUKY2NjHDlypMzepZKPpnFJeno6fHx8sH79egwZMgSTJk3C2LFj2Y4l06BBgzB27FiYm5tDIBAgJCQEAwcOZDuWVHxs1AQGBmLlypUwNjaGtbU1tLW12Y5ULm1tbcybNw9WVlYQCAQ4e/YsevTowXYsmY4fP47w8HDO9zAVj41WVVWFg4MDBgwYIDEzJVfHRgOAo6Mj7O3tYWJiAqBoZmkuP5LfoEEDxMfHi5cgCgwMpLFi/xH8uUIQma5du4a+fftKbCsoKGApTcW0a9cOU6ZMQXJyMnr37o05c+agW7dubMeSiW8Nm9WrV2PRokVo3749bxY77dOnDyIiIvDXX39BQUEBmpqanF7cmY+9S8UX+LZt2yI+Ph7du3fnfC+Cm5sbgoODERMTAwUFBYwZM4aT44CK8bFRs337dnz48AFhYWHw8vJCUlISzMzM4OrqynY0qX755Rf4+vri8OHDUFBQgI6ODkaNGsV2LJn41sPE9etyWcaNGwdtbW3x+cLDwwOdO3dmO5ZUv/76KxYuXIiEhATo6OigdevWnL4BSaoOjRHjubNnzyIvLw/bt2/H7Nmzxdvz8/Ph5eWF8+fPs5hOtoKCAty5cwcdOnSAmpoawsPDMWDAAE7fQTY1NS2zYcPVhWUdHR3h7+/PdoxvFhERwdkeXjMzMwQHB2P9+vUwMzNDq1atMHbsWE7PNLdlyxY8e/ZM3Puor6+Px48f4/Dhw2xHq1WKGzXnzp3jRaOm2IsXL3DmzBmcPXsW3333Hfbv3892pFqhuIcpNjYWb9684VUPU22QkZHB2acUimVnZ0MkEkFFRYXtKKSGcPcbL6mQjx8/4vbt2/j48aN4/QygaFKGuXPnspisfCKRCDdv3sSxY8ewbNkyPHz4kJPr1ZTUsGFDzjYIyqKtrY21a9eif//+UFJSEm/n8iK4Zblw4QJn651PvUvFU5K3bdsWLVu2RExMDBwdHSEQCDh7M0EWOzs7nDhxgu0YUqmoqEBbWxuvXr1Camoq7ty5w3Ykmby9vXHmzBnk5ubC2toaXl5eaNasGduxKm3KlCnw9PRkO4ZUfOthMjQ0RHp6OlRVVQEAWVlZUFVVhYaGBlavXs3ZZTq+VLyUBBfdvHkTBw4cwLt37yS2c3WdRFJ1qEeslrh+/Tov1sgoaenSpfjuu+8QHh6Oo0eP4pdffoFIJMLGjRvZjiaVh4cHCgoKeNOwcXZ2LvORRDq5Vx0+9S4tXrwYQFGPR2JioviO/NWrV9GuXTt4eXmxnFC6ffv2wcbGRuKOdnp6Omdn9PuyUWNlZcX5Rs3atWuhpqaG3NxcTJkyBaGhobxcUPbLdbrIt1mwYAHMzMzEjwJfunQJwcHBcHZ2xsqVK2vFUxdsGzRoEGbOnFlq5kw9PT2WEpGaQj1itYSamhpmz55dauwSl79wP3jwACdOnMDly5dRp04drF+/XryuGFfFxsZCIBDg0aNHEtu5Vs8lZ8z88l4LV8eK8W3RbD72Lq1duxZAUQP91KlT+O677wAULSI6Y8YMNqOV69OnT3B2dkarVq1gZ2eHQYMGcbYRBgCvXr2CiYkJcnNzMXr0aF40ahQUFPD06VM8ePAALi4uCAgIQHx8PBYtWsR2NJmys7ORlJSEjh07Iicnh/ONML71MCUkJEjcIDU0NMS2bdvQuXNnzk6wtWrVKixbtkxi28KFCzk7E2HTpk05f34g1YMaYrXEwoUL4eDgwKtJGQQCAfLy8sR5//nnH85m51vDpniRW64uXlkbFD8KLK13icvS09PRoEED8c916tRBRkYGe4EqYObMmZg5cyZu3ryJ06dPY8eOHTAwMMDw4cM598UV4Gej5tq1a+JF61VUVODt7Q1ra2tOZ75+/TqWL1+OwsJCHD58GJaWlti0aROnH3PX1dWV2sO0YsUKzvUwqaqqwt/fH9bW1hCJRAgKCoKamhqePHkCkUjEdjwJS5YswYsXLxAXF4eEhATx9oKCArx//57FZLI5OztjwYIFMDAwkBgnT42z2o8aYrWEsrIynJyc2I5RKWPGjMH48eORkZEBd3d3hIWFcfauPN8aNsV3hPn0WENxj1fxF8GS/Pz82IgkE597l4yMjDB+/HgMGTIEDMPg3LlzMDc3ZztWubKzs5GcnIwXL15ATk4OampqcHd3R8+ePTF//ny240ngY6NGTk4OwOebS3l5eeJtXLV582YcPHgQLi4uaNy4Mfz8/DBv3jxON8T41sO0ceNGuLu7w8PDA/Ly8ujTpw/Wr1+PkJAQzh1306ZNQ0pKCtzd3SWeopCXl+f00jMBAQHIzc3FrVu3JLZTQ6z2o4ZYLdGvXz/4+vqiX79+EmOXvnzemEtsbW3RtWtXREVFobCwEHv27EGnTp3YjlUmPjZs+Gb//v348OED/P39kZKSIt5eWFiIoKAgzq4Bw8fepcWLFyMkJATR0dEQCASYMGECp9fkAorGqVy/fh2GhoaYNm0adHR0ABQ1Fvr168e5L4R8bNSYmZlhzpw5ePfuHfbv34/AwEBYWlqyHUsmkUgkMW6Q673RAL96mICix+a2b99earuzszMLaWTT0NCAhoYGAgMDkZ2dLTFcIzs7W+JczSWvX7/m9MRDpPpQQ6yWOHXqFICiAeLFBAIBZ9e3Aoq+mCQlJYlXvo+Pj0d8fDzdAfqPatOmDeLi4kptFwqFWLduHQuJKoavvUumpqYwNTVlO0aFGRgYYOXKlahbt67EdqFQiDNnzrCUSjo+NmomT56MK1euoEWLFkhNTcWsWbM4O1tpsWbNmiEiIgICgQBZWVnw8/Pj9A1IgD89TMWzT5qYmJT5CD6Xv1/s3LkTv//+u8Si2Vz+TtStWzdERESUWtKA1H40ayJhzdixY8EwTKmJDYof+SL/TU+ePOH0IyRlKdm71Lt3b873LvHRmzdvEBQUhI8fP4JhGIhEIiQnJ2PDhg1sR5PqypUriIyMhEgkgoGBAecbNXz05s0buLu7IzIyEgzDQF9fH0uXLuX0RC58UTwr6fPnz3H16lW8fftW4nr95SPkXGJiYoKAgACJhhiX9evXD69fv5bYVtbEYKT2oYZYLVE8LfWXuNyosba25vSit4QdV65cwdatW0vNAMrVO5mkZowZMwbNmzfH3bt3MWjQIFy8eBE//PADp3tLSfULCwuDkZGRxAQHXMXXHiZXV1e8fPkSWlpaErm5/P3C0dERf/75Jy/2C/LfRntoLVFy7FJBQQEuXLgATU1NFhOVz8DAAJGRkTAwMOD82AlSc1avXo1FixbxagZQUv3S09Ph4+OD9evXY8iQIZg0aRLGjh3LdizCssDAQKxcuRLGxsawtraGtrY225GkKp55948//iizh4mrHj9+jODgYLZjVEjxMiiqqqpwcHAo9agf15ZBKZaTk4OdO3fi+vXrKCwshIGBAVxdXUs9ik1qH2qI1RJfPiIwbNgwjBw5kqU0FdOiRQtMmDBB/GWbYRjqiido2LAhPcJFSlFTUwNQtG5bfHw8unfvXmopCfLfs337dnz48AFhYWHw8vJCUlISzMzM4Orqyna0Uoofl9yyZYu4h6nkxERcfdRPS0uL04unl6Vbt25sR6iUlStXok6dOlizZg0A4MiRI/jll1/g4eHBcjJS3aghVks9efIE6enpbMeQ6ciRIwgPD+f8wGpSs7S1tbF27Vr0799fYgZQXV1dFlMRthkYGGD27NlYuHAhJkyYgAcPHtDdYgIAUFFRgba2Nl69eoXU1FTcuXOH7Ugy8amHCShaTN3MzAwdOnSAUCgUb/fx8WExVdm42uNVngcPHkgM1Vi+fDksLCxYTERqCjXEaolOnTpBIBCI7xB/9913mDdvHsupZGvcuDFnp5Il7ImNjS2zZ5SLF31S/U6ePAmgqCesZcuWiImJgaOjIwQCAS8e6yLVy9vbG2fOnEFubi6sra3h5eWFZs2asR1LJr71ME2ZMoXtCJVmaGiI9PR0qKqqAgCysrKgqqoKDQ0NrF69mnOLwDMMI84IFOWl2RP/G6ghVkvEx8ezHaHSGjRoAEtLS/Tq1QuKiori7VweAEyqz7Jly8RjKL585IzGiv13RUVFAQBevHiBxMRE8ZiPq1ev8mLNKFK9Xr16BRMTE+Tm5mL06NEIDQ3l/BIofOphAvi5fqauri7MzMwwaNAgAMClS5cQHBwMZ2dnrFixAv7+/iwnlDRu3DgMHz5c/Fh+eHg4XFxcWE5FagI1xGoJPg70NDIygpGREdsxCEc4ODgAAGbNmsVyEsIlxTdmnJ2dcerUKXz33XcAgHfv3mHGjBlsRiMcoKCggKdPn+LBgwdwcXFBQEAA4uPjsWjRIrajScXHHia+SUhIwMaNG8U/GxoaYtu2bejcuTNyc3NZTFa2oUOHomvXrrh58yZEIhF27NiBjh07sh2L1ABqiNUSfBzoydWByYQdXbt2BcDPu6+k+qWnp0s8ylynTh1kZGSwF4hwwrVr13DixAnY2dlBRUUF3t7esLa25nRDjM5x1U9VVRX+/v6wtraGSCRCUFAQ1NTU8OTJE4hEIrbjlTJr1qxSja+xY8fiwIEDLKYiNYEaYrVEbRnoWbzOCiGElGRkZITx48djyJAhYBgG586dg7m5OduxCMuKlz4pfnw5Ly+PlkMh2LhxI9zd3eHh4QF5eXn06dMH69evR0hICObPn892PLGZM2fi0aNHSEtLw8CBA8XbCwoK0Lx5cxaTkZpCCzrXElZWVvDz85MY6Dl69GgEBQWxnKxy4uLixD0jhBBSUkhICKKjoyEQCNC7d2+JLy7kv8nLywsPHjzA/fv3MWbMGAQGBmLIkCGYOnUq29EIKdeHDx/w9u1buLu7Y+nSpeLtCgoKaNSoES1I/R9ADbFaIiAgAJ6enjAxMQFQNNBz8uTJGDZsGMvJZMvOzkZSUhI6duyInJwcTo9pI4QQwj1XrlxBZGQkRCIRDAwMaB3C/7Dip2pMTEzKnOTpwoULLKQqX15eHp4+fYpOnTohKCgIDx8+hIuLi3hMLKm9qCFWi/z111+IiYmBSCSCvr4+OnTowHYkma5fv47ly5ejsLAQhw8fhqWlJTZt2oR+/fqxHY0QQgghPFO8LMDz589x9epVvH37VmKZC66OTXd1dYWGhgaGDBkCNzc32NjYIDY2loZq/AfQg9S1xOPHj7Fnzx6MHj0affr0wYoVK/D06VO2Y8m0efNmHDx4EKqqqmjcuDH8/PywYcMGtmMRQgghhIeK12bbsmULTp06heTkZERHR4tfXJWcnAw3NzeEhoZi2LBhmDFjBl6/fs12LFID6OHTWmLZsmXiFeW1tLQwffp0LFmyBIcOHWI5mXQikQiNGzcW/0xrAhFCCCHkWz1+/BjBwcFsx6iwwsJCZGZmIiwsDDt27EBGRgYnp9knVY96xGqJnJwcDBgwQPxz3759kZOTw2Ki8jVr1gwREREQCATIysrCnj170KJFC7ZjEUIIIYTHtLS0kJ6eznaMCps4cSJGjBgBQ0NDdOjQAU5OTpg+fTrbsUgNoDFitcTYsWNhZmYGa2trAMCZM2cQEhKC33//neVk0r158wbu7u6IjIwEwzDQ19fH0qVLxY8WEEIIIYRU1sSJE3Hnzh106NABQqFQvN3Hx4fFVBVXWFgIeXl5tmOQGkANsVri5cuXWLFiBaKjoyEUCqGjo4Nly5ahWbNmbEeT6eHDh+jcuTPev3+PuLg49O7dm+1IhBBCCOExaePBuLqYNt9meSRVhxpitQjfGjUbN27Ew4cP8ccffyA9PR3z58+Hnp4eZs2axXY0QgghhJAakZKSIv7vgoICnD9/Hnl5efR44n8ANcRqCT42aiwtLXHq1Clx93tBQQHs7Ox4twg1IYQQQkhVsre3x/Hjx9mOQaoZzZpYS1y8eBGnTp0CUDR9q7e3N+zs7DjdECsoKMCnT59Qr149AEB+fj7LiQghhBBCalZMTIz4vxmGQUJCAs2a+B9BDbFago+NGkdHR9jb28PExAQAcPnyZYwePZrlVIQQQgghNWf79u148+YNGjVqBIFAADU1Naxfv57tWKQGUEOsluBjo2bcuHHQ1tZGTEwMFBQU4OHhgc6dO7MdixBCCCGkxgwePBjHjx+Hr68vkpOT4eLiggcPHqBr165sRyPVjMaI1RK5ubnw8fFBXl4eVFVVUVBQgKysLLi6urIdrZSIiAgYGxvj5MmTZb5va2tbo3kIIYQQQthiaWmJo0ePok6dOgCK1oYdMWIEjZn/D6AesVpi/vz5ePfuHZKSkqCjo4OoqCj06tWL7Vhlun//PoyNjREVFVXm+9QQI4QQQsh/RX5+PhQVFcU/l/xvUrtRj1gtMXjwYISGhsLd3R1Dhw6FiooK5syZg4CAALajyZSfn49nz56hsLAQ7du3h4IC3RsghBBCyH+Hh4cH7t69C3NzcwgEAoSEhKBXr16YM2cO29FINaNvvbVE8QDPtm3b4vHjx7C1teX8hB1xcXGYPXs2GjRoAJFIhNevX2PXrl3o3r0729EIIYQQQmqEm5sbgoODxWPmx4wZg0GDBrEdi9QAaojVEu3bt8eqVaswcuRILFiwAOnp6eB6Z+fq1auxZcsWccPr7t27WLVqFY4dO8ZyMkIIIYSQmmNmZgYzMzO2Y5AaJsd2AFI1fv31V5ibm6Ndu3aYNWsW0tPTsWnTJrZjyZSdnS3R+9WjRw9aN4MQQgghhPwnUI9YLSEvLw8dHR0AwMCBAzFw4ECWE5VPTU0NYWFh4u73sLAwNGjQgN1QhBBCCCGE1ACarIOwJjY2FqtWrUJSUhIAoGXLltiwYQM0NTVZTkYIIYQQQkj1ooYYYY29vT3y8vLw448/wtbWFs2bN2c7EiGEEEIIITWCGmKEVYmJiTh9+jSCg4PRoEED2NjYYNiwYWzHIoQQQgghpFpRQ4ywLjs7GxcuXIC3tzc+fPiA0NBQtiMRQgghhBBSraghRlhz/vx5BAUF4d69ezA2Noa1tTV69erFdixCCCGEEEKqHTXECGtmzZoFGxsbGBoaQlFRke04hBBCCCGE1BhqiBFCCCGEEEJIDaMFnQkhhBBCCCGkhlFDjBBCCCGEEEJqGDXECCGEEEIIIaSGUUOMEEIIIYQQQmoYNcQIIYQQQgghpIb9Hwq/NzzL4eVp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2IAAAKKCAYAAABfz+jJAAAAOXRFWHRTb2Z0d2FyZQBNYXRwbG90bGliIHZlcnNpb24zLjUuMSwgaHR0cHM6Ly9tYXRwbG90bGliLm9yZy/YYfK9AAAACXBIWXMAAAsTAAALEwEAmpwYAAEAAElEQVR4nOzdd1QU59fA8S/ggg0MSlSKXWPyWiIoxYJdERVQLGBvWEIsMdaosZfYW6KCGiuCXUFUQMAWFcGO+ZlEwUbQWGKPDfb9A11B2i4K7Cb3c86e487cnblzeeaZnX1mRj2lUqlECCGEEEIIIUSe0c/vBIQQQgghhBDiv0ZOxIQQQgghhBAij8mJmBBCCCGEEELkMTkRE0IIIYQQQog8JidiQgghhBBCCJHH5ERMCCGEEEIIIfKYnIgJIYQQQgghRDaePHlC27ZtuXnzZrp5//vf/3B3d8fJyYnx48fz+vXrbJcnJ2JCCCGEEEIIkYVz587RpUsXrl69muH8UaNGMXHiREJCQlAqlWzZsiXbZcqJmBBCCCGEEEJkYcuWLUyaNImSJUumm5eQkMDz58+pVasWAO7u7uzfvz/bZRb42EkKIYQQQgghhLZ79OgRjx49SjfdxMQEExOTNNNmzJiR6XL++usvPv30U9X7Tz/9lNu3b2e7fjkRy0ev7sbldwoaK2zhmN8paKyAgW41c4W+QX6noLFXyUn5nYLGlEplfqegkcIKo/xOQWPPXr3I7xQ0lqxMzu8UNKLQsf4N4FVS9vdNaBMDHeyTk3SwT9a1OuvaMQTg+fPr+Z2CWvLy+/E6/2B+/PHHdNMHDx7MkCFD1F5OcnIyenp6qvdKpTLN+8zoXg8uhBBCCCGEEB+oV69etG/fPt3090fDslO6dGnu3Lmjen/37t0ML2F8n5yICSGEEEIIIbRDHo7oZnQJYk5YWlpiZGTEqVOnqF27Nrt376Zhw4bZfk4e1iGEEEIIIYQQGurfvz8XLlwAYN68ecyaNYtWrVrx7Nkzevbsme3n9ZS6eJHrv4TcI5Y35B6x3Cf3iOU+uUcsb8g9YrlP7hHLfXKPWO7TtWMI6NA9Yrd/y7N1KUpVzbN1ZURGxIQQQgghhBAij+neT2lCCCGEEEKIf6dk3boy4UPIiJgQQgghhBBC5DEZERNCCCGEEEJoBaWO3av7IWRETAghhBBCCCHymJyICSGEEEIIIUQek0sThRBCCCGEENpBHtYhhBBCCCGEECK3/CtOxLZs2cKePXvSTV+6dClLly79qOuKjIxkzZo1ubb8j0GpVDJu2jzWbNqWbzk4Ozfj9KkwYmMP4+/vg7Fx0RzFWVlZcDU+hhIlTNN9tnz5Mty+FUttm5oa59eqVVNOntzPuXMR+PktyzC/zGL09fWZO3ciZ8+GExt7CC+vbuk+W65cGRISzmFjU0M1bdiw/pw6FUZU1D6Cg/2oUKGsxnm/5eTUhGNRezl15gDrNvyYYf7ZxVhamnPpj2MUT1XbVs5NuXbjNEeP71G9ihYtkuM8daXOrVo1JTo6hPPnI/HzW55pe80sLiXXSZw7F8HFi4fx8uqu+kylSuU5cGArZ86Ec+RIIJ99VgmAkSO9iYrap3pduXKSv/66CICZWXECAnyIjg7hzJlwZs4ch56eXrbb0cKpMUeOBxF1OoQ165dkuB2ZxRQsaMTSZbP4JSqYYyf3snTZLAoWTPlPpKtWrczeUH8O/RLIwaO7adqsQba5qFs7dePyu8bOzk05FRNG7IVD+G9akUWflnGcvr4+8+ZN5sL5g/z661H690/J/4vPqxB9MkT1On3qAC9f3KSdmzMADRrYc+RwIDHRoYQf2KZ2v+HUqglRUfs4czacDRt/yriPyCRGX1+fOXMmcvpMOOcvHKRfqn3v888rE3ZgK8dP7OXY8WCaN2+omjd0qBfRMaGcOLGPPXs2atzH6VqNc7t/69mzM9u2rU4z7WMcR3KrzpBS68iIHUSfDOFk1H5atGiUZpmGhobs3bsJ9/Zt1MpVV2ucm/1d7do1iYzcQVTUPmJiQunSpb1qnr//Ci5ePKzq8+bMmahx7lpBmZx3r/ym/BcYM2aMcvv27emmL1myRLlkyZKPuq7Uy/zQ5b+8c+Wjv/4XHans7tlJ+WXNGkqfxbM/+vILKCyyfZU2r668ffuO8vMv6isLKCyUc+b+qFy+fK3Gcb37DFXGxV1TKpVKZanS1dJ8tkjRCspffjmpfPz4idLevlWW+RQsWDbNy8qqlvL27TvKatUaKgsWLKucN2+ZcsWK9WrHDB06XrlvX4SySJEKytKlqysvXfpD2aCBi+qzxYpVUR47Fq18/PiJsl69NsqCBcsqnZ27KH/99Xflp5/+n2oZR46cSJdbwYJllcaFK2T5Kl+2tvKvv+4oa9VoojQuXEG5YP4K5UqfDRrFDPD6Vhkff12pVCqV5crYqKbPm7tMOXni3GxzeP+V0XZoe52NjMoojYzKKC0tv1Tevn1H+X//56g0MiqjnDt3mXLFinWq+erEDRkyTrlvX7iycOHyylKlUnKtX7+t0siojPLkyTPKnj0HK42MyihdXHooY2MvpVt2yZLVlL//fkXp4tJDaWRURrlp03blrFmLlUZGZZQmJpWVR46cUA7+aqzStGjlTF+Vy9sp//rrrrL2l82UpkUrKxct8FGu8t2odszc2T8p/f12KIsbV1GWMPlMuW1LkHLOrKVK06KVlUcOv1t/w3quyocPHinNilXNMh/TopV1rsYDBoxQKgwt073MLWoob9++o/zi/xooFYaWyrlzf1IuX7FWo7jBQ75T7t0XrixYqKzy05L/p7x06Q9l3Xpt0i1jwcIVSn//nUqFoaWyfIU6yrt37ytt7ZyUCkNL5fBvJyr3h0SmiS9cqFy6V9ky1sq/bt9R1qjeSFm4UDnl/HnLlT4+69WOGTZsvHL//gilcdGKSgvzGspLly4rHR1dlYULlVMeOnRcOWjgSGXhQuWUdR1aKx88eKg0LlpR2aZ1V+Wvv/6uLFWymmoZR46cyDA/XatxXvdv5uY1lL6+G5SPHj1WBgcfUC1Pk/4toxrnRZ0PHjym9Or/rVJhaKm0tW2pfPDgobJgoZR8Gji6KE+fPq98+vSZ0sNjQLp16lqN3+9j8qq/u379ptLZuYvSyKiMsmJF2zTLSEi4pSxfvk6muemKF9fP5tkrv+V4ROz169dMmDABDw8PmjVrhre3N8+fP2ft2rU4OTnRunVr5s6dC0BCQgI9e/akbdu2dOzYkUuXLgGwfft22rZti4uLC2PHjuXp06cAVK1aVbWeHTt2MHbsWACaNm3KokWL6NixI23atCE2NpZjx44RERHBkiVLOHLkSKb5Hj58mI4dO9KuXTsGDx7M33//nekyAX7//Xfc3d1xc3Nj2rRptGjRgsuXLxMQEEBAQADbt28H4Pz583h6etKkSROtGB0L2L6HDi5OtGzimG85tGjRiJiYc1y+HA+Aj8/6NL/YqBNnbl4KV1cn2rRN/wsWwNIlM1i/fgt3797XOL/mzRty6tR5rly5CoCv70Y8Pd3UjnF1dWLDhi0kJSXx4MEjtm4NSrN9ixZNY8OGrdy79y6327fvMHToeB4/fgLA6dPnKVvWUuPcAZo1c+T0qQuq3Fav3EgnDze1Y0qXLkmbti1xd+udbtn29jY0bFyXX04Esz90M/Xq2+YoR9CdOqfkcE6Vw8qVG/D0bKdRnJtbK9av3/om14dvcnXHwqIUVatWYsuWQABCQw9StGhhatWqnmbZP/wwnpCQg4SGHgRg9+4Qli9fB8CLFy+4ePE3ypSxyHI7mjRtwJnTF4i7cg2An1dtolNnV7Vjjv8Szfy5y1AqlSQnJ3P+/K9YlU1Zp4GBPp98YgJAUeMiPH/xIstcNKmdunF5UeOyZa0yzL9F80bEnErVV/mup4tnBn1aFnFubq1Yv26zKv8tWwLp2tU9zefr17fDvX0bvh6ccsxzd29NSEgkZ8/GvqnHRkaOnJRhjqk1a+bIqdPnU9VxIx4Z9BGZxbi6OLFBVetHbNsWpPo7pLSFYgAULVqEF89T2sLt23f4ZtiEVPveBY36OF2rcW72bx06tCUx8TbffTcjzfI+xnEkt+tsYKCPqemb9mFclOfP3/UVg7/uy/gJs4iOPqtWrrpa49zs74yMjJgxYxEREUcBSEi4xd2797GyMqd8+TIYGxdh2bIfiIkJxdd3nupvoXOSk/Lulc9yfCJ25swZFAoFmzdvJiwsjMePH7N+/Xo2bdrEtm3bCAwM5OLFi8TGxjJlyhScnJzYs2cPQ4YMYfny5fz222+sWLGCDRs2EBQURKFChfjxxx+zXe8nn3zCtm3b8PT0xMfHh3r16tG0aVOGDh2Ko2PGJx/3799n/vz5rF69ml27dtGgQQPmzZuX6TIBxo4dy7Bhw9i9ezdlypQhKSmJypUr4+npiaenJx06dADg3r17rF+/nu3bt7N69WqePHmS05J+FONHeNOmZZN8zcHKyoKbN/9Uvb95M5FixUwyvOwws7jExNt07tyfP/6IS7f8vn26oFAoWP3zphzmZ55mvQkJ6fPLKiZlXmKqebewtDQHoHdvTxSKAqxZE5Bmnb/++jtHj0YBKZdmTJs2lh079uYof8sM1l+smHGa/LOKuXXrL7p3/Up1gE3t/v0H/LxqE/Ud2jB50lw2+a/AwqJ0jvLUlTqntMN368m6vWYcl9F2WFqWxsrKgsTE2yiVygy3A+Dzz6vg4uLE1KnzVdN27drH7dt3APjyy2p4eLixJygsy+2wtCpNQqr8/ky4hUm6dpF5TGTEUa5cvpqyrWUsGOTdi9079wMw6tspfDNiILGXjrAzcC0jh08iKUn9A5iu1Hj37v1Z5P9hfVoZKwtupN62hESsUuUI8MOsCUyaNEf1JbBKlYo8ffaMjRt+4mTUfjb5LePly1cZ5pg+j9T7Tkb7XuYxlhnMe1vPb4dPZMRIb37/4zh7gjcy7JsJJCUlpd/3po5hpwZ9nO7VOPf6t1Wr/Jg1awkvXrxMs86PcRzJ7ToPGzaB0aMGE3clmv37/BkyZJyqr+jRczAHDhzWIFddrnHu9HcvXrxg7drNqun9+nXF2LgIUVGn+fTTEkREHGXIkHHY2bXiyZOn+PjMQ2i3HJ+I2dra0rVrV/z8/JgxYwZXr17l5cuXNGnSBGNjYwoUKMDatWupXr060dHRuLml/ELRqFEjFi9eTHR0NE2aNMHUNOX+FA8PD06cOJHtet+ebFWpUoUHDx6oleu5c+dITEykZ8+euLm54efnx7Vr1zJd5oMHD0hISKBRo5Rrm9+edGWWj6GhIcWLF8fU1JSHDx+qldO/mb6+fpovRW+9/8VN3bjUrGtVZ8CAHnh/PSbH+enpZb/erGLez1tPL2V6rVrV8fLqxpAh4zJdt5lZcfbs2cCTJ0+ZOHFOjvLXVyN/dWIy0r3rV+zetQ+AE8djiIo6TZMc3A8EulNnfX09Ndtr5nHpc9UjKSk5wzaeMu/dsocM6ceKFet49OhxumU3b96QPXs28u23k4i98L9stkONdqFGzJe1qrE3xJ9VvhsJ3R+JkZEhP69bzNeDxlL9c0faturGgsXTsLRU/wRdV2p8/vyveZz/u887ONTG7NPi+AfsVE1TFFDg0rYlk6fMw86+FRGRv7Bl88oMc0xNT418s4rR19dDSfpcjYyMWLf+RwYOHMlnVerSsoUHS5bMTHPSa2ZWnMCgDTx5+pRJk+Zmm+tbOlfjXOrf1PEhx5HcrLORkRF+fsvw6j+cipVsadqsIz/99ANWVubplqMOqXH6/i61kSO9mTDhW9zd+/L8+Quio8/i4TGAmzcTSU5OZvr0hTg7N0WhUGiUv1b4D90jluMTsfDwcEaOHEnBggVxd3fH1tYWY2PjNDc73759m0ePHlGgwLun5CuVSi5fvkzye4+mVCqVvH79Os17IM00ACOjlJvH1blx/a2kpCRsbGzYvXs3u3fvZtu2bSxZsiTTZRoYGGS4c2Qk9bbp6WW8U/0XTJo0kpjoUGKiQ+nbpwvmFqVU8ywtS3P//t88e/ZPms/cuJGgVlxq3bt3wtjEWHVjtYVFKdat/5G2bVuoneuNG39ibv7+eh+kWW9WMe/PMzcvRUJCIt26uWNiUpTIyB2cOLEXc/NSrFmzmDZtmgNQvfrnHD0ayNmzsXh4DODVq+x/dc3IzZsJmJuXVL23sCjF3+/lr07M+4oVM2bESO800/T09Hidwzy1uc7ff/+t6mbmPn26ZJtnTnO9cSOB0qVLplmOuXlJEhJSfgXV19enXTtnNmzYmi7HoUO9+PnnRfTqNYRNm3ZkUuV3bt74k9Kp/ubmGbWLbGLcO7Rhx+61TJk0j4XzVgDwxf99RqFCBQndHwlATPRZLv3vD2rXqZVlPt+NH6bTNZ40caTq4Q59+nbBQs38M4u7fiMhzTwL81LcTHj3a3inTq74bdye5hiSmHib48djVKPXa9b48+WX1ShYsGC6bUnt5nu1srBIn29WMe/PMzcvxZ8Jt/i/ap9RuHBB9u+LACA6+gz/+98f2NrWAlL2vcNHAjl3NhZPj4HZ9nG6XOPc6t+yk5PjSF7VuVq1qhQqVIi9e8MBOHnyNL/++jt2tjbZ5pgRXarxxIl5c0yBlJG69euX0rmzK40bt+PCmx/p6te3o02bd9+F9PT0SE5O1ujqBZH3cnwidvz4cZydnenQoQMmJiZERUWRlJTEoUOHePr0Ka9fv2bEiBHExsZSp04dgoODATh27Bjff/89dnZ2REREqEa1tmzZgr29PQCmpqb88ccfKJVKIiIiss3FwMAgy4b25ZdfcvbsWeLjUzraZcuWMWdO5r9wGBsbU6ZMGQ4dOgRAUFBQmnW9f3IoYMqUedSxbUkd25Y0cHTB3s6GypUrADBgQA+CgkLTfSYs7JBacamNGDmJatUcVev688/b9Oo5mD17sr5sK7Xw8MPY2VlTqVJ5ALy8urFnT6jaMXv2hNGzZ2cMDAwoVsyETp1cCQwMZdSoqdSs2QQHh9Y4OLQmMfE2ffoMIzj4AJaWpdm3z5+ZM5cwevS0dD9EaCI8/Ci2qXLr69WN4OADGse87/Hjp/Qf2B1Xt1YA1Pzy/6hdpyZhYepfSpI2B+2t87RpC7C3d8be3pmGDd3S5NC/f/d0eQIcOHA407igoFB69fJIlasLQUEhJCTc4sqVa3Tq5AKkjL4kJyuJjU25T7Z69c958OAh167dTLOugQN7MmhQLxo1aqe6FyA7keFHqWNbi4qVygHQp18X9r35QqROjJNzU2bN/Z4O7fqwfeu7Pi8u7homJsbY2VsDUL5CWap+XjnT0aO3Zs1YrNM1njJ1HrZ2TtjaOeHo6Ipd6r6qfw+CgkLSfSbswKFM44KCQund+13+nTu7Ehj4bhkNHR2IiEybx+7d+6hbtw7ly5cBoH271ly8eInnz59nUXkIDz+CnW2tNPtVcHCY2jEp+14nVa4dO7oQFBRK3JVrmJiYYG+f8sW6QoWyfPF5Zc6du4iFZWmC927ih1mLGTNGvT5Ot2ucO/1bVnJ6HMmrOl+5cpVixYxxcKgNQMWK5fjiiyqcPRerVp7v06UaT52aN8cUgDVrFmNsXJTGjdun6deKFCnMwoVTVPeFDR8+iJ07937Q9418k5ycd698luP/0LlTp06MHDmS4OBgFAoFNjY2PHz4kO7du+Pp6UlycjItWrSgXr16VKhQgQkTJrBp0yYKFSrE9OnTqVy5MgMHDqRHjx68evWKatWqMWXKFABGjBjBoEGDMDMzo3bt2qoHa2SmXr16LFiwAGNjYxQKBREREcyY8e4GzE8//ZSZM2fyzTffkJycTKlSpVQPEsnMnDlzGDduHIsWLaJq1aqqX8dsbW0ZM2YMZmZmOS3dv96dO/fw6v8tmwN8URgqiLtyjT59hwFQ26YmPj4pJ21ZxeV2fgMHjmLTpuUYGhoSF3cNL6/h2NjUYNmy2Tg4tM40BsDXdwMVK5bl5Mn9GBoqWL16k+qa8syMHTuUIkUK4+3dG2/v3gC8fPmShg3baZz/3Tv38B40mvV+P2GoUBAff52B/UdgbV2Dpctm0aBu20xjspKcnEyXzgOZO38S4yYM4/XrJHr3HMr9e1nvf5nRlTrfuXOPAQNG4u+/AkNDBXFx1+nX7xsAbGxqsnz5bOztnbOMS8m1HNHRIRgaKli1yo8jR1Jy7dlzMMuXz2bs2KE8f/6Crl2/Uv0iX7lyhXQnCAqFgunTx/Lo0RMCAnxU04N2hbBg3vJMt+Pu3fsM/mosazcsxdDQkPj463w1YBS1rKuz+MeZNKrvmmkMwNQZY9DT02PxjzNVy4w6cYrRI6bQo6s3M2dPoGBBI16/TmL40Alcjb+e5d9CF2u8Y0cws35Ywvvu3LlH/wEjCPD3wdBQwZW4a/Tt+y5/nxVzsbVzyjLOx2c9FSuW41RMKApDQ1at2siRI+8ux88oz3Pnf2Xo0PFs3bIKhaIAf//9kC5dB6lV70GDRuHntxyFoYL4+Gv09/oW6zf7Xt03+15GMZDywIqKFctxImofhoYKfk6173XxHMjceZMoaGTE66QkBg8ZR3z8dZYsnUmRIoX5yrsPX3n3AeDFi5c0btQu23x1tca60L9llHdu1rlT5/4smD+FggUL8vr1a7y/HkNc3LVMssk+V12tcW71d/b2NnTo0Ibff79CZOS7Ufzx42cRGnqQn35aQ2TkDvT19YmN/Q1v75zfxiHyhp7yv3otXTZ+/PFHOnfuTMmSJQkNDSUoKOijPxXx1d30D6LQdoUt8u9pjDlVwCDHvzfkC4W+QX6noLFXWvDkIU3pWtdXWGGU3ylo7NkrzZ6uqA2SteCeAU0odKx/A3iVpFtXlRjoYJ+cpIN9sq7VWdeOIQDPn6v/A1p+enEl+2dGfCxGlRzybF0Z0b0ePI9YWFjQt29fChQogImJSZoRNiGEEEIIIYT4EHIilgl3d3fc3d2zDxRCCCGEEEJ8HFpw71ZeyfHDOoQQQgghhBBC5IyMiAkhhBBCCCG0g47dq/shZERMCCGEEEIIIfKYnIgJIYQQQgghRB6TSxOFEEIIIYQQ2kEH//uFnJIRMSGEEEIIIYTIYzIiJoQQQgghhNAO8rAOIYQQQgghhBC5RUbEhBBCCCGEENpB/kNnIYQQQgghhBC5RUbEhBBCCCGEENpB7hETQgghhBBCCJFbZEQsHxW2cMzvFDT27M8j+Z2CxkzKNMnvFDTyMul1fqegMT09vfxOQWMG+rr1O9Q/r1/mdwoa07UaAxjpK/I7BY0818F2UUhhlN8paEQX+2QDfYP8TuFfT4kyv1P495J7xIQQQgghhBBC5BYZERNCCCGEEEJoBaUyKb9TyDMyIiaEEEIIIYQQeUxGxIQQQgghhBDaQZ6aKIQQQgghhBAit8iImBBCCCGEEEI7yFMThRBCCCGEEELkFjkRE0IIIYQQQog8JpcmCiGEEEIIIbSDPKxDCCGEEEIIIURukRExIYQQQgghhHZIlv/QWQghhBBCCCFELpERMSGEEEIIIYR2kHvENLd48WLCw8M/1uJEKs7OzTh9KozY2MP4+/tgbFw0R3FWVhZcjY+hRAnTdJ8tX74Mt2/FUtumZq5sQ1aUSiXjps1jzaZtebbOVq2acvLkfs6di8DPb1mGNc0sRl9fn7lzJ3L2bDixsYfw8uqW7rM9e3Zm27bVaab5+68gNvYQJ07s5cSJvcyZ873auUZHh3D+fCR+fssz/ftnFpeS7yTOnYvg4sXDeHl1V32mUqXyHDiwlTNnwjlyJJDPPqukmjd58khiYw8RFbWPxYunY2RkBEBk5A6iovapXn///Tvz50/ONCddqTOAU6smREXt48zZcDZs/CnDfDOL0dfXZ86ciZw+E875Cwfplypf59bNuHHzLMdP7FW9ihYtAkD9+nZEHtzJiRP7CAndTPnyZdTO9335Ue+c0OU6t3RqzC8ngok5Hca6DUszzD27GEtLc/73+y8UT9UXOzZ04PDR3fxyIpigvX5Ur/55jvJLzblVU2KiQ7lw/iCbsug7MovT19dn3txJnD8Xya8Xj9A/Vd/RqFFdjv0STPTJEA4f2k2dOrUAGDnSm5NR+1WvuCvR3PnrV41z14U65/b+Vq5cGRISzmFjUyPNdENDQ/bs2Uj79q21LueM+ohJk0Zy4cJBTpzYy6JF744l2pBvbtQYcnffMzX9hLVrlxB1Yh/nz0XStas78PH2PZG3PtqJ2LBhw2jWrNnHWpx4w8ysOKtWLqCzxwCqV29IfPw1Zs4Yp3Fc9+4diQjfjqWlebrPGhkZsW7tUgwNDXN1WzJy5ep1+g39jrCDR/NsnWZmxfHxmUuXLoP48sumxMdfZ9q0sWrHeHl1o3LlitSu3ZIGDVwYPLgvdep8CYCpaTGWLJnBvHmT0NPTS7NMe3sbWrTohINDaxwcWjN69DS1cvX1nYen50Bq1mxCfPx1pk8fq1Gcl1c3qlSpgI1NC+rXd2HIkHf5rl27hJUrN2Jt3Yxp0xbg778CgJ49O+Hs3Iz69V2wt3fm1q2/mDx5JABNmrhjb++Mvb0zU6cu4OrVG0yZMl+n66zKZcVcunb9Cutazbgaf4Op08aoHdPPqyuVq1TAtk5LGjq68vXXfan9Jl8H+9osXuxLXYfWqteTJ0+xsCyNf4APw7+ZgIODM7t37WfR4ulq5Zth/vlQ7xzlqaN1LmFWnGUr5tCj29fUsWnB1fgbTJ46SqMYzy7t2Rfij4VFadU0E5OibPRbxvcTZlPfoQ3ffvM9a9d/WJ+c0ifMx9NzADVqNiY+/jozpn+nUVx/r+5UqVIRa5vm1KvfliFD+lGnTi0UCgUbNyzjK+/R2No58cMPS1jz8yIA5s1bhp19K+zsW9GiZWeePXtG9+7eGuWuC3XOzf0NUo7La9YswtBQkWaZ9vY2HDy4k7p162hVzpn1ET16dMLZuSkNGrji4NA6zbEkP/OF3Knx25xya98DWLVyAQk3E7F3cMa5dRcWzJ+CpWXpj7LvaY3k5Lx75bMsT8QGDx5MSEiI6r27uzvnzp2jR48euLi44OHhwfnz5wEYO3YsO3bsAGDt2rU4OTnRunVr5s6dC8Ddu3fx9vbG3d2dDh06cOzYsXTr27FjB0OHDqVnz560atWKtWvXMmPGDFxcXOjRowcvXrwAYNeuXbRv3x43NzfGjRvHixcvePXqFaNGjaJdu3a0a9eOLVu2ABAUFISbmxvu7u4MHTqUFy9e8Pr1ayZMmICHhwfNmjXD29ub58+fA7B+/XpatmxJhw4dGDVqFEuXLgXg8OHDdOzYkXbt2jF48GD+/vtvAGbPno2rqyvt2rXjxx9/zPlfIhMtWjQiJuYcly/HA+Djs54uXdprFGduXgpXVyfatE3/axDA0iUzWL9+C3fv3v/o+WcnYPseOrg40bKJY56ts3nzhpw6dZ4rV64C4Ou7EU9PN7VjXF2d2LBhC0lJSTx48IitW4NUte7QoS2Jibf57rsZaZZXrlwZihYtwk8/zSY6OgQfn7mYmhZTM9dzqjxWrtyAp2c7jeLc3Fqxfv3WN/k+fJOvOxYWpahatRJbtgQCEBp6kKJFC1OrVnWsrWsQFBTKw4ePANi1az/u7ml/GTQ1LcbSpTPp1284jx491uk6AzRr5sip0+dT1XAjHh5uase4ujixQVXnR2zbFqT6G9g71KZxo3qcOLGP0LAt1K9vB0D7dq0JCz3I2bMXAVi9ehOjR01VK9/35Ue9c0KX69y0aQNOnzpP3Ju8Vq/yo1NnN7VjSpcuSVuXFrRv1zvNZypVqsDDR485dDDluPjH73E8fvwEO3trjXN8622fcPnt3zqbviOjODc3J9at36LqO7ZsDaRrl/a8evWKChVtOXcupZ4VKpTl3r2/0y37hx8mEBISSUjoQY1y14U65+b+BrBo0TQ2bNjKvXtpj8ve3r35/vsfiIk5q1U5Z9ZH2NikPZbs3r2P9u2d8z1fyJ0av8spd/Y9U9NPaNbMkekzFgKQkHALR0dX7t9/kGbZOd33RN7L8kTMzc2N4OBgAK5evcqLFy+YNm0aPXr0ICgoiO+++45hw4bx8uVL1WfOnz/Ppk2b2LZtG4GBgVy8eJHY2FhmzJhBhw4d2LFjB8uXL2fixIk8efIk3TovXLjAsmXLWL16NbNmzaJhw4YEBQUBcOTIEf744w+2bNlCQEAAu3fvpkSJEqxevZozZ87w8OFDdu3ahY+PDzExMQAsWrSIn3/+mR07dmBpaUlcXBxnzpxBoVCwefNmwsLCePz4MYcOHeLSpUv4+fmxY8cONm3axLVr1wC4f/8+8+fPZ/Xq1ezatYsGDRowb948EhISOHz4MIGBgfj7+3P58mXVyeLHYmVlwc2bf6re37yZSLFiJhledphZXGLibTp37s8ff8SlW37fPl1QKBSs/nnTR81bXeNHeNOmZZM8XaeVlXmaWiUkpK9pVjEp8xJTzbulGmlctcqPWbOW8OLFu30CoGTJEkRGHmXo0HHY2zvz9OkzfHzmqpGrRZp1Zf33zzguo22xtCyNlZUFiYm3USqV6bYlOvosbdo0p0QJU/T09OjWrQOlS5dMs84RI7wJCYng9OnzmeSuO3XOqIYZ55t5jGUG897me//+36xa5YeDgzOTJs7BP8AHC8vSVK5SgafP/mHtuqUcOx7M+g0/pulPNZEf9c5ZnrpbZysrcxIS0taoWDHjdDXOLObWrb/o3tWbK5evplnu5cvxFClSiKZNGwApX14//6IKpd7b5zTL9cOPHe/PS13r169fU7KkGXFXopk1azwLFqxIs9zPP6+Cq4sTU6amHy3PPnftr3Nu7m+9e3uiUBRgzZqAdOvt1Wso4eFHNM43t3POrI84efIMbdq0yPJYkh/55laNU3LKvX2vUqXy3Lp1m2HDBhAZuYNjvwRTy7oG//zzXBX7Ifue1lAm590rn2X5sI5GjRoxdepUnjx5wp49e2jdujXr1q2jZcuWANSqVYtixYoRF/fuC350dDRNmjTB2NgYSBkdAzh27BhxcXEsWbIESOnEb9y4wRdffJFmnTY2NhQtWpSiRVMabN26dQGwtLTk0aNHREVFce3aNTp37gzAq1ev+L//+z+6dOlCfHw8/fr1o2HDhowePRqAJk2a0KVLF5o3b46Tk5NqfZ988gl+fn7ExcVx9epVnj17xvHjx2nSpIlq3W3atOHRo0ecO3eOxMREevbsCUBycjLFihWjVKlSGBkZ4enpSZMmTRg5cqRG1z6rQ19fP80X5beSkpJyFJeada3qDBjQgyZN3T88UR2ip5d9rbKKeb/WenpZ1xkgOvosHh4DVe+nT1/I1asxKBQKXr16lenn9PX11Pz7Zx6XPl89kpKSM2wzKfOS2LRpB5aW5uzfH8DTp8/4+edNvHz5Lk8jIyP69etKvXptMs1dl+oMoKdGrbOK0dfXQ8n7dU75bNcug1TTjx+PISrqFM2aOqJQFKB16+a0aN6JK1eu8tVXvfEP8KGug+b3JeRHvXNCl+usTj+bk7748eMndPX8iu8nfcvUGWM59ks0hw8d51UOT8rf5ZF+esbHjozjMu473n3+r7/uUrGSLbVqVWf/Pn/+5/g7f7y5KmPokH4sX7E2w9Fy9XLX7jrn1v5Wq1Z1vLy60aJFJ41zyq+cs+LvvxNLS3P27fPn2bN/WL067bEkP/LNzRpD7u57CkUBKlQox+NHj2nSxJ1KFcsTHr6Ny5fjOXPmAvBh+57Ie1mOiBkaGtKkSRMiIiLYv38/7dq1SxejVCrTNK4CBQqkuT749u3bPHr0iOTkZNatW8fu3bvZvXs3W7Zs4bPPPku3PIUi7bW6BQqkPVdMSkrC2dlZtZytW7cyceJETE1NCQ4Opnv37sTHx9O+fXsePXrEhAkTWLJkCcWKFWPUqFHs3r2b8PBwRo4cScGCBXF3d8fW1halUom+vj7JGVwvmpSUhI2NjWqd27ZtY8mSJRQoUICtW7cybNgwHjx4gKenJ/Hx8VmVVC2TJo0kJjqUmOhQ+vbpgrlFKdU8S8vS3L//N8+e/ZPmMzduJKgVl1r37p0wNjHmyOFAYqJDsbAoxbr1P9K2bYsP3gZtduPGn5ibv1+rB2lqlVXM+/PMzUul+WU2I/Xr29KmTXPVez09PZKTkzM8iE2c+K3qQRh9+nTJNtec5nvjRkK6XybNzUuSkJCIqWkxNm/eha2tE40bt+f33+NUl34AODk15vz5i8THX890m7W9zu+7+d76LCzS55tVzPvzzM1L8WfCLYoVM2HkqLTX6evp6fHq1SsSE//i+PEYVW3XrdtMzZr/R8GCmv+gkx/1zgldrvONG3+m2WcsLErxdwY1zi7mfXp6ejx98pS2zt1oULcto0dOoXLlCsRduaZRfhMnjlDdqN+3j6eafUdCFm0iAXPzd/dYpbSJW5iYGOPq2ko1/ezZWM5f+B/V3jz4Ql9fn3btWrNhw1aN8n+Xk3bX+e36c2N/69bNHROTokRG7uDEib2Ym5dizZrFafq1nMqPPsLUtBhbtuzGzq4VjRu3548/4riiZr11qcZ5te8lJt4GYN36lNtvrsRd5dixaGzf3D/2ofue1pB7xN5xc3NjzZo1fPLJJ1haWmJlZUVoaCgAZ8+e5e7du1SpUkUVX6dOHQ4dOsTTp095/fo1I0aMIDY2FgcHBzZtSrn87fLly7i4uPDPP5l3mJmxt7cnLCyMe/fuoVQqmTx5MuvWrSM8PJxRo0bRuHFjJkyYQOHChUlMTKRly5aYmpoycOBA3Nzc+N///sfx48dxdnamQ4cOmJiYEBUVRVJSEnXr1uXQoUM8efKEly9fEhoaip6eHl9++SVnz55VnWQtW7aMOXPm8Ouvv9K9e3dsbW0ZM2YMlSpV+ignYlOmzKOObUvq2LakgaML9nY2VK5cAYABA3oQFBSa7jNhYYfUikttxMhJVKvmqFrXn3/eplfPwezZE/bB26DNwsMPY2dnTaVK5YGUG3r37AlVO2bPnjB69uyMgYEBxYqZ0KmTK4GBWde6SJEiLFgwRXW/0vDhA9m5c1+GJ/5Tpy5QPQyjYUO3NHn07989Xa4ABw4czjQuKCiUXr08UuXrQlBQCAkJt7hy5RqdOrkAKderJycriY29RO3aNdm82ZcCBQpgYGDAyJHeBATsUq3P0dGByMhfstxmba9z+nyPYGdbK00uwcFhasek5NtJlW/Hji4EBYXy+PETBg7siZtbyhfXL7+sRp3aXxIWdoigwBDq1q1DuXJWQMr9fL9e/I3nzzW/xDk/6p0TulzniIij2NpZU/FNXn37dSU4+IDGMe9TKpVs3bEaa+uUJ7e5d2jD8xcviI29pFF+U6fOV92s7/im76icqk8IyqLvyCguKCiU3r3etYnOnVwJDAohKSkJX5+5qocZfPHFZ1T9rBLR0WcAqF79cx48eMi1azc1yv8tba8z5N7+NmrUVGrWbKJ62FBi4m369BmW7bblZ85ZsbGpSUDAu2PJiBFfsXnzrnzNNzdqnFf73tWrNzh9+jw9uncEoGRJMxwc6nDqzS0CH7rvibyX7f8jVrt2bR4/fkyXLl0AmDt3LpMnT2bp0qUoFAqWLk37xKFq1arRvXt3PD09SU5OpkWLFtSrV49KlSoxceJEXFxSvvTNmTOHokWLcuHCBZYsWcLKlSvVSvjzzz9n8ODB9OrVi+TkZL744gsGDBiAvr4+oaGhtGnTBiMjI1xdXalatSpDhw6lb9++GBkZUaJECX744Qfu3r3LyJEjCQ4ORqFQYGNjw82bN+nUqRM9e/bEw8ODwoULY2pqipGREZ9++ikzZ87km2++ITk5mVKlSjF37lxMTU2pVasWbdu2pVChQtjY2NCwYcOc/B0ydefOPbz6f8vmAF8UhgrirlyjT99hKX8bm5r4+KSctGUVJ9K6c+ceAweOYtOm5RgaGhIXdw0vr+HY2NRg2bLZODi0zjQGwNd3AxUrluXkyf0YGipYvXoTR49GZbnO0NCDLFu2loiIHejr63Hx4m94e4/J8jNvcx0wYCT+/iswNFQQF3edfv2+AVIOcMuXz8be3jnLuJR8yxEdHYKhoYJVq/w4ciQl3549B7N8+WzGjh3K8+cv6Nr1K5RKJQcOHMHR0YGYmBD09fUJDAxlyZJVqrwqVy6f6b1huljnt/kOGjQKP7/lKAwVxMdfo7/Xt1i/ybfum3wzioGUB0pUrFiOE1H7MDRU8HOqfDt37s/8+VOYMGE4r5OS6NlzCPfu/c29e3/zzTcTCHhz0vvgwcMcP+UqP+qd0zx1tc5379zDe9AY1m/8EUNDBfFx1xk0YCTW1jVY8tNMHOu5ZBqTHa++w1ny4wwUhgpu37pDN89B2X4mKyl9wgj8/X3e9AnX6Nsv5W9tY1OTFcvnYGffKss4nzd9R0x0CIaGhm/6jhMAdOrcn3lzJ6NQFODFi5f06j2EhIRbAFSuXIFr127kOHddqLOu7G/5nXN4eMqxJDo6BH19PYKC0h5LtC3fjyG3973OHv1ZvGg6Awb0QF9fn5mzFnHq1Dngw/c9raEFI1V5RU+Z0cW1/1Hx8fEcOnSI3r17A/DVV1/RqVMnmjZtmivrUxha5spyc9OzP3N+A2t+MSmTtw8D+VC6uEt+6CPN84O+juWcrIPtQtdqDFBA3yC/U9DI89cf/gCVvFawQN7/Vykf4mXS6/xOQWihZC140IOmXjzXjZO050c25Nm6Cjr2yLN1ZSTbEbH/EktLSy5cuEDbtm3R09OjQYMGNGmiW1/ihRBCCCGE0FVK5cd/UJS2khOxVAwNDZk/X4cf9ymEEEIIIYTQCdk+rEMIIYQQQgghxMclI2JCCCGEEEII7fAfeliHjIgJIYQQQgghRB6TETEhhBBCCCGEdtDBJ1LmlIyICSGEEEIIIUQekxExIYQQQgghhHaQe8SEEEIIIYQQQuQWGRETQgghhBBCaAe5R0wIIYQQQgghRG6RETEhhBBCCCGEdpB7xIQQQgghhBBC5BYZEctHBQx0r/wmZZrkdwoae3QjMr9T0IhZ+Rb5nYLG7l4Ny+8UNFbIwjG/U9BIYYVRfqegsWevXuR3ChpL0v/v/BKbX168fpXfKWhEiTK/U9CYvp7u/c6erGP3BSmVutcudIaOtYUPoXt7qhBCCCGEEELoON0bkhFCCCGEEEL8O8k9YkIIIYQQQgghcouMiAkhhBBCCCG0g4yICSGEEEIIIYTILXIiJoQQQgghhBB5TC5NFEIIIYQQQmgHeXy9EEIIIYQQQojcIiNiQgghhBBCCO0gD+sQQgghhBBCCJFbZERMCCGEEEIIoR3kHjEhhBBCCCGEELlFRsSEEEIIIYQQ2kHuEdN+Fy5cYPz48ZnOj4yMZM2aNQAsXbqUpUuX5mg9ixcvJjw8PEefzalWrZpy8uR+zp2LwM9vGcbGRdWO0dfXZ+7ciZw9G05s7CG8vLql+2y5cmVISDiHjU0N1bRhw/pz6lQYUVH7CA72o0KFslqVc8+endm2bXWaaf7+K4iNPcSJE3s5cWIvc+Z8r1HOH0KpVDJu2jzWbNqWZ+tMraVTY345EUzM6TDWbViaYb2zi7G0NOd/v/9C8RKmAFT9vDJHjgWpXsei9vLwyRVcXFvmyTa9L79rDNDauRmnT4VxMfYwAf4+GdZZnTgrKwuuxcdQ4k2tAb74ogqHIncSEx1K9MkQWrZo9MH5Ojk14VjUXk6dOcC6DT9mmG92MZaW5lz645iqXaRWrpwV126cxtq6Rrp5H0Jb69yqVVOio0M4fz4SP7/lmeaVWVxK3zaJc+ciuHjxMF5e3VWfqVSpPAcObOXMmXCOHAnks88qqeb5+6/g4sXDREXtIypqH3PmTHyzfebs2bORkyf3c+pUGN27d8wyf+dWTYmJDuXC+YNsyiL/zOL09fWZN3cS589F8uvFI/RPlb+p6SesXbuEqBP7OH8ukq5d3dMs09DQkL3BfrRv3zrLHLWtxm8pFAoOH97NN98MyDL//KrxN8MGcOb0AaJPhrBv7yYqViyXad1y49hcqVJ5wsK2cPr0AY4c2Z2mtm8NHtyXmJhQ1XsrK3OCgjYQFbWPmJhQunXrkFVps62dunG5XWO1tsG5Kadiwoi9cAj/TSsy34Zs4qyszImPS9vHATRv3pDokyE5zk/kH509EatRowYzZszIdH5sbCxPnjz54PUMGzaMZs2affBy1GVmVhwfn7l06TKIL79sSnz8daZNG6t2jJdXNypXrkjt2i1p0MCFwYP7UqfOl6rPGhkZsWbNIgwNFappTZrUp1cvDxo3bo+9vTO7d+/H13eeVuRsalqMJUtmMG/eJPT09NIs097ehhYtOuHg0BoHh9aMHj1N7Zw/xJWr1+k39DvCDh7Nk/W9r4RZcZatmEOPbl9Tx6YFV+NvMHnqKI1iPLu0Z1+IPxYWpVXTfrt0Gcd6LqpXRPgRtm4JJCgwlLyW3zWGlDa7auUCOnsMoFr1hsTHX2PmjHEax3Xv3pHI8O1YWpqn+dyPS2ayZm0AdWxb0n/At/hvWoGBgUGO8y1hVpxlPrPp0dWb2tbNuXr1BlOmjtYopkvX9uwLDUjTLt4yMjJk5eoFKFL1HR+DttbZzKw4vr7z8PQcSM2aTYiPv8706WM1ivPy6kaVKhWwsWlB/fouDBnyrm9bu3YJK1duxNq6GdOmLcDff4Vqmfb2tWnevBP29s7Y2zszevRUABYtms7+/ZHY2bXC2bkLCxZMwdIy/d/qXV7z8fQcQI2ajYmPv86M6d9pFNffqztVqlTE2qY59eq3ZciQftSpUwuAVSsXkHAzEXsHZ5xbd2HB/He52NvbcPjQLurWtdW5Gr81b96kbH+QzK8aN23agN69PWjYqB22dk7s2rUfX9/5Ga43t47Na9cuZtUqP2xsmjNt2kI2bVqeZrl169bh228HpZm2cOE0QkIisbd3pnXrrlm2X12psTrMzIqz0ncBHp4DqF6jUUpuMzLehqziunfrQHj49jQ1K1iwIFMmj8Jv4zIKFMj58UPrKJPz7pXPdPZELCoqih49etCjRw/mzJmDh4cHLVq04NChQ1y+fJmAgAACAgLYvn17psto2rQp8+fPx93dnc6dO3Pw4EF69uxJo0aN2Lt3LwBjx45lx44d3Lx5k3bt2jFq1Cjatm1Lr169ePDgAa9evWLUqFG0a9eOdu3asWXLlg/arubNG3Lq1HmuXLkKgK/vRjw93dSOcXV1YsOGLSQlJfHgwSO2bg2iS5f2qs8uWjSNDRu2cu/efdW027fvMHToeB4/TjlxPX36PGXLWmpFzh06tCUx8TbffZf2pLtcuTIULVqEn36aTXR0CD4+czE1LaZ2zh8iYPseOrg40bKJY56s731Nmzbg9KnzxL2p5epVfnTq7KZ2TOnSJWnr0oL27Xpnuo669erg1s6Z4cPybpQxtfyuMUCLFo2IiTnH5cvxAKzwWU/XVPuSOnHm5qVwc3Widdv0o7wGBgaYmn4CgHHRojx//uKD8m3WzJHTpy6o9rHVKzfSycNN7ZjSpUvSpm1L3N16Z7j8+Qun4rdxO/fu/f1Beb5PW+uc0medU9Vq5coNeHq20yjOza0V69dvfdO3PXzTt7ljYVGKqlUrsWVLIAChoQcpWrQwtWpVp3z5MhgbF2HZsh+IiQnF13eeqm/r1MmLZctSrvQoU8aC16+T+Oef51nmf/ltn5tN/hnFubk5sW79FlX+W7YG0rVLe0xNP6FZM0emz1gIQELCLRwdXbl//wEAX3/dlwnf/0B0zFmdqzFA167uFCtmzP79EWrln9c1vnXrDkNSHbNPZXLMzq1js4VFKT77LOPaApQsacaCBVMZN25mmnV17tyfZcvWAtm3X12psTpaNG9EzKl3fZeP73q6eGbQx2URZ25eClfXVrR9r49r2bIRhYsUpp/X8BzlJvKfzp6Ipfbq1Ss2b97Md999x+LFi6lcuTKenp54enrSoUPWQ99mZmbs2LGDSpUq4evry88//8zcuXPx9fVNF3vp0iX69OnDnj17MDExISgoiDNnzvDw4UN27dqFj48PMTExH7QtVlbm3Lz5p+p9QkIixYqZpBmeziomZV5iqnm3VL8Q9+7tiUJRgDVrAtKs89dff+fo0Sgg5XKSadPGsmPHXq3IedUqP2bNWsKLFy/TrLNkyRJERh5l6NBx2Ns78/TpM3x85qqd84cYP8KbNi2b5Mm6MmJlZU5CQtp6FStmnK7emcXcuvUX3bt6c+Xy1UzXMW36WKZNma86COW1/K4xQBkrC26karM3b6Zv19nFJSbeplPn/vzxR1y65Q8ZNp4xowdzNS6GkP0BfD3kO5KSknKcr2UG+9H77SKrmJR28ZXqS0BqPXt1RqEowLq1m3OcX2a0tc5WVhZpapVZXlnFZdTvWVqWxsrKgsTE2yiVylTzUvq9Tz8tQUTEUYYMGYedXSuePHmKj0/KFQpKpZLk5GRCQzdz6NAu1qwJUJ38ZJx/9nXNKu79eSn5m1OpUnlu3brNsGEDiIzcwbFfgqllXUP1pbpnz8EcOHBYJ2tcrVpVvv66L97e6UfmMs4/72v866+/ceTICSDlmD19+lh2bA/OIL/cOTZnXtvS6Ovrs3btEsaPn0lCwq00+bxtvyEhARw8uJO1azNvv7pSY3V8jG1ITLxNZ4/+/PFH2v45MDCEUaOm8OhR/hyrc01yct698tm/4mEdjo4pv5pXqVKFBw8eaPTZhg0bAmBhYUHJkiUpUKAAFhYWPHr0KF1siRIl+L//+z/Vuh4+fEiVKlWIj4+nX79+NGzYkNGjR6f7nCb09PTTdG5vpf7ikFWMvn7aeXp6KdNr1aqOl1c3WrTolOm6zcyKs2nTch4+fMzEiXPyPeesREefxcNjoOr99OkLuXo1BoVCwatXr9TOXRe9X6+3UtdMnZjM2NnbYGZWnK1vfu38r1K3hjmptZGREZv8ltPPazjBew9gb2fDrp1riYk5l+ZArFG+auyH6sS878ta1ejr1Q3nlh45yis72lpnfX09NfPKPC5936ZHUlJyhtuSMi/pTd/27r6k6dMXcu3aqTR9W8uWHpiZFSc42I9Lv3Vm/fr0V2KkrCP9dmVc14zjMs4/CYWiABUqlOPxo8c0aeJOpYrlCQ/fxuXL8Zw5cyH9wjKhbTU2MTFm9eqF9O49jGfP/lEj//ytsZlZcfz9fXj08DHfT5ydbvm5dWzOaHve1n3atDEcPRpFRMRRHB0d0m804OTkiZlZcfbs2cilS5fZsGFrhnGg/TVWx8do5+Lf618xImZkZASQ7h4idSgU7+53KFAg6/PSt+t5uy6lUompqSnBwcF0796d+Ph42rdvn+FJnLpu3PgTc/NSqveWlqW5f/9BmoNCVjHvzzM3L0VCQiLdurljYlKUyMgdnDixF3PzUqxZs5g2bZoDUL365xw9GsjZs7F4eAzQ6GQmt3LOSv36tqrcIeXvkZyc/J/osG7c+JPSpUuq3ltYlOLvDOqdXUxm3Du0wd9/Z4YHhH+7yZNGEhMdSkx0KH37dMHC4v02+3e6Gl6/kaBWXGrVq1WlcKFCBO89AEDUydP8+utv2NlZ5zj3mzcTMDfP+m+uTsz7unR1x8S4KGER2zh6fA/m5iVZ9fNCnFvn/N5Zba3z5EkjVQ9v6NOnS7b9GuSsb7txIyHN/pkyryQJCYnUr29HmzYtVNNT923t27emaNEiANy9e5+goFCs31wOBjBx4ghORu3nZNR++vbxVDP/hCzyT8Dc/N39KCn53yIx8TYA696cAF6Ju8qxY9HYvrnvJisTJ47Q2hq3bNkYU9NirFu3hKiofbRp04IhQ7yYOHGE1tW4evXP+eWXPZw9E0unzl4ZHrNz69icUttP36ttyrwuXdxxc2vFiRN7Wb58NhUrluPEiZQrbDJsv9bVeZ8u1TgzkyaOJPpkCNEnQ+jTtwsWarZzdeL+E/5DI2L/ihOxjBgYGPD69etcX094eDijRo2icePGTJgwgcKFC5OYmPVJRNbLO4ydnTWVKpUHUm6W3bMnVO2YPXvC6NmzMwYGBhQrZkKnTq4EBoYyatRUatZsonqwRWLibfr0GUZw8AEsLUuzb58/M2cuYfToaSRr2DBzK+esFClShAULpqiu6x8+fCA7d+7TOHddFBFxFFs7ayq+qWXffl0JDj6gcUxm6jew49DBYx8zZZ0xeco86ti2pI5tS+o7umBvZ0PlyhUAGDigB4FB6dtlWNghteJSu3zlKsWKGVPXoQ4AFSuW44svPuPs2dgc5x4envI3f7uP9fXqlu5vrk7M+8aOnoZNrWY0qNuWBnXbkpj4F159h7Nvb86fJqutdZ48ZZ7q4Q0NG7ql6bP69++erl8DOHDgcKZxQUGh9OrlkapvcyEoKISEhFtcuXKNTp1cgJT7W5KTlcTGXqJIkcIsXJi6bxvEzp17SU5OZsCAHnh79wbAxMSYtm1bEJlqX506dT529q2ws2+F45v8K6fKKyiL/DOKCwoKpXevd31z506uBAaFcPXqDU6fPk+PN09tLFnSDAeHOpw6fT7Lv8fbHLW1xtu2BVG1an1VfsHBYSxduoqpU989pEEbamxpWZqQ/ZuZOXMxo0ZPyfS4l1vH5oxrm0xs7CUqVrTF3t4ZB4fWfPXVGOLiruHg0Fq13V991Rt4235bcjCDY40u1TgzU6bOw9bOCVs7JxwdXbFL1XcN6N+DoKD0TzgMO3BIrTjx7/KvuDQxI7a2towZMwYzM7M008ePH0/Tpk0/2pMQGzZsSGhoKG3atMHIyAhXV1eqVq2a4+XduXOPgQNHsWnTcgwNDYmLu4aX13BsbGqwbNlsHBxaZxoD4Ou7gYoVy3Ly5H4MDRWsXr1Jdf9XZsaOHUqRIoXx9u6tOsi/fPmShg3baW3OoaEHWbZsLRERO9DX1+Pixd/w9h6jVr667u6de3gPGsP6jT9iaKggPu46gwaMxNq6Bkt+moljPZdMY9RRqVJ5rl9LyOWt0H537tzDq/+3bA7wxdBQQdyVa/TuOwyA2jY18fFJOZnIKi4zDx8+omMnLxYsmELBgka8fp3EIO/RxMVdy3G+KX/z0az3+wlDhYL4+OsM7D8Ca+saLF02iwZ122Yak5+0tc537txjwICR+PuvSFlf3HX69fsGABubmixfPht7e+cs41L6tnJER4dgaKhg1So/jhxJ6dt69hzM8uWzGTt2KM+fv6Br169QKpWEhh7kp5/WEBm5A319fWJj3/Vt/ft/y48/ziI6OuXL2c8/+xMYuD+L/Efg7+/zJq9r9O03XJX/iuVzsLNvlWWcz5v8Y6JDMDQ0fJN/yn0znT36s3jRdAYM6IG+vj4zZy3i1Klz2dZV22usef55X+OffpxFkSKF+dq7D1979wHgxYuXODZ0TZdfbh2be/UawrJlPzBmzBCeP39Bt27e2V5FMWDACJYuncXJkyltds2aAAIDsz7R0PYaq+POnXv0HzCCgDe5XYm7Rt++36i2wWfFXGztnLKM+8/5D12Ro6f8L15/pCUKFcr5/0kh1PfoRmR+p6ARs/Itsg/SMnevhuV3ChorZJF/T2TMicIKo+yDtMyzVx/2JMj8UEBftx4BrUT3DuF6aH4bQX7SxRrr6+neBU/JWvAocU3o4tfnly9u5ncKavln85Q8W1chj0l5tq6M6N6eKoQQQgghhBA67l97aaIQQgghhBBCx/wH7vd/S0bEhBBCCCGEECKPyYiYEEIIIYQQQjvIiJgQQgghhBBCiNwiI2JCCCGEEEII7aBjT9D8EDIiJoQQQgghhBB5TEbEhBBCCCGEENpB7hETQgghhBBCCAEQFBRE69atadmyJX5+funmX7x4kQ4dOuDq6srAgQN59OhRtsuUEzEhhBBCCCGEdlAq8+6lptu3b7Nw4UI2bdrErl272Lx5M5cvX04TM2PGDIYOHUpgYCAVKlRg9erV2S5XTsSEEEIIIYQQIhPHjh3DwcGBTz75hMKFC+Pk5MT+/fvTxCQnJ/P06VMA/vnnHwoWLJjtcuUeMSGEEEIIIYR2yMN7xB49epThJYQmJiaYmJio3v/11198+umnqvclS5bk/PnzaT4zduxY+vbty8yZMylUqBBbtmzJdv1yIiaEEEIIIYT4z1m3bh0//vhjuumDBw9myJAhqvfJycno6emp3iuVyjTvnz9/zvjx41m7di01a9ZkzZo1jBkzBl9f3yzXLydiQgghhBBCCO2QhyNivXr1on379ummpx4NAyhdujQxMTGq93fu3KFkyZKq97///jtGRkbUrFkTAA8PDxYvXpzt+uVELB8p9A3yOwWNvUx6nd8paMysfIv8TkEjd6+G5XcKGtO1GgMU0LH9L1mDm4q1ha7VGMBAX26dFmm9eP0qv1PQmJ6+XvZBWibpP/TIcqE93r8EMTP16tVj6dKl3L9/n0KFChEaGsq0adNU88uVK8etW7eIi4ujYsWKhIeHU6NGjWyXKydiQgghhBBCCO2g1L6T8lKlSjF8+HB69uzJq1ev6NixIzVr1qR///4MHTqUGjVqMGvWLL755huUSiUlSpRg5syZ2S5XT6nUwZ9Z/yVMilTM7xQ0posjYkYFFPmdgkZkRCxv6Nqv3Lo4uvQ6OSm/U9CYjIiJ9+laXwHSX4iMvX6ZkN8pqOWfVd/m2boKeS3Is3VlREbEhBBCCCGEEFpBmfzfGSOSn/6EEEIIIYQQIo/JiZgQQgghhBBC5DG5NFEIIYQQQgihHf5DT9CUETEhhBBCCCGEyGMyIiaEEEIIIYTQDlr4+PrcIiNiQgghhBBCCJHHZERMCCGEEEIIoR3k8fVCCCGEEEIIIXKLjIgJIYQQQgghtIM8NVE3XLhwgfHjx2c6PzIykjVr1gCwdOlSli5d+kHri4qKokePHgD06NGDqKioD1qeOpycmnAsai+nzhxg3YYfMTYuqnGMpaU5l/44RvESpqpprZybcu3GaY4e36N6FS1aRKPcWrVqSnR0COfPR+LntzzD3LKK09fXZ+7cSZw7F8HFi4fx8uqu+kylSuU5cGArZ86Ec+RIIJ99Vkk1b/LkkcTGHiIqah+LF0/HyMgIgMjIHURF7VO9/v77d+bPn6LWtrR0aswvJ4KJOR3Gug1LM9yW7GIsLc353++/qOpc9fPKHDkWpHodi9rLwydXcHFtqVZOH5tSqWTctHms2bQtX9avzTXOr7bs77+CixcPq9rsnDkT06xPoVBw+PBuvvlmgNrb4tSqCSei9nH6bDgbNv6UcZ+RTYylpTm/Xz5OiVR9BkDTZo4cOxGsdi6p6XKNnVo1ISpqH2eyqWlGMfr6+syZM5HTZ8I5f+Eg/by6AfD555U5fmKv6nXy5H6ePruKq5tTmuV+/XVfoqNDsqhs3uUMYGpajJ9/XsSx48GcPhNOly7tARgx4qs02/PH5RMk3rqQr/nmdo3f19q5GadPhXEx9jAB/j6ZtvHs4qysLLgWH6Pa/774ogox0aGq15nTB3j9MoF27ZzVyqtbtw5pjo2XLh3l8eMrlCxpplGMOszMirN79zrOnAnn1KkwHBxqq+ZVq1aV0NDNnDixl19+2YO1dQ2Nlv2WttY5L3IvWLAgK33nc/ZMOOfORrDSdz4FCxb8aPmJvKfTJ2I1atRgxowZmc6PjY3lyZMneZjRx1XCrDjLfGbTo6s3ta2bc/XqDaZMHa1RTJeu7dkXGoCFRek0n7N3qM2SxatoULet6vXkyVO1czMzK46v7zw8PQdSs2YT4uOvM336WI3ivLy6UaVKBWxsWlC/vgtDhvSlTp0vAVi7dgkrV27E2roZ06YtwN9/BQA9e3bC2bkZ9eu7YG/vzK1bfzF58kgAmjRxx97eGXt7Z6ZOXZBSiynz1Kvzijn06PY1dWxacDX+BpOnjtIoxrNLe/aF+Kep82+XLuNYz0X1igg/wtYtgQQFhqpd54/lytXr9Bv6HWEHj+b5ukG7a5xfbRnA3r42zZt3UrXb0aOnplnnvHmTqFChrEbbsmLFHLp1/QqbWs2Ij7/O1GmjNYrp0tWdkLDNaepcsKAREyeNYN36pRQwMFA7n9Tr1NUam5kVx2fFXLp2/QrrWs24Gn+DqdPGqB3Tz6srlatUwLZOSxo6uvL1132pXedLLl26TF2H1qpXePgRtmzeTeDudycEDg61Gf7tQA2rnXs5A/j4ziMh4Rb16rahbdtuzJ03GQvL0syfv1y1La2cPHn69Bm9eg7J13xzs8YZbcOqlQvo7DGAatUbEh9/jZkzxmkc1717RyLDt2Npaa6a9r///UEd25aq14Gww/gH7GTXrn1q5ebnt13V/uvXd+HWrTsMHz6Rv/66q1GMOhYtms4vv5zE2roZffoMw89vOYUKFaRQoYLs2ePH/PkrcHBozaxZi1m7drFGywbtrnNe5D7uu6EUKFAAa5vmWNs0p1ChgowdM/ij5KdVkpPz7pXPdPpE7O0IVY8ePZgzZw4eHh60aNGCQ4cOcfnyZQICAggICGD79u2ZLuPYsWO4urri4uLCwIEDefLkCU+ePGHo0KF4eHjQpEkTxo0bh1KZ8Y2Dt27donv37ri7u9OxY0fOnj370bavWTNHTp+6wJUrVwFYvXIjnTzc1I4pXbokbdq2xN2td7pl29vb0LBxXX45Ecz+0M3Uq2+rUW7Nmzfk1KlzqvWuXLkBT892GsW5ubVi/fqtJCUl8eDBQ7ZuDaJLF3csLEpRtWoltmwJBCA09CBFixamVq3qWFvXICgolIcPHwGwa9d+3N1bp1mnqWkxli6dSb9+w3n06HG229K0aQNOnzpP3NsarvKjU2c3tWNKly5JW5cWtG/XO9N11K1XB7d2zgwf9n22+eSGgO176ODiRMsmjvmyfm2ucX615fLly2BsXIRly34gJiYUX995mJoWU62va1d3ihUzZv/+CLW3pWkzR06dPq/KcdXKjXR+r8/IKqa0eUlcXFrQzrVX2m1v0ZDChQsxcMBItXNJ83kdrnGz9+q1cuVGPDLohzOLcXVxYoMq70ds2xaUbtvr1bOlXXtnhg59d4VHyZJmLFg4lfHjZmZV2jzN2dS0GE2bOjJz5iIA/ky4ReNG7fj7/oM0y545axxhoYcIDT2Yr/mm9rFr/L4WLRoRE3OOy5fjAVjhs56ub0YL1Y0zNy+Fm6sTrdt2S/e5txrUt8PdvQ3eX6f/IUMdI0d+xZ0791i1yk/tGIVCwZw5Ezl+PJiTJ/ezcuX8DEdyDAwMaN26GT//7A/A+fO/cuVKPC1bNqZ585QTipCQSAD27AmjWzdvjfPXlTrnVu5Hjpxg5qzFKJVKkpOTOXs2lrJlrT5ajiLv6fSJWGqvXr1i8+bNfPfddyxevJjKlSvj6emJp6cnHTp0yPAzL1++ZOTIkcyePZugoCA+++wzdu7cycGDB/niiy/YvHkzISEhREdHc/HixQyXsW3bNho3bsyOHTsYOnQop06d+mjbZGllzs2biar3CQm3KFbMOE0HmFXMrVt/0b3rV6qdObX79x/w86pN1Hdow+RJc9nkvyLdqFlWrKws0qz35s1EihUzyXDoP7M4Kytzbt78M1XuiVhalsbKyoLExNtpTn4TEm5haWlOdPRZ2rRpTokSpujp6dGtWwdKly6ZZp0jRngTEhLB6dPn1dwWcxISsq5zVjEpdfbmyuWrma5j2vSxTJsyn8eP82eEdvwIb9q0bJIv6wbtrnF+teVPPy1BRMRRhgwZh51dK548eYqPT8oIbrVqVfn66754e2v2JcDKypyEdP2BSfo6ZxJzK/EvunZJ32fsCQpj7JjpPFbjh42M89LdGr+fU0JC+tyzirHMYF7qX+EBZswcx5TJ81RtV19fnzVrFjNh/Cz+/PN2lvnlZc4VK5Xn1q2/GDLUiwPh2zhyNJBatarzzz/PVbGff16Ztm1bMm3agnzPN7WPXeP3lbGy4Eaq9plZG88qLjHxNp069+ePP+IyXc/sH77n+0mzc3QsKVHClGHDBqQbFc4uZtQob16/fk3dum2ws2tFYuLtTEe09fX1uHv3vmra279FlSoVuXXrDitWzOGXX/awd+8mChTQ/DEFulDn3Mw97MBhVd5ly1oydIgX27fv+Wg5ag2lMu9e+exf87AOR8eUX/qrVKnCgwcP1PrMb7/9RqlSpfjiiy8AGDFihGre+fPnWbt2LXFxcTx48IBnz55luIy6desyZMgQ/ve//9GoUSO6d++eYVxO6OvpZzgSl5SUpFFMRrp3/Ur17xPHY4iKOk2TZg3w26De/UP6+npqrTerOH39tLnr6emRlJScbvq7eUls2rQDS0tz9u8P4OnTZ/z88yZevnylijMyMqJfv67Uq9dGre1IyVGNOqsRkxk7exvMzIqz9c0v9v9F2lzj/GrL0dFn8fB4d1/S9OkLuXbtFCYmxqxevZDevYfx7Nk/Gm5L7tY5p3S5xnpq5J5VjL6+Hkrez/vdZ+3ftN3Nm3erpk2dOpqjv5wkIuIojo4OWeaXlzkrChSgQoWyPH70hObNOlKxYjnCDmzl8pV4zp6JBeDrwX3x8Vmv1tUIuZ3vW7lR4/epu199yP5X16EOZmbF8fffmaMc+/Xryp49ocTHX9coxtm5GZ98YkKzZinfswwNDblzJ/0liynblnaaqu0oCtCqVROcnDyIjj5L27Yt2LVrLZ99Vo+XL1+qvQ26UOfMfMzcbaxrsG3rapYtX0vw3gMfNU+Rt/41J2JvH9igp6en9mcUCkWa+MePH/P06VPCwsIICQmhc+fO1KtXj99//z3TSxNr165NcHAwBw8eZO/evezcuVP1gJAPdfNmAnVsv1S9t7Aoxd/3H6T54qBOzPuKFTPGq38P5s9bppqmp6fH61evMv0MwPgJ39CqdTMATEyMiY29pJpnaVma+xms98aNP7G1tc4w7saNPzE3L6WaZ25eioSERG7cSEg3ymVuXpKEhERMTYuxefMu5s79CUi5vv/tpSoATk6NOX/+YpYHmvfduPGn6v4HyLiG6sRkxr1DG/z9d2bahv4LtK3G4yZ8QyvnpkD+teX69e345JNiBAeHASn7YHJyMi1bNsbUtBjr1i0BoEwZS5o2deSTYiZMn7Ywy+26ceNP6tjWUr23sEi/LerEfAwTvh+Ocz73F5rW2MSkKDOmL0qzrJvv5ZRRvbKKuZlB3n8m3FK979jRhU2bdqRpu126unPnr3u4ujpRpEhhLCxKc/zEXuo6pL0MOzO5lXNiYsrI0YYNWwGIi7vGsWPR1KlTi7NnYtHX18fNzZkG9V3UyjO3830rN2oMMHnSSNq2TXkwkIlxUWIvvt/G/07Xxq/fSMDO7v02nj4uI506ubDRb1uOjyUdO7owYsQkjWMMDAwYMWKy6lLTIkUKU7CgETY2NVm+fLYqrl69tujppdwe8PffD4F3++k///zDpUuXiY4+C6Rcmrh8+RwqVCjLb79dzjInXatzbufeubMrPy6ZydBvJhAQsOuDc9RKWnDvVl7511yamBEDAwNev36d6fwKFSpw7949Ll9O6QRWrVqFv78/v/zyCx4eHri6uvLixQsuXbpEciaNYs6cOQQGBtK+fXsmTpzIr7/++tHyDw8/iq2dNZUqlQegr1c3goMPaBzzvsePn9J/YHdc3VoBUPPL/6N2nZqEhR3O8nMzpi9S3czbsKEbdqnW279/d/bsSf+AhAMHDmcaFxQUSq9eHhgYGFCsmAmdOrkQFBRCQsItrly5RqdOKQfz5s0bkpysJDb2ErVr12TzZl8KFCiAgYEBI0d6p+mIHB0diIz8JcvteF9EREoNK76tYb+u6WqoTkxm6jew49DBYxrl9G+jbTWeqQVtuUiRwixcOEV1z9Lw4YPYuXMv27YFUbVqfVV+wcFhLF26KtuTMICI8CPY2b7LsZ9XV9VJiCYxH8P0aQt1rsZTp6a/nC48/Ah2trVUOXl5dUtXr6xi9uwJo2fPTqq8O3Z0ISjo3bY3cLTn4Ht9VqWKdjg4OFPXoTVfe48lPu6aRicIuZXztWs3OXPmAt26p1zuX7KkGQ4OtVWXgVev/jkPHjzk+vWbaueam/m+lRs1Bpg8ZZ7qwQ71HV2wt7OhcuUKAAwc0IPAoPRtPCzskFpxGWnYsC4RETl74NInnxSjUqXyHD+e+e0TmcUcOHCIr77qpfrxevny2UybNpbTp8+r9iF7e2eSkpLYty+Cfv1S7r2qXv1zPv+8CocPnyAk5CDly5dRPSmxQQM7lEolV6/eyDZ3Xapzbufetk0LFi2YhnPrrv/ek7D/mH/NiFhGbG1tGTNmDGZmaR+/On78eJo2bUqzZs2YO3cuo0eP5tWrV5QtW5Y5c+Zw/vx5Jk+ejK+vL0WLFsXa2pqbN29Stmz6J2v16NGDESNGsGPHDgwMDJg9e3a6mJy6e+ce3oNGs97vJwwVCuLjrzOw/wisrWuwdNksGtRtm2lMVpKTk+nSeSBz509i3IRhvH6dRO+eQ7l/72+1c7tz5x4DBozE338FhoYK4uKu06/fNwCqX8ns7Z2zjPP13UDFiuWIjg7B0FDBqlV+HDmS8l8C9Ow5mOXLZzN27FCeP39B165foVQqOXDgCI6ODsTEhKCvr09gYChLlqxS5VW5cnm17w1LW+cxrN/4I4aGCuLjrjNowEisrWuw5KeZONZzyTRGHZUqlef6tQSNcvq30eYa51dbDg09yE8/rSEycgf6+vrExv6Gt/eYTLJUf1sGDRrFRr9lKTnGX2OA1wisbWrw07IfqOfQJtOY3KTLNX5bLz+/5SgMFcTHX6O/17dY29Rg2bLZ1HVonWkMpDxUomLFcpyI2oehoYKfV2/i6NF3//VJpUrluabhiUt+5uzpMZCFi6bi5dUdfX19Zs1awulT51Xbcv2a5tuiizXOaBu8+n/L5gDflLZ75Rq9+w4DoLZNTXx8Ur6QZxWXnSqVK3A1B/UFqFSpHLdu/ZXmx+nU+15mMQAzZy7mhx8mEBW1DwMDfc6d+5UxY6ZluJ5hwyawfPkcTp0KQ6lU0q/fNzx69JhHjx7TubMXixdPp0iRwrx48RJPz4G8ePFCo+3Q9jrndu6zZ3+Pnp6e6l5XgGPHohk6LPP/ykknJf93riDSU/6Xr5fKZyZFKuZ3Chp7mZT5CKO2MiqgyO8UNHL36scfnchtZuVb5HcKGnvxOutLcbVNAX3NHxuf314n5959Z7nFQP9ffaGIyAFd6ytA+guRsdcvdeNH4WfzvPJsXYVHrso+KBfJEUcIIYQQQggh8ti/+tJEIYQQQgghhA5RysM6hBBCCCGEEELkEhkRE0IIIYQQQmiH/9DDOmRETAghhBBCCCHymIyICSGEEEIIIbSCUv5DZyGEEEIIIYQQuUVGxIQQQgghhBDaQe4RE0IIIYQQQgiRW2RETAghhBBCCKEd5P8RE0IIIYQQQgiRW2RETAghhBBCCKEd5B4xIYQQQgghhBC5RUbEhBBCCCGEENrhP/T/iMmJWD56lZyU3yloTE9PL79T0Njdq2H5nYJGzMq3yO8UNKZrNQYoZOGY3yloxNBA97rr1zrYx+kaJbp3CY8eunUcMdDXvYuHdPFYrWt1Vip1b98T2kf3juxCCCGEEEKIfye5R0wIIYQQQgghRG6REzEhhBBCCCGEyGNyaaIQQgghhBBCO8h/6CyEEEIIIYQQIrfIiJgQQgghhBBCO8jDOoQQQgghhBBC5BYZERNCCCGEEEJoBeV/6D90lhExIYQQQgghhMhjMiImhBBCCCGE0A5yj5gQQgghhBBCiNwiI2JCCCGEEEII7SAjYvnnwoULjB8/PtP5kZGRrFmzBoClS5eydOlStZa7Y8cOxo4d+1FyzG2tWjXl5Mn9nDsXgZ/fMoyNi6odo6+vz9y5Ezl7NpzY2EN4eXVL99ly5cqQkHAOG5saqmnDhvXn1KkwoqL2ERzsR4UKZbUq5549O7Nt2+o00/z9VxAbe4gTJ/Zy4sRe5sz5XqOcP4RSqWTctHms2bQtz9aZWkunxvxyIpiY02Gs27A0w3pnF2Npac7/fv+F4iVMAaj6eWWOHAtSvY5F7eXhkyu4uLbMk216X37XGKC1czNOnwrjYuxhAvx9MqyzOnFWVhZci4+hxJtaA3zxRRUORe4kJjqU6JMhtGzR6IPzdXJqwrGovZw6c4B1G37MMN/sYiwtzbn0xzFVu0itXDkrrt04jbV1jXTzPoS21rlVq6ZER4dw/nwkfn7LM80rs7iUvm0S585FcPHiYby8uqs+U6lSeQ4c2MqZM+EcORLIZ59VUs3z91/BxYuHiYraR1TUPubMmZhmfTVqfEF8fEy2+Tu3akpMdCgXzh9kUxb5Zxanr6/PvLmTOH8ukl8vHqF/qvxNTT9h7dolRJ3Yx/lzkXTt6q6a982wAZw5fYDokyHs27uJihXLZZqjttXYzKw4AQE+REeHcOZMODNnjkNPT0/ragxgaGjI3mA/2rdvnWV9c+PYXKlSecLCtnD69AGOHNmdprZvDR7cl5iY0HTTa9T4gri46Exzfp+211itbXBuyqmYMGIvHMJ/04rMtyGbOCsrc+Lj0vZxAM2bNyT6ZMgH5Sjyh9adiNWoUYMZM2ZkOj82NpYnT57kYUZ5y8ysOD4+c+nSZRBfftmU+PjrTJs2Vu0YL69uVK5ckdq1W9KggQuDB/elTp0vVZ81MjJizZpFGBoqVNOaNKlPr14eNG7cHnt7Z3bv3o+v7zytyNnUtBhLlsxg3rxJ6Q6G9vY2tGjRCQeH1jg4tGb06Glq5/whrly9Tr+h3xF28GierO99JcyKs2zFHHp0+5o6Ni24Gn+DyVNHaRTj2aU9+0L8sbAorZr226XLONZzUb0iwo+wdUsgQYHpD6S5Lb9rDCltdtXKBXT2GEC16g2Jj7/GzBnjNI7r3r0jkeHbsbQ0T/O5H5fMZM3aAOrYtqT/gG/x37QCAwODHOdbwqw4y3xm06OrN7Wtm3P16g2mTB2tUUyXru3ZFxqQpl28ZWRkyMrVC1Ck6js+Bm2ts5lZcXx95+HpOZCaNZsQH3+d6dPT/5iXVZyXVzeqVKmAjU0L6td3YciQd33b2rVLWLlyI9bWzZg2bQH+/itUy7S3r03z5p2wt3fG3t6Z0aOnAmBgYMCQIf0ICtqAsXERNfKfj6fnAGrUbEx8/HVmTP9Oo7j+Xt2pUqUi1jbNqVe/LUOG9KNOnVoArFq5gISbidg7OOPcugsL5k/B0rI0TZs2oHdvDxo2aoetnRO7du3H13e+ztR47tyJXLr0B7a2Tjg4tMbOzpqePTtrVY1T8rfh8KFd1K1rm2Fub9ebW8fmtWsXs2qVHzY2zZk2bSGbNi1Ps9y6devw7beD0kx7234DA9dn2351pcbqbsNK3wV4eA6geo1GKbnNyHgbsorr3q0D4eHbVfkBFCxYkCmTR+G3cRkFCuT8+KF1lMl598pnWnciFhUVRY8ePejRowdz5szBw8ODFi1acOjQIS5fvkxAQAABAQFs374902UcO3YMV1dXXFxcGDhwoOrE7dq1a/To0YNmzZoxYcIEAF6/fs2ECRPw8PCgWbNmeHt78/z5c27evEmrVq3o0qULffr04dWrV4wbNw4nJyd69uxJr169iIqKAsDX15f27dvj6urKnDlzUCpzPqTavHlDTp06z5UrV98seyOenm5qx7i6OrFhwxaSkpJ48OARW7cG0aVLe9VnFy2axoYNW7l3775q2u3bdxg6dDyPH6fU6fTp85Qta6kVOXfo0JbExNt8913ak/Ny5cpQtGgRfvppNtHRIfj4zMXUtJjaOX+IgO176ODiRMsmjnmyvvc1bdqA06fOE/emlqtX+dGps5vaMaVLl6StSwvat+ud6Trq1quDWztnhg/Lu1HG1PK7xgAtWjQiJuYcly/HA7DCZz1dU+1L6sSZm5fCzdWJ1m3Tj/IaGBhgavoJAMZFi/L8+YsPyrdZM0dOn7qg2sdWr9xIJw83tWNKly5Jm7YtcXfrneHy5y+cit/G7dy79/cH5fk+ba1zSp91TlWrlSs34OnZTqM4N7dWrF+/9U3f9vBN3+aOhUUpqlatxJYtgQCEhh6kaNHC1KpVnfLly2BsXIRly34gJiYUX995qr7N2ro61at/jofHALXzv/y2z80m/4zi3NycWLd+iyr/LVsD6dqlPaamn9CsmSPTZywEICHhFo6Orty//4Bbt+4wJNXx5FQWxxNtrPHu3SEsX74OgBcvXnDx4m/Z5p/XNQb4+uu+TPj+B6JjzmaY27v1fvxjs4VFKT77LOPaApQsacaCBVMZN25mmnVZW1enWrXP8fQcmGnOmtRO3bjcrLE6WjRvRMypd32Xj+96unhm0MdlEWduXgpX11a0fa+Pa9myEYWLFKaf1/APylHkH607EUvt1atXbN68me+++47FixdTuXJlPD098fT0pEOHDhl+5uXLl4wcOZLZs2cTFBTEZ599xs6dOwFITExk6dKl7Nu3j8OHD/PHH39w5swZFAoFmzdvJiwsjMePH3Po0CEA4uPjmTt3LmvWrCEgIIB//vmH/fv3M2vWLC5cuADA4cOHiY2NZdu2bezatYvbt28TGBiY4222sjLn5s0/Ve8TEhIpVswkzfB0VjEp8xJTzbul+oW4d29PFIoCrFkTkGadv/76O0ePppxUGhoaMm3aWHbs2KsVOa9a5cesWUt48eJlmnWWLFmCyMijDB06Dnt7Z54+fYaPz1y1c/4Q40d406ZlkzxZV0asrMxJSEhbr2LFjNPVO7OYW7f+ontXb65cvprpOqZNH8u0KfNVX6byWn7XGKCMlQU3UrXZmzfTt+vs4hITb9Opc3/++CMu3fKHDBvPmNGDuRoXQ8j+AL4e8h1JSUk5ztcyg/3o/XaRVUxKu/hK9SUgtZ69OqNQFGDd2s05zi8z2lpnKyuLNLXKLK+s4jLq9ywtS2NlZUFi4u00P9q97fc+/bQEERFHGTJkHHZ2rXjy5Ck+PilXKMTEnGPgwFHcuvWXmvlnX9es4t6fl5K/OZUqlefWrdsMGzaAyMgdHPslmFrWNfjnn+f8+utvHDlyAkg5nkyfPpYd24N1psa7du3j9u07AHz5ZTU8PNzYvXu/VtUYoGfPwRw4cDjDvN6tN3eOzZnXtjT6+vqsXbuE8eNnkpBwK00+MTHnGDRoFImJ2bffd/lpd43zahsSE2/T2aM/f/yRtn8ODAxh1KgpPHr0L7tSLFmZd698ptUP63B0TPk1vEqVKjx48ECtz/z222+UKlWKL774AoARI0YAKfeI1alTh08++QSAsmXL8vfff2NnZ8cnn3yCn58fcXFxXL16lWfPngFQokQJrKysAPjll1/o3Lkzenp6WFpaUrduXQCOHz/O+fPncXdPua74+fPnWFhY5Hib9fT0MxxRS/3FIasYff208/T0UqbXqlUdL69utGjRKdN1m5kVZ9Om5Tx8+JiJE+fke85ZiY4+i4fHu1/Vpk9fyNWrMSgUCl69eqV27rro/Xq9lbpm6sRkxs7eBjOz4mzdkvMfFP4N1K1hTmptZGTEJr/l9PMaTvDeA9jb2bBr51piYs6lORBrlK8a+6E6Me/7slY1+np1w7mlR47yyo621llfX0/NvDKPS9+36ZGUlJzhtqTMS3rTt70b8Zo+fSHXrp3SuG9LWUf66RnXNeO4jPNPQqEoQIUK5Xj86DFNmrhTqWJ5wsO3cflyPGfOpPxIaWZWHH9/Hx49fMz3E2dnkqP21rh584asWbOYb7+dxPnzv2aSf/7WODu5dWzOaHve1n3atDEcPRpFRMRRHB0d1MozK9peY/W24cPbufj30uoTMSMjI4Asb5R9n0KhSBP/+PFjnj59CkCBAu82V08vpcGHh4ezZMkSevbsibu7O3///bdqRyhYsKAq3sDAgOQM/qfvpKQkevXqRZ8+fQB49OjRB93ncePGn9ja1lK9t7Qszf37D3j27B+1Ym7c+BNz81KqeebmpUhISKRbN3dMTIoSGblDNX3NmsWMGzeT4OADVK/+Odu2rSIwMISxY2dkuK15nXNW6te35ZNPihEcfABI+XsmJyf/JzqsGzf+pHaq+/4sLErxdwb1zi4mM+4d2uDvv/ODLrHVVZMnjaRt25SHk5gYFyX24iXVvJQ2+3e6Gl6/kYCdnXW2calVr1aVwoUKEbw3pf1GnTzNr7/+hp2ddY5PxG7eTKCObdZ/c3Vi3telqzsmxkUJi0h5aIq5eUlW/byQCeNnsW9veI5y1dY6T540Epe3eZkYExv7fl7pa5XSt72fV9Z9240bCZQuXTLNcszNS5KQkEj9+nZv+rYwQLO+beLEEbRt0+JN/kWJjf1NjfwTsMs0/wTMzd/dj5KS/y0SE28DsG79FgCuxF3l2LFobOvU4syZC1Sv/jnbt/9M4O4QxoydluZ4kjZH7azx0KFejBzpTa9eQ4iISHufqrbUWB25dWxOqe2nadb1dl6XLu7cuXMXV1cnihYtgoVFaU6c2IuDg/oPu9ClGmdm0sSRtG2bsg3GJkW5qGY7T9/HqXfc/rdRasFIVV7R6ksTM2JgYMDr168znV+hQgXu3bvH5cuXAVi1ahX+/v6Zxh8/fhxnZ2c6dOiAiYkJUVFRGR7w6tWrx969e1Eqldy+fZuTJ0+ip6eHg4MDu3fv5unTp7x+/Zqvv/6akJCcP7kmPPwwdnbWVKpUHki5WXbPnlC1Y/bsCaNnz84YGBhQrJgJnTq5EhgYyqhRU6lZs4nqwRaJibfp02cYwcEHsLQszb59/sycuYTRo6dpdBKWmzlnpUiRIixYMEV1Xf/w4QPZuXOfxrnrooiIo9jaWVPxTS379uuqOiHVJCYz9RvYcejgsY+Zss6YPGUedWxbUse2JfUdXbC3s6Fy5QoADBzQg8Cg9O0yLOyQWnGpXb5ylWLFjKnrUAeAihXL8cUXn3H2bGyOcw8PT/mbv93H+np1S/c3VyfmfWNHT8OmVjMa1G1Lg7ptSUz8C6++w3N8EgbaW+fJU+apHt7QsKFbmj6rf//u6fo1gAMHDmcaFxQUSq9eHqn6NheCgkJISLjFlSvX6NTJBUgZfUlOVhIbe4kiRQqzcGHqvm0QO3fuVatvmzp1Pnb2rbCzb4Xjm/wrp8orKIv8M4oLCgqld693fXPnTq4EBoVw9eoNTp8+T4/uHYGUe4IcHOpw6vR5LC1LE7J/MzNnLmbU6Cnp8p46db5W13jgwJ4MGtSLRo3apTsJ05Yaqyu3js0Z1zaZ2NhLVKxoi729Mw4OrfnqqzHExV3T6CQMdKvGmZkydR62dk7Y2jnh6OiKXaq+a0D/HgQFpf+eGHbgkFpx4t9Fq0fEMmJra8uYMWMwMzNLM338+PE0bdqUZs2aMXfuXEaPHs2rV68oW7Ysc+bMyfTkqFOnTowcOZLg4GAUCgU2NjbcvHkzXVznzp25dOkSLi4ufPrpp1hYWFCwYEHs7Oy4dOkSnTt3JikpCUdHR9q3T38Tprru3LnHwIGj2LRpOYaGhsTFXcPLazg2NjVYtmw2Dg6tM40B8PXdQMWKZTl5cj+GhgpWr96kuv8rM2PHDqVIkcJ4e/fG27s3kHKvXcOG7bQ259DQgyxbtpaIiB3o6+tx8eJveHuPUStfXXf3zj28B41h/cYfMTRUEB93nUEDRmJtXYMlP83EsZ5LpjHqqFSpPNevJeTyVmi/O3fu4dX/WzYH+GJoqCDuyjV69x0GQG2bmvj4pJxMZBWXmYcPH9GxkxcLFkyhYEEjXr9OYpD3aOLiruU435S/+WjW+/2EoUJBfPx1BvYfgbV1DZYum0WDum0zjclP2lrnO3fuMWDASPz9V6SsL+46/fp9A4CNTU2WL5+Nvb1zlnEpfVs5oqNDMDRUsGqVH0eOpPRtPXsOZvny2YwdO5Tnz1/QtetXKJVKQkMP8tNPa4iM3IG+vj6xsTnr21LyGoG/v8+bvK7Rt99wVf4rls/Bzr5VlnE+b/KPiQ7B0NDwTf4p93919ujP4kXTGTCgB/r6+syctYhTp87x04+zKFKkMF979+Fr75QrRV68eIljQ1etr7FCoWD69LE8evSEgAAfVZ7bdwQze3b6/yonv2qsSRvIrWNzr15DWLbsB8aMGcLz5y/o1s07V66i0PYaq7sN/QeMIOBNblfirtG37zeqbfBZMRdbO6cs48S/l57yv3j9UQ4cPHgQpVJJkyZNePz4Me3atWP79u2qe85yolChzP9vFfHxPLoRmd8paMSsfIv8TkFjd6+G5XcKGitkkX9PZMyJwgqj/E5BY89efdiTIPNDAX3degS0Et07hOuh/u0G2kAXa6yvp3MXPJGsBY8S14Qufn1++SL9QIM2ejy0bZ6ty3jJnjxbV0Z0bkQsv1SqVInRo0ezaNEiAIYOHfpBJ2FCCCGEEEKI/y45EVNTmTJlsrzXTAghhBBCCPGB/gP3+7+le2PXQgghhBBCCKHjZERMCCGEEEIIoR3k8fVCCCGEEEIIIXKLjIgJIYQQQgghtIOMiAkhhBBCCCGEyC0yIiaEEEIIIYTQCrr4f7TllIyICSGEEEIIIUQekxExIYQQQgghhHaQe8SEEEIIIYQQQuQWGRETQgghhBBCaAcZERNCCCGEEEIIkVtkREwIIYQQQgihFZT/oRExORHLR7r4eE4Dfd0bRC1k4ZjfKWikgL5BfqegMV2rMcA/fx7J7xQ0YmzVOL9T0Jiu1RigsI61ZcMCivxOQWMvX7/K7xQ0YlTAML9T0FiSMjm/U9CYQl+3vpLqYo2F9tG9b9VCCCGEEEIIoeN06+cHIYQQQgghxL/Xf+jSRBkRE0IIIYQQQog8JiNiQgghhBBCCO3wH7r9TkbEhBBCCCGEECKPyYiYEEIIIYQQQiv8lx5fLyNiQgghhBBCCJHHZERMCCGEEEIIoR1kREwIIYQQQgghRG6RETEhhBBCCCGEdpCnJgohhBBCCCGEyC0yIiaEEEIIIYTQCvLURCGEEEIIIYQQuUanT8TGjh3Ljh07cnUdbm5uubr81Fq1akp0dAjnz0fi57ccY+OiGsXp6+szd+4kzp2L4OLFw3h5dVd9plKl8hw4sJUzZ8I5ciSQzz6rBMDIkd5ERe1Tva5cOclff10EwMysOAEBPkRHh3DmTDgzZ45DT08vw5ycWjUhKmofZ86Gs2HjTxnmnlmMvr4+c+ZM5PSZcM5fOEg/r26qzzi3bsaNm2c5fmKv6lW0aBEA6te3I/LgTk6c2EdI6GbKly+jYcXfae3cjNOnwrgYe5gAf59Ma59dnJWVBdfiYyhRwlQ17YsvqnAocicx0aFEnwyhZYtGGuWWH+0CwN9/BRcvHla1jTlzJqZZn0Kh4PDh3XzzzQC1t0Wb6/wxKJVKxk2bx5pN23J1PfnVJiZNGsGZM+GcORPOqlULKFSoYJr15aRNaCqvapwV5zftMzb2MP5ZtOPs4qysLLj6XjuuU/tLDh3cRUx0KGdOH6BrV/cc5ZhbfbKpaTF+/nkRx44Hc/pMOF26tFfN+5h9MuhGnd9yatWEE1H7OJ1NvbOKsbQ05/fLx9PkaVO7JmHhWzl2Ipiok/vw8Gz3QXm2atWUkyf3c+5cBH5+yzLMM7OYlH5jImfPhhMbewivVO3irXLlypCQcA4bmxppphsaGrJnz0bat2/9QfnrQp1zq8a1a9ckImI7J07sJTo6BE/PtPveoUM7iYraR1jYlg/e9/Jdch6+8plOn4jlhd27d+fJeszMiuPrOw9Pz4HUrNmE+PjrTJ8+VqM4L69uVKlSARubFtSv78KQIX2pU+dLANauXcLKlRuxtm7GtGkL8PdfAcC8ecuwt3fG3t6Zli09ePbsGd27fw3A3LkTuXTpD2xtnXBwaI2dnTU9enTMMCefFXPp2vUrrGs142r8DaZOG6N2TD+vrlSuUgHbOi1p6OjK11/3pfabvB3sa7N4sS91HVqrXk+ePMXCsjT+AT4M/2YCDg7O7N61n0WLp+e49qtWLqCzxwCqVW9IfPw1Zs4Yp3Fc9+4diQzfjqWleZrP/bhkJmvWBlDHtiX9B3yL/6YVGBgYqJ1bfrQLAHv72jRv3knVPkaPnppmnfPmTaJChbJqbcfbHLW1zh/DlavX6Tf0O8IOHs3V9eRXm3Bza0Xz5o2ws2uFtXUzChUqxODB/dKsU9M2oam8qnFWUrfP6mq244ziunfvSEQG7Xjz5pVMmTqfOrYtaevSg7lzJlG5cgWNc8ytPtnHdx4JCbeoV7cNbdt2Y+68yVhYlv6offLb/LS9zqlzWLFiDt26foVNrWbEx19n6rTRGsV06epOSNhmLCxKp/mc36ZlzJi+iHoObWjfvg8//DCeSpXK5zhPH5+5dOkyiC+/bEp8/HWmTRurdoyXVzcqV65I7dotadDAhcGD3/UbAEZGRqxZswhDQ0WaZdrb23Dw4E7q1q2To7xT56btdc7NGvv7r2DatAU4OLSmXbtezJ49gUqVymNpWZrNm30ZNux77O2d2bVrH4s/YN8TeUunTsSUSiWzZs3CycmJHj16cP36dQAWLlxI586dVdPv3r3L1q1bGTFihOqzS5cuxdfXV/U+KiqKPn36MGDAAFq3bs28efNYtmwZ7u7uuLu7c/fuXQCqVq2q+vyECRPo0aMHTZs2Zfny5QBcunSJzp074+7uTpcuXbh69WqOtq1584acOnWOK1dSPr9y5QY8M/hFJqs4N7dWrF+/laSkJB48eMjWrUF06eKOhUUpqlatxJYtgQCEhh6kaNHC1KpVPc2yf/hhPCEhBwkNPQjA7t0hLF++DoAXL15w8eJvlClrlS6nZs0cOXX6fKqcNuLh4aZ2jKuLExtUeT9i27Yg1TbZO9SmcaN6nDixj9CwLdSvbwdA+3atCQs9yNmzKaN3q1dvYvSotCcK6mrRohExMee4fDkegBU+6+ma6ldedeLMzUvh5upE67bpfyE0MDDA1PQTAIyLFuX58xdq55Zf7aJ8+TIYGxdh2bIfiIkJxdd3HqamxVTr69rVnWLFjNm/P0LtbdHmOn8MAdv30MHFiZZNHHN1PfnVJnbv3k+TJu68evUKY+OilCxZgvv3/1atLydtQlN5VeOsvN8+fXzWpxkVUifO3LwUrq5OtHmvHRsZGTF9+gIiIo4AkJCQyJ2799KdRGQnt/pkU9NiNG3qyMyZiwD4M+EWjRu14+/7Dz5qnwy6Uee3mr5Xy1UrN9L5vXpnFVPavCQuLi1o59rrvTwNmTVzCQcjfwFS6n337n0sLdOeRKgrpU94l4Ov70Y8Pd3UjnF1dWLDhi2qdpHSb7z7myxaNI0NG7Zy7979NMv09u7N99//QEzM2Rzl/ZYu1Dm3amxkZMSMGYuJfJNjgipHc9q3b01o6EHOno1N2eZVmxj1AfueNlAmK/Psld906kQsJCSEX3/9lT179rB48WKuX79OUlIScXFxBAQEEBISgrm5OYGBgbRu3Zrjx4/z5MkTAPbs2ZPuMsNz584xZcoUtm/fjp+fH8WLF2fHjh1UrVqV4ODgdOv/7bffWL16NVu3bsXX15dHjx6xbt06+vTpw44dO+jcuTNnz57N0bZZWVlw82ai6v3Nm4kUK2aS4SUWmcVZWZlz8+afqnkJCYlYWpbGysqCxMTbKJXKVPNupTnofP55FVxcnJg6db5q2q5d+7h9+w4AX35ZDQ8PN4ICQ7LNPSEhfe5ZxVhmMO9tbvfv/82qVX44ODgzaeIc/AN8sLAsTeUqFXj67B/WrlvKsePBrN/wIy9fvsyqxJkqY2XBjVR1y6z2WcUlJt6mU+f+/PFHXLrlDxk2njGjB3M1LoaQ/QF8PeQ7kpKS1Motv9rFp5+WICLiKEOGjMPOrhVPnjzFx2ceANWqVeXrr/vi7Z1+FCYr2lznj2H8CG/atGyS6+vJz77i9evXDBrUiz/+OE6JEsXZvXs/kPM2oam8qnFWUuqafTvOKi4x8TadM2jHL168YM3aANV7r37dMC5alKio0znI8eP3yRUrlefWrb8YMtSLA+HbOHI0kFq1qvPPP88/ap/8Lj/trvO7HMxJSFOvWxnUO/OYW4l/0bXLV6qTyXd5vmT9ui2q9336dqGocRFOnjyT4zzf3+8zyjOzmJR5abfhbd/Qu7cnCkUB1qx5V9e3evUaSnj4kRzl/H7+2l7n3KrxixcvWLdus2p6375dMDYuwsmTp6lcuSJPnz5j/fqlHD++lw0fuO+JvKVTT008efIkLVu2RKFQULx4cRo2bIiBgQFjxoxh69atxMfHc/bsWcqWLUuRIkVo1KgRYWFhlClThjJlylCqVKk0y/vss88wN0/pRExNTalbty4AFhYWPHr0KN367e3tMTQ0pESJEnzyySc8fvyYRo0aMXXqVI4cOULTpk1p0iRnXxL09fXSfPl56/0vklnF6evrp5mnp6dHUlJyuunv5r1b9pAh/VixYh2PHj1Ot+zmzRuyZs1ivv12EufP/5puvp4auWcVo6+vh5L38075bNcug1TTjx+PISrqFM2aOqJQFKB16+a0aN6JK1eu8tVXvfEP8KGug+bXn2dUn/fz1yQuNSMjIzb5Laef13CC9x7A3s6GXTvXEhNzLk1HnHlu+dMuoqPP4uHx7j6f6dMXcu3aKUxMjFm9eiG9ew/j2bN/ss0/bY7aW2ddkt99xYoV61ixYh2TJ4/E338FHTr0y3Gb0EW52Y5TGzXqa4YM7kdbl+48f/5coxxzq09WFChAhQplefzoCc2bdaRixXKEHdjK5SvxH7VPBt2osyY5fGie344YhPfXfWjn1jvHo/16etnnkFVM+n4jZXqtWtXx8upGixadcpSXunShzrlV49RGjvwKb+++uLn15PnzF2/2vWY0f7PveXv3JiDAB4cc7nsib+nUiZieXtoDR4ECBXjw4AH9+vWjd+/eODk5pWnEHTp0YPny5VhZWeHunv5GXIUi7XXM2d1PYmRklC6XVq1aYW1tTWRkJGvXruXgwYNMn67etbkTJ35LmzYtADAxMSY29pJqnqVlae7ff5Dui82NG39ia2udYdyNG39ibv7uZNPcvBQJCYncuJFA6dIl0yzH3LwkCQkpv7ro6+vTrp0z9eq1SZfj0KFejBzpTa9eQ4iIOIqBfvpB1Jvv5WRhkT73rGJuZpD3n29+xeo/oDvz5i5TzdPT0+PVq1ckJv7F8eMxqqH9des2M2/+ZAoWNFKr85w8aSRt27YEwMS4KLEX36/93+lqf/1GAnZ279c+fVxq1atVpXChQgTvPQBA1MnT/Prrb9jZWWd6gqAN7aJ+fTs++aQYwcFhQErdk5OTadmyMaamxVi3bgkAZcpY0rSpI0WNizB5yrx026LNddYl+oVNiYraB+Rfm6hR4wv09fU5dy7l0rM1awL4+uu+tGjRKMM2YWKS8YMVdNGkSSNxedOOjdVsxzdy0I4h5aEGq1cv5P+++AzHhq5cu3ZT43xzq09OTLwNwIYNWwGIi7vGsWPR1KlT64P7ZNC9Or/L4U/q2NZSvc+o3urEZJanj+9cPv+8Ck0bu3P9esIH5WmbKoeM+o6sYjLrN7p1c8fEpCiRkTtU09esWcy4cTMJDj6Q43wzyl/b65xbNX6b48qV8/j88yo0btye69dT2mxi4m1OnDil2vfWrt3M/PlTNNr3tI4WPEQjr+jUpYl169Zl3759vHz5kocPH3LkyBH09PSws7OjS5culC9fnoMHD6p+PahTpw63bt0iKiqK5s2b50pO33zzDRcuXMDT05Nhw4bx66/pR4wyM3XqAtWDEBo2dMPOzlp1c2j//t3Zsyc03WcOHDicaVxQUCi9enlgYGBAsWImdOrkQlBQCAkJt7hy5RqdOrkAKSNcyclK1Ze56tU/58GDh+kORAMH9mTQoF40atSOiIjMb44PDz+CnW0tVU5eXt1UX+DVidmzJ4yePTup8u7Y0YWgoFAeP37CwIE9cXNrBaRcHlmn9peEhR0iKDCEunXrUK5cyj1rbm6t+PXib2p3OpOnzKOObUvq2LakvqML9nY2qhu1Bw7oQWBQ+tqHhR1SKy61y1euUqyYMXUdUm5SrlixHF988ZnqWu6MaEO7KFKkMAsXTlHdFzZ8+CB27tzLtm1BVK1aX5VfcHAYS5euyvAkTNvrrEuSn/2d722iRo0v8PWdp3pSYrduHTh48Bjbt+/JsE1Mnbog9wuTR6akascN3mvHAwb0IEiNdpxZ3PvWrVuKibHxB50c5FaffO3aTc6cuUC37h0AKFnSDAeH2pw+ff6D+2TQvTq/FRF+BDvbd/taP6+u6eqtTkxGVv+8EGOTojRr2uGDTsIAwsPT9gleXt3S9R1ZxaS0i86p+g1XAgNDGTVqKjVrNsHBoTUODq1JTLxNnz7DPupJGOhGnXOrxgBr1izC2NiYJk3cVSdhAIGBITg41KZcuZQnJbq5teKihvueyD86NSLWvHlzLly4QNu2bTEzM6NSpUo8f/6cS5cu4eKS8sWhevXq3Lz5roG2aNGCBw8eYGhoyO3btxkwYMBHfRLioEGDGD9+PD/99BMKhYLJkyfnaDl37txjwICUS30MDRXExV2nX79vALCxqcny5bOxt3fOMs7XdwMVK5YjOjoEQ0MFq1b5ceRIFAA9ew5m+fLZjB07lOfPX9C161eqkcPKlSukOxApFAqmTx/Lo0dPCAjwUU3fuXMvc+f8lC73QYNG4ee3HIWhgvj4a/T3+hZrmxosWzabug6tM42BlJvEK1Ysx4mofRgaKvh59SaOHk3Ju3Pn/syfP4UJE4bzOimJnj2HcO/e39y79zfffDOBgM2+b0ZGH9K9u3eOa+/V/1s2B/im1PTKNXr3HQZAbZua+PikfDnIKi4zDx8+omMnLxYsSPl16vXrJAZ5jyYu7praueVHuwgNPchPP60hMnIH+vr6xMb+hrf3mEyyVI8211mX5Feb2LRpB5UqlefYsWBev37N//73O4MGjcqnKuSf1O1T8aZ99smmHb8flxkH+9p07NCW336/wuFD745T342bQVjYIY1yzK0+2dNjIAsXTcXLqzv6+vrMmrWE06fOA3y0PvntNmh7nVPnOmjQKDb6LUvZ1+KvMcBrBNY2Nfhp2Q/Uc2iTaUxW7Oysae/emt9/j+NAxLv/ruH7CbMJP3A4R3kOHDiKTZuWY2hoSFzcNby8hmPzpl04vGkXGcXA236jLCdP7sfQUMHqVO0iL+hCnXOrxvb2Nri7t+H3368QEbFdtb4JE37gwIHDfPPN92ze7INCoeDBg4d065bzfU8bKP9DI2J6yowuVP0XUCqVvHr1ij59+jBu3DiqVauW3ymlU7Bg7j3mObdkdGmitnvx+lV+p6CRAvp598j1j+V1ct49FONj+efPD795PC8ZWzXO7xQ09vjmwfxOQWOFLfLviYw5YVhAkX2QlnmpY32yUQHD/E5BY0k6+E3WQE+3vl/oYo3/+Uc3fpy855J3/w9oiSDNf3z5mHSr1Wvgzp071K9fny+//FIrT8KEEEIIIYQQ7/kP/YfOOnVpoiZKlixJdHR0fqchhBBCCCGEEOn8a0/EhBBCCCGEELpFB6/6zLF/7aWJQgghhBBCCKGtZERMCCGEEEIIoR1kREwIIYQQQgghBEBQUBCtW7emZcuW+Pn5pZsfFxdHjx49cHV1pV+/fjx8+DDbZcqJmBBCCCGEEEIrKJPz7qWu27dvs3DhQjZt2sSuXbvYvHkzly9ffpezUslXX31F//79CQwM5IsvvsDX1zfb5cqJmBBCCCGEEEJk4tixYzg4OPDJJ59QuHBhnJyc2L9/v2r+xYsXKVy4MA0bNgRg0KBBdOvWLdvlyj1iQgghhBBCCK2Ql09NfPToEY8ePUo33cTEBBMTE9X7v/76i08//VT1vmTJkpw/f171/vr165iZmTFu3Dj+97//UbFiRb7//vts1y8jYkIIIYQQQoj/nHXr1tGsWbN0r3Xr1qWJS05ORk9PT/VeqVSmef/69WtOnjxJly5d2LlzJ2XKlOGHH37Idv0yIiaEEEIIIYTQCnk5ItarVy/at2+fbnrq0TCA0qVLExMTo3p/584dSpYsqXr/6aefUq5cOWrUqAFA27ZtGTp0aLbrlxExIYQQQgghxH+OiYkJVlZW6V7vn4jVq1eP48ePc//+ff755x9CQ0NV94MBWFtbc//+fS5dugRAREQE1apVy3b9MiImhBBCCCGEEJkoVaoUw4cPp2fPnrx69YqOHTtSs2ZN+vfvz9ChQ6lRowY//fQTEyZM4J9//qF06dLMmTMn2+XqKZVKZR7kLzJQ3LhKfqegsX9ev8zvFDSm0DfI7xQ0kqyDu6R+quukdcXLpNf5nYJGHt88mN8paMzYqnF+p/Cvp6eD+56ufe3QxRonJSfldwoaM9CxY7Uu1vjli5v5nYJabjdunGfrKnXwYJ6tKyNyaaIQQgghhBBC5DG5NFEIIYQQQgihFfLyYR35TUbEhBBCCCGEECKPyYiYEEIIIYQQQisok3XvvsyckhExIYQQQgghhMhjMiImhBBCCCGE0Apyj5gQQgghhBBCiFwjI2JCCCGEEEIIraBUyj1iQgghhBBCCCFyiYyICSGEEEIIIbSC3CMmhBBCCCGEECLXyIiYEEIIIYQQQivI/yMmhBBCCCGEECLX6PyJ2NixY9mxY0eeruvmzZs0bdo0T9bZwqkxR44HEXU6hDXrl2BsXFTtmIIFjVi6bBa/RAVz7OReli6bRcGCRgBUrVqZvaH+HPolkINHd9O0WYOPlnOrVk05efL/2bvv+Brv94/jr5zICSXUKDIUQcuvqgRJ1KoYISSRmIlNqMZoFa2q2qPFl6JFgtp7S4wkEntkECNUlUREJLGqVq3k/P4IR07mOYnk5LTXs4/zeDTnXOe+3+fyOfc59zz7OHs2hLVrF2aaOasahULBrFnjOXMmmKioQ3h59cjw3N69u7Jly7K3lhfA0bEFx0P3cCpyPytX/5Jp5pxqLC3NufTnccqULZ3huZUrWxEbd5p69T5+e5nbtuBk6F5Onwlm9ZpfM8+cQ42lpTmXr5ygbLrMDi2bcvzk7reWFQp3j9u2dSA8PIBz5w6wdu2iTLNlV5c6bidw9mwIFy4cxsurp/o51apVYf/+zURGBnPkyC4++KCa+rEJE0YSGRlMZGQwS5fOoVixohrzMzEx4fDhnXz11SCdX5O2VCoVY6fMZvm6Lfk2DzD8Hudn/tf69OnK1q2/ady3fv1iLlw4TGjoXkJD9zJz5vhsc2aVKT+WyfXr1yEkZCsnT+4hPDyA7t3ddM6WPoP0OH97DNCunQOnIoKIOn+I9esWZ9nnrOoUCgWzZ0/k/LmDXLx4lIED3/S5Vs0aHAjZRnhYAGGh+2jdurn6sSZN7DhyeBcR4YEE799C1arv65zdkPqcVl57/pqVlTkx0REZPrNbtWpGeFjAW82sTypVwd30zeBXxP7NypYrwy+LfqRPz6HY2Thy7Voc4yeN0rrm69HeGBsb08S+A03sO1C0aFFGjBwMwKy5E1m7eivNG7swzPs7fls5H2Nj4zxnLleuDD4+s/DwGMwnnzgQE3OdKVPGaF3j5dWD6tWtqV+/DU2aODN0aH8aNPgEgNKlSzF//jRmz56AkdHb221dtlwZFvr8RC9Pb+rXa8W1a3FMmvyNTjUenm7sDdyAhUXFDNM3NVWyZNkcTJQmby1zuXJlWLx4Jj08v8CmbktiYq4zeco3OtV4eLoTELRRI3PRoqaMnzCSlasWUOQtjIfXCnOPy5Urg6/vbLp3/5w6dVoQE3OdqVPH6FTn5dWDGjWqYmPTmsaNnRk27M24XbFiPkuWrKFevZZMmTKH9esXA+Dq2pZWrZpja9uWevVaUqxYMYYOHaAxz9mzJ+Tqy4q2rl67zoDh3xF08Gi+zQMMv8f5nb906VIsWDCd2bMnZli22dnVp1WrLtjZtcPOrh3ffDNZm5ZrZMqvZfL69YuZMmUO9vZOdOzYh59+Gke1alV0ypc2g/Q4f3v8OscS3zl06z6I2h83JybmOtOmfadT3cCBPalRw5q69Vry6aftGT7MiwYN6gIwf/50VqzcSENbRwYNGsm6tYswNjbG0tKczZuWMmz4WBo0bMP2HXuZP3+6ztkNpc/pM+W15wA9e3QiOHgrlpZpP7OLMmniaNauWUiRIm/vM1sUHINbEVOpVMyYMQNHR0d69erF9evXAZg7dy5du3ZV33/nzh02b97MyJEj1c9dsGABvr6+GtOaNWsWjo6OODk5sXLlSgDCwsLw8PDAzc2Nli1bsn///izz+Pn54erqiru7O8OHD+fZs2dv7bW2cGhC5OnzRF+NBeC3pevo0tVF65oTx8L536yFqFQqUlJSOHfuIlbvWwBgbKzg3XdLAlDCrDhP31LuVq2acerUOa5evQaAr+8aund31brGxcWR1as3kZyczP37D9i82Q8Pj9QtU506dSAhIYnvvpv2VrK+1rJlU06fOq/Os2zJGrp0c9W6pmLF8rTv0AZ3176ZTv9/cyezds1W7t79661ldmjZlFOn3/Rw6ZI1dE2XObuaiublcXZuTUeXPhrPadW6Ge+8U4zPB2mu8OdVYe5x6ng8q57vkiWr6d69o051rq5tWbVq86tx+/erceuOhUUFPvywGps27QIgMPAgJUq8Q926tdm5cx8tWrjz4sULzMxKUL58We7de5Pf09OdUqXM2LcvROfXpK0NW/3p5OxImxZN820eYPg9zs/8AJ06OWe6bKtSpRJmZsVZuPBHIiIC8fWdTenSpbLNmnmmt79MNjU1Zdq0eRw4cAyA+PhE7ty5h6WluU75NDNIj/OzxwCtWzUn4tRZrlyJAcDHdxUemez9ya7O1bUtq1ZuVPd506ZdeHqm9tnYWKHuXwmzEjx9mvrdwt3diYCAA5w5EwXAkiVrGDVqgk7ZDanPab2NnpubV8DFpS0dOmgeJdSmTXPeKf4OA7xGvJWsouAZ3IpYQEAAFy9exN/fn3nz5nH9+nWSk5OJjo5mw4YNBAQEYG5uzq5du3BycuLEiRM8evQIAH9/f1xd37xp9+3bx+nTp/Hz82Pz5s1s27aN27dvs2bNGqZOncr27duZOnUq8+bNyzLPzz//zG+//ca2bduwtLQkOjr6rb1WS6uKxN9IUP99Mz6RkqXMNHZVZ1dzIOQoV69cA8CqkgWDvfuwc/s+AEZ/PYmvRn5O1KUjbN+1glEjJpCcnJznzFZW5ty4cVP9d3x8AqVKldTInF1N6mMJaR5LVC8Mly5dy4wZ83n27Hmec6Zlmck8S2Xoc9Y1iYm36On5hXrhmVbvPl0xMSnCyhUb32pmKytzjX/31DwZ+5xVTWLCLTw9Mmb29wtizLdTefjg4VvNW5h7bGVloTHfGzcyjtmc6jIb05aWFbGysiAhIQlVmuMf0o7ply9fMnhwH/788wRly5Zh587U9+dHH33IkCH98fbOuEfgbfp+pDft27TI13mA4fc4P/MDLF26hunT52XYkPfee2UJCTnKsGFjsbVty6NHj/HxmZ1jXs1M+bNMfvbsGStXvnnP9e/vgZlZccLCTuuU700G6fGbx/Knx6k5LDRyZN/nzOsqWVkQl/bfID4Bq1fvty+/HMc3o4cSfTWcfXvXM2zYWJKTk6lRw5rHT56wZvWvhIXuY93ahTx//kLH7IbTZ83cee95QkISXbsN5M8/NT8Dd+0KYPToSTx48OitZC0sVClGBXbTN4O7amJYWBht2rTBxMSEMmXK0KxZM4yNjfn222/ZvHkzMTExnDlzhvfff5/ixYvTvHlzgoKCqFSpEpUqVaJChQrqaYWHh9OuXTuUSiVKpZKdO3cCMGvWLA4cOMC+ffs4e/Ysjx8/zjJPixYt8PDwoFWrVjg6OlKrVq239loVCoXGl4vX0q4waVPzSd2PWL1uIUt91xC47wCmpkp+WzmPIYPHELjvAA0a1mXdJh8iT50jPj4xT5mNjHLOk11N+tdjZMRbWUHMjkKLzNrUpPdJ3Y/o79WDdm26vZ2gabytsVFQCnOPFQojreabXV3GcWtEcnJKpv8GqY+9mfbixStZvHglEyeOYv36xXTqNIBly+bSt++XPHnyT65fV2Fi6D3Oz/zZCQ8/Q7dub85dmzp1LrGxpzAxMeHFC+2+xBbEMnnUqC/w9u6Pq2tv9R4QXUmP87/HkJ99TsbU1JS1axfiNXAEe/YEY2trw/Zty4k4dQaTIia0b98Kh5aduHIlhiFD+rNp4xIa2jpqnd2Q+pzW2+i5+PcyuD1iRkaaA7VIkSLcv3+fAQMGkJKSgqOjI61atVLXdOrUCX9/f/z8/HB3d9eYVpEiRTSOFb9x4wZPnjzB09OTc+fOUbt2bQYPHpxtnnHjxjF//nxKlSrF6NGj1Stzb8ONuJtUNC+v/tvcogJ/3buv8cUhpxr3Tu3ZtnMFkybMZu7s1PMmav3fBxQrVpTAfQcAiAg/w6Xf/6T+q2O88yIu7ibm5m9Wdi0tK3IvXebsatI/Zm5egfj4N1uw8sONG/GYp+mhRWZ91qImPQ9Pd0qalSAoZAtHT/hjbl6epb/NpZ1Tyzxnjou7ScU0fbKwyLzPOdUUlMLW4+/HfaU+Mb9fP48cxyzkbtzGxcVTsWJ5jemYm5cnPj6Bjz+uxSeffKS+f/nyDdStW5vWrZtTunQpVq6cT2joXtq3b82wYV4o3sl4gZLCTPFOaYPr8fjxX6trx4//ukDyZ6dxY1vat2+t/tvIyIiUlBSdvpjl5zJZqVSycuV8unRx4bPP3Dh//netc4H0uCB6DDBh/CjCwwIIDwugX38PLLTsc1Z11+PiNR6zMK/AjfgEPvroQ4oVK8aePcEAhIWd5uLFy9g2tCEhIYkTJyLURzUsX76eTz75iKJFNS+ek53C3ue03nbP/2v+S3vEDG5FrFGjRuzdu5fnz5/z999/c+TIEYyMjLC1tcXDw4MqVapw8OBB9UK0QYMGJCYmEhoaSqtWrTSm1bBhQwIDA3nx4gX//PMPXl5eXLlyhWvXrvHll1/SrFkzgoODs1wgv3z5kjZt2lC6dGk+//xzXF1d+f33vL150zoQfJQGDetiXa0yAP0GeLD31QJOmxrHdg7MmPUDnTr2Y+tmP/VzoqNjKVnSDFu7egBUqfo+H9aszrlzF/OcOTj4MLa29dQnuXp59cDfP1DrGn//IHr37oqxsTGlSpWkSxcXdu3SfP7bFhx8lIZp8vT36sHu3ft1rklvzDdTsKnbkiaNOtCkUQcSEm7h1X9Ehn/D3AgJPoJtwzd5Bnh5snt3kM41BaWw9Xja1J/VJ+Y3a+aqMR4HDuyZYcwC7N9/OMs6P79A+vTplmbcOuPnF0B8fCJXr8bSpYszkHr+QkqKiqioS3z8cS18fWerr+LXo0cnDh48ztat/nz4YWN1vt27g1iwYCkpT97eOYYFIeXJXwbX48mT56izTJ48p0DyZ6d48XeYO3eS+pybESMGs337HlJSst/Lk1Z+LpOXL/8ZMzMzWrRw5/r1G1pnek16nP89Bpg0eTYNbR1paOtI06Yu2NraUL16VQAGDeyVaY+C9h/Kss7PL5C+fd/0uWtXF3btCuDq1WuUKmWGvX19AKytK1OrVg3OnI1i5869NGrUgCpVKgHg1tGJCxcu8fTpU61fR2Hvc1pvu+fi38vgDk1s1aoV58+fp0OHDpQrV45q1arx9OlTLl26hLNz6gdx7dq1uXHjzRupdevW3L9/H6VSSVJSEoMGDWLnzp20bt2aqKgo3N3dSUlJoXfv3tSpU4fOnTvTvn17ihQpgr29PU+fPuXJkycZshQpUoThw4fTv39/TE1NKVu2LD/++ONbe6137txj6BdjWLF6AUqlkpiY63wxaDR169Vm3i/Tad7YJcsagMnTvsXIyIh5v7y5MlHoyVN8M3ISvTy9mf7TOIoWNeXly2RGDB/HtZjrec58+/ZdPv98NOvWLUKpVBIdHYuX1whsbD5m4cKfsLd3yrIGwNd3NdbW7xMWtg+l0oRly9Zx9GhonnNl587tu3gP/oZVa39FaWJCTMx1Ph84knr1PmbBwhk0adQhyxp9uX37LoMHj2bN2oUolSZEx8QyyGsk9Ww+5teFP/Kpffssa/ShMPf49u27DBqUesiaUmlCdPR1Bgz4CgAbmzosWvQTdnbtsq1LHbeVCQ8PQKk0YenStRw5kjpue/ceyqJFPzFmzHCePn2Gp+cXqFQq1q3bRrVqVTh+fDcvX77k998vM3jw6Hx/vfpg6D3O7/xZCQw8yK+/LufAgW0oFAqiov7A2/tbnbPnxzLZzs4Gd/f2XL58lZCQrer5jRv3I/v3H9Yp4+uc0uP87fHrrAMHjWTDeh+UShOuRsfSv/9XQGqffRbPoqGtY7Z1Pj6rsLauzKmIQEyUSpYuXcORIycB6NJ1IHP+N4miRYvy8uVLvId8S3R06sXEhg//ns2blmJiUoS//vobD8/sjzgy5D6nz53Xnv/XFIbLyhcUI1VmB6T+S6hUKl68eEG/fv0YO3YsH330Uc5PKkBlzGroO4LO/nn5di+UURBMFIZ1SdcUA3xLKt7izwkUlOfJL/UdQScPbxzUdwSdmVl9pu8I/3pv86c8Coqhfe0wxB4npxjeeUXGBvZZbYg9fv4s73v7CkLMJ61zLnpLqp7Vz5FCrxncoYm6uH37No0bN+aTTz4pdCthQgghhBBCCE3/pXPEDO7QRF2UL1+e8PBwfccQQgghhBBCCA3/6hUxIYQQQgghhOFQqfS/p6qg/KsPTRRCCCGEEEKIwkj2iAkhhBBCCCEKBZX2vx5h8GSPmBBCCCGEEEIUMNkjJoQQQgghhCgUUuQcMSGEEEIIIYQQ+UX2iAkhhBBCCCEKBblqohBCCCGEEEKIfCMrYkIIIYQQQghRwOTQRCGEEEIIIUShoEqRQxOFEEIIIYQQQuQT2SMmhBBCCCGEKBRUKn0nKDiyIqZHT14803cEnRkrDG8nqqH1uYjCWN8RdPYyJVnfEXT2z80j+o6gEzOrz/QdQWcPbxzUdwSdvWPRVN8RdKIsYqLvCDp7nvxS3xF0YlpEqe8IujO8j2qMjQwstIHFFYWTrIgJIYQQQgghCgU5R0wIIYQQQgghRL6RPWJCCCGEEEKIQiFFftBZCCGEEEIIIUR+kT1iQgghhBBCiEJBJXvEhBBCCCGEEELkF9kjJoQQQgghhCgU/ku/IyZ7xIQQQgghhBCigMkeMSGEEEIIIUShIFdNFEIIIYQQQgiRb2SPmBBCCCGEEKJQkKsmCiGEEEIIIYTIN4VyRWzMmDFs27btrU6zV69ehIaGvtVpvm1t2zoQHh7AuXMHWLt2EWZmJXSqUygUzJo1gbNnQ7hw4TBeXj3Vz6lWrQr7928mMjKYI0d28cEH1QAYNcqb0NC96tvVq2HcunUBgHLlyrBhgw/h4QFERgYzffpYjIwy30rh2LYFoaF7iTwTzOo1v2aaPasahULBzJnjOR0ZzLnzBxng1UP9nHZOLYm7cYYTJ/eobyVKFAegcWNbDhzczsmTewkI3EiVKpV07PgbTu1acvpUEBeiDrNhvU+Wvc+pzsrKgtiYCMqWLa2+r1atGhw6sJ2I8EDCwwJo07q5Ttn0MS4A1q9fzIULh9VjY+bM8RrzMzEx4fDhnXz11SCtX0th7vPboFKpGDtlNsvXbcnX+ehrTEyYMJLIyGAiI4NZunQOxYoV1ZhfbsaErgqqx9lp92p8RkUdZn024zinOisrC66lG8cN6n/CoYM7iAgPJPL0fjw93XOVMb+WyaVLl+K3337m+IndnI4MxsPDTf3Y21wmg2H0+TXHti04GbqX0zn0O7saS0tzLl85oZHTpn4dgoI3c/zkbkLD9tKte8c85Wzb1oGwsH2cPRvC2rULM82ZVU3qcmM8Z84EExV1CK804+K1ypUrER9/FhubjzXuVyqV+Puvwc3NKU/5DaHP+dXj+vXrEBKylZMn9xAeHkD37prvvUOHthMaupegoE15fu+JglMoV8T+i8qVK4Ov72y6d/+cOnVaEBNznalTx+hU5+XVgxo1qmJj05rGjZ0ZNqw/DRp8AsCKFfNZsmQN9eq1ZMqUOaxfvxiA2bMXYmfXDju7drRp040nT57Qs+cQAGbNGs+lS3/SsKEj9vZO2NrWo1evzplm8lk8C0/PL6hXtyXXYuKYPOVbrWsGeHlSvUZVGjZoQ7OmLgwZ0p/6r3Lb29Vn3jxfGtk7qW+PHj3GwrIi6zf4MOKrcdjbt2Pnjn38PG9qrnu/dMkcunYbxEe1mxETE8v0aWN1ruvZszMHgrdiaWmu8bxf5k9n+YoNNGjYhoGDvmb9usUYGxtrnU0f4wLAzq4+rVp1UY+Pb76ZrDHP2bMnULXq+1q9jtcZC2uf34ar164zYPh3BB08mq/z0deYcHVtS6tWzbG1bUu9ei0pVqwYQ4cO0JinrmNCVwXV4+ykHZ+1tRzHmdX17NmZkEzG8caNS5g0+X80aNiGDs69mDVzAtWrV9U5Y34tk318ZxMfn8injdrToUMPZs2eiIVlxbe6TH6dr7D3OW2GxYtn0sPzC2zqtiQm5jqTp3yjU42HpzsBQRuxsKio8by16xYyberPfGrfHje3fvz44/dUq1Yl1zl9fGbh4TGYTz5xICbmOlOmjNG6xsurB9WrW1O/fhuaNHFm6NA3yw0AU1NTli//GaXSRGOadnY2HDy4nUaNGuQqd9pshb3P+dnj9esXM2XKHOztnejYsQ8//TSOatWqYGlZkY0bffnyyx+ws2vHjh17mZeH915hoFIV3E3fCsWKmEqlYsaMGTg6OtKrVy+uX78OwNy5c+natav6/jt37rB582ZGjhypfu6CBQvw9fXVmNasWbNwdHTEycmJlStXqh/bsmULbm5utGzZkpCQEAAuX75Mr1696NSpEy1atGD9+vXq6Q4YMAAnJyfWrVvH5cuXcXd3x9XVlSlTptC6dWsA7ty5g7e3N+7u7nTq1Injx4/nqgetWjXj1KmzXL16DYAlS1bTPZMtMtnVubq2ZdWqzSQnJ3P//t9s3uyHh4c7FhYV+PDDamzatAuAwMCDlCjxDnXr1taY9o8/fk9AwEECAw8CsHNnAIsWpfbv2bNnXLjwB5Xet8qQqWXLppw6fS5NpjV06+aqdY2LsyOr1bkfsGWLn/o12dnX57Pmn3Ly5F4CgzbRuLEtAG4dnQgKPMiZM6l775YtW8c3ozVXFLTVunVzIiLOcuVKDACLfVbhmWYrrzZ15uYVcHVxxKlDxi2ExsbGlC79LgBmJUrw9OkzrbPpa1xUqVIJM7PiLFz4IxERgfj6zqZ06VLq+Xl6ulOqlBn79oVo/VoKc5/fhg1b/enk7EibFk3zdT76GhM7d+6jRQt3Xrx4gZlZCcqXL8u9e3+p55ebMaGrgupxdtKPTx+fVRp7hbSpMzevgIuLI+3TjWNTU1OmTp1DSMgRAOLjE7h9526GlYic5NcyuXTpUjg4NGX69J8BuBmfyGfNO/LXvftvdZkMhtHn1xzS9XLpkjV0Tdfv7GoqmpfH2bk1HV36pMupZMb0+Rw8cAxI7fedO/ewtNRcidBW6jLhTQZf3zV07+6qdY2LiyOrV29Sj4vU5cabf5Off57C6tWbuXv3nsY0vb378sMPPxIRcSZXuV8zhD7nV49NTU2ZNm0eB15ljFdnNMfNzYnAwIOcOROV+pqXrmN0Ht57omAVihWxgIAALl68iL+/P/PmzeP69eskJycTHR3Nhg0bCAgIwNzcnF27duHk5MSJEyd49OgRAP7+/ri6vhnk+/bt4/Tp0/j5+bF582a2bdvG7du3ATAzM2P79u2MGzeOX3/9FYDNmzfj7e3N1q1bWbVqFTNnzlRP6/nz5+zZswdPT0/GjBnDl19+yc6dO6lUqRLJyckATJs2jU6dOrFt2zYWLVrE+PHj1dl0YWVlwY0bCeq/b9xIoFSpkpkeYpFVnZWVOTdu3FQ/Fh+fgKVlRaysLEhISEKVZtU/Pj5R40OnZs0aODs7Mnny/9T37dixl6Sk1N598slHdOvmit+ugByzx8dnzJ5djWUmj73Odu/eXyxduhZ7+3ZMGD+T9Rt8sLCsSPUaVXn85B9WrFzA8RO7WbX6F54/f55di7NUycqCuDR9y6r32dUlJCTRpetA/vwzOsP0h335Pd9+M5Rr0REE7NvAkGHfqcdPTvQ1Lt57rywhIUcZNmwstrZtefToMT4+swH46KMPGTKkP97eGffCZKcw9/lt+H6kN+3btMj3+ehzWfHy5UsGD+7Dn3+eoGzZMuzcuQ/I/ZjQVUH1ODupfc15HGdXl5CQRNdMxvGzZ89YvmKD+m+vAT0wK1GC0NDTucj49pfJ1tWqkJh4i2HDvdgfvIUjR3dRt25t/vnn6VtdJr/JV7j7/CaDOfEa/UrMpN9Z1yQm3MLT4wv1yuSbnM9ZtXKT+u9+/T0oYVacsLDIXOdM/77PLGdWNamPab6G18uGvn27Y2JShOXL3/T1tT59hhMcfCRXmdPnL+x9zq8eP3v2jJUrN6rv79/fAzOz4oSFnaZ6dWseP37CqlULOHFiD6vz+N4rDFJURgV207dCcdXEsLAw2rRpg4mJCWXKlKFZs2YYGxvz7bffsnnzZmJiYjhz5gzvv/8+xYsXp3nz5gQFBVGpUiUqVapEhQoV1NMKDw+nXbt2KJVKlEolO3fuVD/WqlUrAKpXr85ff6VuyR0zZgxHjhzBx8eHy5cv8+TJE3V9nTp1ALh//z7x8fE0b556zkmnTp1YtWoVAMePHyc6Opr58+cDqV9U4uLiqFWrlk49UCiMNL78vJb+i2R2dQqFQuMxIyMjkpNTMtz/5rE30x42bACLF6/kwYOHGabdqlUzli+fx9dfT+DcuYsZHjfSInt2NQqFESrS5059rqfHYPX9J05EEBp6ipYOTTExKYKTUytat+rC1avX+OKLvqzf4EMje92PP8+sP+nz61KXlqmpKevWLmKA1wh279mPna0NO7avICLirMaCOOts+hkX4eFn6NbtzXk+U6fOJTb2FCVLmrFs2Vz69v2SJ0/+yTG/ZsbC22dDou9lxeLFK1m8eCUTJ45i/frFdOo0INdjwhDl5zhOa/ToIQwbOoAOzj15+vSpThnza5lsUqQIVau+z8MHj2jVsjPW1pUJ2r+ZK1dj3uoyGQyjz7pkyGvOr0cOxntIPzq69s313n4jo5wzZFeTcbmRen/durXx8upB69ZdcpVLW4bQ5/zqcVqjRn2Bt3d/XF178/Tps1fvvZa0evXe8/buy4YNPtjn8r0nClahWBEzMtL8QChSpAj3799nwIAB9O3bF0dHR43B2alTJxYtWoSVlRXu7pon2BYpUkTjghI3btygTJkyAOrzRdI+/tVXX1GyZElatGiBk5MT/v7+6seKFi2qfl5mbxqAlJQUVq5cybvvvgvArVu3KFu2rFave/z4r2nfPvUQx5IlzYiKuqR+zNKyIvfu3c/wxSYu7iYNG9bLtC4u7ibm5m9WSs3NKxAfn0BcXDwVK5bXmI65eXni41O3uigUCjp2bMenn7bPkHH4cC9GjfKmT59hhIQcxViRcSfqjXSZLCwyZs+u5kYmuW++2oo1cFBPZs9aqH7MyMiIFy9ekJBwixMnItS79leu3Mjs/02kaFFTrRaeEyeMokOHNgCUNCtB1IX0vf8rQ++vx8Vja5u+9xnr0qr90Ye8U6wYu/fsByA07DQXL/6BrW29LFcQCsO4aNzYlnffLcXu3UFAat9TUlJo0+YzSpcuxcqVqRseKlWyxMGhKSXMijNx0uwMr6Uw99mQKN4pTWjoXkB/Y+Ljj2uhUCg4ezb10LPlyzcwZEh/WrdunumYKFky8wsrGKIJE0bh/Gocm2k5juNyMY4h9aIGy5bN5f9qfUDTZi7Ext7QOW9+LZMTEpIAWL16MwDR0bEcPx5OgwZ187xMBsPr85sMN2nQsK7678z6rU1NVjl9fGdRs2YNHD5z5/r1+DzlbJgmQ2bLjuxqslpu9OjhTsmSJThwYJv6/uXL5zF27HR2796f67yZ5S/sfc6vHr/OuGTJbGrWrMFnn7lx/XrqmE1ISOLkyVPq996KFRv53/8m6fTeK2zk8vUFrFGjRuzdu5fnz5/z999/c+TIEYyMjLC1tcXDw4MqVapw8OBB9VaBBg0akJiYSGhoqHov12sNGzYkMDCQFy9e8M8//+Dl5UVSUlKW8z527BjDhw+nVatWHD58GMi49cHMzIxKlSpx6NAhAPz8/NSP2dvbs27dOgCuXLmCs7Mz//yj3VbhyZPnqC+E0KyZK7a29dQnhw4c2BN//8AMz9m//3CWdX5+gfTp0w1jY2NKlSpJly7O+PkFEB+fyNWrsXTp4gyk7uFKSVGpv8zVrl2T+/f/zvBB9PnnvRk8uA/Nm3ckJCTrk+ODg49g27CuOpOXVw/1F3htavz9g+jdu4s6d+fOzvj5BfLw4SM+/7w3rq5tgdTDIxvU/4SgoEP47QqgUaMGVK6ces6aq2tbLl74Q+uFzsRJs2nQsA0NGrahcVNn7Gxt1Cdqfz6oF7v8MvY+KOiQVnVpXbl6jVKlzGhkn3qSsrV1ZWrV+kB9LHdmCsO4KF78HebOnaQ+L2zEiMFs376HLVv8+PDDxup8u3cHsWDB0kxXwgp7nw1JypO/9D4mPv64Fr6+s9VXSuzRoxMHDx5n61b/TMfE5Mlz8r8xBWRSmnHcJN04HjSoF35ajOOs6tJbuXIBJc3M8rRykF/L5NjYG0RGnqdHz04AlC9fDnv7+pw+fS7Py2QwvD6/FhJ8BNuGb95rA7w8M/Rbm5rMLPttLmYlS9DSoVOeVsIAgoM1lwleXj0yLDuyq0kdF13TLDdc2LUrkNGjJ1OnTgvs7Z2wt3ciISGJfv2+fKsrYWAYfc6vHgMsX/4zZmZmtGjhrl4JA9i1KwB7+/pUrpx6pURX17Zc0PG9J/SnUOwRa9WqFefPn6dDhw6UK1eOatWq8fTpUy5duoSzc+oXgtq1a3PjxpuB17p1a+7fv49SqSQpKYlBgwaxc+dOWrduTVRUFO7u7qSkpNC7d2+qVs36SkjDhg3D09MTU1NTatasiaWlpcZ8Xps5cyZjx47l559/5sMPP1TvLRs3bhzjx49X55w5cyYlSui+Jfj27bsMGpR6qI9SaUJ09HUGDPgKABubOixa9BN2du2yrfP1XY21dWXCwwNQKk1YunQtR46kXrK/d++hLFr0E2PGDOfp02d4en6h3stXvXrVDB9EJiYmTJ06hgcPHrFhg4/6/u3b9zBr5q8Zsg8ePJq1axdhojQhJiaWgV5fU8/mYxYu/IlG9k5Z1kDqSeLW1pU5GboXpdKE35at4+jR1Nxduw7kf/+bxLhxI3iZnEzv3sO4e/cv7t79i6++GseGjb6v9qD+Tc+e3jr3/XV+r4Ffs3GDb2pPr8bSt/+XANS3qYOPT+qXg+zqsvL33w/o3MWLOXNSt069fJnMYO9viI6O1TqbPsZFYOBBfv11OQcObEOhUBAV9Qfe3t9mkVI7hbnPhkRfY2Ldum1Uq1aF48d38/LlS37//TKDB4/WUxf0J+34NHk1PvvlMI7T12XF3q4+nTt14I/LVzl86M1h9d+NnUZQ0CGdMubXMrl7t8+Z+/NkvLx6olAomDFjPqdPnQN4a8vk16+hsPc5bdbBg0ezZu3C1PdaTCyDvEZSz+Zjfl34I5/at8+yJju2tvVwc3fi8uVo9oe8+bmGH8b9RPD+w7nK+fnno1m3bhFKpZLo6Fi8vEZg82pc2L8aF5nVwOvlxvuEhe1DqTRhWZpxURAMoc/51WM7Oxvc3dtz+fJVQkK2quc3btyP7N9/mK+++oGNG30wMTHh/v2/6dEj9++9wqAwnLtVUIxUWR1zV0ipVCpevHhBv379GDt2LB999FGBzPeXX36ha9eulC9fnsDAQPz8/FiwYEGeplm0aP5d5jm/ZHZoYmH37OULfUfQSRFFwV1y/W15mVJwF8V4W/65mfeTxwuSmdVn+o6gs4c3Duo7gs7esdDfFRlzQ1nEJOeiQua5gS2TTYso9R1BZ8mqFH1H0JmxkWF9vzDEHv/zj2FsnAy1yNvv+unC7ubb/d1iXRWKPWK6uH37Nu3bt6dLly4FthIGYGFhQf/+/SlSpAglS5Zk2rRpBTZvIYQQQggh/gsMag9RHhncilj58uUJDw8v8Pm6u7tnuDCIEEIIIYQQQuSGwa2ICSGEEEIIIf6d/kvniBnWAblCCCGEEEII8S8ge8SEEEIIIYQQhYL8jpgQQgghhBBCiHwje8SEEEIIIYQQhYLh/TBA7skeMSGEEEIIIYQoYLJHTAghhBBCCFEoqJBzxIQQQgghhBBC5BNZERNCCCGEEEKIAiaHJgohhBBCCCEKhRSVvhMUHNkjJoQQQgghhBAFTPaICSGEEEIIIQqFlP/QxTpkRUyPUlSG90sJpgoTfUfQWbLCsPpsrJAd1QXhHYum+o6gE2OFsb4j6MzQegzw5OYRfUfQSclKLfQdQWeG1uNiBjiOiyuL6juCzh4/f6rvCDr576wqiPwkK2JCCCGEEEKIQkEuXy+EEEIIIYQQIt/IHjEhhBBCCCFEoWBYJ5TkjewRE0IIIYQQQogCJnvEhBBCCCGEEIWCnCMmhBBCCCGEECLfyB4xIYQQQgghRKEg54gJIYQQQgghhMg3skdMCCGEEEIIUSjIHjEhhBBCCCGEEPlG9ogJIYQQQgghCgW5aqIQQgghhBBCiHwjK2LZSEpKYuDAgXqZd7t2DpyKCCLq/CHWr1uMmVkJneoUCgWzZ0/k/LmDXLx4lIEDewJQq2YNwsMC1LfTp/bz/NkNOrq2A6BJEzuOHN5FRHggwfu3ULXq+zpnb+P4GcdO7ibidBArVy/INHtONZaW5vx++RhlypZW39e0mT2Hj+7k2Mnd+O1ZS+3aNXXO1ratA+HhAZw7d4C1axdl2des6hQKBbNmTeDs2RAuXDiMl1dP9XOqVavC/v2biYwM5siRXXzwQTX1Y+vXL+bChcOEhu4lNHQvM2eOB8DKyhx//zWEhe3j1KkgevbsnGV2x7YtCA3dS+SZYFav+TXT7FnVKBQKZs4cz+nIYM6dP8gArx4A1KxZnRMn96hvYWH7ePzkGi6ujhrTHTKkP+HhAVp0uPD1+LWPP65FTEyEVq/htXbtWnL6VBBRUYdZv94nm/dh9nVWVhZci4mgbJrx3KD+Jxw6uIOI8EAiT+/H09Ndp2xp5WfPX+vTpytbt/6mcV9OPdeWofQ5t1QqFWOnzGb5ui0FNs+2bR0IC9vH2bMhrF27MNOeZlWTOh7Gc+ZMMFFRh/B6tbwAqF+/DiEhWzl5cg/h4QF07+6WYbpDh/YnIiIw/15cJvTR4/ScXo3PC1GH2ZDNOM6pzsrKgtg047hWrRpEhAeqb5Gn9/PyeTwdO7bLU978+qwuXboUS5bN4cixXYSfDqRb9455ypmeofX53758E3kjK2LZqFChAkuWLCnw+ZYrV4YlvnPo1n0QtT9uTkzMdaZN+06nuoEDe1KjhjV167Xk00/bM3yYFw0a1OX3S3/S0NZRfQvaf4gNG3awY+deLC3N2bxpKcOGj6VBwzZs37GX+fOn65S9bLkyLFw8k149htDApjXXYuKYOHm0TjXdPdzYG7AeC4uK6vtKlizBmrUL+WHcTzS2b8/XX/3AilULUCqVOvXV13c23bt/Tp06LYiJuc7UqWN0qvPy6kGNGlWxsWlN48bODBvWnwYNPgFgxYr5LFmyhnr1WjJlyhzWr1+snqadXX1ateqCnV077Oza8c03kwH4+eep7Nt3AFvbtrRr58GcOZOwsKyYaSafxbPw9PyCenVbci0mjslTvtW6ZoCXJ9VrVKVhgzY0a+rCkCH9qd/gEy5dukIjeyf1LTj4CJs27mTXzjcrXfb29Rnx9ecG22NjY2OGDRuAn99qzMyKa/U6XmdcumQOXbsNonbtZsTExDJ92lid63r27ExI8FYsLc01nrdx4xImTf4fDRq2oYNzL2bNnED16lW1zpd2/vnZ89KlS7FgwXRmz56IkZHm4SJZ9VzX/IbQ59y6eu06A4Z/R9DBowU2z3LlyuDjMwsPj8F88okDMTHXmTJljNY1Xl49qF7dmvr129CkiTNDh74ZD+vXL2bKlDnY2zvRsWMffvppHNWqVVFPt1GjBnz99eACe62gnx6nl3Z8fqTlOM6srmfPzhxIN45///1PGjRso77tDzrM+g3b2bFjb67z5tdnNcDCxTO5GZ9I08YuuHbozcxZ4zPU5Jah9fnfvnzLLylGBXfTN4NaEfP19cXNzQ0XFxdmzpzJ9OnT+e23N1tohw0bRlBQEHfu3MHb2xt3d3c6derE8ePHM0xr27ZtDB8+nN69e9O2bVtWrFjBtGnTcHZ2plevXjx79owbN27g4OAAwJgxY5g6dSoeHh44ODiwdetWAE6cOIG7uzvu7u7069ePe/fu5fl1tm7VnIhTZ7lyJQYAH99VeGSy1TG7OlfXtqxauZHk5GTu3/+bTZt2ZdhS0rixLe5u7RkyNPXD193diYCAA5w5EwXAkiVrGDVqgk7ZHRyacPrUOaKvXgNg2dK1dOnqqnVNxYrl6eDcGreOfTWeU61aVf5+8JBDB1P/Lf+8HM3Dh4+wtaundbZWrZpx6tRZrr6a75Ilq+meyZa67OpcXduyatVmdV83b/bDw8MdC4sKfPhhNTZt2gVAYOBBSpR4h7p1a1OlSiXMzIqzcOGPREQE4us7m9KlSwHQpYsXCxcuB6BSJQtevkzm6T9PM2Rq2bIpp06fS5NpDd26uWpd4+LsyGp17gds2eKX4bV/+mlDOrq1Y/jw79X3lS9fjjlzJ/P9WO1WyAtjj+vVq03t2jXp1m2QVq/htdatmxMRkeb95bMKD49M3ofZ1JmbV8DFxZH2HXpoPMfU1JSpU+cQEnIEgPj4BG7fuZvhQ1Yb+dlzgE6dnElISOK776ZpTC+7nuvCUPqcWxu2+tPJ2ZE2LZoW2DxT/63fLAt8fdfQvbur1jUuLo6sXr1JvbxIHQ9umJqaMm3aPA4cOAZAfHwid+7cU/ezfPlyzJkzmbFaLi/eFn30OL3043Oxzyo8tRjHaevMzSvg6uKIU7pxnFaTxra4u7fHe0jGjS26yK/P6tKlS9HCoQk/zpgPwM2biTi0cOevv+7nKe9rhtbnf/vyTeSdwayIHT58mKioKLZs2cKOHTtISkqiVKlS+Pv7A/Do0SMiIyNp3rw506ZNo1OnTmzbto1FixYxfvx4Hj16lGGa58+fZ+HChSxbtowZM2bQrFkz/Pz8ADhy5EiG+sTERNatW8eiRYuYOXMmAAsXLmTixIls27aNTz/9lIsXL+b5tVpZWXDjxk313zduJFCqVMlMd1NnVVfJyoK4GwlvHotPwCrdm/PHGeOYMGEmDx+m9qZGDWseP3nCmtW/Eha6j3VrF/L8+Qsds5sTH/9mvvHxiZQqZaaRPbuaxMRb9PT05uqVaxrTvXIlhuLFi+Hg0AQAG5uPqVmrBhUqltchmwU30vYk275mXmdlZa7R8/j4BCwtK2JlZUFCQhIqlUrjdVlamvPee2UJCTnKsGFjsbVty6NHj/HxmQ2kHk6TkpJCYOBGDh3awfLlG7h3736O2ePjM2bPrsYyk8fSL6ynTR/LpImz1eNBoVCwfPk8xn0/g5s3k7Jvrha907bubfc4IuIsn38+msTEW1q9Bs2MeXsfJiQk0bXrQP78M1rjOc+ePWP5ig3qv70G9MCsRAlCQ0/rlPHN/POn5wBLl65h+vR5PHv2TGN62fVc9/yFv8+59f1Ib9q3aVFg8wMy/ffMuLzIuib1Mc1ltKWlOc+ePWPlyo3q+/v398DMrDhhYadRKBSsWDGf77+fTnx8Yj6/Qk366HF6qZ+5OY/j7OoSEpLoksk4TuunH3/ghwk/qZfTuZVfn9VVrSuTlHiLIcMGEBC0iYOHd1C3bm3+yWQDY24YXp//3cu3/JKCUYHd9M1grpp44sQJzp07h7t76lbap0+fYmFhwfPnz4mNjSUyMhIHBweUSiXHjx8nOjqa+fNTt8i8fPmSuLg4atWqpTFNGxsbSpQoQYkSqW+IRo0aAWBpacmDBw8yZGjcuDFGRkZ88MEH3L9/H4CWLVsydOhQWrVqRcuWLWncuHGeX6tCYaTxZfO15ORkresUCoXGY0ZGRhrPt7evT7n3yrB+w3b1fSZFTGjfvhUOLTtx5UoMQ4b0Z9PGJTS01TxfKPvsihyza1OT3sOHj/Ds/gU/TPiaydPGcPxYOIcPneDF8+c6ZMuvvqZk+ppe9zw8/IzG3pipU+cSG3sKExMTXrxIXdFt06Yb5cqVYffutfx5+SqrV2/WnJYW2bOrUSiMUJH1eLCzs6FcuTJs3LhTfd/kyd9w9FgYISFHadrUPsN0M1OYe6wrbcdpbsZzWqNHD2HY0AF0cO7J06e6f1nJz55n52313FD6bEiMjHLuVXY1GcdDxj6PGvUF3t79cXXtzdOnz5g27TuOHg3VaXnxb1IQ47iRfQPKlSvD+vXbc6zNSX59VpuYmFCl6vs8fPgIx9ZdsbauzN7ADVy9ck19tE1+585t9tcKus+61GXlv7R8+7cxmBWx5ORk+vTpQ79+/QB48OABxsbGmJmZsWfPHiIjIxk0KPVLQUpKCitXruTdd98F4NatW5QtWzbDNE1MTDT+LlIk+3aYmpoCaJwn0bdvX1q0aMGBAweYNWsW586d44svvtD59U0YP4oOHVoDYFayBBeiLqkfs7SsyL1793ny5B+N58TF3cTWtl6mddfj4rEwr6B+zMK8AjfSbNnq0sWFtWu2arzxExKSOHEiQr1rfPny9cydM5miRYtq/caOi7tJ/VfnEgBYWFTgr3TZtalJz8jIiMePHtOh3Ztd86ci9xN9NTbbPGPHfUXbdqmHl5YsaUaUln1t2DDzvsbF3cQ8TV/NzSsQH59AXFw8FdPtnTM3L098fAKNG9vy7rul2L07SP1aUlJSSE5Oxs3NiaCgQzx69Jg7d+7h5xfIJ3U/yrAidiNdJguLjNmzq7mRSe6babZad+7szLp12zTGg4enO7dv3cXFxZHixd/BwqIiJ07uoZG9k0a2cT+MwMmpVaHtsS4mTBiFc4c2AJiZlSDqQvrX8lcmryU+k/dhxrr0lEoly5bN5f9qfUDTZi7Ext7QOuf48V/Tvn3q8iI/e56dvPTcUPpsqFL/reuq/85sTGRXk914UCqVLFkym5o1a/DZZ25cv57aTw8Pd27fvoOLiyMlShTHwqIiJ0/uwT7d8uLfZOKEUXR4NY5LajmOr+dyHAN06eLMmrVbMv3Crqv8+qxOTEg9emLt6tSLpkRHx3LyRAT1G9TJ9YqYofVZlm95l/cRbjgM5tBEe3t7du7cyePHj3n58iVDhgwhICAAZ2dn9uzZQ2xsLPXr11fXrlu3DoArV67g7OzMP//k/ObLjS5duvD48WP69u1L3759c31o4qTJs9UX0Gja1AVbWxv1CZeDBvbCzy/jFeuC9h/Kss7PL5C+fbthbGxMqVIl6drVhV273kyjWVN7Qg5onti8c+deGjVqQJUqlQBw6+jEhQuXdNq6EhJylIa29bB+dfJ2/wGe7N69X+ea9FQqFZu3LaNevY8BcO/UnqfPnml8Ac3M9Kk/qy8k0KyZK7a29dQnlg8c2BN//4xX9tq//3CWdX5+gfTp86avXbo44+cXQHx8IlevxtKlizOQev5FSoqKqKhLFC/+DnPnTlKfPzNixGC2b99DSkoKgwb1wtu7L5D6hbpDh9YcOnQiQ6bg4CPYNqyrzuTl1UP9BVibGn//IHr37qLO3bmzM35+b157k6Z2HHx13sdr1axtsbdvRyN7J4Z4jyEmOjbDShjA1ClzC3WPdTFp0mz1idpNmjpjl/b9NaiXRs9eCwo6pFVdeitXLqCkmVmuPjwnT55TID3PTl56bih9NlTBwZr/1l5ePTKMiexqUpcXXdOMBxd27Up9bPnynzEzM6NFC3f1ShiAtXVD7OzaYW/vxBdffEt0dOy/eiUMYGKacdw43Tj+fFAvdmkxjrOqy0yzZo0ICXk7FyTJr8/q2NgbnImMwqNH6tFL75Uvi62dDZGnz+c6q6H1WZZvQhcGs0fMwcGBS5cu0bVrV5KTk2natClubm4YGRlRunRp6tWrp95TNW7cOMaPH4+zc+oXtpkzZ1KiRAnOnz/P/Pnz3+qVEL/++mvGjBlDkSJFeOedd5g6dWqep3n79l0GDhrJhvU+KJUmXI2OpX//rwCwsamDz+JZNLR1zLbOx2cV1taVORURiIlSydKlazhy5KR6HtWrV83wpj177iLDh3/P5k1LMTEpwl9//Y2Hp25Xv7pz+y7eg79l1ZpfUCpNiIm+zuBBo6hX72Pm/zqdpp86Z1mTE6/+I5j/yzRMlCYkJd6mR3fdst2+fZdBg0axfv1ilEoToqOvM2DAV0BqXxct+gk7u3bZ1vn6rsbaujLh4QEolSYsXbqWI0dCAejdeyiLFv3EmDHDefr0GZ6eX6BSqQgMPMivvy7nwIFtKBQKoqL+wNs79WqGAwd+zS+/zFBfGv6339bjtyvjF+Dbt+8yePBo1q5dhInShJiYWAZ6fU09m49ZuPAnGtk7ZVkDqRfusLauzMnQvSiVJvy2bB1Hj4aqp1+tWhVir+d9IV4Ye5yX1+I18Gs2bvDFRGlC9NVY+vX/EoD6NnXw8Un9sM2uLiv2dvXp3KkDf1y+yuFDbw4H/W7sNIKCDumcMz97npW31XND6bMhuX37Lp9/Ppp16xahVCqJjo7Fy2sENq+WF/avlheZ1cDr8fA+YWH7UCpNWPZqeWFnZ4O7e3suX75KSMhW9fzGjfuR/fsP6+vlFgppx6fy1fjsm8M4Tl+XkxrVq3LtLX3Zzs/P6h4eg5k9ZxIDvDxTfzrlx184nYcVsbQMrc+yfMsd3TahGjYj1dvYxy1yRWlqpe8IOitmYqrvCDp79jJ35wjpi7HCYHZUqyXruOepMEhO0e2wRX0zVhjrO4LODK3HAE9uZrxQU2FWspJ+L1KRGw/iDug7gk6KWejvaoy5VVxZVN8RdPb4uWGd26T/yzzo7sXzeH1H0Mq2ip4FNi/3xHUFNq/MGMweMSGEEEIIIcS/W4qRIa7m5o7hbXoXQgghhBBCCAMne8SEEEIIIYQQhcJ/6Zwp2SMmhBBCCCGEEAVMVsSEEEIIIYQQhUJKAd504efnh5OTE23atGHt2rVZ1h08eBAHBwetpimHJgohhBBCCCFEFpKSkpg7dy7btm1DqVTSvXt37OzsqF69ukbdnTt3+Omnn7SeruwRE0IIIYQQQhQKKUYFd9PW8ePHsbe359133+Wdd97B0dGRffv2ZagbN24cQ4cO1Xq6skdMCCGEEEII8Z/z4MEDHjx4kOH+kiVLUrJkSfXft27d4r333lP/Xb58ec6dO6fxnFWrVvF///d/fPLJJ1rPX1bEhBBCCCGEEP85K1eu5Jdffslw/9ChQxk2bJj675SUFIzS/L6ZSqXS+Pvy5csEBgayYsUKEhMTtZ6/rIgJIYQQQgghCoUUCu4Hnfv06YObm1uG+9PuDQOoWLEiERER6r9v375N+fLl1X/v27eP27dv06lTJ168eMGtW7fw9PRk3bp12c5fVsSEEEIIIYQQ/znpD0HMyqeffsqCBQu4d+8exYoVIzAwkClTpqgfHz58OMOHDwfgxo0b9O7dO8eVMJCLdQghhBBCCCEKCVUB3rRVoUIFRowYQe/evenYsSMdOnSgTp06DBw4kPPnz+f6tRqpVKr/0g9YFypKUyt9R9BZMRNTfUfQ2bOXL/QdQSfGCsPbPpKcouuvcehfckqyviPoxFhhrO8IOjO0HgM8uXlE3xF0UrJSC31H0NmDuAP6jqCTYhZN9R1BZ8WVRfUdQWePnz/VdwSdFNzBc2/Pi+fx+o6glTUWPQtsXj1vrimweWVGDk0UQgghhBBCFAq6XFbe0MmKmB6ZGBte+5++fK7vCKIQUum0g79wUBYx0XcEnaQY4MELhtZjMLw9TIa2dwkMr8eG+Fn9xMD2LoHh9Vlh9B9aWxD5xrBGvRBCCCGEEOJfy/BOdsg9wzsZRQghhBBCCCEMnOwRE0IIIYQQQhQKhncgfu7JHjEhhBBCCCGEKGCyR0wIIYQQQghRKPyXrpooe8SEEEIIIYQQooDJHjEhhBBCCCFEoSBXTRRCCCGEEEIIkW9kj5gQQgghhBCiUJA9YkIIIYQQQggh8o2siAkhhBBCCCFEAZNDE4UQQgghhBCFgkouXy8y06tXL0JDQwkNDaVXr175Nh/Hti0IDd1L5JlgVq/5FTOzElrXKBQKZs4cz+nIYM6dP8gArx7q59SsWZ2g/Zs5cXIPx0/splWrZurHhg/3IjwikJMn9+Lvv4aqVd/XOXe7tg5EhAdy/txB1q1dlGnu7OoUCgWzZ03g3NkDXLxwhIFePdXPad68EceP7SY8LIDDh3bSoEFdAEaN8iYsdJ/6Fn01nNu3Luo9b+nS77JixXxCT+7l3NkDeHq6a0xTqVSyZ/da3NyctMoK+TcuSpcuxW+//czxE7s5HRmMh4cbACNHfsGJk3vUtz+vnCQh8bzWeUF/Pf7qy0FEnt5PeFgAe/esw9q6slZ5C7rHAI0b23Lg4HZOntxLQOBGqlSppFXWzLRt60BY2D7Ong1h7dqFmebPqkahUDBr1njOnAkmKuoQXmny169fh5CQrZw8uYfw8AC6d3fLMF1dGFqf9dnXoUP7ExERqHXWt0GlUjF2ymyWr9tSYPM09B4bynsvvXbtWnL6VBBRUYdZv94n62V0DnVWVhZci4mgbNnS6vsa1P+EQwd3EBEeSOTp/Rk+B7Whr74qlUr8/dfo9BmdGX0s64SBUQmt9ezZU3Xy5EnVyZMnVT179szz9N4pVjnD7f1K9VS3km6rPq7dXPVOscqq/81epPLxWaV1zZdffq/aty9EZVbCWmVh/rHq0qUrqqZNXVTvFKusOnTohGrw56NU7xSrrGpk76S6f/9vlVkJa1V7J0/VxYuXVRXKf6SexpEjJzPNpzS1yvRmYVlHlZR0W/V//9dEpTS1Us2a9atq8eKVOtUNGzZWtXdvsKrYO5VV5St8pLp06U/Vp407qIqXqKpKSrqtamjrqFKaWqk6duyj+uOPKxmm/V75/1NdvnxV5ezcM8ucBZFXaWql8vMLVM2a9atKaWqlqmrdQHXv3l+qqtYNVEpTK1XTZi6q06fPqR4/fqLq1n1QhnkW9Ljw9w9U/W/2ItU7xSqrqle3U927d19VvbqdxrTNK36sunz5qqqjax+tx4W+ety2XXfVxYt/qMqWq6mexuEjJ3Pssz56XL26nerOnXuqTxs5qd4pVlk1auREVWDgwUx7XLTo+9nerKzqqpKSbqs++qiZqmjR91WzZy9ULV68Suua4cO/V+3dG6IqXryqqmLF2qpLl/5UNWnirCpa9H3V9es3VO3aeaiKFn1fVa2arcY0srsVlrGclz7rs68tWrirbt5MVEVFXcqyx89vX32rt9/DD6h6du+i+qTOxyqfeT+99ek/v33V4HpsiO+9IiYWOd4qmtdWJSXdVtWs1VhVxMRCNXPWL6pFi1boXNe333BVdHSsSqVSqSpU/Eh9f2zsDVUbx26qIiYWqspV6mtMI7NbYelr8+YdVadPn1c9fvxE5eExWKflm76XdTllMhS/WvUosJu+GdweMV9fX9zc3HBxcWHmzJlMnz6d3377Tf34sGHDCAoK4s6dO3h7e+Pu7k6nTp04fvx4hmk9e/aMsWPH4ujoSIcOHdizZw8Ae/fupWvXrri4uNC2bVtOnz6dZZ7ly5fj4uJCx44dGT9+fJ5fX8uWTTl1+hxXr14DYMmSNXTr5qp1jYuzI6tXbSY5OZn79x+wZYsf3bt3BMDYWMG775YCoESJ4jx7+gyApKTbfPXlOB4+fATA6dPnef99S51yt2rVjFOnznLlVSbfJavV89W2ztXVkZWrNr3K/jebNu/C08ONFy9eUNW6IWfPXgCgatX3uXv3rwzT/vHHcQQEHCAg8KBe85Yu/S4tWzZl6rS5AMTHJ9K0qQv37t0HYMiQ/oz74UfCI87kmPO1/BoXpUuXwsGhKdOn/wzAzfhEPmvekb9eZX1t+oyxBAUeIlCL3r6mrx4nJt5m2PDv1eP51OlzWo1nffTYraMTQYEHOXMmdWwvW7aOb0ZP1qa9WfTxTTZf3zV07+6qdY2LiyOrV29S59+82Q8PDzdMTU2ZNm0eBw4cA1J7fefOPSwtzXOV09D6rK++li9fjjlzJjN27HTtGvuWbNjqTydnR9q0aFpg8zT0HhvKey+91q2bExFxlitXYgDw8VmV6Z6V7OrMzSvg4uJI+w49NJ5jamrK1KlzCAk58ip7Arfv3NUpu7766u3dlx9++JEIHT6jM6Pvz21hGAxqRezw4cNERUWxZcsWduzYQVJSEqVKlcLf3x+AR48eERkZSfPmzZk2bRqdOnVi27ZtLFq0iPHjx/Po0SON6a1evZonT56wd+9eli9fzq+//srz58/ZsGEDixcvZteuXXh5eeHr65tpnuTkZHx8fNi6dSvbtm3jxYsXJCUl5ek1WllZcONGgvrv+PgESpUqqbE7O7say0wee71w+XrEeEaO8ubynyfw372GL78aR3JyMhcvXubo0VAgdXf8lMnfsn3bnlzkvqn++8aNjLlzqkv/WNrsL1++pHz5ckRfDWfGjO+ZM2exxnRr1qyBi7Mjkyb/T+95q1WrQmJiEl9+OYgDB7Zx/Nhu6tb7mH/+eQpA795D2b//sFY5NXO8/XFhXa0KiYm3GDbci/3BWzhydBd169ZWZ4XUQ1o7dGjDlClzcpG54Ht88eIfHDlyEkgdz1OnjmHb1t1a5i3YHlevUZXHT/5hxcoFHD+xm1Wrf+H58+fatDeT/OYZepUxf9Y1qY+lzZ+IpaU5z549Y+XKjer7+/f3wMysOGFhWW+gyj6nYfVZH31VKBSsWDGf77+fTnx8olY535bvR3rTvk2LAp2noffYUN57GXPnfRmdkJBE164D+fPPaI3nPHv2jOUrNqj/9hrQA7MSJQgN1T67vvrap89wgoOPaJ0z6/z6+9w2dCkFeNM3g7pYx4kTJzh37hzu7qnHGT99+hQLCwueP39ObGwskZGRODg4oFQqOX78ONHR0cyfPx9I/SIfFxdHrVq11NMLDw+na9euKBQK3nvvPXbvTv2y9uuvvxISEkJMTAxhYWEoFJmvrxobG1OvXj06d+5My5Yt6devHxUqVMjTazRSGKFSqTLcn5ycrFWNQmGEijePGRkZkZycjKmpKStX/cLnn49i394QGjasx+YtSzkVcY74+NQ3erlyZVizdhEPHjxgwoRZOuVWKBRkEkkjd051qY9lzP7arVt3sK7WkLp1a7Nv73p+b3qZP19toRs+bACLFq/gwYOHes9rYlKEqlUr8/DBQ1q0cKeadRWCg7dw5UoMkZG6nWOlnnY+jQuTIkWoWvV9Hj54RKuWnbG2rkzQ/s1cuRrDmcgoAIYM7Y+Pzyqte/uavntcrlwZ1q/34cHfD/lh/E855tVHj01MiuDk1IrWrbpw9eo1vviiL+s3+NDIXvfzEoyMFDnnz6YmY68z/luNGvUF3t79cXXtzdNXe9R1zmlgfdZHX6dN+46jR0MJCTlK06b2OWY0dIbeY0N576WXfr6Z5dalLiujRw9h2NABdHDuydOn2q8sGGpf1fPT4+e2MBwGtSKWnJxMnz596NevHwAPHjzA2NgYMzMz9uzZQ2RkJIMGDQIgJSWFlStX8u677wJw69YtypYtqzG9IkWKYGT05tIssbGxlC1bls6dO+Pi4kLDhg358MMPWbt2bZaZFi5cyJkzZzh8+DBeXl7Mnj0bW1vbXL/GG3E3adiwnvpvC4uK3Lt3nydP/tGq5kbcTczN36wMmptX4GZ8Iv/30Qe8805R9u0NASA8PJLff/+Thg3rEh+fQO3aNdm0eSl+uwL47rtppKTkvJ1g/PiRdGjfGoCSJUsQFfWH+jFLy4y5AeLi4rFNkz1tXVxcPObmFTWyx8cnUrKkGZ991phdu/YBcOZMFOfO/85HtWvy55UYFAoFHTs60ejT7L9UFVTehITUvaIrV20C4Gr0NY4fD6dhg7q5XhHLr3HxOuvq1ZsBiI6O5fjxcBo0qMuZyCgUCgWuru1o0thZq5yFpce1a9dk69bf2LUzgG/HTNFqPOujxwkJtzhxIkJ9WMrKlRuZ/b+JFC1qqvOXgri4mzRsWFf9d2b9zq4mLpP8rzfSKJVKliyZTc2aNfjsMzeuX7+hU7a0DK3P+uirh4c7t2/fwcXFkRIlimNhUZGTJ/dgn4sVdENg6D02lPcewIQJo3Du0AYAM7MSRF24lC7TX5kvo23TL6Mz1qWnVCpZtmwu/1frA5o2cyE2VrfshtTXzOjrc/vfIJNts/9aBnVoor29PTt37uTx48e8fPmSIUOGEBAQgLOzM3v27CE2Npb69eura9etWwfAlStXcHZ25p9/NBcaDRs2ZM+ePahUKu7evUvPnj25ePEiRkZGDB48GDs7O4KCgrLc6nPv3j2cnJz44IMP+PLLL2ncuDF//PFHprXaCg4+gm3DulSrVgUAL68e7N4dpHWNv38QvXt3wdjYmFKlStK5szN+foFEX42lZMmS2NnZAKnnWdWqWZ2zZy9gYVmR3XvW8eOMeXz7rXZfWgEmT/4ftnZtsbVrS9Nmrtja1qP6q0wDB/bEzz/jVaj27z+cZZ2fXyB9+3RVZ+/axYVdfgEkJyfj6zOLRo0aAFCr1gd8+EE1wsMjAahduyb37/+d40K+oPJeuxbH6dPn6NWzM5B6HoK9fQNOnT6nVV8zk1/jIjb2BpGR5+nRs1OarPU5/Srr695q+yFVGHpsaVmRgH0bmT59HqO/maT1eNZHj/12BdCoUQMqV7YCwNW1LRcv/JGrLbPBwal9TJvNP12/s6tJzf+m1126uLBrV+pjy5f/jJmZGS1auOf5C4uh9VkffbW2boidXTvs7Z344otviY6O/deuhIHh99hQ3nsAkybNpkHDNjRo2IYmTZ2xs7WhevWqAAwa1As/v4zL6KCgQ1rVpbdy5QJKmpnlaiUMDKuvmefXz+e2MCwGtUfMwcGBS5cu0bVrV5KTk2natClubm4YGRlRunRp6tWrp97DNW7cOMaPH4+zc+qW/JkzZ1KiRAnOnz/P/PnzWbJkCZ6enkydOhUXFxcAfvjhB+rXr0+tWrVo164dRkZGNGnShFOnTmWap0yZMnTr1o3OnTtTrFgxqlatSqdOnfL0Gm/fvsvgwaNZu3YRJkoTYmJiGej1NfVsPmbhwp9oZO+UZQ2knuhpbV2Zk6F7USpN+G3ZOvX5Xx7dP2fW7AkUNTXlZXIyQ4eNJSbmOvMXTKd48Xf4wrsfX3in7m189uw5nzXvqFPuQYNGsn69D0qlCdHRsfQfMAIAG5s6LF40E1u7ttnW+fiuxtq6MhHhASiVSpYuXas+16dL14HMnjURE5MiPHv2nD59h6mP669evSqxsXE69zk/83btNpB5P09l0KBeKBQKps/4mVOnzuqUMX3e/BoX3bt9ztyfJ+Pl1ROFQsGMGfM5fSp1gV6tWhWu5+IDVJ89/vWXGRQv/g5DvPsxJM14btrMpVD2+KuvxrFhoy9FihTh/v2/6dnTO9f9/vzz0axbtwilUkl0dCxeXiOweZXf/lX+zGoAfH1XY239PmFh+1AqTVj2Kr+dnQ3u7u25fPkqISFb1fMbN+5Hnc91NMQ+G0pfDZmh99hQ89++fRevgV+zcYMvJkoToq/G0q//lwDUt6mDj0/qSlt2dVmxt6tP504d+OPyVQ4f2qm+/7ux0wgKOqR1PkPsa9r8+ljW/Ruk/Id+R8xIldnBqaJAFH+nir4j6OxlinbHhIvcK6Iw1ncEnRniuDC0PqcY4KJaYWR4n6aG1ucHcQf0HUFnJSsV7MVA/oteJr/UdwSdFTE2qH0DBrl8e/zkmr4jaGXe+z1zLnpLvry+psDmlRnDGvVCCCGEEEKIf63CcDXDgmJQ54gJIYQQQgghxL+B7BETQgghhBBCFAqyR0wIIYQQQgghRL6RPWJCCCGEEEKIQsGwLpmUN7JHTAghhBBCCCEKmKyICSGEEEIIIUQBk0MThRBCCCGEEIXCf+kHnWWPmBBCCCGEEEIUMNkjJoQQQgghhCgU5PL1QgghhBBCCCHyjewRE0IIIYQQQhQKcvl6IYQQQgghhBD5RvaICSGEEEIIIQqFlP/QPjFZEdOjF8kv9R1BZ8VMTPUdQWfPXr7Qd4R/PSMM71qzzw1sXBgrjPUdQWfPDXAZ9+TmEX1H0EnJSi30HUFnD+IO6DuCTopZNNV3BJ0VVxbVdwSdPX7+VN8RdGJ4n3qiMJIVMSGEEEIIIUShIFdNFEIIIYQQQgiRb2SPmBBCCCGEEKJQ+O+cISZ7xIQQQgghhBCiwMkeMSGEEEIIIUShIOeICSGEEEIIIYTIN7JHTAghhBBCCFEopPyHfhtA9ogJIYQQQgghRAGTFTEhhBBCCCGEKGByaKIQQgghhBCiUEj5D13AXvaICSGEEEIIIUQBkz1iQgghhBBCiELhv7M/TPaICSGEEEIIIUSB+8+siDk4OHDjxg19x9Bau3YOnIoIIur8IdavW4yZWQmd6hQKBbNnT+T8uYNcvHiUgQN7AlCrZg3CwwLUt9On9vP82Q06urYDoEkTO44c3kVEeCDB+7dQter7Omdv4/gZx07uJuJ0ECtXL8g0e041lpbm/H75GGXKllbf17SZPYeP7uTYyd347VlL7do1dc7Wtq0D4eEBnDt3gLVrF2XZ16zqFAoFs2ZN4OzZEC5cOIyXV0/1c6pVq8L+/ZuJjAzmyJFdfPBBNfVj69cv5sKFw4SG7iU0dC8zZ47XmJ+JiQmHD+/kq68GZZndsW0LQkP3EnkmmNVrfs00e1Y1CoWCmTPHczoymHPnDzLAqwcANWtW58TJPepbWNg+Hj+5houro8Z0hwzpT3h4QDadzbl32ta97R6XK1eGDRt8CA8PIDIymOnTx2JkpN21cdu1a8npU0FERR1m/XqfbN6H2ddZWVlwLSaCsmnGc4P6n3Do4A4iwgOJPL0fT093rTJlJj97/lqfPl3ZuvU3jftyGtfaMpQ+55ZKpWLslNksX7elwObZtq0DYWH7OHs2hLVrF2ba06xqUsfDeM6cCSYq6hBer5YXAPXr1yEkZCsnT+4hPDyA7t3dMkx36ND+REQE5t+Ly4Q+epye06vxeSHqMBuyGcc51VlZWRCbZhzXqlWDiPBA9S3y9H5ePo+nY8d2ecqbX5/VpUuXYsmyORw5tovw04F0694xTznTM7Q+/9uXb/khpQBv+vafWREzJOXKlWGJ7xy6dR9E7Y+bExNznWnTvtOpbuDAntSoYU3dei359NP2DB/mRYMGdfn90p80tHVU34L2H2LDhh3s2LkXS0tzNm9ayrDhY2nQsA3bd+xl/vzpOmUvW64MCxfPpFePITSwac21mDgmTh6tU013Dzf2BqzHwqKi+r6SJUuwZu1Cfhj3E43t2/P1Vz+wYtUClEqlTn319Z1N9+6fU6dOC2JirjN16hid6ry8elCjRlVsbFrTuLEzw4b1p0GDTwBYsWI+S5asoV69lkyZMof16xerp2lnV59WrbpgZ9cOO7t2fPPNZI15zp49IduV3nLlyuCzeBaenl9Qr25LrsXEMXnKt1rXDPDypHqNqjRs0IZmTV0YMqQ/9Rt8wqVLV2hk76S+BQcfYdPGneza+Waly96+PiO+/txgezxr1nguXfqThg0dsbd3wta2Hr17d9HqtSxdMoeu3QZRu3YzYmJimT5trM51PXt2JiR4K5aW5hrP27hxCZMm/48GDdvQwbkXs2ZOoHr1qlp0WftealuXXc9Lly7FggXTmT17YoYV2JzGtbb5DaHPuXX12nUGDP+OoINHC2ye5cqVwcdnFh4eg/nkEwdiYq4zZcoYrWu8vHpQvbo19eu3oUkTZ4YOfTMe1q9fzJQpc7C3d6Jjxz789NM4qlWrop5uo0YN+PrrwQX2WkE/PU4v7fj8SMtxnFldz56dOZBuHP/++580aNhGfdsfdJj1G7azY8feXOfNr89qgIWLZ3IzPpGmjV1w7dCbmbPGZ6jJLUPr8799+SbyrlCsiPn6+uLm5oaLiwszZ85k+vTp/Pbbmy2vw4YNIygoiDt37uDt7Y27uzudOnXi+PHjGab17Nkzxo4di6OjIx06dGDPnj3qx3799Vc6duyIo6MjZ8+eBSAsLAwPDw/c3Nxo2bIl+/fvB2DMmDEMHjyYdu3aERISQmhoKM7OznTs2JGJEyfSq1cvAGJjY+nXrx9ubm54eHhw8eLFPPejdavmRJw6y5UrMQD4+K7CI5OtjtnVubq2ZdXKjSQnJ3P//t9s2rQrw5aSxo1tcXdrz5ChqR++7u5OBAQc4MyZKACWLFnDqFETdMru4NCE06fOEX31GgDLlq6lS1dXrWsqVixPB+fWuHXsq/GcatWq8veDhxw6mPpv/uflaB4+fIStXT2ts7Vq1YxTp85y9dV8lyxZTfdMttRlV+fq2pZVqzar+7p5sx8eHu5YWFTgww+rsWnTLgACAw9SosQ71K1bmypVKmFmVpyFC38kIiIQX9/ZlC5dSj0/T093SpUyY9++kCyzt2zZlFOnz6XJtIZu3Vy1rnFxdmS1OvcDtmzxy/DaP/20IR3d2jF8+Pfq+8qXL8ecuZP5fqx2K+SFscc7dwawaNFKIHX5cOHCH7z/vlWOr6V16+ZERKR5f/mswsMjk/dhNnXm5hVwcXGkfYceGs8xNTVl6tQ5hIQcASA+PoHbd+5m+JDVRn72HKBTJ2cSEpL47rtpGtPLaVxry1D6nFsbtvrTydmRNi2aFtg8U/+t3ywLfH3X0L27q9Y1Li6OrF69Sb28SB0PbpiamjJt2jwOHDgGQHx8Infu3FP3s3z5csyZM5mxWi4v3hZ99Di99ONzsc8qPLUYx2nrzM0r4OriiFO6cZxWk8a2uLu3x3tIxo0tusivz+rSpUvRwqEJP86YD8DNm4k4tHDnr7/u5ynva4bW53/78i2/pKAqsJu+6X1F7PDhw0RFRbFlyxZ27NhBUlISpUqVwt/fH4BHjx4RGRlJ8+bNmTZtGp06dWLbtm0sWrSI8ePH8+jRI43prV69midPnrB3716WL1/Or7/+yvPnzwGoXr06O3bsoFevXixbtgyANWvWMHXqVLZv387UqVOZN2+eelrvvvsue/fupWnTpnzzzTfMmjWLHTt2UKTIm2ucfPvtt4wePZrt27czZcoURowYkeeeWFlZcOPGTfXfN24kUKpUyUx3U2dVV8nKgrgbCW8ei0/AKt2b88cZ45gwYSYPH6b2sEYNax4/ecKa1b8SFrqPdWsX8vz5Cx2zmxMf/2a+8fGJlCplppE9u5rExFv09PTm6pVrGtO9ciWG4sWL4eDQBAAbm4+pWasGFSqW1yGbBTfS9iTbvmZeZ2VlrtHz+PgELC0rYmVlQUJCEiqVKs1jiVhamvPee2UJCTnKsGFjsbVty6NHj/HxmQ3ARx99yJAh/fH2zn5hnz5TfHzG7NnVWGbyWPqF9bTpY5k0cbZ6PCgUCpYvn8e472dw82ZStvm06Z22dW+7xzt27CUp6TYAn3zyEd26ubJz5z4tX0ve3ocJCUl07TqQP/+M1njOs2fPWL5ig/pvrwE9MCtRgtDQ0znmyjxn/vQcYOnSNUyfPo9nz55pTC+7nuuev/D3Obe+H+lN+zYtCmx+QKb/nhmXF1nXpD6muYy2tDTn2bNnrFy5UX1///4emJkVJyzsNAqFghUr5vP999OJj0/M51eoSR89Ti/1MzfncZxdXUJCEl0yGcdp/fTjD/ww4Sf1cjq38uuzuqp1ZZISbzFk2AACgjZx8PAO6tatzT//PM1T3tcMr8//7uWbyDu9XzXxxIkTnDt3Dnf31K2vT58+xcLCgufPnxMbG0tkZCQODg4olUqOHz9OdHQ08+enbml5+fIlcXFx1KpVSz298PBwunbtikKh4L333mP37t3qx1q1agWkrpAFBKQeejVr1iwOHDjAvn37OHv2LI8fP1bX16lTB4DLly9TtmxZatZMPSepc+fOTJs2jcePHxMVFcV33705bPDJkyf89ddflC795hheXSkURhpfNl9LTk7Wuk6hUGg8ZmRkpPF8e/v6lHuvDOs3bFffZ1LEhPbtW+HQshNXrsQwZEh/Nm1cQkNbzfOFss+uyDG7NjXpPXz4CM/uX/DDhK+ZPG0Mx4+Fc/jQCV68WsnWLlt+9TUl09f0uufh4Wfo1u3NuV9Tp84lNvYUJUuasWzZXPr2/ZInT/7JNruRFtmzq1EojFCR9Xiws7OhXLkybNy4U33f5MnfcPRYGCEhR2na1D7bfK8Vth6bmJjw4kXqxoRWrZqxfPk8vv56AufO5bznWttxmpvxnNbo0UMYNnQAHZx78vSp7l9W8rPn2dGm59rlN4w+GxIjo5x7lV1NxvGQsc+jRn2Bt3d/XF178/TpM6ZN+46jR0N1Wl78mxTEOG5k34By5cqwfv32HGtzkl+f1SYmJlSp+j4PHz7CsXVXrK0rszdwA1evXFMfbZPfuXOb/bWC7rMudVn5ty3f9L+fquDofUUsOTmZPn360K9fPwAePHiAsbExZmZm7Nmzh8jISAYNSv2wT0lJYeXKlbz77rsA3Lp1i7Jly2pMr0iRIhrnMcTGxmJunrrl39jYGEDjcU9PT+zs7LCzs6NRo0aMGjVK/VjRokXVz0tJyfilJCUlBaVSyc6db768JiYmqvPpYsL4UXTo0BoAs5IluBB1Sf2YpWVF7t27n+HLelzcTWxt62Vadz0uHgvzCurHLMwrcCPNlq0uXVxYu2arxhs/ISGJEyci1LvGly9fz9w5kylatKjWb+y4uJvUf3UuAYCFRQX+Spddm5r0jIyMePzoMR3avdk1fypyP9FXY7PNM3bcV7Rt5wBAyZJmRGnZ14YNM+9rXNxNzNP01dy8AvHxCcTFxVMx3d45c/PyxMcn0LixLe++W4rdu4PUryUlJYU2bT6jdOlSrFyZumGhUiVLHByaUqqUGVOnzNWY1o10mSwsMmbPruZGJrlvptlq3bmzM+vWbdMYDx6e7ty+dRcXF0eKF38HC4uKnDi5h0b2ThrZxv0wAienVoWyx68/xIYP92LUKG/69BlGSEjW55FMmDAK5w5tADAzK0HUhfSv5a9MXkt8Ju/DjHXpKZVKli2by//V+oCmzVyIjdX+YkLjx39N+/apy4v87Hl2cup5dgylz4Yq9d+6rvrvzMZEdjXZjQelUsmSJbOpWbMGn33mxvXrqf308HDn9u07uLg4UqJEcSwsKnLy5B7s0y0v/k0mThhFh1fjuKSW4/h6LscxQJcuzqxZuyXTL+y6yq/P6sSE1KMn1q5OvWhKdHQsJ09EUL9BnVyviBlan2X5JnSh90MT7e3t2blzJ48fP+bly5cMGTKEgIAAnJ2d2bNnD7GxsdSvX19du27dOgCuXLmCs7Mz//yjOUgbNmzInj17UKlU3L17l549e6oPTUzv/v37XLt2jS+//JJmzZoRHByc6ZcIa2trHjx4wB9//AGAn58fAGZmZlSpUkW9Inbs2DF69Mj6mOPsTJo8W30BjaZNXbC1tVGfcDloYC/8/DJesS5o/6Es6/z8AunbtxvGxsaUKlWSrl1d2LXrzTSaNbUn5IDmF9KdO/fSqFEDqlSpBIBbRycuXLik09aVkJCjNLSth/Wrk7f7D/Bk9+79Otekp1Kp2LxtGfXqfQyAe6f2PH32TOMLaGamT/1ZfSGBZs1csbWtpz6xfODAnvj7Z7yy1/79h7Os8/MLpE+fN33t0sUZP78A4uMTuXo1li5dnIHUvS8pKSqioi5RvPg7zJ07SX3+zIgRg9m+fQ9btvjx4YeN1fl27w5iwYKlGVbCAIKDj2DbsK46k5dXD/UXYG1q/P2D6N27izp3587O+Pm9ee1Nmtpx8NV5H69Vs7bF3r4djeydGOI9hpjo2AwrYQBTp8wttD1OSUnh8897M3hwH5o375jtShjApEmz1SdqN2nqjF3a99egXho9ey0o6JBWdemtXLmAkmZmufrwnDx5ToH0PDvZ9TwnhtJnQxUcrPlv7eXVI8OYyK4mdXnRNc14cGHXrtTHli//GTMzM1q0cFevhAFYWzfEzq4d9vZOfPHFt0RHx/6rV8IAJqYZx43TjePPB/VilxbjOKu6zDRr1ijHZZi28uuzOjb2Bmcio/DokXqU03vly2JrZ0Pk6fO5zmpofZblW979l66aqPc9Yg4ODly6dImuXbuSnJxM06ZNcXNzw8jIiNKlS1OvXj31Hqxx48Yxfvx4nJ1Tv4jNnDmTEiVKcP78eebPn8+SJUvw9PRk6tSpuLi4APDDDz9QokTmlwp999136dy5M+3bt6dIkSLY29vz9OlTnjx5olGnVCqZOXMm3377LQqFgqpVq6r3ls2aNYuJEyeydOlSTExMmDt3rtaXxs7K7dt3GThoJBvW+6BUmnA1Opb+/b8CwMamDj6LZ9HQ1jHbOh+fVVhbV+ZURCAmSiVLl67hyJGT6nlUr141w5v27LmLDB/+PZs3LcXEpAh//fU3Hp66Xf3qzu27eA/+llVrfkGpNCEm+jqDB42iXr2Pmf/rdJp+6pxlTU68+o9g/i/TMFGakJR4mx7ddct2+/ZdBg0axfr1i1EqTYiOvs6AAV8BqX1dtOgn7OzaZVvn67saa+vKhIcHoFSasHTpWo4cCQWgd++hLFr0E2PGDOfp02d4en6BSqUiMPAgv/66nAMHtqFQKIiK+gNv72+zSJl19sGDR7N27SJMlCbExMQy0Otr6tl8zMKFP9HI3inLGki9cIe1dWVOhu5FqTTht2XrOHo0VD39atWqEHs97wvxwtZjExMTpk4dw4MHj9iwwUedc9u23UyfMS99/AyvxWvg12zc4IuJ0oToq7H06/8lAPVt6uDjk/phm11dVuzt6tO5Uwf+uHyVw4fe7FH/buw0goIOFaqeZ+VtjOvX+Q2hz4bk9u27fP75aNatW4RSqSQ6OhYvrxHYvFpe2L9aXmRWA6/Hw/uEhe1DqTRh2avlhZ2dDe7u7bl8+SohIVvV8xs37kf27z+sr5dbKKQdn8pX47NvDuM4fV1OalSvyrW39GU7Pz+re3gMZvacSQzw8kz96ZQff+F0HlbE0jK0PsvyTeTESPU29nH/y6WkpDB79myGDh3KO++8w/Lly0lKSmLMmLxdTUdpmvOV2wqbYiam+o6gs2cvdbvgiL4ZK/S+o1pnyVrsBSlsklO0O/a+sDBWGOs7gs4MrccAT24e0XcEnZSspN+LVOTGg7gD+o6gk2IW+rsaY24VVxbVdwSdPX5uWOc25W2Tu368eB6v7wha+bpK9wKb15xrG3Iuykd63yNmCBQKhXrvmYmJCZaWlkybNi3nJwohhBBCCCFEJmRFTEuDBg1SXzRECCGEEEII8fb9lw7VM7xjoIQQQgghhBDCwMmKmBBCCCGEEEIUMDk0UQghhBBCCFEoGN7lv3JP9ogJIYQQQgghRAGTPWJCCCGEEEKIQkH1H7pch+wRE0IIIYQQQogCJnvEhBBCCCGEEIWCnCMmhBBCCCGEECLfyB4xIYQQQgghRKGQIueICSGEEEIIIYTIL7JHTAghhBBCCFEo/Hf2h8keMSGEEEIIIYQocLJHTI+MFcb6jqCz58kv9R1BZ4b2exTPXr7QdwSdGSsMb5uOaRGlviPoJFlleNeRMrQeAxSzaKrvCDoxMTa8j3FD6/E/N4/oO4LOKlR11HcEnRlan0tYNdd3hH8tOUdMCCGEEEIIIUS+MbxNaUIIIYQQQoh/JcM7/iP3ZI+YEEIIIYQQQhQw2SMmhBBCCCGEKBQM7dz+vJA9YkIIIYQQQghRwGRFTAghhBBCCCEKmByaKIQQQgghhCgU5GIdQgghhBBCCCHyjewRE0IIIYQQQhQKcrEOIYQQQgghhBD5RvaICSGEEEIIIQoFOUdMCCGEEEIIIUS+MYgVsaSkJAYOHJhtzYIFC1iwYEGG++Pi4hg7dmyu5z1w4ECSkpJy/fzcaNvWgbCwfZw9G8LatQsxMyuhdY1CoWDWrPGcORNMVNQhvLx6ZHhu795d2bJlmcZ9X345kFOngggN3cvu3WupWvX9QpW5cuVKxMefxcbmY437lUol/v5rcHNz0ikvQLu2DkSEB3L+3EHWrV2Uaebs6hQKBbNnTeDc2QNcvHCEgV491c8pXfpdVqyYT+jJvZw7ewBPT3f1Y199OYjI0/sJDwtg7551WFtX1jk7gFO7lpw+FcSFqMNsWO+TZf6c6qysLIiNiaBs2dIA1KpVg4jwQPUt8vR+Xj6Pp2PHdjpn1FePIXVs7Nm9Nldj4zXHti04GbqX02eCWb3m10zz51RjaWnO5Ssn1P0FsKlfh6DgzRw/uZvQsL10694x1xnTyq/3Yf36dQgJ2crJk3sIDw+ge3e3t5IXDK/HYBjvvbQMcVyA4fVZVyqVirFTZrN83ZYCne9rrR0/48gJP0JPB7B81fxM+5tVTdGipixYOINjobs5HraHBQtnULSoKR9+WJ1Dx3apb0dP+nPv4Z90cGlT0C8P0F+P8+uzr2bNGoSF7lPfTkUE8expHK6ubdXTfBufffqWolIV2E3fDGJFrEKFCixZsiRXz7158yZxcXG5nveSJUuoUKFCrp+vq3LlyuDjMwsPj8F88okDMTHXmTJljNY1Xl49qF7dmvr129CkiTNDh/anQYNPAChduhTz509j9uwJGBkZqafXokVj+vTpxmefuWFn146dO/fh6zu7UGQGMDU1Zfnyn1EqTTSmaWdnw8GD22nUqIHWWdPm8fX9H927D+LjOp8RE3OdaVO/06luoFdPatSwpp5NKz5t3IFhwwbQoEFdAJYumUP8jQTs7NvRzsmDOf+bhKVlRRwcmtC3bzeaNe9IQ1tHduzYh6/v/3KVf+mSOXTtNoiPajcjJiaW6dMybnDIqa5nz84cCN6KpaW5+r7ff/+TBg3bqG/7gw6zfsN2duzYq3NGffQYUsfG4UM7aNSooU6Z0+davHgmPTy/wKZuS2JirjN5yjc61Xh4uhMQtBELi4oaz1u7biHTpv7Mp/btcXPrx48/fk+1alVynfV1lvx6H65fv5gpU+Zgb+9Ex459+OmncXnO+zqPIfX4dZ7C/t5Ln8PQxsXrTIbUZ11dvXadAcO/I+jg0QKbZ1ply5Xhl0U/0qfnUOxsHLl2LY7xk0ZpXfP1aG+MjY1pYt+BJvYdKFq0KCNGDuaPP67QvLGL+nYg5ChbNvnhvyuwwF+jvnqcn599ly79ia1dW/Vt//7DbNi4g5079wFv57NPFKxCtyIWGhpK//798fb2xtHRkeHDhxMTE4ODgwMAiYmJ9OzZE2dnZ0aOHEmzZs3Uzz137hzdu3enRYsW6r1jU6dOJSoqikmTJmnM58aNG7i6ujJixAicnZ359ttv2bBhA926daNt27ZcvXoVAAcHB27cuMG2bdsYMWIE/fv3p3Xr1kycOFEjj7u7O507d+bMmTN5ev2tWjXj1KlzXL16DQBf3zV07+6qdY2LiyOrV28iOTmZ+/cfsHmzHx4eqVspO3XqQEJCEt99N01jeklJtxk+/HsePnwEwOnT53j/fctCkRng55+nsHr1Zu7evacxTW/vvvzww49ERJzROqtmnrNceZ1nyWq6Z7LFPLs6V1dHVq56nftvNm3ehaeHG6VLv0vLlk2ZOm0uAPHxiTRt6sK9e/dJTLzNsDS9PqVjr19r3bo5ERFnuXIlBoDFPqvw9Mi4NTq7OnPzCri6OOLUIeMeyNeaNLbF3b093kPGZFmTFX31GGDIkP6M++FHwnMxNl5zaNmUU6ffjNmlS9bQtZur1jUVzcvj7Nyaji59NJ5jaqpkxvT5HDxwDICb8YncuXNPvRKZW/n1PjQ1NWXatHkceJU3Xp3XnLwytB6DYbz30jLEcQGG12ddbdjqTydnR9q0aFqg832thUMTIk+fJ/pqLAC/LV1Hl64uWtecOBbO/2YtRKVSkZKSwrlzF7F630Lj+fafNsDFtS0jvxpfAK8oI331OD8/+9Jq3NgWN3cnhg59s5L3Nj77CgNVAd70rdCtiAFERkYyfvx49u7dy82bNzl69M3WjGnTptGuXTv8/Pxo27atxmGDd+/eZdWqVWzdupVly5bx6NEjxo0bR+3atZkwYUKG+fzxxx8MHDiQnTt3cvr0aeLj49m4cSMdOnRg48aNmeaaP38+u3bt4sCBA/zxxx9s2bKFzz77jG3btjF8+HBOnTqVp9duZWXOjRs31X/HxydQqlRJjd3a2dWkPpaQ5rFE9Qfj0qVrmTFjPs+ePdeY58WLlzl6NBRI3aU9ZcoYtm3bUygy9+3bHROTIixfviHDfPv0GU5w8BGtc2pmttDIc+NGxsw51aV/LD4+AUtLc6pVq0JiYhJffjmIAwe2cfzYburW+5h//nnKxYt/cOTISSC111OnjmHb1t06569kZUGcFvmzq0tISKJL14H8+Wd0lvP56ccf+GHCT+oVR13oq8cAvXsPZf/+wzpn1sxlTny6cZnZuM6qJjHhFp4eX6i/IL727NlzVq3cpP67X38PSpgVJywsMs958+N9+OzZM1aufLM87N/fAzOz4oSFnc5T3td5DKnHYBjvvbQMcVyA4fVZV9+P9KZ9mxYFOs+0LK0qaryvbsYnUrKUmUZ/s6s5EHKUq1euAWBVyYLB3n3YuX2fxjwmT/2WqZPnFHhvX9NXj/Pzsy+tGdO/Z8KEmRr9fRuffaJgFcqrJtaoUYOKFVO3XFarVo2///5b/dixY8eYMWMGAK1bt6ZkyZLqx5o2bYpSqaRMmTKULl1a43mZKVeuHP/3f/8HQMWKFWnUqBEAFhYW3LhxI0N9vXr1KFEi9Y1UqVIl/v77bxo1asSwYcP4/fffad68OT179szwPF0YGSlQZXLManJyslY1CoXmY0ZGms/NTrlyZVi3bhF///2Q8eNn6j1z3bq18fLqQevWXbTOoq3UeWa8P32vsqvLmNuI5ORkTEyKULVqZR4+eEiLFu5Us65CcPAWrlyJITLyPJDa6/XrfXjw90N+GP9TLvNn33Nd6jLTyL7Bq5zbdc73Zt4Z7y+oHueVNr3LS38Bvh45GO8h/ejo2penT5/lPiwFs+wYNeoLvL374+raO895wfB6rEsefb730jLEcQGG12dD87bee5/U/YjV6xay1HcNgfsOqO+3tatH2bJl2LLJ7y0nL/zy87PvNXv7+rz3Xlk2bNjxtmIXKimFYl9VwSiUe8RMTU3V/29kZISFxZvd3cbGxpkuGACKFHmzXmlkZJRl3WtKpVLjb2NjY51yqVQq6tevz+7du2nSpAl79uxh8ODB2U4jJ3FxNzE3f3NOmqVlRe7du8+TJ/9oVZP+MXPzCsTHv9milZXatWty9OguzpyJolu3Qbx48ULvmXv0cKdkyRIcOLCNkyf3YG5egeXL59G+fSuts6U1fvxI9Qmu/ft1zzFzau74bHLHY27+5lCn1NyJJCSk7qVduSp1i/zV6GscPx5Ow1fnNtWuXZNjx/w5ExlFl65eWvd64oRR6pPL+/fzwMIifa6/MuS/HhevVV1munRxZs3aLTm+j9IqLD1+G+LiblIxTS4Li8zHdU41mVEqlSxfMY8uXVxw+MydqPO/v5W8+bXsUCqVrFw5ny5dXPjsMzfOv4W8r/MYQo8N4b2XFUMaF4bcZ0NzI+4mFc3Lq/82t6jAX+nGRU417p3as23nCiZNmM3c2Ys1pu/m3p6N67f/Z3pbUJ99r3Xp/N8du/82hXJFLDuNGjXCzy91C8uhQ4d48OBBtvXGxsa8fPky3/LMnDmTXbt24ebmxvjx47l48WKephccfBhb23rqE569vHrg7x+odY2/fxC9e3fF2NiYUqVK0qWLC7tyOEnW0rIie/euZ/r0+XzzzRRSUnT7BYf8yjx69GTq1GmBvb0T9vZOJCQk0a/fl+zevV+nfK9Nnvw/9QmuTZu5Ymtbj+qv8gwc2BM//4x92r//cJZ1fn6B9O3zJnfXLi7s8gvg2rU4Tp8+R6+enQEoX74c9vYNOHX6HJaWFQnYt5Hp0+cx+ptJOvV64qTZ6pPLGzd1xs7WhurVqwLw+aBe7PLLmD8o6JBWdZlp1qwRISG6neRcGHr8toQEH8G24ZsxO8DLk927g3Suycyy3+ZiVrIELR06cf16/FvJm5/LjuXLf8bMzIwWLdy5fj3j0QK5ZSg9NoT3XlYMaVwYcp8NzYHgozRoWBfraqlX7e03wIO9e4K1rnFs58CMWT/QqWM/tm7OuNfr0ya2HDp0Ip9fReFRUJ99rzVtaq8+P/PfSFWA/+lboTw0MTvff/893377LZs2baJmzZoahyZmplq1ajx8+JDRo0cza9YsXF1d8fX1fWt5evXqxciRI9m2bRvGxsb89JPuh5mldfv2XT7/fDTr1i1CqVQSHR2Ll9cIbGw+ZuHCn7C3d8qyBsDXdzXW1u8TFrYPpdKEZcvWqc//ysqYMcMpXvwdvL374u3dF4Dnz5/TrFnHQps5r27fvsugQSNZv94HpdKE6OhY+g9IzWNjU4fFi2Zia9c22zof39VYW1cmIjwApVLJ0qVr1ed/de02kHk/T2XQoF4oFAqmz/iZU6fO8usvMyhe/B2GePdjiHc/IPV8lqbNXDIPmk1+r4Ffs3GDb2quq7H07f8lAPVt6uDjk/qFJru6nNSoXpVrsbn/cqWvHr8tt2/fZfDg0axZuzA1V0wsg7xGUs/mY35d+COf2rfPsiY7trb1cHN34vLlaPaHvLmk8g/jfiI4D8f259f70M7OBnf39ly+fJWQkK3q+Y0b92Oez0UwtB6/zlzY33vp8xrauHid25D6bGju3LnH0C/GsGL1ApRKJTEx1/li0Gjq1qvNvF+m07yxS5Y1AJOnfYuRkRHzfpmunmboyVN8MzL1wmjW1SoTF/t2NjIZmvz+7AOoXr0qsbG5vyK4KDyMVAa2X3PVqlV8+umnVK9enQsXLvDDDz+wbds2fcfKlWLFcvf7UUI3KSrD+o32ZB33SBYGxgqD27mOicKwtkMlG9g4BjA2Mrxx8fTl85yLChETY8MaxwAvkvPvKJX88M/N3F0USp8qVHXUdwSdJcUE5FxUiJSwaq7vCDp79tQwVt66Ve5YYPPaGLujwOaVGYNbgleuXJmvv/4ahUKBqakpU6ZM0XckIYQQQgghhNCJwa2INW/enObNDW8rhBBCCCGEEEK8ZnjHjQghhBBCCCH+lVJQFdhNF35+fjg5OdGmTRvWrl2b4fH9+/fj6uqKi4sL3t7eOf6MFsiKmBBCCCGEEEJkKSkpiblz57Ju3Tp27NjBxo0buXLlivrxR48eMXHiRHx9ClBJ9AAAdJBJREFUfdm1axcffvghCxYsyHG6siImhBBCCCGEKBQK4+Xrjx8/jr29Pe+++y7vvPMOjo6O7Nu3T/34ixcvmDBhAhUqpP423IcffkhCQs6/42tw54gJIYQQQgghRF49ePAg098kLlmypMZPZN26dYv33ntP/Xf58uU5d+7Nb5eWLl2a1q1bA/D06VN8fX3p1atXjvOXFTEhhBBCCCFEoVCQP9aycuVKfvnllwz3Dx06lGHDhr3JlJKCkZGR+m+VSqXx92sPHz5kyJAh1KxZEzc3txznLytiQgghhBBCiP+cPn36ZLrClHZvGEDFihWJiIhQ/3379m3Kly+vUXPr1i0GDBiAvb09Y8eO1Wr+siImhBBCCCGEKBRUKt2uZpgX6Q9BzMqnn37KggULuHfvHsWKFSMwMFDjt4yTk5MZPHgw7dq1w9vbW+v5y4qYEEIIIYQQQmShQoUKjBgxgt69e/PixQs6d+5MnTp1GDhwIMOHDycxMZGLFy+SnJxMQEAAALVr12batGnZTtdIVZCrnUJDsWKV9R3hPyFFVZBHG+ddcoph5QUwVhjeBVhNFIa1HSrZwMYxgLGR4Y2Lpy+f6zuCTkyMDWscA7xIfqnvCDr55+YRfUfQWYWqjvqOoLOkmAB9R9BJCavm+o6gs2dP4/QdQSuu73cosHntvO5fYPPKjOF9SgohhBBCCCGEgTO8TWlCCCGEEEKIfyXDO/4j92SPmBBCCCGEEEIUMNkjpkfJKcn6jqAzY4WxviPoTGFg56kYKTL+LkVhl9lvaRR2hnbOlSEuLwxxU19xZVF9R9DJk+dP9R1BZ4bWYznfqmAYWp/lEgv5R8V/p7cG+DEphBBCCCGEEIZN9ogJIYQQQgghCoUU2SMmhBBCCCGEECK/yIqYEEIIIYQQQhQwOTRRCCGEEEIIUSj8ly6EInvEhBBCCCGEEKKAyR4xIYQQQgghRKFgWD8ukzeyR0wIIYQQQgghCpjsERNCCCGEEEIUCvKDzkIIIYQQQggh8o3sERNCCCGEEEIUCvKDzkIIIYQQQggh8o1BrYglJSUxcODAbGsWLFjAggULMtwfFxfH2LFj85wh7fQ//PDDPE8vK+3aOXAqIoio84dYv24xZmYldKpTKBTMnj2R8+cOcvHiUQYO7Kl+Tq2aNTgQso3wsADCQvfRunVzjWkqlUr27FmHu1t7rfO2betAWNg+zp4NYe3ahZnmzapGoVAwa9Z4zpwJJirqEF5ePTI8t3fvrmzZskzjvgkTRnH+/EFOntzDzz9PxdTUVC8Zq1WrQlDQJk6f3s+RIzv54INqGaY7dGh/IiIC1X9bWZnj57ea0NC9REQE0qNHp0wz9+jRidDQverbpUtHefjwKuXLl9OpRhvlypVh586VREYGc+pUEPb29dWPffTRhwQGbuTkyT0cO+ZPvXofZzqNwtTj1z7+uBbR0eFa9SC/x3HlypWIjz+LjY1m/5RKJf7+a3Bzc9IqZ3r6Wl40aWLHkcO7iAgPJHj/FqpWfV+rvIbaZ4A2jp9x7ORuIk4HsXL1gkyz51RjaWnO75ePUaZsafV9pUuXYsmyORw5tovw04F0694x1xkz065dS06fCiIq6jDr1/tkM0ayr7OysuBaTARl02RvUP8TDh3cQUR4IJGn9+Pp6Z7nvIbW59aOn3HkhB+hpwNYvmp+pnmzqila1JQFC2dwLHQ3x8P2sGDhDIoWNeXDD6tz6Ngu9e3oSX/uPfyTDi5t3kpmXalUKsZOmc3ydVv0Mn8wnD7r8zscwLBhA4g8vT/X+fVNpVIV2E3fDGpFrEKFCixZsiRXz7158yZxcXFvOVH+KFeuDEt859Ct+yBqf9ycmJjrTJv2nU51Awf2pEYNa+rWa8mnn7Zn+DAvGjSoC8D8+dNZsXIjDW0dGTRoJOvWLsLY2BgAOzsbjhzeyaeNGuqU18dnFh4eg/nkEwdiYq4zZcoYrWu8vHpQvbo19eu3oUkTZ4YO7U+DBp8AqR+a8+dPY/bsCRgZGamn16tXF9q1c6BJExfs7Z1ITLzFxImj9JJxxYp5LF26FhubVkyZMpd16xZpTLdRowZ8/fVgjfvmzp1CQMAB7Oza4eTkyZw5k7C0rJgh99q1W7Gza4edXTsaN3YmMfE2I0aM59atOzrVaOPnn6dy7FgY9eq1pF+/L1m7dhHFihWlWLGi+Puv5X//W4y9vRMzZsxjxYp5hb7HxsbGDBs2gF27VmFmVjzH15+f+QFMTU1ZvvxnlEoTjWna2dlw8OB2GjVqkGPGrHLrY3lhaWnO5k1LGTZ8LA0atmH7jr3Mnz9dq7yG2GeAsuXKsHDxTHr1GEIDm9Zci4lj4uTROtV093Bjb8B6LCw03+8LF8/kZnwiTRu74NqhNzNnjc9Qk1vlypVh6ZI5dO02iNq1mxETE8v0aRk3TOZU17NnZ0KCt2Jpaa7xvI0blzBp8v9o0LANHZx7MWvmBKpXr5rrvIbW57LlyvDLoh/p03ModjaOXLsWx/hJo7Su+Xq0N8bGxjSx70AT+w4ULVqUESMH88cfV2je2EV9OxBylC2b/PDflXGDU367eu06A4Z/R9DBowU+79cMpc/6/A4HqZ+HI7/+IlfZRcErtCtioaGh9O/fH29vbxwdHRk+fDgxMTE4ODgAkJiYSM+ePXF2dmbkyJE0a9ZM/dxz587RvXt3WrRood57NXXqVKKiopg0aVKGea1YsQJHR0ecnJyYNWsWAJcvX6ZXr1506tSJFi1asH79+iyznjhxAnd3d9zd3enXrx/37t3L02tv3ao5EafOcuVKDAA+vqvw6O6mU52ra1tWrdxIcnIy9+//zaZNu9RbKY2NFZQuXQqAEmYlePr0mXqaQ4f05/txMwgPP6N13latmnHq1DmuXr0GgK/vGrp3d9W6xsXFkdWrN73K+oDNm/3w8Eh9HZ06dSAhIYnvvpumMT0bm4/x8wvk778fALBz517c3NoVeEYLiwp88EE1Nm3aBUBg4EFKlHiHunVrA1C+fDnmzJnM2LGaX1C7dh3IwoUrAKhUyYKXL5P555+nWeYHGDXqC27fvsvSpWu1rjExMWHmzPGcOLGbsLB9LFnyv0y3zBkbG+Pk1JLffksd5+fOXeTq1RjatPmMVq1Sv5AFBBwAwN8/iB49vDNMo7D1uF692nz0UU26d/88277md/7Xfv55CqtXb+buXc3lg7d3X3744UciIs5olTM9fS0v3N2dCAg4wJkzUQAsWbKGUaMm5JjXUPsM4ODQhNOnzhH9KteypWvp0tVV65qKFcvTwbk1bh37ajyndOlStHBowo8z5gNw82YiDi3c+euv+7nOmlbr1s2JiEjzb++zSqNn2tSZm1fAxcWR9h0090CampoydeocQkKOABAfn8DtO3czrKzpwtD63MKhCZGnzxN9NRaA35auo0tXF61rThwL53+zFqJSqUhJSeHcuYtYvW+h8Xz7Txvg4tqWkV+Nz1PW3Nqw1Z9Ozo60adFUL/MHw+mzPr/DlS9fjnk/T83wncnQpKAqsJu+FdoVMYDIyEjGjx/P3r17uXnzJkePvtkSM23aNNq1a4efnx9t27YlKSlJ/djdu3dZtWoVW7duZdmyZTx69Ihx48ZRu3ZtJkzQ/KJw7tw51q1bx5YtW9i1axcXLlwgKiqKzZs34+3tzdatW1m1ahUzZ87MMufChQuZOHEi27Zt49NPP+XixYt5et1WVhbcuHFT/feNGwmUKlUy00NEsqqrZGVB3I2EN4/FJ2D16oPxyy/H8c3ooURfDWff3vUMGzaW5ORkAHr1Hsr+/Yd1zGuukSM+PmPe7GpSH0tI81ii+kN86dK1zJgxn2fPnmvMMywskvbtW1O2bGmMjIzo0aMTFSuWL/CMVlYWJCQkaezeTn2sIgqFghUr5vP999OJj0/UyPP6gyAgYAMHD25nxYoN3Lt3P8v8ZcuW5ssvB/HNN5N1qhk92puXL1/SqFF7bG3bkpCQxNSpYzI8t1y5MigURty58+bLa3x8ApaW5tSoYU1i4m0WL57JsWP+7NmzjiJFMl7np7D1OCLiLIMHjyYh4VaWPSuI/AB9+3bHxKQIy5dvyDDfPn2GExx8RKuMmefWz/KiRg1rHj95wprVvxIWuo91axfy/PkLLfIaZp9f54qP15x3qVJmGbJnVZOYeIuent5cvXJNY7pVrSuTlHiLIcMGEBC0iYOHd1C3bu0cN85onzvvYyQhIYmuXQfy55/RGs959uwZy1e86bfXgB6YlShBaOjpPOQ1rD5bWlUkPs2YvBmfSMl0ebOrORByVJ3VqpIFg737sHP7Po15TJ76LVMnz+Hhw0d5yppb34/0pn2bFnqZ92uG0md9LZMVCgWrVv3Cd2OnEX9T8/NQFF6F+qqJNWrUoGLF1EMGqlWrxt9//61+7NixY8yYMQOA1q1bU7JkSfVjTZs2RalUUqZMGUqXLq3xvPTCw8Np0aIFZmZmQOreMYBatWpx5MgRfHx8uHz5Mk+ePMlyGi1btmTo0KG0atWKli1b0rhx41y/ZgCFwijT41ZfryxpU6dQKDQeMzIyIjk5GVNTU9auXYjXwBHs2ROMra0N27ctJ+LUGY0vN7owMlLkmDe7moxZM77W9Nav346lpTl7967nyZN/WLZsXbZfAvMrY+r96edlRHJyClOmfMvRo6GEhBylaVP7THM5OnanXLky+Puv4dKlK6xevTnTugEDPPH3DyQm5nqWrzGzmnbtWvLuuyVp2TJ1K6ZSqeT27YyHLGb9OpIxMSlC27YtcHTsRnj4GTp0aM2OHSv44INPef78eZr6wtljbeVX/rp1a+Pl1YPWrbvkKV9W9LW8MCliQvv2rXBo2YkrV2IYMqQ/mzYuoaGtY7Z5DbXPQIZ5p82lS016JiYmVKn6Pg8fPsKxdVesrSuzN3ADV69cU+9xzO/cuc2e1ujRQxg2dAAdnHvy9GnuV24Mrc9vK+8ndT9i9bqFLPVdQ+C+A+r7be3qUbZsGbZs8st1xn8DQ+mzvpbJQ7z7c/RIKMHBR2jWrFGeXoO+ye+IFRJpL75gZGSEhcWbXcjGxsZZnmSXdmu9kVHmAz1tbdpzj5KSknjw4AFfffUVQUFBVKtWja+++irbnH379mX16tW8//77zJo1i0WLFmVbn5kJ40cRHhZAeFgA/fp7YGFeQf2YpWVF7t27z5Mn/2g8Jy7uZpZ11+PiNR6zMK/AjfgEPvroQ4oVK8aePcEAhIWd5uLFy9g2tNE5c9oc5jnkza4m/WPm5hU0tnRmpnTpUmzatBNb27Z89pkbf/4ZzdVXhyIUZMa4uHgqVnxPY16vH/PwcMfVtS0nT+5h0aKfsLauzMmTewBwc3OiRInU85bu3LmHn18g9erVzjJ/587OrFq1KdueZFZjbGzMyJET1eeQNWnijIfHYGxs6mhc4OPWrTsYGaE+3CHt60hISOLSpSvqw1X9/YMwNjbOcGGGwtZjXeVX/h493ClZsgQHDmzj5Mk9mJtXYPnyebRv3ypXOaFwLC8SEpI4cSJCfVjN8uXr+eSTjyhatGi22Q2pz5llT7vn3cKiAn9lkj2nmvQSE1KP6Fi7OvUiCNHRsZw8EUH9BnVynXXChFFEhAcSER5I/34emFuk7+dfmYyReK3q0lMqlaxe/Svdu3WkaTMXzp3L21EhhtRngBtxN6lo/iaLeSZZcqpx79SebTtXMGnCbObOXqwxfTf39mxcv71QXFhAnwpznwvDMtnT052OHdsRHhbA4sWzsLauQnhYgM6vRRSsQr0ilp1GjRrh55e61eLQoUM8ePAg23pjY2NevnyZ4f4GDRpw6NAhHj9+zMuXLxk5ciRRUVEcO3aM4cOH06pVKw4fTj1UL6stbV26dOHx48f07duXvn375urQxEmTZ9PQ1pGGto40beqCra2N+mTnQQN74eeX8c0UtP9QlnV+foH07dsNY2NjSpUqSdeuLuzaFcDVq9coVcpMfUU8a+vK1KpVgzNnc781MDj4MLa29ahWrQqQejK9v3+g1jX+/kH07t1VnbVLFxd25XCSrI1NHTZs8KVIkSKvVjb+v737DoviWsMA/i5lQUXQeK1gA1vU2KhWioUSugVUsGNXbESNJbFgw94hJigExYIFLIAIVhSwIiqGWEAQASWKCtJ27h+ElRV2AQVmhny/++zzhNkD+3rulD1z5pwzDYcPn6zxjCkpr/DkSSKGD7cCUDS2RSQSIS4uHpqautDXN4eBgQWmTVuIp08TYWBQNFubi4sTpk0bBwBQVa0PS8shuHgxsszsDRqoQUurDa5fvyX13yetTFjYJUybNhaKiooQCATYs2c9Vq1ahNu3Y8WNM319cxQWFuLcuXBMnFg0/qNr107o1Kk9Ll++gZCQi2jTpqV4psR+/fTAMAyeP5ec/IZrdVxZ1ZXfzW0lunUzhoGBBQwMLJCamobx411x5szXz2jFhfPFqVPn0Lu3Dtq0aQkAsLO1wIMH8eX2hPCpnr8UHn4Vuno9oflvrgkTR5X6+xUp86XExGTcvROHkaOLxoA0btIIevq9cOf2/a/OumLFRujoDoGO7hD0628F/ZL/3092RlBQ6XPs+fOXKlTuSwcO7IBq/froP8AaiYnJX525GJ/qGQAiLlyFjm4PaGq1BgCMnzgS5/79olyRMqbmJljrsQxDbccj4Gjp3pg+/fRw6dL1b8pYG3C5nrlwTm7dRhs6ukOgq2eKqVPd8PTp83KfUOAqEcPU2IttnH40UZYlS5Zg4cKFOHLkCDp16iTxaGJZtLS08P79e7i5ucHDwwM2Njbw8vJCly5d4OTkBEdHR4hEIgwePBh9+vTBrFmzMGrUKCgpKaFTp05QV1dHcnLZF5h58+Zh0aJFUFBQQN26dbF69epv+rdlZLyBy+T58D/kCaFQEU+eJmLChDkAihognns9oKtnKrOcp6cPNDVb49bNUCgKhdi3709cuXIDADB8hAs2b1oBZWVlFBQUYPqMoi+w35J3yhQ3HDy4B0KhEE+fJmLSpLno1esH7N69HgYGFlLLAICXly80NVshOjoYQqEifv/9IK5ejZL5mRcuXEH//gaIiQmBnJwAQUGh2L59HysZx46dhd2712Hhwln49CkXo0dPL/eO2uTJ87Fjx1pERxc9n+7t7Y/AwLLvXGlptcarV+kSNxJ69eqGPXvWQ1/fXGoZAFizZhvWrVuKqKhzkJeXw717D7Fw4aoyP8fVdSn27NmAW7fOg2EYTJw4B1lZ75GV9R4jRkzCtm2rUa9eXeTm5sHRcQpyc3Mlfp9rdVxZbOzHVZWbrfPF7NlLcPTIPigqKuCff95h5KipZUUslZeP9QwArzPeYPrUhfD5cyeEQkU8e5qEqZMXoGfPH7B91xr072MltUx5Ro+cio2bV2DipFGQk5PDhnU7cfsbGwjFMjLeYJLLPBz294KiUBFPnyRi/ARXAIB2r27w9CxqtMkqJ42BvjaGDbXE47+e4PKlU+Lti392x/nzl74qL9/q+fXrTMyctgj7fXdAKBTi2bMkTJvshh49u2LbzjUw7GsttQwArHRfCIFAgG07P084FHXjFn6aXzS5mKZWa7xITPmmjLUBX+qZb9/hCLsEDE/7un18fNCnTx+0a9cODx48wLJly3D8+HG2Y1WKUEmD7QiVJi8nX34h8k34eEiWfLyXVI9CUcXG6XAJH88XQnl+3Z/MzquaCT1qUl2h7MdXuUZewL+Hh9Ke8e+RtKZt+dV78yFP9iO7XJSX++091jWhv/rAGvusKykXyi9Ujfh1xSmhdevWmDdvHuTk5KCkpIRVq8q+y08IIYQQQgghXMPbhpihoSEMDUuvJk4IIYQQQgghXMfbhhghhBBCCCGkduHCQss1hX8PPhNCCCGEEEIIz1GPGCGEEEIIIYQTqEeMEEIIIYQQQki1oR4xQgghhBBCCCfwcRmfr0U9YoQQQgghhBBSw6hHjBBCCCGEEMIJNEaMEEIIIYQQQki1oR4xQgghhBBCCCcw1CNGCCGEEEIIIaS6UI8YIYQQQgghhBNo1kRCCCGEEEIIIdWGesRYJC8nz3aE/wQRI2I7QqUUiviVFwDk5fh3T0dRjmenP/5VMeQF/Av9Me8T2xEqRVGeZ/sx+FfHOS+vsB2h0pq2NWU7QqWlPQthO0KlqGgYsh2h1qJZEwkhhBBCCCGEVBv+3UojhBBCCCGE1Eo0RowQQgghhBBCSLWhhhghhBBCCCGE1DB6NJEQQgghhBDCCTRZByGEEEIIIYSQakM9YoQQQgghhBBOYKhHjBBCCCGEEEJIdaEeMUIIIYQQQggniGj6ekIIIYQQQggh1YV6xAghhBBCCCGcQGPECCGEEEIIIYRUG1YbYmlpaXBxcZFZZseOHdixY0ep7S9evMDPP/9c4c9atGgRjh8/XumMbDAzM0F0dDDu3QuHn99u1K+vUuEycnJy8PBYjrt3LyAu7hImTRpd6nfHjBmBY8d+l9jm6uqCW7fOIyrqHM6c8UPbtq04lbl165ZISbmHXr1+kNguFApx+vSfsLOzqFReADA3M8HNmFDcj72Ig357yswsq5ycnBw2evyC2HsRePjgClwmOYl/p2HDBti/fzuibpxD7L0IjBplL35vjutk3LkdhpjoEJw7exCamq0rnR0ALMwH4vat83gQdxn+hzyl5i+vnIZGCyQ+u4lGjRoCAL7/vj1uxoSKX3duh6EgLwW2tuaVzshWHQNF+8bZM35ftW8UMzUzxo2oc7h99wJ8/9xVZv7yyqirN8dff18X1y8A9NLuhvMXjiLyxhlERZ+Dg6PtV2csqbqOQ23tbggPD8CNG2cRExMCR0e7KskL8K+OAX4ce2ztC99yTv4SH+r5WzAMg59XbYT3wWM1+rnFBpsa4cr1IETdDoG3z/Yy61daGWVlJezYvRbXos4gMvosduxeC2VlJXTs2A6XrgWKX1dvnEbm+wRYWg+p6X8eAPbquLqufZ06tUd0VLD4devmeeR+egEbGzPx36yKax/bRAxTYy+2sdoQa9q0KX777bev+t2XL1/ixYsXVZyIff/733fw9PTAyJFT0b27CZ49S8KqVYsqXGbSpNFo104T2tpD0K+fFWbOnAAdne4AgIYN1bB9uzs2bvwFAoFA/PeMjfti7FgHGBnZQV/fHKdOBcPLayMnMgOAkpISvL23QihUlPib+vq9cPHiCfTurVPhrCXzeHltgqPjZPzQzQjPniXBffXiSpVzmeSE9u010bPXIPTpa4lZsyZCR6cHAGDfb5uRkpwKfQNzmFuMxOZNK6Cu3gwmJv0wbpwDBhjaQlfPFCdPBsPLa9NX5d/322aMcJiMLl0H4NmzRKxxL31jorxyTk7DEHEhAOrqzcXbHj1KgI7uEPEr7PxlHPI/gZMnz1U6Ixt1DBTtG5cvnUTv3rqVyvxlrr17N2D0qGno1WMgnj1LwspVP1WqzMhR9gg5fxgtWjST+D2/g7vhvnor+hj8CDu78Vi3bgm0tNp8ddbiLNV1HB46tBerVm2GgYEFbG3HYv36pd+ctzgPn+q4OA8fjj029oVvOSeX9W/gej1/iyfPkzBx9mKcv3i1xj6zpEb/+w4796zDWKeZ0O9liufPX2D5igUVLjPPbTrk5eXRz8AS/QwsoaysjLnzp+Lx479h2Nda/IoIv4pjR4JwOjC0xv+NbNVxdV774uMToKdvJn6FhV2G/+GTOHUqGEDVXPtIzaqxhlhUVBQmTJiA6dOnw9TUFLNnz8azZ89gYmICAHj16hWcnJxgZWWF+fPnY8CAAeLfjY2NhaOjI4yNjcW9Y6tXr0ZcXBxWrFhR6rP2798PU1NTWFhYwMPDQ7z94sWLGDZsGIyNjXH48GEARb1yEydOxIgRI2BkZIRt27YBAI4fPw5nZ2dYWVlh8+bNUvN9/PgRCxcuhL29PWxsbHD69OlvqqdBgwbg1q1YPHnyHADg5fUnHB1tKlzG2toUvr5HUFhYiLdvs3D0aBBGjiy6Yzl0qCVSU9OweLG7xN9LS8vA7NlL8P79BwDA7duxaNVKnROZAWDr1lXw9T2KN28yJf7m9OnjsGzZOty8ebfCWSXz3MPfxXl+84VjGXfMZZWzsTHFAZ/i3O9w5GggRo20Q8OGDTBwYH+sdt8CAEhJeYX+/a2RmfkWr15lYFaJur5VybouNniwIW7evIe//34GANjr6YNRI0v3Usgq17x5U9hYm8LCsnQPZLF+ffVgb/8jps9YJLWMNGzVMQDMmDEBS5etQ8xX7BvFTAb2x63bn/fZfb/9iREONhUu06x5E1hZDYat9ViJ31FSEmLtmu24GHENAPAy5RVev84UNyK/VnUdh0pKSnB334aIf/OmiPM2x7fiWx0DfDr2an5f+JZz8pf4UM/fwj/gNIZamWKIcf8a/dxixib9cOf2fTx9kggA+GPfQQwfYV3hMtevxWCTx24wDAORSITY2IfQaNVC4vcN+ujA2sYM8+csr4F/UWls1XF1XvtK6ttXD3b2Fpg583MjryqufVzA1OD/2FajPWJ37tzB8uXLce7cObx8+RJXr36+S+Hu7g5zc3MEBQXBzMwMaWlp4vfevHkDHx8fBAQE4Pfff8eHDx+wdOlSdO3aFb/88ovEZ8TGxuLgwYM4duwYAgMD8eDBA8TFxQEA8vLycPToUXh6emLLlqIvcKdPn4alpSWOHDmCoKAgHDhwAJmZRV/409LScOLECcybN09qvj179qBLly44fvw4/Pz8sHfv3m/qqdPQaI7k5Jfin1NSUqGmpirRrS2rTNF7qSXeeyW+SO7b54e1a7cjNzdP4jMfPvwLV69GASjq0l61ahGOHz/LiczjxjlCUVEB3t7+pT537NjZuHDhSoVzSmZuIZEnObl05vLKffleSkoq1NWbQ0urDV69SoOr62RERBxH5LUz6NHzB+TkfMLDh49x5coNAEV1vXr1IhwPOFPp/C01WuBFBfLLKpeamobhI1yQkPBU6uesX7cMy35ZL244VgZbdQwAY8bMRFjY5UpnlszVHClf7Jdl7dfSyrxKTceokdPEXxCL5ebmwefAEfHP4yeMhEr9eoiOvvPNeavjOMzNzcWBA4fF2ydMGIn69eshOvr2N+UtzsOnOgb4cuyxsy98yzn5S3yo52+xZP50/DjEuEY/syR1jWYSx9XLlFdQVasvUb+yykSEX8WTv58DADRatsDU6WNx6kSwxGesXL0Qq1durvG6LcZWHVfnta+ktWuW4JdfNkjUb1Vc+0jNqtFZE9u3b49mzYruSGppaeHdu3fi965du4a1a9cCAAYPHgxVVVXxe/3794dQKMR3332Hhg0bSvzel2JiYmBsbIz69esDKOodKzZw4EAIBAK0b98e//zzDwBg4sSJuHHjBn7//XckJCQgPz8fOTk5AIDOnTtDQUFBZr7IyEh8+vQJAQEBAIDs7GwkJCSgZcuWX1VHAoEcmDKeWS0sLKxQGTk5yfcEAsnfleV///sOBw/uwbt377F8+QbWM/fo0RWTJo3G4MHDK5ylooo+s/T2L+tKVrnSuQUoLCyEoqIC2rZtjfdZ72FsbA8tzTa4cOEY/v77Ge7cuQ+gqK4PHfJE1rv3WLZ8/Vfml13nlSlXlt4GOv/mPFHpfJ8/u/T2mqrjb1WRuvuW+gWAefOnYvqM8bC1GYdPn3K/Pixq5tyxYME0TJ8+ATY2Y745L8C/Oq5MHjaPPT7uC1/iQz3zWVUde917dIHvwd3Y5/UnQoMjxNv19HuiUaPvcOxIUBUn577qvPYVMzDQRuPGjeDvf7KqYnMKF8Zu1ZQabYgpKSmJ/1sgEKBFi8/d2PLy8mUe8ADEjaHi35NWrrhsyfFPaWlpqFOnjvgziv9GsXXr1uHFixewtLTEoEGDEBkZKf77ysrK5eYTiUTw8PBAly5dAACvX7+Gmpqa1HzlefHiJXR1e4h/VldvhszMt8jOzqlQmRcvXqJ586bi95o3b4qUlM93tKTp2rUTjh3bh8DAECxa5A6RSMR65tGj7aGqqoKIiOPi7d7e2/Dzz2tw5kxYhfMVW758Pix/HAwAUFVVQVzcY5mZi3KnQE+3p5TcKWje/POjTkW5XyE1tai39IBP0R35J0+fIzIyBro6PXDnzn107doJAQF/IPBUCBYuWlXhuv71lwWwtCwa8KxaXwVxD+K/yPVPqfxJL1Kgp/dl/tLlyjJ8uBX+9Dsm83j7ElfquCq8ePESOiX22RYtyt6vyytTFqFQCE8vD3Tq1B4mRvZISkqpkrzVde4QCoX47beN6NSpPYyM7JCUlPzNeYvz8KGO+XDslcTHfQHgXz3zWfKLl9AuMRa7eYum+OeLfaS8MvZDf4TH5l/x04KVCDgq2eCys/8Rhw+d+M/UbU1d+4oNH/bf3XdrG85MX9+7d28EBRUdyJcuXUJWVpbM8vLy8igoKCi1XUdHB5cuXcLHjx9RUFCA+fPnix9NLMu1a9cwceJEmJub49mzZ0hLSyvzi7G0fAYGBjh06BAAID09HdbW1khNLb/hI82FC5ehp9dTPPh50qTROH06tMJlTp8+jzFjRkBeXh5qaqoYPtwageUMklVXb4Zz5w5hzZrt+OmnijcMqjuzm9tKdOtmDAMDCxgYWCA1NQ3jx7t+VSMMAFau3CQe4Np/gA309Hqi3b95XFycEHS6dD2FhV2WWi4oKBTjxn7OPWK4NQKDQvD8+Qvcvh0LZ6dhAIAmTf4HAwMd3LodC3X1ZggJPow1a7bB7acVlarrX1dsFA8u79vfCvp6vdCuXVsAwJTJzggMKp3//PlLFSpXlgEDeiM8vHKDnLlQx1Ul/MIV6Ol+3mcnThqFM2fOV7pMWX7/Ywvqq6pgoMnQKmmEAdV77vD23or69evD2Ni+Sr9486WO+XDslcTHfQHgXz3zWcSFq9DR7QFNraJZe8dPHIlzZy9UuIypuQnWeizDUNvxpRphANCnnx4uXbpezf8K7qipa1+x/v0NxGM1a6P/0hgxzizovGTJEixcuBBHjhxBp06dJB5NLIuWlhbev38PNzc3eHh4wMbGBl5eXujSpQucnJzg6OgIkUiEwYMHo0+fPggMDCzz70yZMgU//fQTlJWV0axZM3Tt2hXJyaUvLtLyzZw5E7/++issLS1RWFgINzc3tGpVuanfS8rIeIMpU9xw8OAeCIVCPH2aiEmT5qJXrx+we/d6GBhYSC0DAF5evtDUbIXo6GAIhYr4/feD4vFf0ixaNBv16tXF9OnjMH36OABF4+kGDLDlbOZvlZHxBpMnz8ehQ54QChXx9GkiJkwsytOrVzfs3bMBevpmMst5evlCU7M1bsaEQCgUYt8+P/H4rxEOLti2dTUmT3aGnJwc1qzdilu37mHXzrWoV68uZkwfjxnTxwMoGs/Sf4B12UFl5J/kMg+H/b2Kcj1JxLgJrgAA7V7d4OlZ9IVGVrnytG/XFs8Tv/6LFlt1XFUyMt5g6lQ3/Om3uyjXs0RMnjQfPXv9gF2716GPwY9Sy8iip9cTdvYW+OuvpwgL/zyl8rKl63HhG57tr67jUF+/F+ztf8Rffz1BeHiA+POWLl33zWMR+FbHxZn5cOzxbV8o69/A9Xrms9evMzFz2iLs990BoVCIZ8+SMG2yG3r07IptO9fAsK+11DIAsNJ9IQQCAbbtXCP+m1E3buGn+UUTqGlqtcaLxKq5ycQ31X3tA4B27doiMbH2zRz+XyRgONKv6ePjgz59+qBdu3Z48OABli1bxql1v6ojX506X7d+FKkcEVO5Hj62FVayR5IL5OU407leYYpynLkPVSGFPNuPAUBewL/94lNBXvmFOERRnl/7MQDkF5Z+moXLcl5WzQQkNalpW1O2I1Ra2rOQ8gtxiIqGIdsRKi33Ez8ab+0ba9fYZyVk3KqxzyoLZ87grVu3xrx58yAnJwclJSWsWrWK7UgSuJ6PEEIIIYQQvqPJOlhgaGgIQ0Pu3l3gej5CCCGEEEIIf3CmIUYIIYQQQgj5b+PCJBo1hX8P8BNCCCGEEEIIz1GPGCGEEEIIIYQTGB5OTvW1qEeMEEIIIYQQQmoY9YgRQgghhBBCOEFEY8QIIYQQQgghhFQX6hEjhBBCCCGEcALzH1pHjHrECCGEEEIIIaSGUY8YIYQQQgghhBNojBghhBBCCCGEkGpDPWKEEEIIIYQQTqAxYoQQQgghhBBCqg31iLGIjy1+hofP7fKxnvmGj3VcyIjYjlAphaJCtiNUHg9v9QnYDlBJcgK+JeZfHatoGLIdodL4eE7mWz1/SL7EdoRaS8TD/fdr8fAySQghhBBCCCH8Rg0xQgghhBBCCKlh9GgiIYQQQgghhBP4OAzma1GPGCGEEEIIIYTUMOoRI4QQQgghhHACHyeb+VrUI0YIIYQQQgghNYx6xAghhBBCCCGcIKIxYoQQQgghhBBCqgv1iBFCCCGEEEI4gcaIEUIIIYQQQgipNtQjRgghhBBCCOEEEfWIEUIIIYQQQgipLtQjRgghhBBCCOEEGiNWg96/f48ZM2awHaNCnJ2dERUVhaioKDg7O1frZ5mZmSAmJgSxsRHw89uD+vVVKlVOTk4OHh6/4N69cDx4cBmTJjmJf0dbuxsiIo4jKuocbt4MxciRduL3Dh3aiwcPLiMq6hyios5hw4blFc5sbmaCmzGhuB97EQdlZJZWTk5ODhs9fkHsvQg8fHAFLiUyN2zYAPv3b0fUjXOIvReBUaPsAQALFkxHdFSw+PX0SQwy0h9WOLNELnMT3Lp5HnH3L+HQwb3S85dTTkOjOZ49vYlGjRpKbB80aABiokO+Klt5LMwH4vat83gQdxn+hzylZpdWTllZGb95bcLdOxdw7244fvPaBGVl5SrPyfU6NjMzQXR0MO7dC4ef3+4y80krU3TMLcfduxcQF3cJkyaNFv+OtnY3hIcH4MaNs4iJCYGj4+djrm9fPVy6dAJRUedw/vwRtGnT8qvzA9yvY4D/9Wz+73EUF3cZh2Qcb+WV09BogefPJOtYR7s7Ll08iZsxobhzO0x8rvsWpmbGiIo6hzt3L8D3z11l5pVWRk5ODhs2LMftOxcQe/8iJpao74YN1fDHH1sRef0Mbt+5IHEtqQp8qOfquu516tRe4tp26+Z55H56ARsbM/HfFAqFOHvGD3Z2FpXL/I3nCDk5OWzc+Cvux17Ew4dX4eLy+Vr9faf2iAg/jpjoEERHBWPwYMNSf3fWrIm4czus4nl5WMffgmEY/LxqI7wPHquxzyQsYlj24sULxtjYmO0YFeLk5MTcuHGDuXHjBuPk5PTNf09JqWWZL3X17kxaWgbTuXN/RkmpJePhsZvZu/dApcrNmvUzc+7cBaZu3TZM06Zdmfj4BKZvX0tGSaklk5SUzJibj2SUlFoympq6En8jJeUV06aNjtRsQiWNMl8t1Lv9+3f6MUIlDcbDYxezd++BSpUrzlynbmumSdMuTHx8AtOnryUjVNJggoJCGQ+PXYxQSYNpq6nDZGb+w7TV1JH4242bdGb++usJY2XlJLFdUahe7qt5ix+YtLQM5vvO/RhFoTrj4bGL2bN3f6XLjR8/m3n6LJFhGIZp1rwroyhUZ+qrajFr1mxlMjP/YeLiHpWbRV6xRaVeTZt3ZdLSMpiO3/dl5BVbMBs8djK79+yvVDn3NVsZH9+jjIJQnVFU0mAO+Z9gVq3eXOEMfKtjRaE6o6zcSuKlodGDSUvLYLp0GcAoK7diNm7czezd61PhMrNnL2HOnQtn6tVryzRrVnTM9etnxSgrtxIfc8rKrRgtLT3x39DS0mNev85kDAwsGGXlVsz8+b8wISERpbIpK7eqFXXMh3pWUGwh89Xs3+Oo0/d9GYV/j6M9e/ZXuty48bOZp0+L6rhpsy7i7YmJycwQUwdGQbEF07qNtsTfKOtVt05rma9WLXsy6WkZzA9dDZm6dVozmzbuYTw9fSpcxtV1CRMcHM7UV9FkWjT/gYmP/5vp39+aqVunNXP6dCizaeMepm6d1ky7dvpMZuZbpl07/XIzlVfHXKtntq57JV9btngyh/xPiH/uP8CauX07lvn4MZtxcJxcqnx1niNmzlrMnD13gVGu04pp3KQzEx+fwPTu8yOjKFRnLl6MZCa5zGMUheqMru4Q5u3bd4xync/nrwGGNkxKSmqZ5xC+1XFexpMqfz2KiWCcHIcz3bv9wHhuW1/lf58vVOtp1tiLbd/cI8YwDDw8PGBqagoLCwscOHBA3HMEAMnJyTAxMQEABAUFwcbGBvb29pg9ezZyc3OxevVqpKeni3vFAgICYGlpCSsrKyxatAgfP34EAPTt2xfLly+Hra0tJk2ahHPnzmHUqFEwMTFBdHQ0ACAxMRHjx4+HnZ0dRo4ciYcPi3pGFi1ahKlTp8Lc3Bzh4eHi7Lm5ufj5559hamoKS0tLnD17FgBw7tw5jBgxAtbW1jAzM8Pt27el/vu9vb1hbW0NW1tbLF9e8d4jWQYNGoBbt+7hyZPnAIDffvOFo6NtpcrZ2JjBx+coCgsL8fbtOxw9GoSRI+2hpKQEd/etCA+/CgBISXmF168zoaHRHG3atET9+vWwe/c63LwZCi+vjWjYUK1Smf/+N4tXOZnLKmdjY4oDPkfEmY8cDcSokXZo2LABBg7sj9XuW8SZ+/e3RmbmW4m/vW7dUoSERCAk9GKFMpc0eJAhbt66h7//fgYA8PTywUjH0nd3ZZVr3rwprK3NYGk5WuJ3hgwxRN16dTFx0txK56pQ9sGGuHnzc6a9nj4YVcadaVnlrly5gTVrt4FhGIhEIty9G4dWrTSqNifH67ho34wVH09eXn/C0dGmwmWsrU3h61u8/2b9e8zZ/XvMbUNExDUAn485dfXmsLOzQGjoRdy9GwcA2LfvINzcVn71v4HrdQzwv56/PI48PX3K7AmSVa6ojk3x4xd1rKSkhNWrNyM8/Mq//4ZUZLx+A3X15l+VFQAGDuyPW7djS1wn/oSDg02Fy1hbmcJXfC3JwrFjQXB0tEXDhmowMemPNWu2AgBepryCkaEt/vnivPy1+FDP1XndK6lvXz3Y2Vtg5szF4m0zZkzA0mXrEHPzbqUyV8U5wsbGDD4HDn/OfCRQ3KMoLy8n/t6gUl8Fnz7liv9mkyb/w7atq7F4sXuF8/Kxjr+Ff8BpDLUyxRDj/jX2mYRd39wQCw4Oxu3btxEUFISjR4/i+PHjyMjIKLPs1q1b8ccff+D48eNQV1fH06dPsXTpUjRp0gS7du3C48ePsXfvXvj6+iIoKAh16tTBzp07AQCvX7/GgAEDcPLkSeTm5iIsLAwHDx7ErFmzcODAAQDAwoUL4ebmhhMnTmDVqlWYO/fzF4YGDRrg3Llz4kYhAPj6+iI7Oxvnzp2Dt7c3du3ahby8PPj7+2Pv3r0IDAzEpEmT4OXlVea/p7CwEJ6enggICMDx48eRn5+PtLS0b61SaGi0QHJyqvjn5ORUqKmplvm4hbRyGhrNkZz8UvxeSkoq1NWbITc3F/v3HxZvnzhxFOrXr4eoqNto3LgRwsOvYtasn6GnZ4YPHz7C03NjJTJ//jzZmcsu9+V7RZmbQ0urDV69SoOr62RERBxH5LUz6NHzB+TkfBKX7dSpPaytTLFi5aYK5a2O/KmpaRjh4IKEhGcSvxMYGAI3txXIyvrwVdnK01KjBV5UILuscufDLiMh4SkAoFUrdcyeNQkBAaerNCfX67isY+bLfLLKFL2XWuK9V1BXb47c3FwcOPD5mJswYSTq16+H6OjbaNdOEx8/ZsPHZweuXz8LX9+dyMvL+4Z/A7fruOiz+V3PVVbHI1zEx1yx3NxceO/3F/88aeJo1FdRQVSU9JuBFctbsr7Kqm/pZdTLeE9dvTk0tdrg1at0zJo9CWEXjuHK1UD06NFV4rz8LfhQz9V53Stp7Zol+OWXDXj//vOxN2bMTISFXa5U3qrKXHQtKfHdIyUVGv9mdnVdip/cZuLpkxgEnzuEWbN+RmFhIeTk5ODjsxOLf3ZHystXNZq3puv4WyyZPx0/DjGu0c/kIoZhauzFtm+erCMmJgbm5uYQCoUQCoU4deqU1PFTxsbGGDlyJAYNGgRTU1N8//33SE5OlvhbxsbGaNiw6DluBwcHLF78+e7EgAEDAADq6urQ1tYGALRo0QJZWVn4+PEj4uLiJMpnZ2fjn3/+AQB069atzOwjRoyAnJwcGjdujDNnzgAAdu3ahfDwcDx79gzR0dGQkyu7vSovL4+ePXti2LBhGDhwIMaPH4+mTZtWuO6kkZMTlLlzFBYWVricnJycxHsCgQCFhSKJcgsWTMeMGRNgbe2MT59yERNzFw4Ok8Xvr169BYmJt6CoqIj8/PxyMsuhrP25dGbp5crOXAhFRQW0bdsa77Pew9jYHlqabXDhwjH8/fcz3LlzHwAwe9ZE7Nm7H1lZ72XmlJ7/2+ucLV/WW7Gy6152uV49f8Cxo79j9579OHO24s/wVywnt+tYICi/fmSVKb3/ls68YME0TJ8+ATY2Y/DpUy4UFRVgYTEQgwYNx5MnzzF9+jj4+3vCwODrxiNwvY4B/tdzVR5vsri5zcCsmRNhaeWET5++vnEjqMD/17LKyMkJwKCM87KCAtq2bYX3WR8waOAwaGq2xvmwo/j7yTPcvRP31XmL8aGeq/O6V8zAQBuNGzeCv//JSmWTnrm6vl8UQklJCX5+uzHJZS7Onr0APb1eOHHcGzdv3cWM6RNw9UoULly4ggEDelciL//qmJDK+OaGmIKCAgQCgfjn4oZV8U5fUFAgfm/p0qWIj4/HpUuX4ObmhpkzZ4obVAAgEkk2FBiGkfh9oVAo/m95eXmJsiKRSNwQLPbq1Ss0aNAAAMqceODL7ImJiWjUqBGGDRsGa2tr6OrqomPHjvDz85P679+9ezfu3r2Ly5cvY9KkSdi4cSP09PSklpdm+fJ5+PHHwQAAVdX6iIuLF7+nrt4MmZlvkZ2dI/E7L168hK5uzzLLvXjxEs2bf24UNm/eFCkpRXewhEIh9u3bhE6d2sPIyBaJiUX/n/Xtq4cGDdRw5sx5AEUnK5FIJPWCtnz5fFiKM6sgLu5xBTKnQE9q5hQ0b97si8yvkJpa1Mt4wOcIAODJ0+eIjIyBrk4P3LlzH3JycrC1tUDvPpX7UvXL8gWwtCzKX19VBQ8qWOd6emXnr0m//rIAlpZDAACq9VUQ9+DL7P+UypT0IqWM7J/LjRhhjZ3b12D2nKVVdkHiUx0XHU89ZH6urDLlHXO//bbx32PODklJRcdcamoabty4JX4kbP/+w9i0aQWUlZUkHumRhU91XPzZfKvnX35ZAKt/j7f6FTzeXpRzvEkjFArx++9b0Pn7Dug/wFp8fv5ayV9cJ1q0KF3fssokl1HfL0ucl319jwIAnj5NRGRkDHR0enx1Q4wP9VxT171iw4dZ4U+/Y990576qzxFJL1LQosQ+0aJ5UySnpKJLl46oU6cOzp69AACIjr6Nhw//gp5uL4waZY+MjDewsTFDPZV6UG/RDDHRIdDVMy2Vl491TMjX+uZHE3V1dREaGor8/Hzk5ORg0qRJUFVVxd9//w0ACAsruqteUFCAIUOGoGHDhpgyZQpsbGzw6NEjKCgoiBtbenp6CA8Px9u3bwEAR44cgb6+foVy1K9fH23atBE3xK5du4bRo0fL/B1dXV2cPXsWDMPgzZs3cHJywsOHDyEQCDB16lTo6+vj/PnzUhsimZmZsLCwQIcOHeDq6oq+ffvi8ePHZZYtz8qVm6Gvbw59fXMMGGADPb2e0NJqAwBwcXHC6dOhpX4nLOyy1HJBQaEYO9YB8vLyUFNTxfDhVggKKprpzNt7G+rXV4GRkZ3ExadevbrYsmWF+PnuuXOn4sSJs6UayJ8zb4Kevhn09M3Q/9/M7UpkCZKRuaxyQUGhGDd2hDjziOHWCAwKwfPnL3D7diycnYYBKHrO3MBAB7duxwIAunbthLdv31X6C8uKlRuhq2cKXT1T9O9vDT29XmjXri0AYLKLs7i+SjofdqlC5arbrys2Qkd3CHR0h6Bvfyvol8g0ZbIzAoNK1/3585eklrP8cTC2bl4Fc4tRVXpXkE91fOGC5PE0adLoUsedrDKnT5/HmDEjShxz1ggMLHrP23sr6tevD2Nje3HjACh63M/AQButWxfN4GdjY4YHDx5XuBEG8KuOAX7W84oSx1u/L463yZOdEVSB401auS8dOLADqvXrV0kjDAAuXLgCPd0eEnVZfLOtImWK6nu4uL6HDbNCUFAoEhOTcefOfYx2Ggqg+Lysjdv/npe/Bh/quaaue8X69zcQj3v8WlV9jggKCsW4cZ+/X4wYYY3AwBA8efIcamr1YWBQdINdU7M1vv++Pe7ei0PrNtrQ0R0CXT1TTJ3qhqdPn5fZCAP4WcekaokYpsZebPvmHrHBgwcjLi4O9vb2EIlEGDNmDLp27YpFixYhICAAAwcOLPogBQXMnj0bEyZMgJKSEho1aoR169ZBVVUVLVq0gLOzM3x9fTFlyhQ4OzsjPz8fXbp0wYoVKyqcxcPDA7/++iv27dsHRUVFbNmyRaLHCwDu37+P7du347fffsOoUaOwevVqWFtbAwCWLVsGbW1tfP/99zA3N4dAIEC/fv1w69atMj/vu+++g4ODA4YNG4Y6deqgbdu2GDp06FfW5GcZGW8wefICHDq0F0KhIp4+TcLEiXMAAL16dcOePeuhr28us5yXly80NVsjJiYEQqEi9u3zw5UrUdDX74WhQ3/EX389QUTEcfFnLlmyFqGhF7FrlzciIo5DTk4OcXGPMX36wkpkno9Dhzz/zZKICRPnijPv3bMBevpmMst5/pv5ZkzIv712frhy5QYAYISDC7ZtXY3Jk50hJyeHNWu34tatewCAdu3aIjHxxTfXucvk+fD/N9eTp4mYMOFznXvu9YCunqnMcmzJyHiDSS7zcNjfq6hOnyRi3ARXAIB2r27w9Cz6ciOr3Pr1yyAQCCTGBEZGxmC265IqzcnlOs7IeIMpU9xw8OAeCIVCPH2aiEmT5qJXrx+we/d6GBhYSC0DFB9zrRAdHQyhUBG//34QV68WHXP29kXHXHh4gPjzli5dh7Cwy5gzZxkOH/aEoqIi3r59h9Gjp3/Tv4HLdVyckc/1XPI4Uvz3OBpfzvH2ZTlpDPS1MWyoJR7/9QSXL31+umPxz+44f/7SV+edOtUNfn57oChUxLNniXCZNA89/63v3v/Wd1llgKKJOzQ1W+NG1DkIhYr449/6BgBHhynYsnUlJk1ygpycHNau3Y7bt76+IfZlbq7Xc3Vf94Cqub59mflbzxGenj7Q1GyNWzdDoSgUYt++P8WZh49wweZNK6CsrIyCggJMn7EQT58mflNevtUxIZUhYKgvljXKyq3YjlBpJccK8AXfdnEu3KGpLLkvbnjwgbycfPmFOKRQxN44xK/FtzoGgILCgvILcYhQQZHtCJWWVyB7zDHXSBsnzmV8u+4BKHXjnOs+JH/dzRE2Kf5Pk+0IFVKvbpsa+6yP2c8rXDYoKAh79uxBQUEBxo4dW+rJu0ePHmHJkiX4+PEjdHR0sGLFCigoyO7z4t/ZhRBCCCGEEEJqSFpaGrZs2YKDBw/i5MmTOHz4sHgYVjE3NzcsX74cISEhYBgGR44cKffvUkOMEEIIIYQQwglcHCMWGRkJAwMDNGjQAHXr1oWpqSmCg4PF76ekpODTp0/o0aMHAMDe3l7ifWm+eYwYIYQQQgghhPBNVlYWsrKySm1XVVWFqqqq+Of09HQ0btxY/HOTJk0QGxsr9f3GjRtXaG1haogRQgghhBBCOKEmxzgeOHAAO3fuLLV95syZmDVrlvhnkUgkMY6RYRiJn8t7XxpqiBFCCCGEEEL+c8aOHQs7O7tS20v2hgFAs2bNcPPmTfHPGRkZaNKkicT7GRkZ4p9fv34t8b40NEaMEEIIIYQQwglMDf5PVVUVGhoapV5fNsT69OmD69evIzMzEzk5OQgNDcWAAQPE76urq0NJSUm85NWpU6ck3peGGmKEEEIIIYQQIkXTpk0xd+5cjBkzBra2trC0tES3bt3g4uKC+/fvAwA2btyItWvXwszMDNnZ2RgzZky5f5fWEWMRrSNWM/i2i9M6YjWDb2tc0TpiNYPWEat+tI5Y9ePbdQ+gdcRqAl/WERMqadTYZ+XlJtfYZ5WFf2cXQgghhBBCCOE5mqyDEEIIIYQQwgl87NH9WtQjRgghhBBCCCE1jHrECCGEEEIIIZzw3+kPox4xQgghhBBCCKlx1BAjhBBCCCGEkBpG09cTQgghhBBCSA2jHjFCCCGEEEIIqWHUECOEEEIIIYSQGkYNMUIIIYQQQgipYdQQI4QQQgghhJAaRg0xQgghhBBCCKlh1BAjhBBCCCGEkBpGDTFCCCGEEEIIqWHUECOEEEIIIYSQGkYNMUIIIYQQQgipYdQQI4QQQgghhJAaRg2xWiQ7Oxupqal4+fKl+MV1eXl5AIDExERcvHgRIpGI5UQV9+HDByQkJLAdo1YKCgrCli1bkJOTg5MnT7Idp9bJy8tDfHw8gKK6Xr9+PTIzM1lOVb7s7GzEx8eDYRhkZ2ezHUemt2/fIjIyEgDg6emJ2bNnIykpieVU5UtPTwcA3Lx5E35+fvj06RPLiSrm3bt3bEeotfi6LycnJ+PixYsoLCzEixcv2I5TLr4ee+TbUEOslti5cyf69u2L0aNHw8nJCU5OTnB2dmY7lkw7d+7EokWL8PLlS4wePRr79+/HmjVr2I4l09GjR7Fo0SJkZmbCwsICs2fPxt69e9mOJVVsbCy8vb2Rl5eHCRMmwMDAAJcvX2Y7lkwbN27EpUuXEBoaisLCQgQEBGDdunVsx5IqKSkJgYGBYBgGy5Ytw9ChQ3H//n22Y8nk5uaGoKAg3Lt3Dzt27ICKigoWL17MdiyZrl+/DhsbG0yfPh2vX7+GsbExrl69ynYsqebPn49Hjx4hMjISwcHBMDExwZIlS9iOJdMvv/yCrVu34u+//8b8+fPx4MEDLF26lO1YMj169AhmZmawsbFBWloaBg8ejAcPHrAdSya+nZf5uC+fPXsW06ZNw+rVq/H27Vs4Ojri1KlTbMeSio/HHqkiDKkVjI2NmczMTLZjVIqdnR2Tk5PDeHp6MuvXrxdv4zI7OzsmLS2NOXDgAPPrr78y+fn5nM48fPhw5sqVK0xgYCAzbdo05uXLl4y9vT3bsWSysbFhRCIRY2NjwzAMw+Tn5zPm5ubshpJh1KhRzIkTJ5jz588zTk5OTExMDOPg4MB2LJmK94ENGzYwnp6eEtu4atiwYUx6erp4v0hISGCsrKzYDSXD0KFDGYZhmJUrVzIHDhxgGIYf5zeRSMRs376d2b59O8Mw3N8vRo0axfz999/i/eLq1aviuucqvp2X+bgv29raMu/fvxfvF2lpaYyFhQW7oWTg47FHqgb1iNUSTZo0Qf369dmOUSkikQjKysqIiIiAoaEhRCIRcnJy2I5VriZNmuDSpUswMjKCgoICcnNz2Y4klUgkQr9+/XDx4kUMGTIEzZs3R2FhIduxZJKTKzotCQQCAEWP0RVv46Lc3FzY2toiIiICVlZW0NHRET9yy1WFhYXIzMxEWFgYjIyMkJGRwen9GCjalxs3biz+uV27diymKZ9IJEJcXBzCwsJgbGyMR48ecf7YKywshEgkwoULFzBgwADk5ORw/pyck5MDLS0t8c99+/bl/PHHt/MyH/dlOTk5qKioiH9u0qQJp68jfDz2SNVQYDsA+TY7d+4EAKiqqsLBwQEDBgyAvLy8+P2ZM2eyFa1cvXv3hqWlJZSVlaGrqwsnJyeYmJiwHUumdu3aYcqUKUhOTkbv3r0xZ84c/PDDD2zHkqpOnTr4448/cOPGDSxfvhw+Pj6oV68e27FkMjMzw5w5c/Du3Tvs378fgYGBsLS0ZDuWVPLy8ggJCcHFixfh6uqKsLAwTl/wAWDixIkYMWIETExM0KFDB5iamsLV1ZXtWDI1a9YMEREREAgEyMrKgp+fH1q0aMF2LKnc3NywYcMGjB8/Hi1btsSIESOwaNEitmPJZGtri379+qFXr17o3r07LCws4ODgwHYsmRo0aID4+HjxjZvAwECoqamxnEo2vp2X+bgvt2/fHn/++ScKCgrw6NEjHDx4EJ06dWI7llR8PPZI1RAwDMOwHYJ8veKGmDRcbogBwMuXL9GsWTPIycnh0aNH+P7779mOJFNBQQHu3LmD9u3bo0GDBggPD4ehoaFE45dL0tLScPToUfTp0we9evWCh4cHxowZg6ZNm7IdTaYrV64gMjISIpEIBgYGMDY2ZjuSVI8fP8b+/fthZGQEU1NTzJ07F1OmTOH0Rf9LhYWFnN2Hi7158wbu7u4S+8XSpUvRpEkTtqPVKiKRSHwjITMzE9999x3LiWRLSkrCwoULcf/+fSgrK6N169bw8PCApqYm29Gk4ut5mU+ys7OxZ88eifPFjBkzJHrJuIZvxx6pGtQQqyVOnDgBOzs7iW1+fn4YPXo0S4nK9+7dO3h4eCApKQnbt2/H+vXrsWjRIk7fzczKykJQUBDevn2LkocO1xq8MTExMt/X1dWtoSSV92V2gUAAJSUltG7dGqqqqiylku3Dhw94//69xD7Bxd4aExMTcc9BWS5cuFCDaWq3EydOYN26dcjKypLY/ujRI5YSSefs7Cxzv/Dx8anBNF8nOzsbIpGI01+0S0pISMC7d+8kzhlcOy936tQJAoEADMOI94/ivAKBgJP7Mt/UhmOPfBt6NJHn9u/fjw8fPsDf3x8pKSni7YWFhQgKCuJ0Q2zZsmXo27cvYmNjUbduXTRp0gRubm7w8vJiO5pUrq6uqF+/Ptq3by/z5Mm27du3S31PIBBw+uS+a9cuxMXFoXfv3mAYBtHR0VBXV8eHDx/g6urKuccU9+7dCy8vLzRo0EC8TSAQcLJR4+vry3aErzZkyBCJcSkCgQDKysrQ1NTEwoULoa6uzmK60nbt2gVfX1906NCB7SjlmjVrFtsRvtqXX2RL7hdTp07l5I29FStWICIiAi1bthRv4+J5uXiJCz4yNDREenq6+OZdVlYWVFVVoaGhgdWrV3Pm6Rs+H3ukalBDjOfatGmDuLi4UtuFQiGnp/wGitb4cHBwwKFDhyAUCjF37lxYW1uzHUum169fw9vbm+0Y5eLzF26GYRAYGCjuUUpLS8PPP/8MX19fODs7c64hduzYMYSFhfHiMZLyekq51pgpacCAAdDQ0MCwYcMAFI0Fun//vngq7f3797Mb8AtNmjThRSMMAKdvKpWnXbt2UFBQwNChQwEAp0+fxqtXr9C0aVMsWbKk3Mf32XDt2jUEBwdDWVmZ7Sgy8Xnog66uLszMzDBo0CAAwKVLlxAcHAxnZ2esWLEC/v7+LCcswudjj1QNaojxnJGREYyMjGBubi4xcxQfyMvL4/379+IT0fPnzzk/ycH333+P+Ph4zo//4fPjDunp6RKP9TVt2hTp6elQUVEBF5+kbt68OSfvupclKipK5vu2trY1E+Qr3Lp1S2JdnVGjRsHe3h5r167F7t27WUxWti5dumD27Nno27cvlJSUxNu5WMd87kG/d+8ejh8/Lv65U6dOGDp0KDZu3MjZxeBbtmzJyXNZbZKQkICNGzeKfzY0NMS2bdvQuXNnTs0Qy+djj1QNaojVEtOmTePVYztAUZe8s7MzUlNTMX36dNy9e5fzCzonJCTAzs4OjRo1gpKSkvjZea49hsbnxx169uyJ+fPnw8rKCiKRCGfOnEHPnj1x8eJF1K1bl+14pbRp0wajRo2Cvr4+hEKheDsX7xavXbtW6nufPn2qwSSVJycnhytXrqB///4AiiZ0EQqFeP36NQoKClhOV9qHDx9Qr1493L17V2I7FxtifO5Bz8/PR0JCAtq3bw+g6BwtEonw6dMn5Ofns5yubGpqavjxxx/Rs2dPiXOGrOOTDdLOYQzDIDk5uYbTVI6qqir8/f1hbW0NkUiEoKAgqKmp4cmTJxCJRGzHE+PzsUeqBk3WUUusXr1a6mM7fn5+nHtsp1hmZiZiY2NRWFiI7t2743//+x/bkWQqOQ6vJC42dIs9fPgQ2dnZYBgGhYWFSE5OFu8nXFRQUAB/f39cu3YN8vLy6N27NxwcHHDt2jVoaWlBQ0OD7YgSpD2+w8WGWLHw8HBs3bpVvF8Uf3G9fv0629GkSkhIwMKFC/Hy5UswDINWrVph3bp1CA4ORosWLUpNVkQq7+7du/D09JTYL16+fInw8HC2o0kVHR2Nn376CY0aNYJIJEJWVhY2bNiA8PBwqKmpYfLkyWxHLOXEiRNlbufqPnz48GGsX79eYl0rDQ0NnD9/nsVUsqWlpcHd3R3Xrl2DgoICevfujZ9//hkhISFo3bo1BgwYwHZECXw89kjVoIZYLWFnZ1fq5G5vb4/jx4+X+R4XfPkFtrgXT0tLC0ZGRuyEkiIiIgLGxsZSH3Xh4l1uAFi6dCmio6Px7t07aGpqIj4+Hr169cLvv//OdjSpJk6cyOl8tcHgwYOxatUqeHt7Y+rUqQgLC0NOTg6WL1/OdjSp/P394ejoiHfv3kFeXp6zs+NNmTIFnp6eUmeo5FrveUkWFhaYOHEiTpw4AWdnZ4SGhqJRo0b4+eef2Y4m1cWLF9GvXz/89ddfkJOTg5aWFhQVFSVm+uOKjIwMNG7cGC9fvizzfS7OtAoUzbZ64MABbN26FXPnzsWlS5dw+/ZtbNq0ie1oUm3ZsgVz585lO0aF8fHYI1WDHk2sJfj22A5QtP5LYmIifvzxRwBAaGgoVFRUcOvWLfFdTq64f/8+jI2NpY6x4WpDLDIyEiEhIVi1ahXGjBmDnJwczk/ikpOTg9TUVDRv3pztKDIV3+AonuK5WPEXQC5P7Vy/fn0YGBjg9u3beP/+Pdzc3GBhYcF2LJn+/PNPODo6cn483qpVqwDw85EjoVCIoUOHIiUlBaqqqtiwYQOsrKzYjiWTh4cHjIyM0LlzZ4ntXGuEAUU3xjw9PeHk5CSeFr4YFx9xL9aoUSO0bNkSHTt2xF9//YXRo0fj0KFDbMeSKSIiAnPmzOHkflAWPh57pGpQQ6yWWLt2LRYtWoQFCxYAgPixncOHD2PChAkspyvbs2fP4OfnJ35G3tHREc7Ozjh8+DCsra051RCbPXs2AO49w1+eJk2aQFFREVpaWnj8+DF+/PFHvH//nu1YMv3zzz8wMTHh/Di84l5mPk7xrKysjGfPnkFLSwvR0dEwMDDg7HiaYs2aNcOYMWPQvXt3ickvuPYIaPEC040bN8bVq1dLrSPG5ceYlZSU8PbtW7Rt2xb37t1D7969JcYec1HLli2xePFidO/eXWIWQi7eHPP09AQA3j1uVqdOHdy4cQMdO3ZEWFgYfvjhB86PKW3QoAHMzMzQpUsXifMFV6/hfDz2SNWghlgt0aFDBxw/frzUYzszZsxgOZl0WVlZKCgoEDfE8vPzkZ2dDQCcnVEqODgYXl5eePfuncR2rjUSijVt2hSenp7o3bs3PDw8AAB5eXksp5Jt3759bEeolMzMTJw5c6bUPsG1BkJJc+bMwdatW+Hh4QEvLy8cPnyY0+MGAaBHjx5sR6gUFxcXMAxTquHFxQZCsXHjxmHu3LnYsWMHhg8fjqCgIHTt2pXtWDI1bNgQQNHsiSVxuZ6fPn2KI0eOlDpncLWRsHTpUgQEBGDhwoU4duwYzM3NOX1+A7g73k4aPh57pGrQGLFa4uHDh9i7dy/evXsn0Yjh8tSnPj4+OHToEIyMjCASiXD58mU4OTkhPz8f9+/f5+Tz58bGxtiwYUOpZ/m5epf7w4cPuHTpEn788Uf4+vri+vXrGDNmDAwMDNiOJlVeXh4uXbqEjx8/AoB4ghFXV1eWk5Vt6NCh6NChQ6l9gOtfVN68eYNGjRohJycHCQkJ6NatG9uRKqV45raSi+JyibW1NQIDA9mOUWkFBQVQUFDAhw8fxGNKub6syJc+ffrE6TW6LCwsYGFhUeqcweXGw8OHD9G5c2e8f/8ecXFx6N27N9uRyvX27Vvk5ORITFTF5dy14dgjlUc9YrXEwoUL4eDggPbt2/PmmegxY8ZAX18f169fh5ycHLZv34727dvj+fPnGDVqFNvxytSqVStoa2vz5uQoEAjw9u1bAMCQIUPw5s0bdO/end1Q5Zg3bx7evXuHpKQk6OjoICoqCr169WI7lkxcvZMtjY+PD06cOIETJ04gMzMTCxcuxLhx4+Dg4MB2NKn4NnObgYEBIiMjYWBgwJvzxdmzZ7Fnzx4EBQUhMzMT8+bNw/Lly8WL4nIRH2cAVVVV5fyNmpI2btyIhw8f4o8//kBOTg52796NmzdvcnqZlB07dmD//v0oKChAw4YNkZaWhq5du+Lo0aNsRysTH489UjWoR6yWGD58OGdPMNLwrecDAC5duoTffvsNurq6kJeXF2/n6kV16tSp6NixI+bOnYsPHz7gt99+w9OnT7Fjxw62o0k1ePBghIaGwt3dHUOHDoWKigrmzJmDgIAAtqOVac+ePfjf//4HAwMDiX2CqzOgAYClpSWOHDkiXpctJycHI0aMQFBQEMvJpOPbzG379+/HunXrxDfG+DCJi5WVFby9vcXLiLx58wYTJkzAqVOnWE4mHR9nAD18+DBevnwJAwMDKCh8vh+uq6vLYirpLC0tcerUKfH5raCgAHZ2dpw/XwQGBsLd3R3Tpk3D06dPcfDgQXh5ebEdrUx8PPZI1aAesVqiX79+8PX1Rb9+/SQGpnL5yyAfez727NmDtm3bSnzh5rKXL19i7969AAAVFRXMnTsXNjY2LKeSrVGjRhAIBGjbti0eP34MW1tbTk8kkZ2djTVr1ojHqgDcngENKBqPWXIhWUVFRRbTVAzfZm47cuQIwsPDOX0O/lJ+fr7EWo6NGjXi7HjdYnycAfTOnTu4ffs2bt++Ld4mEAg4O5SgoKAAnz59Qr169QCA0+fjYk2aNIGKigrat2+P+Ph4DBkyhLM3bQB+HnukalBDrJYovmvi7e0t3sb1L4OPHz+W6PmYM2cO5syZw3YsmfLz83n1GJpAIMDjx4/RsWNHAMCTJ08k7sByUfv27bFq1SqMHDkSCxYsQHp6OqcvSBEREbh+/Tqnx6R8adCgQRg7dizMzc0hEAgQEhKCgQMHsh1LJr7N3Na4cWM0aNCA7RiVoq2tjXnz5sHKygoCgQBnz57l/CQpfJwB9MGDBwgNDWU7RoU5OjrC3t4eJiYmAIDLly9j9OjRLKeSTUVFBSdPnkSXLl3w559/okmTJpw+X/Dx2CNVgx5NJKxxdHSEv78//Pz8UK9ePdja2nJ+gPvmzZvRpEkT9O/fX6IXgat3vSMjI+Hm5oamTZsCKJoa3sPDAzo6Oiwnk66wsBB37tyBjo4OwsPDERkZiREjRqBDhw5sRyvTlClTsHLlSnEd80VwcDBiYmKgoKAAXV1dzo9FSEhIwNGjR7Fo0SK4uroiMjISs2bNwrhx49iOViZXV1fcv38fvXr1kjhXcPlGTl5eHnx9fcX7hY6ODkaNGiXRe8o10dHR8PPzg4eHB0aOHImkpCQMHToUixYtYjuaVPPmzcPkyZPRqVMntqNU2P379yX2iy/XbeOatLQ0nDlzBhMmTMC6desQGRmJKVOmiNct5Ro+HnukalBDrJZ49+4dPDw8kJSUhO3bt2P9+vVYvHgxVFVV2Y4m1bJlyyAUCsU9HxYWFggKCuL8c+df4nrPY15eHv766y8oKChAU1OTFyf2J0+e4J9//pHoCePq+IkJEyYgNjYW7du3l/jCzdXHjEjNKF5n7ktcnhmvNnj37h3nF/22tbXF48eP0bhxYygqKnJ2rURZMjIy0LhxY7ZjEMJ71BCrJWbPno2+ffvCz88Px44dw65du/Do0SPODkwFSvd8XL9+HcOHD+dsz0dtERERAWNjY7ZjSLVs2TJcvnwZrVq1Em/j8viJ6OjoMrfr6enVcJJvY2dnJ7XxwAUXL17Erl27SjXQ+fTllY+mTJkiXoiYi2JjY/HHH3+U2i+4er4AgJSUlDK3c3UZlLLY2tri5MmTbMeQ6siRI9iyZYt41uBiXJ4s50tcP/ZI1eD2YBFSYcnJyXBwcMChQ4cgFAoxd+5cWFtbsx1LpsLCQvHC0x8/foSCgoLEYFW+4HrD5ksXLlzgdN7r16/j/PnzvOi5A/jX4AKKFs22sbGRuKPN9Qu+u7s7lixZgnbt2vFmiY4v8fGLFZenKAeKlm5xcnLi1X5RVoMrIyODhSRfj8uNMADYu3cvfHx80L59e7ajVMjFixdhZGQksY3rxx6pGvxY3ISUS15eHu/fvxdfiJ4/f875tWvc3NwQFBSEe/fuYceOHVBRUcHixYvZjlVpfLsjv3r1arYjyNS8eXPk5uayHeObcP3xs0+fPsHZ2RmTJ0/GuXPnkJ+fjyZNmrAdS6b69evDyMgIGhoaUFdXF7/4hA9frLKzsxEfHw+GYZCdnY2uXbuyHUkmZWVljB49Gvr6+tDT0xO/+MbFxYXtCFKtWrWq1LaFCxeykKTiGjVqxJtGGAB4eHiU2sb1Y49UDXo0sZa4fPkyNm/ejNTUVGhra+Pu3btYs2ZNqTssXDJ06FAEBATAw8MDampqmDx5sngb+TY7d+6U+T4X1z0rboQnJibi1atX0NHRkVgmgKuTHJTVu5Sens75hg0A3Lx5E6dPnxbPNjd8+HB8//33bMeSEBMTAwA4evQoVFVVMXDgQF6svQQUNWqSkpLQsWNH5OTkiNdt46rr169j+fLlKCwsxOHDh2FpaYlNmzahX79+bEcr5eXLlwCKznUdOnTAwIEDebOOH18sWbIEL168QFxcnESjoKCgAO/fv+fkeO7inrqIiAjk5eWVOl/Y2tqyE6wcU6dORcOGDdG9e3eJGXi5mpdUHXo0sZYYMGAAunbtitjYWBQWFmLlypWcf8yvsLAQmZmZCAsLw44dO5CRkcHZnhA+Nmz4pvguNt/uZhf3LrVq1Qp2dnYYNGgQLxph2dnZSE5OxosXLyAnJwc1NTW4u7ujZ8+emD9/PtvxxLZv3y7+79TUVDx+/Fj8M5fHDvKpUVNs8+bNOHjwIFxcXNC4cWP4+flh3rx5nMzs5OQEgUAAhmFw48YNif2A6xNfrFq1CsuWLZPYtnDhQqxfv56lRGWbNm0aUlJS4O7uLnGNk5eXh5aWFovJpIuKigIA1K1bF3Xr1sWtW7ck3udqw6Z4Hcp79+5JbOdqXlJ1qEeM5/jcQAgKCsK2bdtgYmKCn3/+GaampnB1deXkYpx8recTJ06UekzOz8+P02vAfPjwAadOncLo0aORlpYGf39/TJ48GXXq1GE7mkx86F0qtmDBAly/fh2Ghoawt7cXL2eQl5eHfv36SZ2AhG1v3rxBo0aNkJOTg/T0dLRu3ZrtSFINHz4cu3fvhouLC06ePIm///4b8+bN4/TyHMVPJJSciIHrS4oARes7KioqIj8/H3l5eeKFh7mGjz1MxbKzs/Hu3TuJCVG43uv48OFDdO7cGe/fv0dcXBx69+7NdqRy8WHWT1K1qEeMsMbKygpWVlYAir5879y5k7PPdBc3tKQ1bLhm//79+PDhA/z9/SVm6CosLERQUBCnG2ILFiwQL0Bdr149iEQi/PTTT9ixYwfLyaTjS+9SMQMDA6xcubLUo3JCoRBnzpxhKZVsvr6+OH78OE6cOIHMzExMnToV48aNg4ODA9vRyiQSiSQeV23Xrh2LaSqmWbNmiIiIgEAgQFZWFvz8/Dj/ZfvcuXPYvXs3goKCkJqaCmdnZyxbtoyT6+LxsYcJKLoR+fvvv4t7bQDu9zpu2rQJDx48wB9//IGcnBzs3r0bN2/e5Ow4zfj4eMyZMwefPn3C4cOH4eTkhK1bt6JLly5sRyPVjHrECGuOHj2KW7du4aeffoKtrS3q1asHGxsbTJ06le1opZRs2Dg6Ooq3FzdswsLCWExX2sWLFxEXF1cqr7y8PHR1dTm9oHNZd+BtbGxw6tQplhLJxsfepTdv3iAoKAgfP34EwzAQiURITk7Ghg0b2I4mlaWlJY4cOSJuPObk5GDEiBGc7UWYMWMGhg0bhu3bt+PAgQPw8/PDvXv3sHfvXrajSfXmzRu4u7sjMjISDMNAX18fS5cu5fSjtlZWVvD29hY/iv/mzRtMmDCBs+eLYnzqYTIxMUFAQIBEQ4zrLC0tcerUKfG4wYKCAtjZ2XH2fDF69GisXLkS8+fPx8mTJ3Ht2jVs2bIFx44dYzsaqWbUI1aLLVu2rMzZjrji0KFD2Lt3L06fPo2BAwdiyZIlGDFiBCcbYm3atEFcXFyp7UKhEOvWrWMhkWxGRkYwMjKCubk5p++0lkUgEODx48fiXrEnT55IDLbmGj72Ls2dOxfNmzfH3bt3MWjQIFy8eBE//PAD27Fkys/Pl1jSoOTi2Vy0cuVKuLu7IzU1FYMHD4a+vj5WrlzJdiyZ7ty5gw0bNnD6ePtSfn6+xHjoRo0agev3l/nWw9SkSRPUr1+f7RiVUlBQgE+fPokfU83Pz2c5kWw5OTkS1+q+fftybswgqR78OduSSuPyWlHFmjRpgkuXLmHMmDFQUFDg7GQdfG3YvHz5Ej/99FOpO69cveADRYPWJ0yYgKZNmwIA/vnnnzKn9uUKY2NjHDlypMzepZKPpnFJeno6fHx8sH79egwZMgSTJk3C2LFj2Y4l06BBgzB27FiYm5tDIBAgJCQEAwcOZDuWVHxs1AQGBmLlypUwNjaGtbU1tLW12Y5ULm1tbcybNw9WVlYQCAQ4e/YsevTowXYsmY4fP47w8HDO9zAVj41WVVWFg4MDBgwYIDEzJVfHRgOAo6Mj7O3tYWJiAqBoZmkuP5LfoEEDxMfHi5cgCgwMpLFi/xH8uUIQma5du4a+fftKbCsoKGApTcW0a9cOU6ZMQXJyMnr37o05c+agW7dubMeSiW8Nm9WrV2PRokVo3749bxY77dOnDyIiIvDXX39BQUEBmpqanF7cmY+9S8UX+LZt2yI+Ph7du3fnfC+Cm5sbgoODERMTAwUFBYwZM4aT44CK8bFRs337dnz48AFhYWHw8vJCUlISzMzM4OrqynY0qX755Rf4+vri8OHDUFBQgI6ODkaNGsV2LJn41sPE9etyWcaNGwdtbW3x+cLDwwOdO3dmO5ZUv/76KxYuXIiEhATo6OigdevWnL4BSaoOjRHjubNnzyIvLw/bt2/H7Nmzxdvz8/Ph5eWF8+fPs5hOtoKCAty5cwcdOnSAmpoawsPDMWDAAE7fQTY1NS2zYcPVhWUdHR3h7+/PdoxvFhERwdkeXjMzMwQHB2P9+vUwMzNDq1atMHbsWE7PNLdlyxY8e/ZM3Puor6+Px48f4/Dhw2xHq1WKGzXnzp3jRaOm2IsXL3DmzBmcPXsW3333Hfbv3892pFqhuIcpNjYWb9684VUPU22QkZHB2acUimVnZ0MkEkFFRYXtKKSGcPcbL6mQjx8/4vbt2/j48aN4/QygaFKGuXPnspisfCKRCDdv3sSxY8ewbNkyPHz4kJPr1ZTUsGFDzjYIyqKtrY21a9eif//+UFJSEm/n8iK4Zblw4QJn651PvUvFU5K3bdsWLVu2RExMDBwdHSEQCDh7M0EWOzs7nDhxgu0YUqmoqEBbWxuvXr1Camoq7ty5w3Ykmby9vXHmzBnk5ubC2toaXl5eaNasGduxKm3KlCnw9PRkO4ZUfOthMjQ0RHp6OlRVVQEAWVlZUFVVhYaGBlavXs3ZZTq+VLyUBBfdvHkTBw4cwLt37yS2c3WdRFJ1qEeslrh+/Tov1sgoaenSpfjuu+8QHh6Oo0eP4pdffoFIJMLGjRvZjiaVh4cHCgoKeNOwcXZ2LvORRDq5Vx0+9S4tXrwYQFGPR2JioviO/NWrV9GuXTt4eXmxnFC6ffv2wcbGRuKOdnp6Omdn9PuyUWNlZcX5Rs3atWuhpqaG3NxcTJkyBaGhobxcUPbLdbrIt1mwYAHMzMzEjwJfunQJwcHBcHZ2xsqVK2vFUxdsGzRoEGbOnFlq5kw9PT2WEpGaQj1itYSamhpmz55dauwSl79wP3jwACdOnMDly5dRp04drF+/XryuGFfFxsZCIBDg0aNHEtu5Vs8lZ8z88l4LV8eK8W3RbD72Lq1duxZAUQP91KlT+O677wAULSI6Y8YMNqOV69OnT3B2dkarVq1gZ2eHQYMGcbYRBgCvXr2CiYkJcnNzMXr0aF40ahQUFPD06VM8ePAALi4uCAgIQHx8PBYtWsR2NJmys7ORlJSEjh07Iicnh/ONML71MCUkJEjcIDU0NMS2bdvQuXNnzk6wtWrVKixbtkxi28KFCzk7E2HTpk05f34g1YMaYrXEwoUL4eDgwKtJGQQCAfLy8sR5//nnH85m51vDpniRW64uXlkbFD8KLK13icvS09PRoEED8c916tRBRkYGe4EqYObMmZg5cyZu3ryJ06dPY8eOHTAwMMDw4cM598UV4Gej5tq1a+JF61VUVODt7Q1ra2tOZ75+/TqWL1+OwsJCHD58GJaWlti0aROnH3PX1dWV2sO0YsUKzvUwqaqqwt/fH9bW1hCJRAgKCoKamhqePHkCkUjEdjwJS5YswYsXLxAXF4eEhATx9oKCArx//57FZLI5OztjwYIFMDAwkBgnT42z2o8aYrWEsrIynJyc2I5RKWPGjMH48eORkZEBd3d3hIWFcfauPN8aNsV3hPn0WENxj1fxF8GS/Pz82IgkE597l4yMjDB+/HgMGTIEDMPg3LlzMDc3ZztWubKzs5GcnIwXL15ATk4OampqcHd3R8+ePTF//ny240ngY6NGTk4OwOebS3l5eeJtXLV582YcPHgQLi4uaNy4Mfz8/DBv3jxON8T41sO0ceNGuLu7w8PDA/Ly8ujTpw/Wr1+PkJAQzh1306ZNQ0pKCtzd3SWeopCXl+f00jMBAQHIzc3FrVu3JLZTQ6z2o4ZYLdGvXz/4+vqiX79+EmOXvnzemEtsbW3RtWtXREVFobCwEHv27EGnTp3YjlUmPjZs+Gb//v348OED/P39kZKSIt5eWFiIoKAgzq4Bw8fepcWLFyMkJATR0dEQCASYMGECp9fkAorGqVy/fh2GhoaYNm0adHR0ABQ1Fvr168e5L4R8bNSYmZlhzpw5ePfuHfbv34/AwEBYWlqyHUsmkUgkMW6Q673RAL96mICix+a2b99earuzszMLaWTT0NCAhoYGAgMDkZ2dLTFcIzs7W+JczSWvX7/m9MRDpPpQQ6yWOHXqFICiAeLFBAIBZ9e3Aoq+mCQlJYlXvo+Pj0d8fDzdAfqPatOmDeLi4kptFwqFWLduHQuJKoavvUumpqYwNTVlO0aFGRgYYOXKlahbt67EdqFQiDNnzrCUSjo+NmomT56MK1euoEWLFkhNTcWsWbM4O1tpsWbNmiEiIgICgQBZWVnw8/Pj9A1IgD89TMWzT5qYmJT5CD6Xv1/s3LkTv//+u8Si2Vz+TtStWzdERESUWtKA1H40ayJhzdixY8EwTKmJDYof+SL/TU+ePOH0IyRlKdm71Lt3b873LvHRmzdvEBQUhI8fP4JhGIhEIiQnJ2PDhg1sR5PqypUriIyMhEgkgoGBAecbNXz05s0buLu7IzIyEgzDQF9fH0uXLuX0RC58UTwr6fPnz3H16lW8fftW4nr95SPkXGJiYoKAgACJhhiX9evXD69fv5bYVtbEYKT2oYZYLVE8LfWXuNyosba25vSit4QdV65cwdatW0vNAMrVO5mkZowZMwbNmzfH3bt3MWjQIFy8eBE//PADp3tLSfULCwuDkZGRxAQHXMXXHiZXV1e8fPkSWlpaErm5/P3C0dERf/75Jy/2C/LfRntoLVFy7FJBQQEuXLgATU1NFhOVz8DAAJGRkTAwMOD82AlSc1avXo1FixbxagZQUv3S09Ph4+OD9evXY8iQIZg0aRLGjh3LdizCssDAQKxcuRLGxsawtraGtrY225GkKp55948//iizh4mrHj9+jODgYLZjVEjxMiiqqqpwcHAo9agf15ZBKZaTk4OdO3fi+vXrKCwshIGBAVxdXUs9ik1qH2qI1RJfPiIwbNgwjBw5kqU0FdOiRQtMmDBB/GWbYRjqiido2LAhPcJFSlFTUwNQtG5bfHw8unfvXmopCfLfs337dnz48AFhYWHw8vJCUlISzMzM4Orqyna0Uoofl9yyZYu4h6nkxERcfdRPS0uL04unl6Vbt25sR6iUlStXok6dOlizZg0A4MiRI/jll1/g4eHBcjJS3aghVks9efIE6enpbMeQ6ciRIwgPD+f8wGpSs7S1tbF27Vr0799fYgZQXV1dFlMRthkYGGD27NlYuHAhJkyYgAcPHtDdYgIAUFFRgba2Nl69eoXU1FTcuXOH7Ugy8amHCShaTN3MzAwdOnSAUCgUb/fx8WExVdm42uNVngcPHkgM1Vi+fDksLCxYTERqCjXEaolOnTpBIBCI7xB/9913mDdvHsupZGvcuDFnp5Il7ImNjS2zZ5SLF31S/U6ePAmgqCesZcuWiImJgaOjIwQCAS8e6yLVy9vbG2fOnEFubi6sra3h5eWFZs2asR1LJr71ME2ZMoXtCJVmaGiI9PR0qKqqAgCysrKgqqoKDQ0NrF69mnOLwDMMI84IFOWl2RP/G6ghVkvEx8ezHaHSGjRoAEtLS/Tq1QuKiori7VweAEyqz7Jly8RjKL585IzGiv13RUVFAQBevHiBxMRE8ZiPq1ev8mLNKFK9Xr16BRMTE+Tm5mL06NEIDQ3l/BIofOphAvi5fqauri7MzMwwaNAgAMClS5cQHBwMZ2dnrFixAv7+/iwnlDRu3DgMHz5c/Fh+eHg4XFxcWE5FagI1xGoJPg70NDIygpGREdsxCEc4ODgAAGbNmsVyEsIlxTdmnJ2dcerUKXz33XcAgHfv3mHGjBlsRiMcoKCggKdPn+LBgwdwcXFBQEAA4uPjsWjRIrajScXHHia+SUhIwMaNG8U/GxoaYtu2bejcuTNyc3NZTFa2oUOHomvXrrh58yZEIhF27NiBjh07sh2L1ABqiNUSfBzoydWByYQdXbt2BcDPu6+k+qWnp0s8ylynTh1kZGSwF4hwwrVr13DixAnY2dlBRUUF3t7esLa25nRDjM5x1U9VVRX+/v6wtraGSCRCUFAQ1NTU8OTJE4hEIrbjlTJr1qxSja+xY8fiwIEDLKYiNYEaYrVEbRnoWbzOCiGElGRkZITx48djyJAhYBgG586dg7m5OduxCMuKlz4pfnw5Ly+PlkMh2LhxI9zd3eHh4QF5eXn06dMH69evR0hICObPn892PLGZM2fi0aNHSEtLw8CBA8XbCwoK0Lx5cxaTkZpCCzrXElZWVvDz85MY6Dl69GgEBQWxnKxy4uLixD0jhBBSUkhICKKjoyEQCNC7d2+JLy7kv8nLywsPHjzA/fv3MWbMGAQGBmLIkCGYOnUq29EIKdeHDx/w9u1buLu7Y+nSpeLtCgoKaNSoES1I/R9ADbFaIiAgAJ6enjAxMQFQNNBz8uTJGDZsGMvJZMvOzkZSUhI6duyInJwcTo9pI4QQwj1XrlxBZGQkRCIRDAwMaB3C/7Dip2pMTEzKnOTpwoULLKQqX15eHp4+fYpOnTohKCgIDx8+hIuLi3hMLKm9qCFWi/z111+IiYmBSCSCvr4+OnTowHYkma5fv47ly5ejsLAQhw8fhqWlJTZt2oR+/fqxHY0QQgghPFO8LMDz589x9epVvH37VmKZC66OTXd1dYWGhgaGDBkCNzc32NjYIDY2loZq/AfQg9S1xOPHj7Fnzx6MHj0affr0wYoVK/D06VO2Y8m0efNmHDx4EKqqqmjcuDH8/PywYcMGtmMRQgghhIeK12bbsmULTp06heTkZERHR4tfXJWcnAw3NzeEhoZi2LBhmDFjBl6/fs12LFID6OHTWmLZsmXiFeW1tLQwffp0LFmyBIcOHWI5mXQikQiNGzcW/0xrAhFCCCHkWz1+/BjBwcFsx6iwwsJCZGZmIiwsDDt27EBGRgYnp9knVY96xGqJnJwcDBgwQPxz3759kZOTw2Ki8jVr1gwREREQCATIysrCnj170KJFC7ZjEUIIIYTHtLS0kJ6eznaMCps4cSJGjBgBQ0NDdOjQAU5OTpg+fTrbsUgNoDFitcTYsWNhZmYGa2trAMCZM2cQEhKC33//neVk0r158wbu7u6IjIwEwzDQ19fH0qVLxY8WEEIIIYRU1sSJE3Hnzh106NABQqFQvN3Hx4fFVBVXWFgIeXl5tmOQGkANsVri5cuXWLFiBaKjoyEUCqGjo4Nly5ahWbNmbEeT6eHDh+jcuTPev3+PuLg49O7dm+1IhBBCCOExaePBuLqYNt9meSRVhxpitQjfGjUbN27Ew4cP8ccffyA9PR3z58+Hnp4eZs2axXY0QgghhJAakZKSIv7vgoICnD9/Hnl5efR44n8ANcRqCT42aiwtLXHq1Clx93tBQQHs7Ox4twg1IYQQQkhVsre3x/Hjx9mOQaoZzZpYS1y8eBGnTp0CUDR9q7e3N+zs7DjdECsoKMCnT59Qr149AEB+fj7LiQghhBBCalZMTIz4vxmGQUJCAs2a+B9BDbFago+NGkdHR9jb28PExAQAcPnyZYwePZrlVIQQQgghNWf79u148+YNGjVqBIFAADU1Naxfv57tWKQGUEOsluBjo2bcuHHQ1tZGTEwMFBQU4OHhgc6dO7MdixBCCCGkxgwePBjHjx+Hr68vkpOT4eLiggcPHqBr165sRyPVjMaI1RK5ubnw8fFBXl4eVFVVUVBQgKysLLi6urIdrZSIiAgYGxvj5MmTZb5va2tbo3kIIYQQQthiaWmJo0ePok6dOgCK1oYdMWIEjZn/D6AesVpi/vz5ePfuHZKSkqCjo4OoqCj06tWL7Vhlun//PoyNjREVFVXm+9QQI4QQQsh/RX5+PhQVFcU/l/xvUrtRj1gtMXjwYISGhsLd3R1Dhw6FiooK5syZg4CAALajyZSfn49nz56hsLAQ7du3h4IC3RsghBBCyH+Hh4cH7t69C3NzcwgEAoSEhKBXr16YM2cO29FINaNvvbVE8QDPtm3b4vHjx7C1teX8hB1xcXGYPXs2GjRoAJFIhNevX2PXrl3o3r0729EIIYQQQmqEm5sbgoODxWPmx4wZg0GDBrEdi9QAaojVEu3bt8eqVaswcuRILFiwAOnp6eB6Z+fq1auxZcsWccPr7t27WLVqFY4dO8ZyMkIIIYSQmmNmZgYzMzO2Y5AaJsd2AFI1fv31V5ibm6Ndu3aYNWsW0tPTsWnTJrZjyZSdnS3R+9WjRw9aN4MQQgghhPwnUI9YLSEvLw8dHR0AwMCBAzFw4ECWE5VPTU0NYWFh4u73sLAwNGjQgN1QhBBCCCGE1ACarIOwJjY2FqtWrUJSUhIAoGXLltiwYQM0NTVZTkYIIYQQQkj1ooYYYY29vT3y8vLw448/wtbWFs2bN2c7EiGEEEIIITWCGmKEVYmJiTh9+jSCg4PRoEED2NjYYNiwYWzHIoQQQgghpFpRQ4ywLjs7GxcuXIC3tzc+fPiA0NBQtiMRQgghhBBSraghRlhz/vx5BAUF4d69ezA2Noa1tTV69erFdixCCCGEEEKqHTXECGtmzZoFGxsbGBoaQlFRke04hBBCCCGE1BhqiBFCCCGEEEJIDaMFnQkhhBBCCCGkhlFDjBBCCCGEEEJqGDXECCGEEEIIIaSGUUOMEEIIIYQQQmoYNcQIIYQQQgghpIb9Hwq/NzzL4eVp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A2IAAAKKCAYAAABfz+jJAAAAOXRFWHRTb2Z0d2FyZQBNYXRwbG90bGliIHZlcnNpb24zLjUuMSwgaHR0cHM6Ly9tYXRwbG90bGliLm9yZy/YYfK9AAAACXBIWXMAAAsTAAALEwEAmpwYAAEAAElEQVR4nOzdd1QU59fA8S/ggg0MSlSKXWPyWiIoxYJdERVQLGBvWEIsMdaosZfYW6KCGiuCXUFUQMAWFcGO+ZlEwUbQWGKPDfb9A11B2i4K7Cb3c86e487cnblzeeaZnX1mRj2lUqlECCGEEEIIIUSe0c/vBIQQQgghhBDiv0ZOxIQQQgghhBAij8mJmBBCCCGEEELkMTkRE0IIIYQQQog8JidiQgghhBBCCJHH5ERMCCGEEEIIIfKYnIgJIYQQQgghRDaePHlC27ZtuXnzZrp5//vf/3B3d8fJyYnx48fz+vXrbJcnJ2JCCCGEEEIIkYVz587RpUsXrl69muH8UaNGMXHiREJCQlAqlWzZsiXbZcqJmBBCCCGEEEJkYcuWLUyaNImSJUumm5eQkMDz58+pVasWAO7u7uzfvz/bZRb42EkKIYQQQgghhLZ79OgRjx49SjfdxMQEExOTNNNmzJiR6XL++usvPv30U9X7Tz/9lNu3b2e7fjkRy0ev7sbldwoaK2zhmN8paKyAgW41c4W+QX6noLFXyUn5nYLGlEplfqegkcIKo/xOQWPPXr3I7xQ0lqxMzu8UNKLQsf4N4FVS9vdNaBMDHeyTk3SwT9a1OuvaMQTg+fPr+Z2CWvLy+/E6/2B+/PHHdNMHDx7MkCFD1F5OcnIyenp6qvdKpTLN+8zoXg8uhBBCCCGEEB+oV69etG/fPt3090fDslO6dGnu3Lmjen/37t0ML2F8n5yICSGEEEIIIbRDHo7oZnQJYk5YWlpiZGTEqVOnqF27Nrt376Zhw4bZfk4e1iGEEEIIIYQQGurfvz8XLlwAYN68ecyaNYtWrVrx7Nkzevbsme3n9ZS6eJHrv4TcI5Y35B6x3Cf3iOU+uUcsb8g9YrlP7hHLfXKPWO7TtWMI6NA9Yrd/y7N1KUpVzbN1ZURGxIQQQgghhBAij+neT2lCCCGEEEKIf6dk3boy4UPIiJgQQgghhBBC5DEZERNCCCGEEEJoBaWO3av7IWRETAghhBBCCCHymJyICSGEEEIIIUQek0sThRBCCCGEENpBHtYhhBBCCCGEECK3/CtOxLZs2cKePXvSTV+6dClLly79qOuKjIxkzZo1ubb8j0GpVDJu2jzWbNqWbzk4Ozfj9KkwYmMP4+/vg7Fx0RzFWVlZcDU+hhIlTNN9tnz5Mty+FUttm5oa59eqVVNOntzPuXMR+PktyzC/zGL09fWZO3ciZ8+GExt7CC+vbuk+W65cGRISzmFjU0M1bdiw/pw6FUZU1D6Cg/2oUKGsxnm/5eTUhGNRezl15gDrNvyYYf7ZxVhamnPpj2MUT1XbVs5NuXbjNEeP71G9ihYtkuM8daXOrVo1JTo6hPPnI/HzW55pe80sLiXXSZw7F8HFi4fx8uqu+kylSuU5cGArZ86Ec+RIIJ99VgmAkSO9iYrap3pduXKSv/66CICZWXECAnyIjg7hzJlwZs4ch56eXrbb0cKpMUeOBxF1OoQ165dkuB2ZxRQsaMTSZbP4JSqYYyf3snTZLAoWTPlPpKtWrczeUH8O/RLIwaO7adqsQba5qFs7dePyu8bOzk05FRNG7IVD+G9akUWflnGcvr4+8+ZN5sL5g/z661H690/J/4vPqxB9MkT1On3qAC9f3KSdmzMADRrYc+RwIDHRoYQf2KZ2v+HUqglRUfs4czacDRt/yriPyCRGX1+fOXMmcvpMOOcvHKRfqn3v888rE3ZgK8dP7OXY8WCaN2+omjd0qBfRMaGcOLGPPXs2atzH6VqNc7t/69mzM9u2rU4z7WMcR3KrzpBS68iIHUSfDOFk1H5atGiUZpmGhobs3bsJ9/Zt1MpVV2ucm/1d7do1iYzcQVTUPmJiQunSpb1qnr//Ci5ePKzq8+bMmahx7lpBmZx3r/ym/BcYM2aMcvv27emmL1myRLlkyZKPuq7Uy/zQ5b+8c+Wjv/4XHans7tlJ+WXNGkqfxbM/+vILKCyyfZU2r668ffuO8vMv6isLKCyUc+b+qFy+fK3Gcb37DFXGxV1TKpVKZanS1dJ8tkjRCspffjmpfPz4idLevlWW+RQsWDbNy8qqlvL27TvKatUaKgsWLKucN2+ZcsWK9WrHDB06XrlvX4SySJEKytKlqysvXfpD2aCBi+qzxYpVUR47Fq18/PiJsl69NsqCBcsqnZ27KH/99Xflp5/+n2oZR46cSJdbwYJllcaFK2T5Kl+2tvKvv+4oa9VoojQuXEG5YP4K5UqfDRrFDPD6Vhkff12pVCqV5crYqKbPm7tMOXni3GxzeP+V0XZoe52NjMoojYzKKC0tv1Tevn1H+X//56g0MiqjnDt3mXLFinWq+erEDRkyTrlvX7iycOHyylKlUnKtX7+t0siojPLkyTPKnj0HK42MyihdXHooY2MvpVt2yZLVlL//fkXp4tJDaWRURrlp03blrFmLlUZGZZQmJpWVR46cUA7+aqzStGjlTF+Vy9sp//rrrrL2l82UpkUrKxct8FGu8t2odszc2T8p/f12KIsbV1GWMPlMuW1LkHLOrKVK06KVlUcOv1t/w3quyocPHinNilXNMh/TopV1rsYDBoxQKgwt073MLWoob9++o/zi/xooFYaWyrlzf1IuX7FWo7jBQ75T7t0XrixYqKzy05L/p7x06Q9l3Xpt0i1jwcIVSn//nUqFoaWyfIU6yrt37ytt7ZyUCkNL5fBvJyr3h0SmiS9cqFy6V9ky1sq/bt9R1qjeSFm4UDnl/HnLlT4+69WOGTZsvHL//gilcdGKSgvzGspLly4rHR1dlYULlVMeOnRcOWjgSGXhQuWUdR1aKx88eKg0LlpR2aZ1V+Wvv/6uLFWymmoZR46cyDA/XatxXvdv5uY1lL6+G5SPHj1WBgcfUC1Pk/4toxrnRZ0PHjym9Or/rVJhaKm0tW2pfPDgobJgoZR8Gji6KE+fPq98+vSZ0sNjQLp16lqN3+9j8qq/u379ptLZuYvSyKiMsmJF2zTLSEi4pSxfvk6muemKF9fP5tkrv+V4ROz169dMmDABDw8PmjVrhre3N8+fP2ft2rU4OTnRunVr5s6dC0BCQgI9e/akbdu2dOzYkUuXLgGwfft22rZti4uLC2PHjuXp06cAVK1aVbWeHTt2MHbsWACaNm3KokWL6NixI23atCE2NpZjx44RERHBkiVLOHLkSKb5Hj58mI4dO9KuXTsGDx7M33//nekyAX7//Xfc3d1xc3Nj2rRptGjRgsuXLxMQEEBAQADbt28H4Pz583h6etKkSROtGB0L2L6HDi5OtGzimG85tGjRiJiYc1y+HA+Aj8/6NL/YqBNnbl4KV1cn2rRN/wsWwNIlM1i/fgt3797XOL/mzRty6tR5rly5CoCv70Y8Pd3UjnF1dWLDhi0kJSXx4MEjtm4NSrN9ixZNY8OGrdy79y6327fvMHToeB4/fgLA6dPnKVvWUuPcAZo1c+T0qQuq3Fav3EgnDze1Y0qXLkmbti1xd+udbtn29jY0bFyXX04Esz90M/Xq2+YoR9CdOqfkcE6Vw8qVG/D0bKdRnJtbK9av3/om14dvcnXHwqIUVatWYsuWQABCQw9StGhhatWqnmbZP/wwnpCQg4SGHgRg9+4Qli9fB8CLFy+4ePE3ypSxyHI7mjRtwJnTF4i7cg2An1dtolNnV7Vjjv8Szfy5y1AqlSQnJ3P+/K9YlU1Zp4GBPp98YgJAUeMiPH/xIstcNKmdunF5UeOyZa0yzL9F80bEnErVV/mup4tnBn1aFnFubq1Yv26zKv8tWwLp2tU9zefr17fDvX0bvh6ccsxzd29NSEgkZ8/GvqnHRkaOnJRhjqk1a+bIqdPnU9VxIx4Z9BGZxbi6OLFBVetHbNsWpPo7pLSFYgAULVqEF89T2sLt23f4ZtiEVPveBY36OF2rcW72bx06tCUx8TbffTcjzfI+xnEkt+tsYKCPqemb9mFclOfP3/UVg7/uy/gJs4iOPqtWrrpa49zs74yMjJgxYxEREUcBSEi4xd2797GyMqd8+TIYGxdh2bIfiIkJxdd3nupvoXOSk/Lulc9yfCJ25swZFAoFmzdvJiwsjMePH7N+/Xo2bdrEtm3bCAwM5OLFi8TGxjJlyhScnJzYs2cPQ4YMYfny5fz222+sWLGCDRs2EBQURKFChfjxxx+zXe8nn3zCtm3b8PT0xMfHh3r16tG0aVOGDh2Ko2PGJx/3799n/vz5rF69ml27dtGgQQPmzZuX6TIBxo4dy7Bhw9i9ezdlypQhKSmJypUr4+npiaenJx06dADg3r17rF+/nu3bt7N69WqePHmS05J+FONHeNOmZZN8zcHKyoKbN/9Uvb95M5FixUwyvOwws7jExNt07tyfP/6IS7f8vn26oFAoWP3zphzmZ55mvQkJ6fPLKiZlXmKqebewtDQHoHdvTxSKAqxZE5Bmnb/++jtHj0YBKZdmTJs2lh079uYof8sM1l+smHGa/LOKuXXrL7p3/Up1gE3t/v0H/LxqE/Ud2jB50lw2+a/AwqJ0jvLUlTqntMN368m6vWYcl9F2WFqWxsrKgsTE2yiVygy3A+Dzz6vg4uLE1KnzVdN27drH7dt3APjyy2p4eLixJygsy+2wtCpNQqr8/ky4hUm6dpF5TGTEUa5cvpqyrWUsGOTdi9079wMw6tspfDNiILGXjrAzcC0jh08iKUn9A5iu1Hj37v1Z5P9hfVoZKwtupN62hESsUuUI8MOsCUyaNEf1JbBKlYo8ffaMjRt+4mTUfjb5LePly1cZ5pg+j9T7Tkb7XuYxlhnMe1vPb4dPZMRIb37/4zh7gjcy7JsJJCUlpd/3po5hpwZ9nO7VOPf6t1Wr/Jg1awkvXrxMs86PcRzJ7ToPGzaB0aMGE3clmv37/BkyZJyqr+jRczAHDhzWIFddrnHu9HcvXrxg7drNqun9+nXF2LgIUVGn+fTTEkREHGXIkHHY2bXiyZOn+PjMQ2i3HJ+I2dra0rVrV/z8/JgxYwZXr17l5cuXNGnSBGNjYwoUKMDatWupXr060dHRuLml/ELRqFEjFi9eTHR0NE2aNMHUNOX+FA8PD06cOJHtet+ebFWpUoUHDx6oleu5c+dITEykZ8+euLm54efnx7Vr1zJd5oMHD0hISKBRo5Rrm9+edGWWj6GhIcWLF8fU1JSHDx+qldO/mb6+fpovRW+9/8VN3bjUrGtVZ8CAHnh/PSbH+enpZb/erGLez1tPL2V6rVrV8fLqxpAh4zJdt5lZcfbs2cCTJ0+ZOHFOjvLXVyN/dWIy0r3rV+zetQ+AE8djiIo6TZMc3A8EulNnfX09Ndtr5nHpc9UjKSk5wzaeMu/dsocM6ceKFet49OhxumU3b96QPXs28u23k4i98L9stkONdqFGzJe1qrE3xJ9VvhsJ3R+JkZEhP69bzNeDxlL9c0faturGgsXTsLRU/wRdV2p8/vyveZz/u887ONTG7NPi+AfsVE1TFFDg0rYlk6fMw86+FRGRv7Bl88oMc0xNT418s4rR19dDSfpcjYyMWLf+RwYOHMlnVerSsoUHS5bMTHPSa2ZWnMCgDTx5+pRJk+Zmm+tbOlfjXOrf1PEhx5HcrLORkRF+fsvw6j+cipVsadqsIz/99ANWVubplqMOqXH6/i61kSO9mTDhW9zd+/L8+Quio8/i4TGAmzcTSU5OZvr0hTg7N0WhUGiUv1b4D90jluMTsfDwcEaOHEnBggVxd3fH1tYWY2PjNDc73759m0ePHlGgwLun5CuVSi5fvkzye4+mVCqVvH79Os17IM00ACOjlJvH1blx/a2kpCRsbGzYvXs3u3fvZtu2bSxZsiTTZRoYGGS4c2Qk9bbp6WW8U/0XTJo0kpjoUGKiQ+nbpwvmFqVU8ywtS3P//t88e/ZPms/cuJGgVlxq3bt3wtjEWHVjtYVFKdat/5G2bVuoneuNG39ibv7+eh+kWW9WMe/PMzcvRUJCIt26uWNiUpTIyB2cOLEXc/NSrFmzmDZtmgNQvfrnHD0ayNmzsXh4DODVq+x/dc3IzZsJmJuXVL23sCjF3+/lr07M+4oVM2bESO800/T09Hidwzy1uc7ff/+t6mbmPn26ZJtnTnO9cSOB0qVLplmOuXlJEhJSfgXV19enXTtnNmzYmi7HoUO9+PnnRfTqNYRNm3ZkUuV3bt74k9Kp/ubmGbWLbGLcO7Rhx+61TJk0j4XzVgDwxf99RqFCBQndHwlATPRZLv3vD2rXqZVlPt+NH6bTNZ40caTq4Q59+nbBQs38M4u7fiMhzTwL81LcTHj3a3inTq74bdye5hiSmHib48djVKPXa9b48+WX1ShYsGC6bUnt5nu1srBIn29WMe/PMzcvxZ8Jt/i/ap9RuHBB9u+LACA6+gz/+98f2NrWAlL2vcNHAjl3NhZPj4HZ9nG6XOPc6t+yk5PjSF7VuVq1qhQqVIi9e8MBOHnyNL/++jt2tjbZ5pgRXarxxIl5c0yBlJG69euX0rmzK40bt+PCmx/p6te3o02bd9+F9PT0SE5O1ujqBZH3cnwidvz4cZydnenQoQMmJiZERUWRlJTEoUOHePr0Ka9fv2bEiBHExsZSp04dgoODATh27Bjff/89dnZ2REREqEa1tmzZgr29PQCmpqb88ccfKJVKIiIiss3FwMAgy4b25ZdfcvbsWeLjUzraZcuWMWdO5r9wGBsbU6ZMGQ4dOgRAUFBQmnW9f3IoYMqUedSxbUkd25Y0cHTB3s6GypUrADBgQA+CgkLTfSYs7JBacamNGDmJatUcVev688/b9Oo5mD17sr5sK7Xw8MPY2VlTqVJ5ALy8urFnT6jaMXv2hNGzZ2cMDAwoVsyETp1cCQwMZdSoqdSs2QQHh9Y4OLQmMfE2ffoMIzj4AJaWpdm3z5+ZM5cwevS0dD9EaCI8/Ci2qXLr69WN4OADGse87/Hjp/Qf2B1Xt1YA1Pzy/6hdpyZhYepfSpI2B+2t87RpC7C3d8be3pmGDd3S5NC/f/d0eQIcOHA407igoFB69fJIlasLQUEhJCTc4sqVa3Tq5AKkjL4kJyuJjU25T7Z69c958OAh167dTLOugQN7MmhQLxo1aqe6FyA7keFHqWNbi4qVygHQp18X9r35QqROjJNzU2bN/Z4O7fqwfeu7Pi8u7homJsbY2VsDUL5CWap+XjnT0aO3Zs1YrNM1njJ1HrZ2TtjaOeHo6Ipd6r6qfw+CgkLSfSbswKFM44KCQund+13+nTu7Ehj4bhkNHR2IiEybx+7d+6hbtw7ly5cBoH271ly8eInnz59nUXkIDz+CnW2tNPtVcHCY2jEp+14nVa4dO7oQFBRK3JVrmJiYYG+f8sW6QoWyfPF5Zc6du4iFZWmC927ih1mLGTNGvT5Ot2ucO/1bVnJ6HMmrOl+5cpVixYxxcKgNQMWK5fjiiyqcPRerVp7v06UaT52aN8cUgDVrFmNsXJTGjdun6deKFCnMwoVTVPeFDR8+iJ07937Q9418k5ycd698luP/0LlTp06MHDmS4OBgFAoFNjY2PHz4kO7du+Pp6UlycjItWrSgXr16VKhQgQkTJrBp0yYKFSrE9OnTqVy5MgMHDqRHjx68evWKatWqMWXKFABGjBjBoEGDMDMzo3bt2qoHa2SmXr16LFiwAGNjYxQKBREREcyY8e4GzE8//ZSZM2fyzTffkJycTKlSpVQPEsnMnDlzGDduHIsWLaJq1aqqX8dsbW0ZM2YMZmZmOS3dv96dO/fw6v8tmwN8URgqiLtyjT59hwFQ26YmPj4pJ21ZxeV2fgMHjmLTpuUYGhoSF3cNL6/h2NjUYNmy2Tg4tM40BsDXdwMVK5bl5Mn9GBoqWL16k+qa8syMHTuUIkUK4+3dG2/v3gC8fPmShg3baZz/3Tv38B40mvV+P2GoUBAff52B/UdgbV2Dpctm0aBu20xjspKcnEyXzgOZO38S4yYM4/XrJHr3HMr9e1nvf5nRlTrfuXOPAQNG4u+/AkNDBXFx1+nX7xsAbGxqsnz5bOztnbOMS8m1HNHRIRgaKli1yo8jR1Jy7dlzMMuXz2bs2KE8f/6Crl2/Uv0iX7lyhXQnCAqFgunTx/Lo0RMCAnxU04N2hbBg3vJMt+Pu3fsM/mosazcsxdDQkPj463w1YBS1rKuz+MeZNKrvmmkMwNQZY9DT02PxjzNVy4w6cYrRI6bQo6s3M2dPoGBBI16/TmL40Alcjb+e5d9CF2u8Y0cws35Ywvvu3LlH/wEjCPD3wdBQwZW4a/Tt+y5/nxVzsbVzyjLOx2c9FSuW41RMKApDQ1at2siRI+8ux88oz3Pnf2Xo0PFs3bIKhaIAf//9kC5dB6lV70GDRuHntxyFoYL4+Gv09/oW6zf7Xt03+15GMZDywIqKFctxImofhoYKfk6173XxHMjceZMoaGTE66QkBg8ZR3z8dZYsnUmRIoX5yrsPX3n3AeDFi5c0btQu23x1tca60L9llHdu1rlT5/4smD+FggUL8vr1a7y/HkNc3LVMssk+V12tcW71d/b2NnTo0Ibff79CZOS7Ufzx42cRGnqQn35aQ2TkDvT19YmN/Q1v75zfxiHyhp7yv3otXTZ+/PFHOnfuTMmSJQkNDSUoKOijPxXx1d30D6LQdoUt8u9pjDlVwCDHvzfkC4W+QX6noLFXWvDkIU3pWtdXWGGU3ylo7NkrzZ6uqA2SteCeAU0odKx/A3iVpFtXlRjoYJ+cpIN9sq7VWdeOIQDPn6v/A1p+enEl+2dGfCxGlRzybF0Z0b0ePI9YWFjQt29fChQogImJSZoRNiGEEEIIIYT4EHIilgl3d3fc3d2zDxRCCCGEEEJ8HFpw71ZeyfHDOoQQQgghhBBC5IyMiAkhhBBCCCG0g47dq/shZERMCCGEEEIIIfKYnIgJIYQQQgghRB6TSxOFEEIIIYQQ2kEH//uFnJIRMSGEEEIIIYTIYzIiJoQQQgghhNAO8rAOIYQQQgghhBC5RUbEhBBCCCGEENpB/kNnIYQQQgghhBC5RUbEhBBCCCGEENpB7hETQgghhBBCCJFbZEQsHxW2cMzvFDT27M8j+Z2CxkzKNMnvFDTyMul1fqegMT09vfxOQWMG+rr1O9Q/r1/mdwoa07UaAxjpK/I7BY0818F2UUhhlN8paEQX+2QDfYP8TuFfT4kyv1P495J7xIQQQgghhBBC5BYZERNCCCGEEEJoBaUyKb9TyDMyIiaEEEIIIYQQeUxGxIQQQgghhBDaQZ6aKIQQQgghhBAit8iImBBCCCGEEEI7yFMThRBCCCGEEELkFjkRE0IIIYQQQog8JpcmCiGEEEIIIbSDPKxDCCGEEEIIIURukRExIYQQQgghhHZIlv/QWQghhBBCCCFELpERMSGEEEIIIYR2kHvENLd48WLCw8M/1uJEKs7OzTh9KozY2MP4+/tgbFw0R3FWVhZcjY+hRAnTdJ8tX74Mt2/FUtumZq5sQ1aUSiXjps1jzaZtebbOVq2acvLkfs6di8DPb1mGNc0sRl9fn7lzJ3L2bDixsYfw8uqW7rM9e3Zm27bVaab5+68gNvYQJ07s5cSJvcyZ873auUZHh3D+fCR+fssz/ftnFpeS7yTOnYvg4sXDeHl1V32mUqXyHDiwlTNnwjlyJJDPPqukmjd58khiYw8RFbWPxYunY2RkBEBk5A6iovapXn///Tvz50/ONCddqTOAU6smREXt48zZcDZs/CnDfDOL0dfXZ86ciZw+E875Cwfplypf59bNuHHzLMdP7FW9ihYtAkD9+nZEHtzJiRP7CAndTPnyZdTO9335Ue+c0OU6t3RqzC8ngok5Hca6DUszzD27GEtLc/73+y8UT9UXOzZ04PDR3fxyIpigvX5Ur/55jvJLzblVU2KiQ7lw/iCbsug7MovT19dn3txJnD8Xya8Xj9A/Vd/RqFFdjv0STPTJEA4f2k2dOrUAGDnSm5NR+1WvuCvR3PnrV41z14U65/b+Vq5cGRISzmFjUyPNdENDQ/bs2Uj79q21LueM+ohJk0Zy4cJBTpzYy6JF744l2pBvbtQYcnffMzX9hLVrlxB1Yh/nz0XStas78PH2PZG3PtqJ2LBhw2jWrNnHWpx4w8ysOKtWLqCzxwCqV29IfPw1Zs4Yp3Fc9+4diQjfjqWlebrPGhkZsW7tUgwNDXN1WzJy5ep1+g39jrCDR/NsnWZmxfHxmUuXLoP48sumxMdfZ9q0sWrHeHl1o3LlitSu3ZIGDVwYPLgvdep8CYCpaTGWLJnBvHmT0NPTS7NMe3sbWrTohINDaxwcWjN69DS1cvX1nYen50Bq1mxCfPx1pk8fq1Gcl1c3qlSpgI1NC+rXd2HIkHf5rl27hJUrN2Jt3Yxp0xbg778CgJ49O+Hs3Iz69V2wt3fm1q2/mDx5JABNmrhjb++Mvb0zU6cu4OrVG0yZMl+n66zKZcVcunb9Cutazbgaf4Op08aoHdPPqyuVq1TAtk5LGjq68vXXfan9Jl8H+9osXuxLXYfWqteTJ0+xsCyNf4APw7+ZgIODM7t37WfR4ulq5Zth/vlQ7xzlqaN1LmFWnGUr5tCj29fUsWnB1fgbTJ46SqMYzy7t2Rfij4VFadU0E5OibPRbxvcTZlPfoQ3ffvM9a9d/WJ+c0ifMx9NzADVqNiY+/jozpn+nUVx/r+5UqVIRa5vm1KvfliFD+lGnTi0UCgUbNyzjK+/R2No58cMPS1jz8yIA5s1bhp19K+zsW9GiZWeePXtG9+7eGuWuC3XOzf0NUo7La9YswtBQkWaZ9vY2HDy4k7p162hVzpn1ET16dMLZuSkNGrji4NA6zbEkP/OF3Knx25xya98DWLVyAQk3E7F3cMa5dRcWzJ+CpWXpj7LvaY3k5Lx75bMsT8QGDx5MSEiI6r27uzvnzp2jR48euLi44OHhwfnz5wEYO3YsO3bsAGDt2rU4OTnRunVr5s6dC8Ddu3fx9vbG3d2dDh06cOzYsXTr27FjB0OHDqVnz560atWKtWvXMmPGDFxcXOjRowcvXrwAYNeuXbRv3x43NzfGjRvHixcvePXqFaNGjaJdu3a0a9eOLVu2ABAUFISbmxvu7u4MHTqUFy9e8Pr1ayZMmICHhwfNmjXD29ub58+fA7B+/XpatmxJhw4dGDVqFEuXLgXg8OHDdOzYkXbt2jF48GD+/vtvAGbPno2rqyvt2rXjxx9/zPlfIhMtWjQiJuYcly/HA+Djs54uXdprFGduXgpXVyfatE3/axDA0iUzWL9+C3fv3v/o+WcnYPseOrg40bKJY56ts3nzhpw6dZ4rV64C4Ou7EU9PN7VjXF2d2LBhC0lJSTx48IitW4NUte7QoS2Jibf57rsZaZZXrlwZihYtwk8/zSY6OgQfn7mYmhZTM9dzqjxWrtyAp2c7jeLc3Fqxfv3WN/k+fJOvOxYWpahatRJbtgQCEBp6kKJFC1OrVnWsrWsQFBTKw4ePANi1az/u7ml/GTQ1LcbSpTPp1284jx491uk6AzRr5sip0+dT1XAjHh5uase4ujixQVXnR2zbFqT6G9g71KZxo3qcOLGP0LAt1K9vB0D7dq0JCz3I2bMXAVi9ehOjR01VK9/35Ue9c0KX69y0aQNOnzpP3Ju8Vq/yo1NnN7VjSpcuSVuXFrRv1zvNZypVqsDDR485dDDluPjH73E8fvwEO3trjXN8622fcPnt3zqbviOjODc3J9at36LqO7ZsDaRrl/a8evWKChVtOXcupZ4VKpTl3r2/0y37hx8mEBISSUjoQY1y14U65+b+BrBo0TQ2bNjKvXtpj8ve3r35/vsfiIk5q1U5Z9ZH2NikPZbs3r2P9u2d8z1fyJ0av8spd/Y9U9NPaNbMkekzFgKQkHALR0dX7t9/kGbZOd33RN7L8kTMzc2N4OBgAK5evcqLFy+YNm0aPXr0ICgoiO+++45hw4bx8uVL1WfOnz/Ppk2b2LZtG4GBgVy8eJHY2FhmzJhBhw4d2LFjB8uXL2fixIk8efIk3TovXLjAsmXLWL16NbNmzaJhw4YEBQUBcOTIEf744w+2bNlCQEAAu3fvpkSJEqxevZozZ87w8OFDdu3ahY+PDzExMQAsWrSIn3/+mR07dmBpaUlcXBxnzpxBoVCwefNmwsLCePz4MYcOHeLSpUv4+fmxY8cONm3axLVr1wC4f/8+8+fPZ/Xq1ezatYsGDRowb948EhISOHz4MIGBgfj7+3P58mXVyeLHYmVlwc2bf6re37yZSLFiJhledphZXGLibTp37s8ff8SlW37fPl1QKBSs/nnTR81bXeNHeNOmZZM8XaeVlXmaWiUkpK9pVjEp8xJTzbulGmlctcqPWbOW8OLFu30CoGTJEkRGHmXo0HHY2zvz9OkzfHzmqpGrRZp1Zf33zzguo22xtCyNlZUFiYm3USqV6bYlOvosbdo0p0QJU/T09OjWrQOlS5dMs84RI7wJCYng9OnzmeSuO3XOqIYZ55t5jGUG897me//+36xa5YeDgzOTJs7BP8AHC8vSVK5SgafP/mHtuqUcOx7M+g0/pulPNZEf9c5ZnrpbZysrcxIS0taoWDHjdDXOLObWrb/o3tWbK5evplnu5cvxFClSiKZNGwApX14//6IKpd7b5zTL9cOPHe/PS13r169fU7KkGXFXopk1azwLFqxIs9zPP6+Cq4sTU6amHy3PPnftr3Nu7m+9e3uiUBRgzZqAdOvt1Wso4eFHNM43t3POrI84efIMbdq0yPJYkh/55laNU3LKvX2vUqXy3Lp1m2HDBhAZuYNjvwRTy7oG//zzXBX7Ifue1lAm590rn2X5sI5GjRoxdepUnjx5wp49e2jdujXr1q2jZcuWANSqVYtixYoRF/fuC350dDRNmjTB2NgYSBkdAzh27BhxcXEsWbIESOnEb9y4wRdffJFmnTY2NhQtWpSiRVMabN26dQGwtLTk0aNHREVFce3aNTp37gzAq1ev+L//+z+6dOlCfHw8/fr1o2HDhowePRqAJk2a0KVLF5o3b46Tk5NqfZ988gl+fn7ExcVx9epVnj17xvHjx2nSpIlq3W3atOHRo0ecO3eOxMREevbsCUBycjLFihWjVKlSGBkZ4enpSZMmTRg5cqRG1z6rQ19fP80X5beSkpJyFJeada3qDBjQgyZN3T88UR2ip5d9rbKKeb/WenpZ1xkgOvosHh4DVe+nT1/I1asxKBQKXr16lenn9PX11Pz7Zx6XPl89kpKSM2wzKfOS2LRpB5aW5uzfH8DTp8/4+edNvHz5Lk8jIyP69etKvXptMs1dl+oMoKdGrbOK0dfXQ8n7dU75bNcug1TTjx+PISrqFM2aOqJQFKB16+a0aN6JK1eu8tVXvfEP8KGug+b3JeRHvXNCl+usTj+bk7748eMndPX8iu8nfcvUGWM59ks0hw8d51UOT8rf5ZF+esbHjozjMu473n3+r7/uUrGSLbVqVWf/Pn/+5/g7f7y5KmPokH4sX7E2w9Fy9XLX7jrn1v5Wq1Z1vLy60aJFJ41zyq+cs+LvvxNLS3P27fPn2bN/WL067bEkP/LNzRpD7u57CkUBKlQox+NHj2nSxJ1KFcsTHr6Ny5fjOXPmAvBh+57Ie1mOiBkaGtKkSRMiIiLYv38/7dq1SxejVCrTNK4CBQqkuT749u3bPHr0iOTkZNatW8fu3bvZvXs3W7Zs4bPPPku3PIUi7bW6BQqkPVdMSkrC2dlZtZytW7cyceJETE1NCQ4Opnv37sTHx9O+fXsePXrEhAkTWLJkCcWKFWPUqFHs3r2b8PBwRo4cScGCBXF3d8fW1halUom+vj7JGVwvmpSUhI2NjWqd27ZtY8mSJRQoUICtW7cybNgwHjx4gKenJ/Hx8VmVVC2TJo0kJjqUmOhQ+vbpgrlFKdU8S8vS3L//N8+e/ZPmMzduJKgVl1r37p0wNjHmyOFAYqJDsbAoxbr1P9K2bYsP3gZtduPGn5ibv1+rB2lqlVXM+/PMzUul+WU2I/Xr29KmTXPVez09PZKTkzM8iE2c+K3qQRh9+nTJNtec5nvjRkK6XybNzUuSkJCIqWkxNm/eha2tE40bt+f33+NUl34AODk15vz5i8THX890m7W9zu+7+d76LCzS55tVzPvzzM1L8WfCLYoVM2HkqLTX6evp6fHq1SsSE//i+PEYVW3XrdtMzZr/R8GCmv+gkx/1zgldrvONG3+m2WcsLErxdwY1zi7mfXp6ejx98pS2zt1oULcto0dOoXLlCsRduaZRfhMnjlDdqN+3j6eafUdCFm0iAXPzd/dYpbSJW5iYGOPq2ko1/ezZWM5f+B/V3jz4Ql9fn3btWrNhw1aN8n+Xk3bX+e36c2N/69bNHROTokRG7uDEib2Ym5dizZrFafq1nMqPPsLUtBhbtuzGzq4VjRu3548/4riiZr11qcZ5te8lJt4GYN36lNtvrsRd5dixaGzf3D/2ofue1pB7xN5xc3NjzZo1fPLJJ1haWmJlZUVoaCgAZ8+e5e7du1SpUkUVX6dOHQ4dOsTTp095/fo1I0aMIDY2FgcHBzZtSrn87fLly7i4uPDPP5l3mJmxt7cnLCyMe/fuoVQqmTx5MuvWrSM8PJxRo0bRuHFjJkyYQOHChUlMTKRly5aYmpoycOBA3Nzc+N///sfx48dxdnamQ4cOmJiYEBUVRVJSEnXr1uXQoUM8efKEly9fEhoaip6eHl9++SVnz55VnWQtW7aMOXPm8Ouvv9K9e3dsbW0ZM2YMlSpV+ignYlOmzKOObUvq2LakgaML9nY2VK5cAYABA3oQFBSa7jNhYYfUikttxMhJVKvmqFrXn3/eplfPwezZE/bB26DNwsMPY2dnTaVK5YGUG3r37AlVO2bPnjB69uyMgYEBxYqZ0KmTK4GBWde6SJEiLFgwRXW/0vDhA9m5c1+GJ/5Tpy5QPQyjYUO3NHn07989Xa4ABw4czjQuKCiUXr08UuXrQlBQCAkJt7hy5RqdOrkAKderJycriY29RO3aNdm82ZcCBQpgYGDAyJHeBATsUq3P0dGByMhfstxmba9z+nyPYGdbK00uwcFhasek5NtJlW/Hji4EBYXy+PETBg7siZtbyhfXL7+sRp3aXxIWdoigwBDq1q1DuXJWQMr9fL9e/I3nzzW/xDk/6p0TulzniIij2NpZU/FNXn37dSU4+IDGMe9TKpVs3bEaa+uUJ7e5d2jD8xcviI29pFF+U6fOV92s7/im76icqk8IyqLvyCguKCiU3r3etYnOnVwJDAohKSkJX5+5qocZfPHFZ1T9rBLR0WcAqF79cx48eMi1azc1yv8tba8z5N7+NmrUVGrWbKJ62FBi4m369BmW7bblZ85ZsbGpSUDAu2PJiBFfsXnzrnzNNzdqnFf73tWrNzh9+jw9uncEoGRJMxwc6nDqzS0CH7rvibyX7f8jVrt2bR4/fkyXLl0AmDt3LpMnT2bp0qUoFAqWLk37xKFq1arRvXt3PD09SU5OpkWLFtSrV49KlSoxceJEXFxSvvTNmTOHokWLcuHCBZYsWcLKlSvVSvjzzz9n8ODB9OrVi+TkZL744gsGDBiAvr4+oaGhtGnTBiMjI1xdXalatSpDhw6lb9++GBkZUaJECX744Qfu3r3LyJEjCQ4ORqFQYGNjw82bN+nUqRM9e/bEw8ODwoULY2pqipGREZ9++ikzZ87km2++ITk5mVKlSjF37lxMTU2pVasWbdu2pVChQtjY2NCwYcOc/B0ydefOPbz6f8vmAF8UhgrirlyjT99hKX8bm5r4+KSctGUVJ9K6c+ceAweOYtOm5RgaGhIXdw0vr+HY2NRg2bLZODi0zjQGwNd3AxUrluXkyf0YGipYvXoTR49GZbnO0NCDLFu2loiIHejr63Hx4m94e4/J8jNvcx0wYCT+/iswNFQQF3edfv2+AVIOcMuXz8be3jnLuJR8yxEdHYKhoYJVq/w4ciQl3549B7N8+WzGjh3K8+cv6Nr1K5RKJQcOHMHR0YGYmBD09fUJDAxlyZJVqrwqVy6f6b1huljnt/kOGjQKP7/lKAwVxMdfo7/Xt1i/ybfum3wzioGUB0pUrFiOE1H7MDRU8HOqfDt37s/8+VOYMGE4r5OS6NlzCPfu/c29e3/zzTcTCHhz0vvgwcMcP+UqP+qd0zx1tc5379zDe9AY1m/8EUNDBfFx1xk0YCTW1jVY8tNMHOu5ZBqTHa++w1ny4wwUhgpu37pDN89B2X4mKyl9wgj8/X3e9AnX6Nsv5W9tY1OTFcvnYGffKss4nzd9R0x0CIaGhm/6jhMAdOrcn3lzJ6NQFODFi5f06j2EhIRbAFSuXIFr127kOHddqLOu7G/5nXN4eMqxJDo6BH19PYKC0h5LtC3fjyG3973OHv1ZvGg6Awb0QF9fn5mzFnHq1Dngw/c9raEFI1V5RU+Z0cW1/1Hx8fEcOnSI3r17A/DVV1/RqVMnmjZtmivrUxha5spyc9OzP3N+A2t+MSmTtw8D+VC6uEt+6CPN84O+juWcrIPtQtdqDFBA3yC/U9DI89cf/gCVvFawQN7/Vykf4mXS6/xOQWihZC140IOmXjzXjZO050c25Nm6Cjr2yLN1ZSTbEbH/EktLSy5cuEDbtm3R09OjQYMGNGmiW1/ihRBCCCGE0FVK5cd/UJS2khOxVAwNDZk/X4cf9ymEEEIIIYTQCdk+rEMIIYQQQgghxMclI2JCCCGEEEII7fAfeliHjIgJIYQQQgghRB6TETEhhBBCCCGEdtDBJ1LmlIyICSGEEEIIIUQekxExIYQQQgghhHaQe8SEEEIIIYQQQuQWGRETQgghhBBCaAe5R0wIIYQQQgghRG6RETEhhBBCCCGEdpB7xIQQQgghhBBC5BYZEctHBQx0r/wmZZrkdwoae3QjMr9T0IhZ+Rb5nYLG7l4Ny+8UNFbIwjG/U9BIYYVRfqegsWevXuR3ChpL0v/v/BKbX168fpXfKWhEiTK/U9CYvp7u/c6erGP3BSmVutcudIaOtYUPoXt7qhBCCCGEEELoON0bkhFCCCGEEEL8O8k9YkIIIYQQQgghcouMiAkhhBBCCCG0g4yICSGEEEIIIYTILXIiJoQQQgghhBB5TC5NFEIIIYQQQmgHeXy9EEIIIYQQQojcIiNiQgghhBBCCO0gD+sQQgghhBBCCJFbZERMCCGEEEIIoR3kHjEhhBBCCCGEELlFRsSEEEIIIYQQ2kHuEdN+Fy5cYPz48ZnOj4yMZM2aNQAsXbqUpUuX5mg9ixcvJjw8PEefzalWrZpy8uR+zp2LwM9vGcbGRdWO0dfXZ+7ciZw9G05s7CG8vLql+2y5cmVISDiHjU0N1bRhw/pz6lQYUVH7CA72o0KFslqVc8+endm2bXWaaf7+K4iNPcSJE3s5cWIvc+Z8r1HOH0KpVDJu2jzWbNqWZ+tMraVTY345EUzM6TDWbViaYb2zi7G0NOd/v/9C8RKmAFT9vDJHjgWpXsei9vLwyRVcXFvmyTa9L79rDNDauRmnT4VxMfYwAf4+GdZZnTgrKwuuxcdQ4k2tAb74ogqHIncSEx1K9MkQWrZo9MH5Ojk14VjUXk6dOcC6DT9mmG92MZaW5lz645iqXaRWrpwV126cxtq6Rrp5H0Jb69yqVVOio0M4fz4SP7/lmeaVWVxK3zaJc+ciuHjxMF5e3VWfqVSpPAcObOXMmXCOHAnks88qqeb5+6/g4sXDREXtIypqH3PmTHyzfebs2bORkyf3c+pUGN27d8wyf+dWTYmJDuXC+YNsyiL/zOL09fWZN3cS589F8uvFI/RPlb+p6SesXbuEqBP7OH8ukq5d3dMs09DQkL3BfrRv3zrLHLWtxm8pFAoOH97NN98MyDL//KrxN8MGcOb0AaJPhrBv7yYqViyXad1y49hcqVJ5wsK2cPr0AY4c2Z2mtm8NHtyXmJhQ1XsrK3OCgjYQFbWPmJhQunXrkFVps62dunG5XWO1tsG5Kadiwoi9cAj/TSsy34Zs4qyszImPS9vHATRv3pDokyE5zk/kH509EatRowYzZszIdH5sbCxPnjz54PUMGzaMZs2affBy1GVmVhwfn7l06TKIL79sSnz8daZNG6t2jJdXNypXrkjt2i1p0MCFwYP7UqfOl6rPGhkZsWbNIgwNFappTZrUp1cvDxo3bo+9vTO7d+/H13eeVuRsalqMJUtmMG/eJPT09NIs097ehhYtOuHg0BoHh9aMHj1N7Zw/xJWr1+k39DvCDh7Nk/W9r4RZcZatmEOPbl9Tx6YFV+NvMHnqKI1iPLu0Z1+IPxYWpVXTfrt0Gcd6LqpXRPgRtm4JJCgwlLyW3zWGlDa7auUCOnsMoFr1hsTHX2PmjHEax3Xv3pHI8O1YWpqn+dyPS2ayZm0AdWxb0n/At/hvWoGBgUGO8y1hVpxlPrPp0dWb2tbNuXr1BlOmjtYopkvX9uwLDUjTLt4yMjJk5eoFKFL1HR+DttbZzKw4vr7z8PQcSM2aTYiPv8706WM1ivPy6kaVKhWwsWlB/fouDBnyrm9bu3YJK1duxNq6GdOmLcDff4Vqmfb2tWnevBP29s7Y2zszevRUABYtms7+/ZHY2bXC2bkLCxZMwdIy/d/qXV7z8fQcQI2ajYmPv86M6d9pFNffqztVqlTE2qY59eq3ZciQftSpUwuAVSsXkHAzEXsHZ5xbd2HB/He52NvbcPjQLurWtdW5Gr81b96kbH+QzK8aN23agN69PWjYqB22dk7s2rUfX9/5Ga43t47Na9cuZtUqP2xsmjNt2kI2bVqeZrl169bh228HpZm2cOE0QkIisbd3pnXrrlm2X12psTrMzIqz0ncBHp4DqF6jUUpuMzLehqziunfrQHj49jQ1K1iwIFMmj8Jv4zIKFMj58UPrKJPz7pXPdPZELCoqih49etCjRw/mzJmDh4cHLVq04NChQ1y+fJmAgAACAgLYvn17psto2rQp8+fPx93dnc6dO3Pw4EF69uxJo0aN2Lt3LwBjx45lx44d3Lx5k3bt2jFq1Cjatm1Lr169ePDgAa9evWLUqFG0a9eOdu3asWXLlg/arubNG3Lq1HmuXLkKgK/vRjw93dSOcXV1YsOGLSQlJfHgwSO2bg2iS5f2qs8uWjSNDRu2cu/efdW027fvMHToeB4/TjlxPX36PGXLWmpFzh06tCUx8TbffZf2pLtcuTIULVqEn36aTXR0CD4+czE1LaZ2zh8iYPseOrg40bKJY56s731Nmzbg9KnzxL2p5epVfnTq7KZ2TOnSJWnr0oL27Xpnuo669erg1s6Z4cPybpQxtfyuMUCLFo2IiTnH5cvxAKzwWU/XVPuSOnHm5qVwc3Widdv0o7wGBgaYmn4CgHHRojx//uKD8m3WzJHTpy6o9rHVKzfSycNN7ZjSpUvSpm1L3N16Z7j8+Qun4rdxO/fu/f1Beb5PW+uc0medU9Vq5coNeHq20yjOza0V69dvfdO3PXzTt7ljYVGKqlUrsWVLIAChoQcpWrQwtWpVp3z5MhgbF2HZsh+IiQnF13eeqm/r1MmLZctSrvQoU8aC16+T+Oef51nmf/ltn5tN/hnFubk5sW79FlX+W7YG0rVLe0xNP6FZM0emz1gIQELCLRwdXbl//wEAX3/dlwnf/0B0zFmdqzFA167uFCtmzP79EWrln9c1vnXrDkNSHbNPZXLMzq1js4VFKT77LOPaApQsacaCBVMZN25mmnV17tyfZcvWAtm3X12psTpaNG9EzKl3fZeP73q6eGbQx2URZ25eClfXVrR9r49r2bIRhYsUpp/X8BzlJvKfzp6Ipfbq1Ss2b97Md999x+LFi6lcuTKenp54enrSoUPWQ99mZmbs2LGDSpUq4evry88//8zcuXPx9fVNF3vp0iX69OnDnj17MDExISgoiDNnzvDw4UN27dqFj48PMTExH7QtVlbm3Lz5p+p9QkIixYqZpBmeziomZV5iqnm3VL8Q9+7tiUJRgDVrAtKs89dff+fo0Sgg5XKSadPGsmPHXq3IedUqP2bNWsKLFy/TrLNkyRJERh5l6NBx2Ns78/TpM3x85qqd84cYP8KbNi2b5Mm6MmJlZU5CQtp6FStmnK7emcXcuvUX3bt6c+Xy1UzXMW36WKZNma86COW1/K4xQBkrC26karM3b6Zv19nFJSbeplPn/vzxR1y65Q8ZNp4xowdzNS6GkP0BfD3kO5KSknKcr2UG+9H77SKrmJR28ZXqS0BqPXt1RqEowLq1m3OcX2a0tc5WVhZpapVZXlnFZdTvWVqWxsrKgsTE2yiVylTzUvq9Tz8tQUTEUYYMGYedXSuePHmKj0/KFQpKpZLk5GRCQzdz6NAu1qwJUJ38ZJx/9nXNKu79eSn5m1OpUnlu3brNsGEDiIzcwbFfgqllXUP1pbpnz8EcOHBYJ2tcrVpVvv66L97e6UfmMs4/72v866+/ceTICSDlmD19+lh2bA/OIL/cOTZnXtvS6Ovrs3btEsaPn0lCwq00+bxtvyEhARw8uJO1azNvv7pSY3V8jG1ITLxNZ4/+/PFH2v45MDCEUaOm8OhR/hyrc01yct698tm/4mEdjo4pv5pXqVKFBw8eaPTZhg0bAmBhYUHJkiUpUKAAFhYWPHr0KF1siRIl+L//+z/Vuh4+fEiVKlWIj4+nX79+NGzYkNGjR6f7nCb09PTTdG5vpf7ikFWMvn7aeXp6KdNr1aqOl1c3WrTolOm6zcyKs2nTch4+fMzEiXPyPeesREefxcNjoOr99OkLuXo1BoVCwatXr9TOXRe9X6+3UtdMnZjM2NnbYGZWnK1vfu38r1K3hjmptZGREZv8ltPPazjBew9gb2fDrp1riYk5l+ZArFG+auyH6sS878ta1ejr1Q3nlh45yis72lpnfX09NfPKPC5936ZHUlJyhtuSMi/pTd/27r6k6dMXcu3aqTR9W8uWHpiZFSc42I9Lv3Vm/fr0V2KkrCP9dmVc14zjMs4/CYWiABUqlOPxo8c0aeJOpYrlCQ/fxuXL8Zw5cyH9wjKhbTU2MTFm9eqF9O49jGfP/lEj//ytsZlZcfz9fXj08DHfT5ydbvm5dWzOaHve1n3atDEcPRpFRMRRHB0d0m804OTkiZlZcfbs2cilS5fZsGFrhnGg/TVWx8do5+Lf618xImZkZASQ7h4idSgU7+53KFAg6/PSt+t5uy6lUompqSnBwcF0796d+Ph42rdvn+FJnLpu3PgTc/NSqveWlqW5f/9BmoNCVjHvzzM3L0VCQiLdurljYlKUyMgdnDixF3PzUqxZs5g2bZoDUL365xw9GsjZs7F4eAzQ6GQmt3LOSv36tqrcIeXvkZyc/J/osG7c+JPSpUuq3ltYlOLvDOqdXUxm3Du0wd9/Z4YHhH+7yZNGEhMdSkx0KH37dMHC4v02+3e6Gl6/kaBWXGrVq1WlcKFCBO89AEDUydP8+utv2NlZ5zj3mzcTMDfP+m+uTsz7unR1x8S4KGER2zh6fA/m5iVZ9fNCnFvn/N5Zba3z5EkjVQ9v6NOnS7b9GuSsb7txIyHN/pkyryQJCYnUr29HmzYtVNNT923t27emaNEiANy9e5+goFCs31wOBjBx4ghORu3nZNR++vbxVDP/hCzyT8Dc/N39KCn53yIx8TYA696cAF6Ju8qxY9HYvrnvJisTJ47Q2hq3bNkYU9NirFu3hKiofbRp04IhQ7yYOHGE1tW4evXP+eWXPZw9E0unzl4ZHrNz69icUttP36ttyrwuXdxxc2vFiRN7Wb58NhUrluPEiZQrbDJsv9bVeZ8u1TgzkyaOJPpkCNEnQ+jTtwsWarZzdeL+E/5DI2L/ihOxjBgYGPD69etcX094eDijRo2icePGTJgwgcKFC5OYmPVJRNbLO4ydnTWVKpUHUm6W3bMnVO2YPXvC6NmzMwYGBhQrZkKnTq4EBoYyatRUatZsonqwRWLibfr0GUZw8AEsLUuzb58/M2cuYfToaSRr2DBzK+esFClShAULpqiu6x8+fCA7d+7TOHddFBFxFFs7ayq+qWXffl0JDj6gcUxm6jew49DBYx8zZZ0xeco86ti2pI5tS+o7umBvZ0PlyhUAGDigB4FB6dtlWNghteJSu3zlKsWKGVPXoQ4AFSuW44svPuPs2dgc5x4envI3f7uP9fXqlu5vrk7M+8aOnoZNrWY0qNuWBnXbkpj4F159h7Nvb86fJqutdZ48ZZ7q4Q0NG7ql6bP69++erl8DOHDgcKZxQUGh9OrlkapvcyEoKISEhFtcuXKNTp1cgJT7W5KTlcTGXqJIkcIsXJi6bxvEzp17SU5OZsCAHnh79wbAxMSYtm1bEJlqX506dT529q2ws2+F45v8K6fKKyiL/DOKCwoKpXevd31z506uBAaFcPXqDU6fPk+PN09tLFnSDAeHOpw6fT7Lv8fbHLW1xtu2BVG1an1VfsHBYSxduoqpU989pEEbamxpWZqQ/ZuZOXMxo0ZPyfS4l1vH5oxrm0xs7CUqVrTF3t4ZB4fWfPXVGOLiruHg0Fq13V991Rt4235bcjCDY40u1TgzU6bOw9bOCVs7JxwdXbFL1XcN6N+DoKD0TzgMO3BIrTjx7/KvuDQxI7a2towZMwYzM7M008ePH0/Tpk0/2pMQGzZsSGhoKG3atMHIyAhXV1eqVq2a4+XduXOPgQNHsWnTcgwNDYmLu4aX13BsbGqwbNlsHBxaZxoD4Ou7gYoVy3Ly5H4MDRWsXr1Jdf9XZsaOHUqRIoXx9u6tOsi/fPmShg3baW3OoaEHWbZsLRERO9DX1+Pixd/w9h6jVr667u6de3gPGsP6jT9iaKggPu46gwaMxNq6Bkt+moljPZdMY9RRqVJ5rl9LyOWt0H537tzDq/+3bA7wxdBQQdyVa/TuOwyA2jY18fFJOZnIKi4zDx8+omMnLxYsmELBgka8fp3EIO/RxMVdy3G+KX/z0az3+wlDhYL4+OsM7D8Ca+saLF02iwZ122Yak5+0tc537txjwICR+PuvSFlf3HX69fsGABubmixfPht7e+cs41L6tnJER4dgaKhg1So/jhxJ6dt69hzM8uWzGTt2KM+fv6Br169QKpWEhh7kp5/WEBm5A319fWJj3/Vt/ft/y48/ziI6OuXL2c8/+xMYuD+L/Efg7+/zJq9r9O03XJX/iuVzsLNvlWWcz5v8Y6JDMDQ0fJN/yn0znT36s3jRdAYM6IG+vj4zZy3i1Klz2dZV22usef55X+OffpxFkSKF+dq7D1979wHgxYuXODZ0TZdfbh2be/UawrJlPzBmzBCeP39Bt27e2V5FMWDACJYuncXJkyltds2aAAIDsz7R0PYaq+POnXv0HzCCgDe5XYm7Rt++36i2wWfFXGztnLKM+8/5D12Ro6f8L15/pCUKFcr5/0kh1PfoRmR+p6ARs/Itsg/SMnevhuV3ChorZJF/T2TMicIKo+yDtMyzVx/2JMj8UEBftx4BrUT3DuF6aH4bQX7SxRrr6+neBU/JWvAocU3o4tfnly9u5ncKavln85Q8W1chj0l5tq6M6N6eKoQQQgghhBA67l97aaIQQgghhBBCx/wH7vd/S0bEhBBCCCGEECKPyYiYEEIIIYQQQjvIiJgQQgghhBBCiNwiI2JCCCGEEEII7aBjT9D8EDIiJoQQQgghhBB5TEbEhBBCCCGEENpB7hETQgghhBBCCAEQFBRE69atadmyJX5+funmX7x4kQ4dOuDq6srAgQN59OhRtsuUEzEhhBBCCCGEdlAq8+6lptu3b7Nw4UI2bdrErl272Lx5M5cvX04TM2PGDIYOHUpgYCAVKlRg9erV2S5XTsSEEEIIIYQQIhPHjh3DwcGBTz75hMKFC+Pk5MT+/fvTxCQnJ/P06VMA/vnnHwoWLJjtcuUeMSGEEEIIIYR2yMN7xB49epThJYQmJiaYmJio3v/11198+umnqvclS5bk/PnzaT4zduxY+vbty8yZMylUqBBbtmzJdv1yIiaEEEIIIYT4z1m3bh0//vhjuumDBw9myJAhqvfJycno6emp3iuVyjTvnz9/zvjx41m7di01a9ZkzZo1jBkzBl9f3yzXLydiQgghhBBCCO2QhyNivXr1on379ummpx4NAyhdujQxMTGq93fu3KFkyZKq97///jtGRkbUrFkTAA8PDxYvXpzt+uVELB8p9A3yOwWNvUx6nd8paMysfIv8TkEjd6+G5XcKGtO1GgMU0LH9L1mDm4q1ha7VGMBAX26dFmm9eP0qv1PQmJ6+XvZBWibpP/TIcqE93r8EMTP16tVj6dKl3L9/n0KFChEaGsq0adNU88uVK8etW7eIi4ujYsWKhIeHU6NGjWyXKydiQgghhBBCCO2g1L6T8lKlSjF8+HB69uzJq1ev6NixIzVr1qR///4MHTqUGjVqMGvWLL755huUSiUlSpRg5syZ2S5XT6nUwZ9Z/yVMilTM7xQ0posjYkYFFPmdgkZkRCxv6Nqv3Lo4uvQ6OSm/U9CYjIiJ9+laXwHSX4iMvX6ZkN8pqOWfVd/m2boKeS3Is3VlREbEhBBCCCGEEFpBmfzfGSOSn/6EEEIIIYQQIo/JiZgQQgghhBBC5DG5NFEIIYQQQgihHf5DT9CUETEhhBBCCCGEyGMyIiaEEEIIIYTQDlr4+PrcIiNiQgghhBBCCJHHZERMCCGEEEIIoR3k8fVCCCGEEEIIIXKLjIgJIYQQQgghtIM8NVE3XLhwgfHjx2c6PzIykjVr1gCwdOlSli5d+kHri4qKokePHgD06NGDqKioD1qeOpycmnAsai+nzhxg3YYfMTYuqnGMpaU5l/44RvESpqpprZybcu3GaY4e36N6FS1aRKPcWrVqSnR0COfPR+LntzzD3LKK09fXZ+7cSZw7F8HFi4fx8uqu+kylSuU5cGArZ86Ec+RIIJ99Vkk1b/LkkcTGHiIqah+LF0/HyMgIgMjIHURF7VO9/v77d+bPn6LWtrR0aswvJ4KJOR3Gug1LM9yW7GIsLc353++/qOpc9fPKHDkWpHodi9rLwydXcHFtqVZOH5tSqWTctHms2bQtX9avzTXOr7bs77+CixcPq9rsnDkT06xPoVBw+PBuvvlmgNrb4tSqCSei9nH6bDgbNv6UcZ+RTYylpTm/Xz5OiVR9BkDTZo4cOxGsdi6p6XKNnVo1ISpqH2eyqWlGMfr6+syZM5HTZ8I5f+Eg/by6AfD555U5fmKv6nXy5H6ePruKq5tTmuV+/XVfoqNDsqhs3uUMYGpajJ9/XsSx48GcPhNOly7tARgx4qs02/PH5RMk3rqQr/nmdo3f19q5GadPhXEx9jAB/j6ZtvHs4qysLLgWH6Pa/774ogox0aGq15nTB3j9MoF27ZzVyqtbtw5pjo2XLh3l8eMrlCxpplGMOszMirN79zrOnAnn1KkwHBxqq+ZVq1aV0NDNnDixl19+2YO1dQ2Nlv2WttY5L3IvWLAgK33nc/ZMOOfORrDSdz4FCxb8aPmJvKfTJ2I1atRgxowZmc6PjY3lyZMneZjRx1XCrDjLfGbTo6s3ta2bc/XqDaZMHa1RTJeu7dkXGoCFRek0n7N3qM2SxatoULet6vXkyVO1czMzK46v7zw8PQdSs2YT4uOvM336WI3ivLy6UaVKBWxsWlC/vgtDhvSlTp0vAVi7dgkrV27E2roZ06YtwN9/BQA9e3bC2bkZ9eu7YG/vzK1bfzF58kgAmjRxx97eGXt7Z6ZOXZBSiynz1Kvzijn06PY1dWxacDX+BpOnjtIoxrNLe/aF+Kep82+XLuNYz0X1igg/wtYtgQQFhqpd54/lytXr9Bv6HWEHj+b5ukG7a5xfbRnA3r42zZt3UrXb0aOnplnnvHmTqFChrEbbsmLFHLp1/QqbWs2Ij7/O1GmjNYrp0tWdkLDNaepcsKAREyeNYN36pRQwMFA7n9Tr1NUam5kVx2fFXLp2/QrrWs24Gn+DqdPGqB3Tz6srlatUwLZOSxo6uvL1132pXedLLl26TF2H1qpXePgRtmzeTeDudycEDg61Gf7tQA2rnXs5A/j4ziMh4Rb16rahbdtuzJ03GQvL0syfv1y1La2cPHn69Bm9eg7J13xzs8YZbcOqlQvo7DGAatUbEh9/jZkzxmkc1717RyLDt2Npaa6a9r///UEd25aq14Gww/gH7GTXrn1q5ebnt13V/uvXd+HWrTsMHz6Rv/66q1GMOhYtms4vv5zE2roZffoMw89vOYUKFaRQoYLs2ePH/PkrcHBozaxZi1m7drFGywbtrnNe5D7uu6EUKFAAa5vmWNs0p1ChgowdM/ij5KdVkpPz7pXPdPpE7O0IVY8ePZgzZw4eHh60aNGCQ4cOcfnyZQICAggICGD79u2ZLuPYsWO4urri4uLCwIEDefLkCU+ePGHo0KF4eHjQpEkTxo0bh1KZ8Y2Dt27donv37ri7u9OxY0fOnj370bavWTNHTp+6wJUrVwFYvXIjnTzc1I4pXbokbdq2xN2td7pl29vb0LBxXX45Ecz+0M3Uq2+rUW7Nmzfk1KlzqvWuXLkBT892GsW5ubVi/fqtJCUl8eDBQ7ZuDaJLF3csLEpRtWoltmwJBCA09CBFixamVq3qWFvXICgolIcPHwGwa9d+3N1bp1mnqWkxli6dSb9+w3n06HG229K0aQNOnzpP3NsarvKjU2c3tWNKly5JW5cWtG/XO9N11K1XB7d2zgwf9n22+eSGgO176ODiRMsmjvmyfm2ucX615fLly2BsXIRly34gJiYUX995mJoWU62va1d3ihUzZv/+CLW3pWkzR06dPq/KcdXKjXR+r8/IKqa0eUlcXFrQzrVX2m1v0ZDChQsxcMBItXNJ83kdrnGz9+q1cuVGPDLohzOLcXVxYoMq70ds2xaUbtvr1bOlXXtnhg59d4VHyZJmLFg4lfHjZmZV2jzN2dS0GE2bOjJz5iIA/ky4ReNG7fj7/oM0y545axxhoYcIDT2Yr/mm9rFr/L4WLRoRE3OOy5fjAVjhs56ub0YL1Y0zNy+Fm6sTrdt2S/e5txrUt8PdvQ3eX6f/IUMdI0d+xZ0791i1yk/tGIVCwZw5Ezl+PJiTJ/ezcuX8DEdyDAwMaN26GT//7A/A+fO/cuVKPC1bNqZ585QTipCQSAD27AmjWzdvjfPXlTrnVu5Hjpxg5qzFKJVKkpOTOXs2lrJlrT5ajiLv6fSJWGqvXr1i8+bNfPfddyxevJjKlSvj6emJp6cnHTp0yPAzL1++ZOTIkcyePZugoCA+++wzdu7cycGDB/niiy/YvHkzISEhREdHc/HixQyXsW3bNho3bsyOHTsYOnQop06d+mjbZGllzs2biar3CQm3KFbMOE0HmFXMrVt/0b3rV6qdObX79x/w86pN1Hdow+RJc9nkvyLdqFlWrKws0qz35s1EihUzyXDoP7M4Kytzbt78M1XuiVhalsbKyoLExNtpTn4TEm5haWlOdPRZ2rRpTokSpujp6dGtWwdKly6ZZp0jRngTEhLB6dPn1dwWcxISsq5zVjEpdfbmyuWrma5j2vSxTJsyn8eP82eEdvwIb9q0bJIv6wbtrnF+teVPPy1BRMRRhgwZh51dK548eYqPT8oIbrVqVfn66754e2v2JcDKypyEdP2BSfo6ZxJzK/EvunZJ32fsCQpj7JjpPFbjh42M89LdGr+fU0JC+tyzirHMYF7qX+EBZswcx5TJ81RtV19fnzVrFjNh/Cz+/PN2lvnlZc4VK5Xn1q2/GDLUiwPh2zhyNJBatarzzz/PVbGff16Ztm1bMm3agnzPN7WPXeP3lbGy4Eaq9plZG88qLjHxNp069+ePP+IyXc/sH77n+0mzc3QsKVHClGHDBqQbFc4uZtQob16/fk3dum2ws2tFYuLtTEe09fX1uHv3vmra279FlSoVuXXrDitWzOGXX/awd+8mChTQ/DEFulDn3Mw97MBhVd5ly1oydIgX27fv+Wg5ag2lMu9e+exf87AOR8eUX/qrVKnCgwcP1PrMb7/9RqlSpfjiiy8AGDFihGre+fPnWbt2LXFxcTx48IBnz55luIy6desyZMgQ/ve//9GoUSO6d++eYVxO6OvpZzgSl5SUpFFMRrp3/Ur17xPHY4iKOk2TZg3w26De/UP6+npqrTerOH39tLnr6emRlJScbvq7eUls2rQDS0tz9u8P4OnTZ/z88yZevnylijMyMqJfv67Uq9dGre1IyVGNOqsRkxk7exvMzIqz9c0v9v9F2lzj/GrL0dFn8fB4d1/S9OkLuXbtFCYmxqxevZDevYfx7Nk/Gm5L7tY5p3S5xnpq5J5VjL6+Hkrez/vdZ+3ftN3Nm3erpk2dOpqjv5wkIuIojo4OWeaXlzkrChSgQoWyPH70hObNOlKxYjnCDmzl8pV4zp6JBeDrwX3x8Vmv1tUIuZ3vW7lR4/epu199yP5X16EOZmbF8fffmaMc+/Xryp49ocTHX9coxtm5GZ98YkKzZinfswwNDblzJ/0liynblnaaqu0oCtCqVROcnDyIjj5L27Yt2LVrLZ99Vo+XL1+qvQ26UOfMfMzcbaxrsG3rapYtX0vw3gMfNU+Rt/41J2JvH9igp6en9mcUCkWa+MePH/P06VPCwsIICQmhc+fO1KtXj99//z3TSxNr165NcHAwBw8eZO/evezcuVP1gJAPdfNmAnVsv1S9t7Aoxd/3H6T54qBOzPuKFTPGq38P5s9bppqmp6fH61evMv0MwPgJ39CqdTMATEyMiY29pJpnaVma+xms98aNP7G1tc4w7saNPzE3L6WaZ25eioSERG7cSEg3ymVuXpKEhERMTYuxefMu5s79CUi5vv/tpSoATk6NOX/+YpYHmvfduPGn6v4HyLiG6sRkxr1DG/z9d2bahv4LtK3G4yZ8QyvnpkD+teX69e345JNiBAeHASn7YHJyMi1bNsbUtBjr1i0BoEwZS5o2deSTYiZMn7Ywy+26ceNP6tjWUr23sEi/LerEfAwTvh+Ocz73F5rW2MSkKDOmL0qzrJvv5ZRRvbKKuZlB3n8m3FK979jRhU2bdqRpu126unPnr3u4ujpRpEhhLCxKc/zEXuo6pL0MOzO5lXNiYsrI0YYNWwGIi7vGsWPR1KlTi7NnYtHX18fNzZkG9V3UyjO3830rN2oMMHnSSNq2TXkwkIlxUWIvvt/G/07Xxq/fSMDO7v02nj4uI506ubDRb1uOjyUdO7owYsQkjWMMDAwYMWKy6lLTIkUKU7CgETY2NVm+fLYqrl69tujppdwe8PffD4F3++k///zDpUuXiY4+C6Rcmrh8+RwqVCjLb79dzjInXatzbufeubMrPy6ZydBvJhAQsOuDc9RKWnDvVl7511yamBEDAwNev36d6fwKFSpw7949Ll9O6QRWrVqFv78/v/zyCx4eHri6uvLixQsuXbpEciaNYs6cOQQGBtK+fXsmTpzIr7/++tHyDw8/iq2dNZUqlQegr1c3goMPaBzzvsePn9J/YHdc3VoBUPPL/6N2nZqEhR3O8nMzpi9S3czbsKEbdqnW279/d/bsSf+AhAMHDmcaFxQUSq9eHhgYGFCsmAmdOrkQFBRCQsItrly5RqdOKQfz5s0bkpysJDb2ErVr12TzZl8KFCiAgYEBI0d6p+mIHB0diIz8JcvteF9EREoNK76tYb+u6WqoTkxm6jew49DBYxrl9G+jbTWeqQVtuUiRwixcOEV1z9Lw4YPYuXMv27YFUbVqfVV+wcFhLF26KtuTMICI8CPY2b7LsZ9XV9VJiCYxH8P0aQt1rsZTp6a/nC48/Ah2trVUOXl5dUtXr6xi9uwJo2fPTqq8O3Z0ISjo3bY3cLTn4Ht9VqWKdjg4OFPXoTVfe48lPu6aRicIuZXztWs3OXPmAt26p1zuX7KkGQ4OtVWXgVev/jkPHjzk+vWbaueam/m+lRs1Bpg8ZZ7qwQ71HV2wt7OhcuUKAAwc0IPAoPRtPCzskFpxGWnYsC4RETl74NInnxSjUqXyHD+e+e0TmcUcOHCIr77qpfrxevny2UybNpbTp8+r9iF7e2eSkpLYty+Cfv1S7r2qXv1zPv+8CocPnyAk5CDly5dRPSmxQQM7lEolV6/eyDZ3Xapzbufetk0LFi2YhnPrrv/ek7D/mH/NiFhGbG1tGTNmDGZmaR+/On78eJo2bUqzZs2YO3cuo0eP5tWrV5QtW5Y5c+Zw/vx5Jk+ejK+vL0WLFsXa2pqbN29Stmz6J2v16NGDESNGsGPHDgwMDJg9e3a6mJy6e+ce3oNGs97vJwwVCuLjrzOw/wisrWuwdNksGtRtm2lMVpKTk+nSeSBz509i3IRhvH6dRO+eQ7l/72+1c7tz5x4DBozE338FhoYK4uKu06/fNwCqX8ns7Z2zjPP13UDFiuWIjg7B0FDBqlV+HDmS8l8C9Ow5mOXLZzN27FCeP39B165foVQqOXDgCI6ODsTEhKCvr09gYChLlqxS5VW5cnm17w1LW+cxrN/4I4aGCuLjrjNowEisrWuw5KeZONZzyTRGHZUqlef6tQSNcvq30eYa51dbDg09yE8/rSEycgf6+vrExv6Gt/eYTLJUf1sGDRrFRr9lKTnGX2OA1wisbWrw07IfqOfQJtOY3KTLNX5bLz+/5SgMFcTHX6O/17dY29Rg2bLZ1HVonWkMpDxUomLFcpyI2oehoYKfV2/i6NF3//VJpUrluabhiUt+5uzpMZCFi6bi5dUdfX19Zs1awulT51Xbcv2a5tuiizXOaBu8+n/L5gDflLZ75Rq9+w4DoLZNTXx8Ur6QZxWXnSqVK3A1B/UFqFSpHLdu/ZXmx+nU+15mMQAzZy7mhx8mEBW1DwMDfc6d+5UxY6ZluJ5hwyawfPkcTp0KQ6lU0q/fNzx69JhHjx7TubMXixdPp0iRwrx48RJPz4G8ePFCo+3Q9jrndu6zZ3+Pnp6e6l5XgGPHohk6LPP/ykknJf93riDSU/6Xr5fKZyZFKuZ3Chp7mZT5CKO2MiqgyO8UNHL36scfnchtZuVb5HcKGnvxOutLcbVNAX3NHxuf314n5959Z7nFQP9ffaGIyAFd6ytA+guRsdcvdeNH4WfzvPJsXYVHrso+KBfJEUcIIYQQQggh8ti/+tJEIYQQQgghhA5RysM6hBBCCCGEEELkEhkRE0IIIYQQQmiH/9DDOmRETAghhBBCCCHymIyICSGEEEIIIbSCUv5DZyGEEEIIIYQQuUVGxIQQQgghhBDaQe4RE0IIIYQQQgiRW2RETAghhBBCCKEd5P8RE0IIIYQQQgiRW2RETAghhBBCCKEd5B4xIYQQQgghhBC5RUbEhBBCCCGEENrhP/T/iMmJWD56lZyU3yloTE9PL79T0Njdq2H5nYJGzMq3yO8UNKZrNQYoZOGY3yloxNBA97rr1zrYx+kaJbp3CY8eunUcMdDXvYuHdPFYrWt1Vip1b98T2kf3juxCCCGEEEKIfye5R0wIIYQQQgghRG6REzEhhBBCCCGEyGNyaaIQQgghhBBCO8h/6CyEEEIIIYQQIrfIiJgQQgghhBBCO8jDOoQQQgghhBBC5BYZERNCCCGEEEJoBeV/6D90lhExIYQQQgghhMhjMiImhBBCCCGE0A5yj5gQQgghhBBCiNwiI2JCCCGEEEII7SAjYvnnwoULjB8/PtP5kZGRrFmzBoClS5eydOlStZa7Y8cOxo4d+1FyzG2tWjXl5Mn9nDsXgZ/fMoyNi6odo6+vz9y5Ezl7NpzY2EN4eXVL99ly5cqQkHAOG5saqmnDhvXn1KkwoqL2ERzsR4UKZbUq5549O7Nt2+o00/z9VxAbe4gTJ/Zy4sRe5sz5XqOcP4RSqWTctHms2bQtz9aZWkunxvxyIpiY02Gs27A0w3pnF2Npac7/fv+F4iVMAaj6eWWOHAtSvY5F7eXhkyu4uLbMk216X37XGKC1czNOnwrjYuxhAvx9MqyzOnFWVhZci4+hxJtaA3zxRRUORe4kJjqU6JMhtGzR6IPzdXJqwrGovZw6c4B1G37MMN/sYiwtzbn0xzFVu0itXDkrrt04jbV1jXTzPoS21rlVq6ZER4dw/nwkfn7LM80rs7iUvm0S585FcPHiYby8uqs+U6lSeQ4c2MqZM+EcORLIZ59VUs3z91/BxYuHiYraR1TUPubMmZhmfTVqfEF8fEy2+Tu3akpMdCgXzh9kUxb5Zxanr6/PvLmTOH8ukl8vHqF/qvxNTT9h7dolRJ3Yx/lzkXTt6q6a982wAZw5fYDokyHs27uJihXLZZqjttXYzKw4AQE+REeHcOZMODNnjkNPT0/ragxgaGjI3mA/2rdvnWV9c+PYXKlSecLCtnD69AGOHNmdprZvDR7cl5iY0HTTa9T4gri46Exzfp+211itbXBuyqmYMGIvHMJ/04rMtyGbOCsrc+Lj0vZxAM2bNyT6ZMgH5Sjyh9adiNWoUYMZM2ZkOj82NpYnT57kYUZ5y8ysOD4+c+nSZRBfftmU+PjrTJs2Vu0YL69uVK5ckdq1W9KggQuDB/elTp0vVZ81MjJizZpFGBoqVNOaNKlPr14eNG7cHnt7Z3bv3o+v7zytyNnUtBhLlsxg3rxJ6Q6G9vY2tGjRCQeH1jg4tGb06Glq5/whrly9Tr+h3xF28GierO99JcyKs2zFHHp0+5o6Ni24Gn+DyVNHaRTj2aU9+0L8sbAorZr226XLONZzUb0iwo+wdUsgQYHpD6S5Lb9rDCltdtXKBXT2GEC16g2Jj7/GzBnjNI7r3r0jkeHbsbQ0T/O5H5fMZM3aAOrYtqT/gG/x37QCAwODHOdbwqw4y3xm06OrN7Wtm3P16g2mTB2tUUyXru3ZFxqQpl28ZWRkyMrVC1Ck6js+Bm2ts5lZcXx95+HpOZCaNZsQH3+d6dPT/5iXVZyXVzeqVKmAjU0L6td3YciQd33b2rVLWLlyI9bWzZg2bQH+/itUy7S3r03z5p2wt3fG3t6Z0aOnAmBgYMCQIf0ICtqAsXERNfKfj6fnAGrUbEx8/HVmTP9Oo7j+Xt2pUqUi1jbNqVe/LUOG9KNOnVoArFq5gISbidg7OOPcugsL5k/B0rI0TZs2oHdvDxo2aoetnRO7du3H13e+ztR47tyJXLr0B7a2Tjg4tMbOzpqePTtrVY1T8rfh8KFd1K1rm2Fub9ebW8fmtWsXs2qVHzY2zZk2bSGbNi1Ps9y6devw7beD0kx7234DA9dn2351pcbqbsNK3wV4eA6geo1GKbnNyHgbsorr3q0D4eHbVfkBFCxYkCmTR+G3cRkFCuT8+KF1lMl598pnWnciFhUVRY8ePejRowdz5szBw8ODFi1acOjQIS5fvkxAQAABAQFs374902UcO3YMV1dXXFxcGDhwoOrE7dq1a/To0YNmzZoxYcIEAF6/fs2ECRPw8PCgWbNmeHt78/z5c27evEmrVq3o0qULffr04dWrV4wbNw4nJyd69uxJr169iIqKAsDX15f27dvj6urKnDlzUCpzPqTavHlDTp06z5UrV98seyOenm5qx7i6OrFhwxaSkpJ48OARW7cG0aVLe9VnFy2axoYNW7l3775q2u3bdxg6dDyPH6fU6fTp85Qta6kVOXfo0JbExNt8913ak/Ny5cpQtGgRfvppNtHRIfj4zMXUtJjaOX+IgO176ODiRMsmjnmyvvc1bdqA06fOE/emlqtX+dGps5vaMaVLl6StSwvat+ud6Trq1quDWztnhg/Lu1HG1PK7xgAtWjQiJuYcly/HA7DCZz1dU+1L6sSZm5fCzdWJ1m3Tj/IaGBhgavoJAMZFi/L8+YsPyrdZM0dOn7qg2sdWr9xIJw83tWNKly5Jm7YtcXfrneHy5y+cit/G7dy79/cH5fk+ba1zSp91TlWrlSs34OnZTqM4N7dWrF+/9U3f9vBN3+aOhUUpqlatxJYtgQCEhh6kaNHC1KpVnfLly2BsXIRly34gJiYUX995qr7N2ro61at/jofHALXzv/y2z80m/4zi3NycWLd+iyr/LVsD6dqlPaamn9CsmSPTZywEICHhFo6Orty//4Bbt+4wJNXx5FQWxxNtrPHu3SEsX74OgBcvXnDx4m/Z5p/XNQb4+uu+TPj+B6JjzmaY27v1fvxjs4VFKT77LOPaApQsacaCBVMZN25mmnVZW1enWrXP8fQcmGnOmtRO3bjcrLE6WjRvRMypd32Xj+96unhm0MdlEWduXgpX11a0fa+Pa9myEYWLFKaf1/APylHkH607EUvt1atXbN68me+++47FixdTuXJlPD098fT0pEOHDhl+5uXLl4wcOZLZs2cTFBTEZ599xs6dOwFITExk6dKl7Nu3j8OHD/PHH39w5swZFAoFmzdvJiwsjMePH3Po0CEA4uPjmTt3LmvWrCEgIIB//vmH/fv3M2vWLC5cuADA4cOHiY2NZdu2bezatYvbt28TGBiY4222sjLn5s0/Ve8TEhIpVswkzfB0VjEp8xJTzbul+oW4d29PFIoCrFkTkGadv/76O0ePppxUGhoaMm3aWHbs2KsVOa9a5cesWUt48eJlmnWWLFmCyMijDB06Dnt7Z54+fYaPz1y1c/4Q40d406ZlkzxZV0asrMxJSEhbr2LFjNPVO7OYW7f+ontXb65cvprpOqZNH8u0KfNVX6byWn7XGKCMlQU3UrXZmzfTt+vs4hITb9Opc3/++CMu3fKHDBvPmNGDuRoXQ8j+AL4e8h1JSUk5ztcyg/3o/XaRVUxKu/hK9SUgtZ69OqNQFGDd2s05zi8z2lpnKyuLNLXKLK+s4jLq9ywtS2NlZUFi4u00P9q97fc+/bQEERFHGTJkHHZ2rXjy5Ck+PilXKMTEnGPgwFHcuvWXmvlnX9es4t6fl5K/OZUqlefWrdsMGzaAyMgdHPslmFrWNfjnn+f8+utvHDlyAkg5nkyfPpYd24N1psa7du3j9u07AHz5ZTU8PNzYvXu/VtUYoGfPwRw4cDjDvN6tN3eOzZnXtjT6+vqsXbuE8eNnkpBwK00+MTHnGDRoFImJ2bffd/lpd43zahsSE2/T2aM/f/yRtn8ODAxh1KgpPHr0L7tSLFmZd698ptUP63B0TPk1vEqVKjx48ECtz/z222+UKlWKL774AoARI0YAKfeI1alTh08++QSAsmXL8vfff2NnZ8cnn3yCn58fcXFxXL16lWfPngFQokQJrKysAPjll1/o3Lkzenp6WFpaUrduXQCOHz/O+fPncXdPua74+fPnWFhY5Hib9fT0MxxRS/3FIasYff208/T0UqbXqlUdL69utGjRKdN1m5kVZ9Om5Tx8+JiJE+fke85ZiY4+i4fHu1/Vpk9fyNWrMSgUCl69eqV27rro/Xq9lbpm6sRkxs7eBjOz4mzdkvMfFP4N1K1hTmptZGTEJr/l9PMaTvDeA9jb2bBr51piYs6lORBrlK8a+6E6Me/7slY1+np1w7mlR47yyo621llfX0/NvDKPS9+36ZGUlJzhtqTMS3rTt70b8Zo+fSHXrp3SuG9LWUf66RnXNeO4jPNPQqEoQIUK5Xj86DFNmrhTqWJ5wsO3cflyPGfOpPxIaWZWHH9/Hx49fMz3E2dnkqP21rh584asWbOYb7+dxPnzv2aSf/7WODu5dWzOaHve1n3atDEcPRpFRMRRHB0d1MozK9peY/W24cPbufj30uoTMSMjI4Asb5R9n0KhSBP/+PFjnj59CkCBAu82V08vpcGHh4ezZMkSevbsibu7O3///bdqRyhYsKAq3sDAgOQM/qfvpKQkevXqRZ8+fQB49OjRB93ncePGn9ja1lK9t7Qszf37D3j27B+1Ym7c+BNz81KqeebmpUhISKRbN3dMTIoSGblDNX3NmsWMGzeT4OADVK/+Odu2rSIwMISxY2dkuK15nXNW6te35ZNPihEcfABI+XsmJyf/JzqsGzf+pHaq+/4sLErxdwb1zi4mM+4d2uDvv/ODLrHVVZMnjaRt25SHk5gYFyX24iXVvJQ2+3e6Gl6/kYCdnXW2calVr1aVwoUKEbw3pf1GnTzNr7/+hp2ddY5PxG7eTKCObdZ/c3Vi3telqzsmxkUJi0h5aIq5eUlW/byQCeNnsW9veI5y1dY6T540Epe3eZkYExv7fl7pa5XSt72fV9Z9240bCZQuXTLNcszNS5KQkEj9+nZv+rYwQLO+beLEEbRt0+JN/kWJjf1NjfwTsMs0/wTMzd/dj5KS/y0SE28DsG79FgCuxF3l2LFobOvU4syZC1Sv/jnbt/9M4O4QxoydluZ4kjZH7azx0KFejBzpTa9eQ4iISHufqrbUWB25dWxOqe2nadb1dl6XLu7cuXMXV1cnihYtgoVFaU6c2IuDg/oPu9ClGmdm0sSRtG2bsg3GJkW5qGY7T9/HqXfc/rdRasFIVV7R6ksTM2JgYMDr168znV+hQgXu3bvH5cuXAVi1ahX+/v6Zxh8/fhxnZ2c6dOiAiYkJUVFRGR7w6tWrx969e1Eqldy+fZuTJ0+ip6eHg4MDu3fv5unTp7x+/Zqvv/6akJCcP7kmPPwwdnbWVKpUHki5WXbPnlC1Y/bsCaNnz84YGBhQrJgJnTq5EhgYyqhRU6lZs4nqwRaJibfp02cYwcEHsLQszb59/sycuYTRo6dpdBKWmzlnpUiRIixYMEV1Xf/w4QPZuXOfxrnrooiIo9jaWVPxTS379uuqOiHVJCYz9RvYcejgsY+Zss6YPGUedWxbUse2JfUdXbC3s6Fy5QoADBzQg8Cg9O0yLOyQWnGpXb5ylWLFjKnrUAeAihXL8cUXn3H2bGyOcw8PT/mbv93H+np1S/c3VyfmfWNHT8OmVjMa1G1Lg7ptSUz8C6++w3N8EgbaW+fJU+apHt7QsKFbmj6rf//u6fo1gAMHDmcaFxQUSq9eHqn6NheCgkJISLjFlSvX6NTJBUgZfUlOVhIbe4kiRQqzcGHqvm0QO3fuVatvmzp1Pnb2rbCzb4Xjm/wrp8orKIv8M4oLCgqld693fXPnTq4EBoVw9eoNTp8+T4/uHYGUe4IcHOpw6vR5LC1LE7J/MzNnLmbU6Cnp8p46db5W13jgwJ4MGtSLRo3apTsJ05Yaqyu3js0Z1zaZ2NhLVKxoi729Mw4OrfnqqzHExV3T6CQMdKvGmZkydR62dk7Y2jnh6OiKXaq+a0D/HgQFpf+eGHbgkFpx4t9Fq0fEMmJra8uYMWMwMzNLM338+PE0bdqUZs2aMXfuXEaPHs2rV68oW7Ysc+bMyfTkqFOnTowcOZLg4GAUCgU2NjbcvHkzXVznzp25dOkSLi4ufPrpp1hYWFCwYEHs7Oy4dOkSnTt3JikpCUdHR9q3T38Tprru3LnHwIGj2LRpOYaGhsTFXcPLazg2NjVYtmw2Dg6tM40B8PXdQMWKZTl5cj+GhgpWr96kuv8rM2PHDqVIkcJ4e/fG27s3kHKvXcOG7bQ259DQgyxbtpaIiB3o6+tx8eJveHuPUStfXXf3zj28B41h/cYfMTRUEB93nUEDRmJtXYMlP83EsZ5LpjHqqFSpPNevJeTyVmi/O3fu4dX/WzYH+GJoqCDuyjV69x0GQG2bmvj4pJxMZBWXmYcPH9GxkxcLFkyhYEEjXr9OYpD3aOLiruU435S/+WjW+/2EoUJBfPx1BvYfgbV1DZYum0WDum0zjclP2lrnO3fuMWDASPz9V6SsL+46/fp9A4CNTU2WL5+Nvb1zlnEpfVs5oqNDMDRUsGqVH0eOpPRtPXsOZvny2YwdO5Tnz1/QtetXKJVKQkMP8tNPa4iM3IG+vj6xsTnr21LyGoG/v8+bvK7Rt99wVf4rls/Bzr5VlnE+b/KPiQ7B0NDwTf4p93919ujP4kXTGTCgB/r6+syctYhTp87x04+zKFKkMF979+Fr75QrRV68eIljQ1etr7FCoWD69LE8evSEgAAfVZ7bdwQze3b6/yonv2qsSRvIrWNzr15DWLbsB8aMGcLz5y/o1s07V66i0PYaq7sN/QeMIOBNblfirtG37zeqbfBZMRdbO6cs48S/l57yv3j9UQ4cPHgQpVJJkyZNePz4Me3atWP79u2qe85yolChzP9vFfHxPLoRmd8paMSsfIv8TkFjd6+G5XcKGitkkX9PZMyJwgqj/E5BY89efdiTIPNDAX3degS0Et07hOuh/u0G2kAXa6yvp3MXPJGsBY8S14Qufn1++SL9QIM2ejy0bZ6ty3jJnjxbV0Z0bkQsv1SqVInRo0ezaNEiAIYOHfpBJ2FCCCGEEEKI/y45EVNTmTJlsrzXTAghhBBCCPGB/gP3+7+le2PXQgghhBBCCKHjZERMCCGEEEIIoR3k8fVCCCGEEEIIIXKLjIgJIYQQQgghtIOMiAkhhBBCCCGEyC0yIiaEEEIIIYTQCrr4f7TllIyICSGEEEIIIUQekxExIYQQQgghhHaQe8SEEEIIIYQQQuQWGRETQgghhBBCaAcZERNCCCGEEEIIkVtkREwIIYQQQgihFZT/oRExORHLR7r4eE4Dfd0bRC1k4ZjfKWikgL5BfqegMV2rMcA/fx7J7xQ0YmzVOL9T0Jiu1RigsI61ZcMCivxOQWMvX7/K7xQ0YlTAML9T0FiSMjm/U9CYQl+3vpLqYo2F9tG9b9VCCCGEEEIIoeN06+cHIYQQQgghxL/Xf+jSRBkRE0IIIYQQQog8JiNiQgghhBBCCO3wH7r9TkbEhBBCCCGEECKPyYiYEEIIIYQQQiv8lx5fLyNiQgghhBBCCJHHZERMCCGEEEIIoR1kREwIIYQQQgghRG6RETEhhBBCCCGEdpCnJgohhBBCCCGEyC0yIiaEEEIIIYTQCvLURCGEEEIIIYQQuUanT8TGjh3Ljh07cnUdbm5uubr81Fq1akp0dAjnz0fi57ccY+OiGsXp6+szd+4kzp2L4OLFw3h5dVd9plKl8hw4sJUzZ8I5ciSQzz6rBMDIkd5ERe1Tva5cOclff10EwMysOAEBPkRHh3DmTDgzZ45DT08vw5ycWjUhKmofZ86Gs2HjTxnmnlmMvr4+c+ZM5PSZcM5fOEg/r26qzzi3bsaNm2c5fmKv6lW0aBEA6te3I/LgTk6c2EdI6GbKly+jYcXfae3cjNOnwrgYe5gAf59Ma59dnJWVBdfiYyhRwlQ17YsvqnAocicx0aFEnwyhZYtGGuWWH+0CwN9/BRcvHla1jTlzJqZZn0Kh4PDh3XzzzQC1t0Wb6/wxKJVKxk2bx5pN23J1PfnVJiZNGsGZM+GcORPOqlULKFSoYJr15aRNaCqvapwV5zftMzb2MP5ZtOPs4qysLLj6XjuuU/tLDh3cRUx0KGdOH6BrV/cc5ZhbfbKpaTF+/nkRx44Hc/pMOF26tFfN+5h9MuhGnd9yatWEE1H7OJ1NvbOKsbQ05/fLx9PkaVO7JmHhWzl2Ipiok/vw8Gz3QXm2atWUkyf3c+5cBH5+yzLMM7OYlH5jImfPhhMbewivVO3irXLlypCQcA4bmxppphsaGrJnz0bat2/9QfnrQp1zq8a1a9ckImI7J07sJTo6BE/PtPveoUM7iYraR1jYlg/e9/Jdch6+8plOn4jlhd27d+fJeszMiuPrOw9Pz4HUrNmE+PjrTJ8+VqM4L69uVKlSARubFtSv78KQIX2pU+dLANauXcLKlRuxtm7GtGkL8PdfAcC8ecuwt3fG3t6Zli09ePbsGd27fw3A3LkTuXTpD2xtnXBwaI2dnTU9enTMMCefFXPp2vUrrGs142r8DaZOG6N2TD+vrlSuUgHbOi1p6OjK11/3pfabvB3sa7N4sS91HVqrXk+ePMXCsjT+AT4M/2YCDg7O7N61n0WLp+e49qtWLqCzxwCqVW9IfPw1Zs4Yp3Fc9+4diQzfjqWleZrP/bhkJmvWBlDHtiX9B3yL/6YVGBgYqJ1bfrQLAHv72jRv3knVPkaPnppmnfPmTaJChbJqbcfbHLW1zh/DlavX6Tf0O8IOHs3V9eRXm3Bza0Xz5o2ws2uFtXUzChUqxODB/dKsU9M2oam8qnFWUrfP6mq244ziunfvSEQG7Xjz5pVMmTqfOrYtaevSg7lzJlG5cgWNc8ytPtnHdx4JCbeoV7cNbdt2Y+68yVhYlv6offLb/LS9zqlzWLFiDt26foVNrWbEx19n6rTRGsV06epOSNhmLCxKp/mc36ZlzJi+iHoObWjfvg8//DCeSpXK5zhPH5+5dOkyiC+/bEp8/HWmTRurdoyXVzcqV65I7dotadDAhcGD3/UbAEZGRqxZswhDQ0WaZdrb23Dw4E7q1q2To7xT56btdc7NGvv7r2DatAU4OLSmXbtezJ49gUqVymNpWZrNm30ZNux77O2d2bVrH4s/YN8TeUunTsSUSiWzZs3CycmJHj16cP36dQAWLlxI586dVdPv3r3L1q1bGTFihOqzS5cuxdfXV/U+KiqKPn36MGDAAFq3bs28efNYtmwZ7u7uuLu7c/fuXQCqVq2q+vyECRPo0aMHTZs2Zfny5QBcunSJzp074+7uTpcuXbh69WqOtq1584acOnWOK1dSPr9y5QY8M/hFJqs4N7dWrF+/laSkJB48eMjWrUF06eKOhUUpqlatxJYtgQCEhh6kaNHC1KpVPc2yf/hhPCEhBwkNPQjA7t0hLF++DoAXL15w8eJvlClrlS6nZs0cOXX6fKqcNuLh4aZ2jKuLExtUeT9i27Yg1TbZO9SmcaN6nDixj9CwLdSvbwdA+3atCQs9yNmzKaN3q1dvYvSotCcK6mrRohExMee4fDkegBU+6+ma6ldedeLMzUvh5upE67bpfyE0MDDA1PQTAIyLFuX58xdq55Zf7aJ8+TIYGxdh2bIfiIkJxdd3HqamxVTr69rVnWLFjNm/P0LtbdHmOn8MAdv30MHFiZZNHHN1PfnVJnbv3k+TJu68evUKY+OilCxZgvv3/1atLydtQlN5VeOsvN8+fXzWpxkVUifO3LwUrq5OtHmvHRsZGTF9+gIiIo4AkJCQyJ2799KdRGQnt/pkU9NiNG3qyMyZiwD4M+EWjRu14+/7Dz5qnwy6Uee3mr5Xy1UrN9L5vXpnFVPavCQuLi1o59rrvTwNmTVzCQcjfwFS6n337n0sLdOeRKgrpU94l4Ov70Y8Pd3UjnF1dWLDhi2qdpHSb7z7myxaNI0NG7Zy7979NMv09u7N99//QEzM2Rzl/ZYu1Dm3amxkZMSMGYuJfJNjgipHc9q3b01o6EHOno1N2eZVmxj1AfueNlAmK/Psld906kQsJCSEX3/9lT179rB48WKuX79OUlIScXFxBAQEEBISgrm5OYGBgbRu3Zrjx4/z5MkTAPbs2ZPuMsNz584xZcoUtm/fjp+fH8WLF2fHjh1UrVqV4ODgdOv/7bffWL16NVu3bsXX15dHjx6xbt06+vTpw44dO+jcuTNnz57N0bZZWVlw82ai6v3Nm4kUK2aS4SUWmcVZWZlz8+afqnkJCYlYWpbGysqCxMTbKJXKVPNupTnofP55FVxcnJg6db5q2q5d+7h9+w4AX35ZDQ8PN4ICQ7LNPSEhfe5ZxVhmMO9tbvfv/82qVX44ODgzaeIc/AN8sLAsTeUqFXj67B/WrlvKsePBrN/wIy9fvsyqxJkqY2XBjVR1y6z2WcUlJt6mU+f+/PFHXLrlDxk2njGjB3M1LoaQ/QF8PeQ7kpKS1Motv9rFp5+WICLiKEOGjMPOrhVPnjzFx2ceANWqVeXrr/vi7Z1+FCYr2lznj2H8CG/atGyS6+vJz77i9evXDBrUiz/+OE6JEsXZvXs/kPM2oam8qnFWUuqafTvOKi4x8TadM2jHL168YM3aANV7r37dMC5alKio0znI8eP3yRUrlefWrb8YMtSLA+HbOHI0kFq1qvPPP88/ap/8Lj/trvO7HMxJSFOvWxnUO/OYW4l/0bXLV6qTyXd5vmT9ui2q9336dqGocRFOnjyT4zzf3+8zyjOzmJR5abfhbd/Qu7cnCkUB1qx5V9e3evUaSnj4kRzl/H7+2l7n3KrxixcvWLdus2p6375dMDYuwsmTp6lcuSJPnz5j/fqlHD++lw0fuO+JvKVTT008efIkLVu2RKFQULx4cRo2bIiBgQFjxoxh69atxMfHc/bsWcqWLUuRIkVo1KgRYWFhlClThjJlylCqVKk0y/vss88wN0/pRExNTalbty4AFhYWPHr0KN367e3tMTQ0pESJEnzyySc8fvyYRo0aMXXqVI4cOULTpk1p0iRnXxL09fXSfPl56/0vklnF6evrp5mnp6dHUlJyuunv5r1b9pAh/VixYh2PHj1Ot+zmzRuyZs1ivv12EufP/5puvp4auWcVo6+vh5L38075bNcug1TTjx+PISrqFM2aOqJQFKB16+a0aN6JK1eu8tVXvfEP8KGug+bXn2dUn/fz1yQuNSMjIzb5Laef13CC9x7A3s6GXTvXEhNzLk1HnHlu+dMuoqPP4uHx7j6f6dMXcu3aKUxMjFm9eiG9ew/j2bN/ss0/bY7aW2ddkt99xYoV61ixYh2TJ4/E338FHTr0y3Gb0EW52Y5TGzXqa4YM7kdbl+48f/5coxxzq09WFChAhQplefzoCc2bdaRixXKEHdjK5SvxH7VPBt2osyY5fGie344YhPfXfWjn1jvHo/16etnnkFVM+n4jZXqtWtXx8upGixadcpSXunShzrlV49RGjvwKb+++uLn15PnzF2/2vWY0f7PveXv3JiDAB4cc7nsib+nUiZieXtoDR4ECBXjw4AH9+vWjd+/eODk5pWnEHTp0YPny5VhZWeHunv5GXIUi7XXM2d1PYmRklC6XVq1aYW1tTWRkJGvXruXgwYNMn67etbkTJ35LmzYtADAxMSY29pJqnqVlae7ff5Dui82NG39ia2udYdyNG39ibv7uZNPcvBQJCYncuJFA6dIl0yzH3LwkCQkpv7ro6+vTrp0z9eq1SZfj0KFejBzpTa9eQ4iIOIqBfvpB1Jvv5WRhkT73rGJuZpD3n29+xeo/oDvz5i5TzdPT0+PVq1ckJv7F8eMxqqH9des2M2/+ZAoWNFKr85w8aSRt27YEwMS4KLEX36/93+lqf/1GAnZ279c+fVxq1atVpXChQgTvPQBA1MnT/Prrb9jZWWd6gqAN7aJ+fTs++aQYwcFhQErdk5OTadmyMaamxVi3bgkAZcpY0rSpI0WNizB5yrx026LNddYl+oVNiYraB+Rfm6hR4wv09fU5dy7l0rM1awL4+uu+tGjRKMM2YWKS8YMVdNGkSSNxedOOjdVsxzdy0I4h5aEGq1cv5P+++AzHhq5cu3ZT43xzq09OTLwNwIYNWwGIi7vGsWPR1KlT64P7ZNC9Or/L4U/q2NZSvc+o3urEZJanj+9cPv+8Ck0bu3P9esIH5WmbKoeM+o6sYjLrN7p1c8fEpCiRkTtU09esWcy4cTMJDj6Q43wzyl/b65xbNX6b48qV8/j88yo0btye69dT2mxi4m1OnDil2vfWrt3M/PlTNNr3tI4WPEQjr+jUpYl169Zl3759vHz5kocPH3LkyBH09PSws7OjS5culC9fnoMHD6p+PahTpw63bt0iKiqK5s2b50pO33zzDRcuXMDT05Nhw4bx66/pR4wyM3XqAtWDEBo2dMPOzlp1c2j//t3Zsyc03WcOHDicaVxQUCi9enlgYGBAsWImdOrkQlBQCAkJt7hy5RqdOrkAKSNcyclK1Ze56tU/58GDh+kORAMH9mTQoF40atSOiIjMb44PDz+CnW0tVU5eXt1UX+DVidmzJ4yePTup8u7Y0YWgoFAeP37CwIE9cXNrBaRcHlmn9peEhR0iKDCEunXrUK5cyj1rbm6t+PXib2p3OpOnzKOObUvq2LakvqML9nY2qhu1Bw7oQWBQ+tqHhR1SKy61y1euUqyYMXUdUm5SrlixHF988ZnqWu6MaEO7KFKkMAsXTlHdFzZ8+CB27tzLtm1BVK1aX5VfcHAYS5euyvAkTNvrrEuSn/2d722iRo0v8PWdp3pSYrduHTh48Bjbt+/JsE1Mnbog9wuTR6akascN3mvHAwb0IEiNdpxZ3PvWrVuKibHxB50c5FaffO3aTc6cuUC37h0AKFnSDAeH2pw+ff6D+2TQvTq/FRF+BDvbd/taP6+u6eqtTkxGVv+8EGOTojRr2uGDTsIAwsPT9gleXt3S9R1ZxaS0i86p+g1XAgNDGTVqKjVrNsHBoTUODq1JTLxNnz7DPupJGOhGnXOrxgBr1izC2NiYJk3cVSdhAIGBITg41KZcuZQnJbq5teKihvueyD86NSLWvHlzLly4QNu2bTEzM6NSpUo8f/6cS5cu4eKS8sWhevXq3Lz5roG2aNGCBw8eYGhoyO3btxkwYMBHfRLioEGDGD9+PD/99BMKhYLJkyfnaDl37txjwICUS30MDRXExV2nX79vALCxqcny5bOxt3fOMs7XdwMVK5YjOjoEQ0MFq1b5ceRIFAA9ew5m+fLZjB07lOfPX9C161eqkcPKlSukOxApFAqmTx/Lo0dPCAjwUU3fuXMvc+f8lC73QYNG4ee3HIWhgvj4a/T3+hZrmxosWzabug6tM42BlJvEK1Ysx4mofRgaKvh59SaOHk3Ju3Pn/syfP4UJE4bzOimJnj2HcO/e39y79zfffDOBgM2+b0ZGH9K9u3eOa+/V/1s2B/im1PTKNXr3HQZAbZua+PikfDnIKi4zDx8+omMnLxYsSPl16vXrJAZ5jyYu7praueVHuwgNPchPP60hMnIH+vr6xMb+hrf3mEyyVI8211mX5Feb2LRpB5UqlefYsWBev37N//73O4MGjcqnKuSf1O1T8aZ99smmHb8flxkH+9p07NCW336/wuFD745T342bQVjYIY1yzK0+2dNjIAsXTcXLqzv6+vrMmrWE06fOA3y0PvntNmh7nVPnOmjQKDb6LUvZ1+KvMcBrBNY2Nfhp2Q/Uc2iTaUxW7Oysae/emt9/j+NAxLv/ruH7CbMJP3A4R3kOHDiKTZuWY2hoSFzcNby8hmPzpl04vGkXGcXA236jLCdP7sfQUMHqVO0iL+hCnXOrxvb2Nri7t+H3368QEbFdtb4JE37gwIHDfPPN92ze7INCoeDBg4d065bzfU8bKP9DI2J6yowuVP0XUCqVvHr1ij59+jBu3DiqVauW3ymlU7Bg7j3mObdkdGmitnvx+lV+p6CRAvp598j1j+V1ct49FONj+efPD795PC8ZWzXO7xQ09vjmwfxOQWOFLfLviYw5YVhAkX2QlnmpY32yUQHD/E5BY0k6+E3WQE+3vl/oYo3/+Uc3fpy855J3/w9oiSDNf3z5mHSr1Wvgzp071K9fny+//FIrT8KEEEIIIYQQ7/kP/YfOOnVpoiZKlixJdHR0fqchhBBCCCGEEOn8a0/EhBBCCCGEELpFB6/6zLF/7aWJQgghhBBCCKGtZERMCCGEEEIIoR1kREwIIYQQQgghBEBQUBCtW7emZcuW+Pn5pZsfFxdHjx49cHV1pV+/fjx8+DDbZcqJmBBCCCGEEEIrKJPz7qWu27dvs3DhQjZt2sSuXbvYvHkzly9ffpezUslXX31F//79CQwM5IsvvsDX1zfb5cqJmBBCCCGEEEJk4tixYzg4OPDJJ59QuHBhnJyc2L9/v2r+xYsXKVy4MA0bNgRg0KBBdOvWLdvlyj1iQgghhBBCCK2Ql09NfPToEY8ePUo33cTEBBMTE9X7v/76i08//VT1vmTJkpw/f171/vr165iZmTFu3Dj+97//UbFiRb7//vts1y8jYkIIIYQQQoj/nHXr1tGsWbN0r3Xr1qWJS05ORk9PT/VeqVSmef/69WtOnjxJly5d2LlzJ2XKlOGHH37Idv0yIiaEEEIIIYTQCnk5ItarVy/at2+fbnrq0TCA0qVLExMTo3p/584dSpYsqXr/6aefUq5cOWrUqAFA27ZtGTp0aLbrlxExIYQQQgghxH+OiYkJVlZW6V7vn4jVq1eP48ePc//+ff755x9CQ0NV94MBWFtbc//+fS5dugRAREQE1apVy3b9MiImhBBCCCGEEJkoVaoUw4cPp2fPnrx69YqOHTtSs2ZN+vfvz9ChQ6lRowY//fQTEyZM4J9//qF06dLMmTMn2+XqKZVKZR7kLzJQ3LhKfqegsX9ev8zvFDSm0DfI7xQ0kqyDu6R+quukdcXLpNf5nYJGHt88mN8paMzYqnF+p/Cvp6eD+56ufe3QxRonJSfldwoaM9CxY7Uu1vjli5v5nYJabjdunGfrKnXwYJ6tKyNyaaIQQgghhBBC5DG5NFEIIYQQQgihFfLyYR35TUbEhBBCCCGEECKPyYiYEEIIIYQQQisok3XvvsyckhExIYQQQgghhMhjMiImhBBCCCGE0Apyj5gQQgghhBBCiFwjI2JCCCGEEEIIraBUyj1iQgghhBBCCCFyiYyICSGEEEIIIbSC3CMmhBBCCCGEECLXyIiYEEIIIYQQQivI/yMmhBBCCCGEECLX6PyJ2NixY9mxY0eeruvmzZs0bdo0T9bZwqkxR44HEXU6hDXrl2BsXFTtmIIFjVi6bBa/RAVz7OReli6bRcGCRgBUrVqZvaH+HPolkINHd9O0WYOPlnOrVk05efL/2bvv+Brv94/jr5zICSXUKDIUQcuvqgRJ1KoYISSRmIlNqMZoFa2q2qPFl6JFgtp7S4wkEntkECNUlUREJLGqVq3k/P4IR07mOYnk5LTXs4/zeDTnXOe+3+fyOfc59zz7OHs2hLVrF2aaOasahULBrFnjOXMmmKioQ3h59cjw3N69u7Jly7K3lhfA0bEFx0P3cCpyPytX/5Jp5pxqLC3NufTnccqULZ3huZUrWxEbd5p69T5+e5nbtuBk6F5Onwlm9ZpfM8+cQ42lpTmXr5ygbLrMDi2bcvzk7reWFQp3j9u2dSA8PIBz5w6wdu2iTLNlV5c6bidw9mwIFy4cxsurp/o51apVYf/+zURGBnPkyC4++KCa+rEJE0YSGRlMZGQwS5fOoVixohrzMzEx4fDhnXz11SCdX5O2VCoVY6fMZvm6Lfk2DzD8Hudn/tf69OnK1q2/ady3fv1iLlw4TGjoXkJD9zJz5vhsc2aVKT+WyfXr1yEkZCsnT+4hPDyA7t3ddM6WPoP0OH97DNCunQOnIoKIOn+I9esWZ9nnrOoUCgWzZ0/k/LmDXLx4lIED3/S5Vs0aHAjZRnhYAGGh+2jdurn6sSZN7DhyeBcR4YEE799C1arv65zdkPqcVl57/pqVlTkx0REZPrNbtWpGeFjAW82sTypVwd30zeBXxP7NypYrwy+LfqRPz6HY2Thy7Voc4yeN0rrm69HeGBsb08S+A03sO1C0aFFGjBwMwKy5E1m7eivNG7swzPs7fls5H2Nj4zxnLleuDD4+s/DwGMwnnzgQE3OdKVPGaF3j5dWD6tWtqV+/DU2aODN0aH8aNPgEgNKlSzF//jRmz56AkdHb221dtlwZFvr8RC9Pb+rXa8W1a3FMmvyNTjUenm7sDdyAhUXFDNM3NVWyZNkcTJQmby1zuXJlWLx4Jj08v8CmbktiYq4zeco3OtV4eLoTELRRI3PRoqaMnzCSlasWUOQtjIfXCnOPy5Urg6/vbLp3/5w6dVoQE3OdqVPH6FTn5dWDGjWqYmPTmsaNnRk27M24XbFiPkuWrKFevZZMmTKH9esXA+Dq2pZWrZpja9uWevVaUqxYMYYOHaAxz9mzJ+Tqy4q2rl67zoDh3xF08Gi+zQMMv8f5nb906VIsWDCd2bMnZli22dnVp1WrLtjZtcPOrh3ffDNZm5ZrZMqvZfL69YuZMmUO9vZOdOzYh59+Gke1alV0ypc2g/Q4f3v8OscS3zl06z6I2h83JybmOtOmfadT3cCBPalRw5q69Vry6aftGT7MiwYN6gIwf/50VqzcSENbRwYNGsm6tYswNjbG0tKczZuWMmz4WBo0bMP2HXuZP3+6ztkNpc/pM+W15wA9e3QiOHgrlpZpP7OLMmniaNauWUiRIm/vM1sUHINbEVOpVMyYMQNHR0d69erF9evXAZg7dy5du3ZV33/nzh02b97MyJEj1c9dsGABvr6+GtOaNWsWjo6OODk5sXLlSgDCwsLw8PDAzc2Nli1bsn///izz+Pn54erqiru7O8OHD+fZs2dv7bW2cGhC5OnzRF+NBeC3pevo0tVF65oTx8L536yFqFQqUlJSOHfuIlbvWwBgbKzg3XdLAlDCrDhP31LuVq2acerUOa5evQaAr+8aund31brGxcWR1as3kZyczP37D9i82Q8Pj9QtU506dSAhIYnvvpv2VrK+1rJlU06fOq/Os2zJGrp0c9W6pmLF8rTv0AZ3176ZTv9/cyezds1W7t79661ldmjZlFOn3/Rw6ZI1dE2XObuaiublcXZuTUeXPhrPadW6Ge+8U4zPB2mu8OdVYe5x6ng8q57vkiWr6d69o051rq5tWbVq86tx+/erceuOhUUFPvywGps27QIgMPAgJUq8Q926tdm5cx8tWrjz4sULzMxKUL58We7de5Pf09OdUqXM2LcvROfXpK0NW/3p5OxImxZN820eYPg9zs/8AJ06OWe6bKtSpRJmZsVZuPBHIiIC8fWdTenSpbLNmnmmt79MNjU1Zdq0eRw4cAyA+PhE7ty5h6WluU75NDNIj/OzxwCtWzUn4tRZrlyJAcDHdxUemez9ya7O1bUtq1ZuVPd506ZdeHqm9tnYWKHuXwmzEjx9mvrdwt3diYCAA5w5EwXAkiVrGDVqgk7ZDanPab2NnpubV8DFpS0dOmgeJdSmTXPeKf4OA7xGvJWsouAZ3IpYQEAAFy9exN/fn3nz5nH9+nWSk5OJjo5mw4YNBAQEYG5uzq5du3BycuLEiRM8evQIAH9/f1xd37xp9+3bx+nTp/Hz82Pz5s1s27aN27dvs2bNGqZOncr27duZOnUq8+bNyzLPzz//zG+//ca2bduwtLQkOjr6rb1WS6uKxN9IUP99Mz6RkqXMNHZVZ1dzIOQoV69cA8CqkgWDvfuwc/s+AEZ/PYmvRn5O1KUjbN+1glEjJpCcnJznzFZW5ty4cVP9d3x8AqVKldTInF1N6mMJaR5LVC8Mly5dy4wZ83n27Hmec6Zlmck8S2Xoc9Y1iYm36On5hXrhmVbvPl0xMSnCyhUb32pmKytzjX/31DwZ+5xVTWLCLTw9Mmb29wtizLdTefjg4VvNW5h7bGVloTHfGzcyjtmc6jIb05aWFbGysiAhIQlVmuMf0o7ply9fMnhwH/788wRly5Zh587U9+dHH33IkCH98fbOuEfgbfp+pDft27TI13mA4fc4P/MDLF26hunT52XYkPfee2UJCTnKsGFjsbVty6NHj/HxmZ1jXs1M+bNMfvbsGStXvnnP9e/vgZlZccLCTuuU700G6fGbx/Knx6k5LDRyZN/nzOsqWVkQl/bfID4Bq1fvty+/HMc3o4cSfTWcfXvXM2zYWJKTk6lRw5rHT56wZvWvhIXuY93ahTx//kLH7IbTZ83cee95QkISXbsN5M8/NT8Dd+0KYPToSTx48OitZC0sVClGBXbTN4O7amJYWBht2rTBxMSEMmXK0KxZM4yNjfn222/ZvHkzMTExnDlzhvfff5/ixYvTvHlzgoKCqFSpEpUqVaJChQrqaYWHh9OuXTuUSiVKpZKdO3cCMGvWLA4cOMC+ffs4e/Ysjx8/zjJPixYt8PDwoFWrVjg6OlKrVq239loVCoXGl4vX0q4waVPzSd2PWL1uIUt91xC47wCmpkp+WzmPIYPHELjvAA0a1mXdJh8iT50jPj4xT5mNjHLOk11N+tdjZMRbWUHMjkKLzNrUpPdJ3Y/o79WDdm26vZ2gabytsVFQCnOPFQojreabXV3GcWtEcnJKpv8GqY+9mfbixStZvHglEyeOYv36xXTqNIBly+bSt++XPHnyT65fV2Fi6D3Oz/zZCQ8/Q7dub85dmzp1LrGxpzAxMeHFC+2+xBbEMnnUqC/w9u6Pq2tv9R4QXUmP87/HkJ99TsbU1JS1axfiNXAEe/YEY2trw/Zty4k4dQaTIia0b98Kh5aduHIlhiFD+rNp4xIa2jpqnd2Q+pzW2+i5+PcyuD1iRkaaA7VIkSLcv3+fAQMGkJKSgqOjI61atVLXdOrUCX9/f/z8/HB3d9eYVpEiRTSOFb9x4wZPnjzB09OTc+fOUbt2bQYPHpxtnnHjxjF//nxKlSrF6NGj1Stzb8ONuJtUNC+v/tvcogJ/3buv8cUhpxr3Tu3ZtnMFkybMZu7s1PMmav3fBxQrVpTAfQcAiAg/w6Xf/6T+q2O88yIu7ibm5m9Wdi0tK3IvXebsatI/Zm5egfj4N1uw8sONG/GYp+mhRWZ91qImPQ9Pd0qalSAoZAtHT/hjbl6epb/NpZ1Tyzxnjou7ScU0fbKwyLzPOdUUlMLW4+/HfaU+Mb9fP48cxyzkbtzGxcVTsWJ5jemYm5cnPj6Bjz+uxSeffKS+f/nyDdStW5vWrZtTunQpVq6cT2joXtq3b82wYV4o3sl4gZLCTPFOaYPr8fjxX6trx4//ukDyZ6dxY1vat2+t/tvIyIiUlBSdvpjl5zJZqVSycuV8unRx4bPP3Dh//netc4H0uCB6DDBh/CjCwwIIDwugX38PLLTsc1Z11+PiNR6zMK/AjfgEPvroQ4oVK8aePcEAhIWd5uLFy9g2tCEhIYkTJyLURzUsX76eTz75iKJFNS+ek53C3ue03nbP/2v+S3vEDG5FrFGjRuzdu5fnz5/z999/c+TIEYyMjLC1tcXDw4MqVapw8OBB9UK0QYMGJCYmEhoaSqtWrTSm1bBhQwIDA3nx4gX//PMPXl5eXLlyhWvXrvHll1/SrFkzgoODs1wgv3z5kjZt2lC6dGk+//xzXF1d+f33vL150zoQfJQGDetiXa0yAP0GeLD31QJOmxrHdg7MmPUDnTr2Y+tmP/VzoqNjKVnSDFu7egBUqfo+H9aszrlzF/OcOTj4MLa29dQnuXp59cDfP1DrGn//IHr37oqxsTGlSpWkSxcXdu3SfP7bFhx8lIZp8vT36sHu3ft1rklvzDdTsKnbkiaNOtCkUQcSEm7h1X9Ehn/D3AgJPoJtwzd5Bnh5snt3kM41BaWw9Xja1J/VJ+Y3a+aqMR4HDuyZYcwC7N9/OMs6P79A+vTplmbcOuPnF0B8fCJXr8bSpYszkHr+QkqKiqioS3z8cS18fWerr+LXo0cnDh48ztat/nz4YWN1vt27g1iwYCkpT97eOYYFIeXJXwbX48mT56izTJ48p0DyZ6d48XeYO3eS+pybESMGs337HlJSst/Lk1Z+LpOXL/8ZMzMzWrRw5/r1G1pnek16nP89Bpg0eTYNbR1paOtI06Yu2NraUL16VQAGDeyVaY+C9h/Kss7PL5C+fd/0uWtXF3btCuDq1WuUKmWGvX19AKytK1OrVg3OnI1i5869NGrUgCpVKgHg1tGJCxcu8fTpU61fR2Hvc1pvu+fi38vgDk1s1aoV58+fp0OHDpQrV45q1arx9OlTLl26hLNz6gdx7dq1uXHjzRupdevW3L9/H6VSSVJSEoMGDWLnzp20bt2aqKgo3N3dSUlJoXfv3tSpU4fOnTvTvn17ihQpgr29PU+fPuXJkycZshQpUoThw4fTv39/TE1NKVu2LD/++ONbe6137txj6BdjWLF6AUqlkpiY63wxaDR169Vm3i/Tad7YJcsagMnTvsXIyIh5v7y5MlHoyVN8M3ISvTy9mf7TOIoWNeXly2RGDB/HtZjrec58+/ZdPv98NOvWLUKpVBIdHYuX1whsbD5m4cKfsLd3yrIGwNd3NdbW7xMWtg+l0oRly9Zx9GhonnNl587tu3gP/oZVa39FaWJCTMx1Ph84knr1PmbBwhk0adQhyxp9uX37LoMHj2bN2oUolSZEx8QyyGsk9Ww+5teFP/Kpffssa/ShMPf49u27DBqUesiaUmlCdPR1Bgz4CgAbmzosWvQTdnbtsq1LHbeVCQ8PQKk0YenStRw5kjpue/ceyqJFPzFmzHCePn2Gp+cXqFQq1q3bRrVqVTh+fDcvX77k998vM3jw6Hx/vfpg6D3O7/xZCQw8yK+/LufAgW0oFAqiov7A2/tbnbPnxzLZzs4Gd/f2XL58lZCQrer5jRv3I/v3H9Yp4+uc0uP87fHrrAMHjWTDeh+UShOuRsfSv/9XQGqffRbPoqGtY7Z1Pj6rsLauzKmIQEyUSpYuXcORIycB6NJ1IHP+N4miRYvy8uVLvId8S3R06sXEhg//ns2blmJiUoS//vobD8/sjzgy5D6nz53Xnv/XFIbLyhcUI1VmB6T+S6hUKl68eEG/fv0YO3YsH330Uc5PKkBlzGroO4LO/nn5di+UURBMFIZ1SdcUA3xLKt7izwkUlOfJL/UdQScPbxzUdwSdmVl9pu8I/3pv86c8Coqhfe0wxB4npxjeeUXGBvZZbYg9fv4s73v7CkLMJ61zLnpLqp7Vz5FCrxncoYm6uH37No0bN+aTTz4pdCthQgghhBBCCE3/pXPEDO7QRF2UL1+e8PBwfccQQgghhBBCCA3/6hUxIYQQQgghhOFQqfS/p6qg/KsPTRRCCCGEEEKIwkj2iAkhhBBCCCEKBZX2vx5h8GSPmBBCCCGEEEIUMNkjJoQQQgghhCgUUuQcMSGEEEIIIYQQ+UX2iAkhhBBCCCEKBblqohBCCCGEEEKIfCMrYkIIIYQQQghRwOTQRCGEEEIIIUShoEqRQxOFEEIIIYQQQuQT2SMmhBBCCCGEKBRUKn0nKDiyIqZHT14803cEnRkrDG8nqqH1uYjCWN8RdPYyJVnfEXT2z80j+o6gEzOrz/QdQWcPbxzUdwSdvWPRVN8RdKIsYqLvCDp7nvxS3xF0YlpEqe8IujO8j2qMjQwstIHFFYWTrIgJIYQQQgghCgU5R0wIIYQQQgghRL6RPWJCCCGEEEKIQiFFftBZCCGEEEIIIUR+kT1iQgghhBBCiEJBJXvEhBBCCCGEEELkF9kjJoQQQgghhCgU/ku/IyZ7xIQQQgghhBCigMkeMSGEEEIIIUShIFdNFEIIIYQQQgiRb2SPmBBCCCGEEKJQkKsmCiGEEEIIIYTIN4VyRWzMmDFs27btrU6zV69ehIaGvtVpvm1t2zoQHh7AuXMHWLt2EWZmJXSqUygUzJo1gbNnQ7hw4TBeXj3Vz6lWrQr7928mMjKYI0d28cEH1QAYNcqb0NC96tvVq2HcunUBgHLlyrBhgw/h4QFERgYzffpYjIwy30rh2LYFoaF7iTwTzOo1v2aaPasahULBzJnjOR0ZzLnzBxng1UP9nHZOLYm7cYYTJ/eobyVKFAegcWNbDhzczsmTewkI3EiVKpV07PgbTu1acvpUEBeiDrNhvU+Wvc+pzsrKgtiYCMqWLa2+r1atGhw6sJ2I8EDCwwJo07q5Ttn0MS4A1q9fzIULh9VjY+bM8RrzMzEx4fDhnXz11SCtX0th7vPboFKpGDtlNsvXbcnX+ehrTEyYMJLIyGAiI4NZunQOxYoV1ZhfbsaErgqqx9lp92p8RkUdZn024zinOisrC66lG8cN6n/CoYM7iAgPJPL0fjw93XOVMb+WyaVLl+K3337m+IndnI4MxsPDTf3Y21wmg2H0+TXHti04GbqX0zn0O7saS0tzLl85oZHTpn4dgoI3c/zkbkLD9tKte8c85Wzb1oGwsH2cPRvC2rULM82ZVU3qcmM8Z84EExV1CK804+K1ypUrER9/FhubjzXuVyqV+Puvwc3NKU/5DaHP+dXj+vXrEBKylZMn9xAeHkD37prvvUOHthMaupegoE15fu+JglMoV8T+i8qVK4Ov72y6d/+cOnVaEBNznalTx+hU5+XVgxo1qmJj05rGjZ0ZNqw/DRp8AsCKFfNZsmQN9eq1ZMqUOaxfvxiA2bMXYmfXDju7drRp040nT57Qs+cQAGbNGs+lS3/SsKEj9vZO2NrWo1evzplm8lk8C0/PL6hXtyXXYuKYPOVbrWsGeHlSvUZVGjZoQ7OmLgwZ0p/6r3Lb29Vn3jxfGtk7qW+PHj3GwrIi6zf4MOKrcdjbt2Pnjn38PG9qrnu/dMkcunYbxEe1mxETE8v0aWN1ruvZszMHgrdiaWmu8bxf5k9n+YoNNGjYhoGDvmb9usUYGxtrnU0f4wLAzq4+rVp1UY+Pb76ZrDHP2bMnULXq+1q9jtcZC2uf34ar164zYPh3BB08mq/z0deYcHVtS6tWzbG1bUu9ei0pVqwYQ4cO0JinrmNCVwXV4+ykHZ+1tRzHmdX17NmZkEzG8caNS5g0+X80aNiGDs69mDVzAtWrV9U5Y34tk318ZxMfn8injdrToUMPZs2eiIVlxbe6TH6dr7D3OW2GxYtn0sPzC2zqtiQm5jqTp3yjU42HpzsBQRuxsKio8by16xYyberPfGrfHje3fvz44/dUq1Yl1zl9fGbh4TGYTz5xICbmOlOmjNG6xsurB9WrW1O/fhuaNHFm6NA3yw0AU1NTli//GaXSRGOadnY2HDy4nUaNGuQqd9pshb3P+dnj9esXM2XKHOztnejYsQ8//TSOatWqYGlZkY0bffnyyx+ws2vHjh17mZeH915hoFIV3E3fCsWKmEqlYsaMGTg6OtKrVy+uX78OwNy5c+natav6/jt37rB582ZGjhypfu6CBQvw9fXVmNasWbNwdHTEycmJlStXqh/bsmULbm5utGzZkpCQEAAuX75Mr1696NSpEy1atGD9+vXq6Q4YMAAnJyfWrVvH5cuXcXd3x9XVlSlTptC6dWsA7ty5g7e3N+7u7nTq1Injx4/nqgetWjXj1KmzXL16DYAlS1bTPZMtMtnVubq2ZdWqzSQnJ3P//t9s3uyHh4c7FhYV+PDDamzatAuAwMCDlCjxDnXr1taY9o8/fk9AwEECAw8CsHNnAIsWpfbv2bNnXLjwB5Xet8qQqWXLppw6fS5NpjV06+aqdY2LsyOr1bkfsGWLn/o12dnX57Pmn3Ly5F4CgzbRuLEtAG4dnQgKPMiZM6l775YtW8c3ozVXFLTVunVzIiLOcuVKDACLfVbhmWYrrzZ15uYVcHVxxKlDxi2ExsbGlC79LgBmJUrw9OkzrbPpa1xUqVIJM7PiLFz4IxERgfj6zqZ06VLq+Xl6ulOqlBn79oVo/VoKc5/fhg1b/enk7EibFk3zdT76GhM7d+6jRQt3Xrx4gZlZCcqXL8u9e3+p55ebMaGrgupxdtKPTx+fVRp7hbSpMzevgIuLI+3TjWNTU1OmTp1DSMgRAOLjE7h9526GlYic5NcyuXTpUjg4NGX69J8BuBmfyGfNO/LXvftvdZkMhtHn1xzS9XLpkjV0Tdfv7GoqmpfH2bk1HV36pMupZMb0+Rw8cAxI7fedO/ewtNRcidBW6jLhTQZf3zV07+6qdY2LiyOrV29Sj4vU5cabf5Off57C6tWbuXv3nsY0vb378sMPPxIRcSZXuV8zhD7nV49NTU2ZNm0eB15ljFdnNMfNzYnAwIOcOROV+pqXrmN0Ht57omAVihWxgIAALl68iL+/P/PmzeP69eskJycTHR3Nhg0bCAgIwNzcnF27duHk5MSJEyd49OgRAP7+/ri6vhnk+/bt4/Tp0/j5+bF582a2bdvG7du3ATAzM2P79u2MGzeOX3/9FYDNmzfj7e3N1q1bWbVqFTNnzlRP6/nz5+zZswdPT0/GjBnDl19+yc6dO6lUqRLJyckATJs2jU6dOrFt2zYWLVrE+PHj1dl0YWVlwY0bCeq/b9xIoFSpkpkeYpFVnZWVOTdu3FQ/Fh+fgKVlRaysLEhISEKVZtU/Pj5R40OnZs0aODs7Mnny/9T37dixl6Sk1N598slHdOvmit+ugByzx8dnzJ5djWUmj73Odu/eXyxduhZ7+3ZMGD+T9Rt8sLCsSPUaVXn85B9WrFzA8RO7WbX6F54/f55di7NUycqCuDR9y6r32dUlJCTRpetA/vwzOsP0h335Pd9+M5Rr0REE7NvAkGHfqcdPTvQ1Lt57rywhIUcZNmwstrZtefToMT4+swH46KMPGTKkP97eGffCZKcw9/lt+H6kN+3btMj3+ehzWfHy5UsGD+7Dn3+eoGzZMuzcuQ/I/ZjQVUH1ODupfc15HGdXl5CQRNdMxvGzZ89YvmKD+m+vAT0wK1GC0NDTucj49pfJ1tWqkJh4i2HDvdgfvIUjR3dRt25t/vnn6VtdJr/JV7j7/CaDOfEa/UrMpN9Z1yQm3MLT4wv1yuSbnM9ZtXKT+u9+/T0oYVacsLDIXOdM/77PLGdWNamPab6G18uGvn27Y2JShOXL3/T1tT59hhMcfCRXmdPnL+x9zq8eP3v2jJUrN6rv79/fAzOz4oSFnaZ6dWseP37CqlULOHFiD6vz+N4rDFJURgV207dCcdXEsLAw2rRpg4mJCWXKlKFZs2YYGxvz7bffsnnzZmJiYjhz5gzvv/8+xYsXp3nz5gQFBVGpUiUqVapEhQoV1NMKDw+nXbt2KJVKlEolO3fuVD/WqlUrAKpXr85ff6VuyR0zZgxHjhzBx8eHy5cv8+TJE3V9nTp1ALh//z7x8fE0b556zkmnTp1YtWoVAMePHyc6Opr58+cDqV9U4uLiqFWrlk49UCiMNL78vJb+i2R2dQqFQuMxIyMjkpNTMtz/5rE30x42bACLF6/kwYOHGabdqlUzli+fx9dfT+DcuYsZHjfSInt2NQqFESrS5059rqfHYPX9J05EEBp6ipYOTTExKYKTUytat+rC1avX+OKLvqzf4EMje92PP8+sP+nz61KXlqmpKevWLmKA1wh279mPna0NO7avICLirMaCOOts+hkX4eFn6NbtzXk+U6fOJTb2FCVLmrFs2Vz69v2SJ0/+yTG/ZsbC22dDou9lxeLFK1m8eCUTJ45i/frFdOo0INdjwhDl5zhOa/ToIQwbOoAOzj15+vSpThnza5lsUqQIVau+z8MHj2jVsjPW1pUJ2r+ZK1dj3uoyGQyjz7pkyGvOr0cOxntIPzq69s313n4jo5wzZFeTcbmRen/durXx8upB69ZdcpVLW4bQ5/zqcVqjRn2Bt3d/XF178/Tps1fvvZa0evXe8/buy4YNPtjn8r0nClahWBEzMtL8QChSpAj3799nwIAB9O3bF0dHR43B2alTJxYtWoSVlRXu7pon2BYpUkTjghI3btygTJkyAOrzRdI+/tVXX1GyZElatGiBk5MT/v7+6seKFi2qfl5mbxqAlJQUVq5cybvvvgvArVu3KFu2rFave/z4r2nfPvUQx5IlzYiKuqR+zNKyIvfu3c/wxSYu7iYNG9bLtC4u7ibm5m9WSs3NKxAfn0BcXDwVK5bXmI65eXni41O3uigUCjp2bMenn7bPkHH4cC9GjfKmT59hhIQcxViRcSfqjXSZLCwyZs+u5kYmuW++2oo1cFBPZs9aqH7MyMiIFy9ekJBwixMnItS79leu3Mjs/02kaFFTrRaeEyeMokOHNgCUNCtB1IX0vf8rQ++vx8Vja5u+9xnr0qr90Ye8U6wYu/fsByA07DQXL/6BrW29LFcQCsO4aNzYlnffLcXu3UFAat9TUlJo0+YzSpcuxcqVqRseKlWyxMGhKSXMijNx0uwMr6Uw99mQKN4pTWjoXkB/Y+Ljj2uhUCg4ezb10LPlyzcwZEh/WrdunumYKFky8wsrGKIJE0bh/Gocm2k5juNyMY4h9aIGy5bN5f9qfUDTZi7Ext7QOW9+LZMTEpIAWL16MwDR0bEcPx5OgwZ187xMBsPr85sMN2nQsK7678z6rU1NVjl9fGdRs2YNHD5z5/r1+DzlbJgmQ2bLjuxqslpu9OjhTsmSJThwYJv6/uXL5zF27HR2796f67yZ5S/sfc6vHr/OuGTJbGrWrMFnn7lx/XrqmE1ISOLkyVPq996KFRv53/8m6fTeK2zk8vUFrFGjRuzdu5fnz5/z999/c+TIEYyMjLC1tcXDw4MqVapw8OBB9VaBBg0akJiYSGhoqHov12sNGzYkMDCQFy9e8M8//+Dl5UVSUlKW8z527BjDhw+nVatWHD58GMi49cHMzIxKlSpx6NAhAPz8/NSP2dvbs27dOgCuXLmCs7Mz//yj3VbhyZPnqC+E0KyZK7a29dQnhw4c2BN//8AMz9m//3CWdX5+gfTp0w1jY2NKlSpJly7O+PkFEB+fyNWrsXTp4gyk7uFKSVGpv8zVrl2T+/f/zvBB9PnnvRk8uA/Nm3ckJCTrk+ODg49g27CuOpOXVw/1F3htavz9g+jdu4s6d+fOzvj5BfLw4SM+/7w3rq5tgdTDIxvU/4SgoEP47QqgUaMGVK6ces6aq2tbLl74Q+uFzsRJs2nQsA0NGrahcVNn7Gxt1Cdqfz6oF7v8MvY+KOiQVnVpXbl6jVKlzGhkn3qSsrV1ZWrV+kB9LHdmCsO4KF78HebOnaQ+L2zEiMFs376HLVv8+PDDxup8u3cHsWDB0kxXwgp7nw1JypO/9D4mPv64Fr6+s9VXSuzRoxMHDx5n61b/TMfE5Mlz8r8xBWRSmnHcJN04HjSoF35ajOOs6tJbuXIBJc3M8rRykF/L5NjYG0RGnqdHz04AlC9fDnv7+pw+fS7Py2QwvD6/FhJ8BNuGb95rA7w8M/Rbm5rMLPttLmYlS9DSoVOeVsIAgoM1lwleXj0yLDuyq0kdF13TLDdc2LUrkNGjJ1OnTgvs7Z2wt3ciISGJfv2+fKsrYWAYfc6vHgMsX/4zZmZmtGjhrl4JA9i1KwB7+/pUrpx6pURX17Zc0PG9J/SnUOwRa9WqFefPn6dDhw6UK1eOatWq8fTpUy5duoSzc+oXgtq1a3PjxpuB17p1a+7fv49SqSQpKYlBgwaxc+dOWrduTVRUFO7u7qSkpNC7d2+qVs36SkjDhg3D09MTU1NTatasiaWlpcZ8Xps5cyZjx47l559/5sMPP1TvLRs3bhzjx49X55w5cyYlSui+Jfj27bsMGpR6qI9SaUJ09HUGDPgKABubOixa9BN2du2yrfP1XY21dWXCwwNQKk1YunQtR46kXrK/d++hLFr0E2PGDOfp02d4en6h3stXvXrVDB9EJiYmTJ06hgcPHrFhg4/6/u3b9zBr5q8Zsg8ePJq1axdhojQhJiaWgV5fU8/mYxYu/IlG9k5Z1kDqSeLW1pU5GboXpdKE35at4+jR1Nxduw7kf/+bxLhxI3iZnEzv3sO4e/cv7t79i6++GseGjb6v9qD+Tc+e3jr3/XV+r4Ffs3GDb2pPr8bSt/+XANS3qYOPT+qXg+zqsvL33w/o3MWLOXNSt069fJnMYO9viI6O1TqbPsZFYOBBfv11OQcObEOhUBAV9Qfe3t9mkVI7hbnPhkRfY2Ldum1Uq1aF48d38/LlS37//TKDB4/WUxf0J+34NHk1PvvlMI7T12XF3q4+nTt14I/LVzl86M1h9d+NnUZQ0CGdMubXMrl7t8+Z+/NkvLx6olAomDFjPqdPnQN4a8vk16+hsPc5bdbBg0ezZu3C1PdaTCyDvEZSz+Zjfl34I5/at8+yJju2tvVwc3fi8uVo9oe8+bmGH8b9RPD+w7nK+fnno1m3bhFKpZLo6Fi8vEZg82pc2L8aF5nVwOvlxvuEhe1DqTRhWZpxURAMoc/51WM7Oxvc3dtz+fJVQkK2quc3btyP7N9/mK+++oGNG30wMTHh/v2/6dEj9++9wqAwnLtVUIxUWR1zV0ipVCpevHhBv379GDt2LB999FGBzPeXX36ha9eulC9fnsDAQPz8/FiwYEGeplm0aP5d5jm/ZHZoYmH37OULfUfQSRFFwV1y/W15mVJwF8V4W/65mfeTxwuSmdVn+o6gs4c3Duo7gs7esdDfFRlzQ1nEJOeiQua5gS2TTYso9R1BZ8mqFH1H0JmxkWF9vzDEHv/zj2FsnAy1yNvv+unC7ubb/d1iXRWKPWK6uH37Nu3bt6dLly4FthIGYGFhQf/+/SlSpAglS5Zk2rRpBTZvIYQQQggh/gsMag9RHhncilj58uUJDw8v8Pm6u7tnuDCIEEIIIYQQQuSGwa2ICSGEEEIIIf6d/kvniBnWAblCCCGEEEII8S8ge8SEEEIIIYQQhYL8jpgQQgghhBBCiHwje8SEEEIIIYQQhYLh/TBA7skeMSGEEEIIIYQoYLJHTAghhBBCCFEoqJBzxIQQQgghhBBC5BNZERNCCCGEEEKIAiaHJgohhBBCCCEKhRSVvhMUHNkjJoQQQgghhBAFTPaICSGEEEIIIQqFlP/QxTpkRUyPUlSG90sJpgoTfUfQWbLCsPpsrJAd1QXhHYum+o6gE2OFsb4j6MzQegzw5OYRfUfQSclKLfQdQWeG1uNiBjiOiyuL6juCzh4/f6rvCDr576wqiPwkK2JCCCGEEEKIQkEuXy+EEEIIIYQQIt/IHjEhhBBCCCFEoWBYJ5TkjewRE0IIIYQQQogCJnvEhBBCCCGEEIWCnCMmhBBCCCGEECLfyB4xIYQQQgghRKEg54gJIYQQQgghhMg3skdMCCGEEEIIUSjIHjEhhBBCCCGEEPlG9ogJIYQQQgghCgW5aqIQQgghhBBCiHwjK2LZSEpKYuDAgXqZd7t2DpyKCCLq/CHWr1uMmVkJneoUCgWzZ0/k/LmDXLx4lIEDewJQq2YNwsMC1LfTp/bz/NkNOrq2A6BJEzuOHN5FRHggwfu3ULXq+zpnb+P4GcdO7ibidBArVy/INHtONZaW5vx++RhlypZW39e0mT2Hj+7k2Mnd+O1ZS+3aNXXO1ratA+HhAZw7d4C1axdl2des6hQKBbNmTeDs2RAuXDiMl1dP9XOqVavC/v2biYwM5siRXXzwQTX1Y+vXL+bChcOEhu4lNHQvM2eOB8DKyhx//zWEhe3j1KkgevbsnGV2x7YtCA3dS+SZYFav+TXT7FnVKBQKZs4cz+nIYM6dP8gArx4A1KxZnRMn96hvYWH7ePzkGi6ujhrTHTKkP+HhAVp0uPD1+LWPP65FTEyEVq/htXbtWnL6VBBRUYdZv94nm/dh9nVWVhZci4mgbJrx3KD+Jxw6uIOI8EAiT+/H09Ndp2xp5WfPX+vTpytbt/6mcV9OPdeWofQ5t1QqFWOnzGb5ui0FNs+2bR0IC9vH2bMhrF27MNOeZlWTOh7Gc+ZMMFFRh/B6tbwAqF+/DiEhWzl5cg/h4QF07+6WYbpDh/YnIiIw/15cJvTR4/ScXo3PC1GH2ZDNOM6pzsrKgtg047hWrRpEhAeqb5Gn9/PyeTwdO7bLU978+qwuXboUS5bN4cixXYSfDqRb9455ypmeofX53758E3kjK2LZqFChAkuWLCnw+ZYrV4YlvnPo1n0QtT9uTkzMdaZN+06nuoEDe1KjhjV167Xk00/bM3yYFw0a1OX3S3/S0NZRfQvaf4gNG3awY+deLC3N2bxpKcOGj6VBwzZs37GX+fOn65S9bLkyLFw8k149htDApjXXYuKYOHm0TjXdPdzYG7AeC4uK6vtKlizBmrUL+WHcTzS2b8/XX/3AilULUCqVOvXV13c23bt/Tp06LYiJuc7UqWN0qvPy6kGNGlWxsWlN48bODBvWnwYNPgFgxYr5LFmyhnr1WjJlyhzWr1+snqadXX1ateqCnV077Oza8c03kwH4+eep7Nt3AFvbtrRr58GcOZOwsKyYaSafxbPw9PyCenVbci0mjslTvtW6ZoCXJ9VrVKVhgzY0a+rCkCH9qd/gEy5dukIjeyf1LTj4CJs27mTXzjcrXfb29Rnx9ecG22NjY2OGDRuAn99qzMyKa/U6XmdcumQOXbsNonbtZsTExDJ92lid63r27ExI8FYsLc01nrdx4xImTf4fDRq2oYNzL2bNnED16lW1zpd2/vnZ89KlS7FgwXRmz56IkZHm4SJZ9VzX/IbQ59y6eu06A4Z/R9DBowU2z3LlyuDjMwsPj8F88okDMTHXmTJljNY1Xl49qF7dmvr129CkiTNDh74ZD+vXL2bKlDnY2zvRsWMffvppHNWqVVFPt1GjBnz99eACe62gnx6nl3Z8fqTlOM6srmfPzhxIN45///1PGjRso77tDzrM+g3b2bFjb67z5tdnNcDCxTO5GZ9I08YuuHbozcxZ4zPU5Jah9fnfvnzLLylGBXfTN4NaEfP19cXNzQ0XFxdmzpzJ9OnT+e23N1tohw0bRlBQEHfu3MHb2xt3d3c6derE8ePHM0xr27ZtDB8+nN69e9O2bVtWrFjBtGnTcHZ2plevXjx79owbN27g4OAAwJgxY5g6dSoeHh44ODiwdetWAE6cOIG7uzvu7u7069ePe/fu5fl1tm7VnIhTZ7lyJQYAH99VeGSy1TG7OlfXtqxauZHk5GTu3/+bTZt2ZdhS0rixLe5u7RkyNPXD193diYCAA5w5EwXAkiVrGDVqgk7ZHRyacPrUOaKvXgNg2dK1dOnqqnVNxYrl6eDcGreOfTWeU61aVf5+8JBDB1P/Lf+8HM3Dh4+wtaundbZWrZpx6tRZrr6a75Ilq+meyZa67OpcXduyatVmdV83b/bDw8MdC4sKfPhhNTZt2gVAYOBBSpR4h7p1a1OlSiXMzIqzcOGPREQE4us7m9KlSwHQpYsXCxcuB6BSJQtevkzm6T9PM2Rq2bIpp06fS5NpDd26uWpd4+LsyGp17gds2eKX4bV/+mlDOrq1Y/jw79X3lS9fjjlzJ/P9WO1WyAtjj+vVq03t2jXp1m2QVq/htdatmxMRkeb95bMKD49M3ofZ1JmbV8DFxZH2HXpoPMfU1JSpU+cQEnIEgPj4BG7fuZvhQ1Yb+dlzgE6dnElISOK776ZpTC+7nuvCUPqcWxu2+tPJ2ZE2LZoW2DxT/63fLAt8fdfQvbur1jUuLo6sXr1JvbxIHQ9umJqaMm3aPA4cOAZAfHwid+7cU/ezfPlyzJkzmbFaLi/eFn30OL3043Oxzyo8tRjHaevMzSvg6uKIU7pxnFaTxra4u7fHe0jGjS26yK/P6tKlS9HCoQk/zpgPwM2biTi0cOevv+7nKe9rhtbnf/vyTeSdwayIHT58mKioKLZs2cKOHTtISkqiVKlS+Pv7A/Do0SMiIyNp3rw506ZNo1OnTmzbto1FixYxfvx4Hj16lGGa58+fZ+HChSxbtowZM2bQrFkz/Pz8ADhy5EiG+sTERNatW8eiRYuYOXMmAAsXLmTixIls27aNTz/9lIsXL+b5tVpZWXDjxk313zduJFCqVMlMd1NnVVfJyoK4GwlvHotPwCrdm/PHGeOYMGEmDx+m9qZGDWseP3nCmtW/Eha6j3VrF/L8+Qsds5sTH/9mvvHxiZQqZaaRPbuaxMRb9PT05uqVaxrTvXIlhuLFi+Hg0AQAG5uPqVmrBhUqltchmwU30vYk275mXmdlZa7R8/j4BCwtK2JlZUFCQhIqlUrjdVlamvPee2UJCTnKsGFjsbVty6NHj/HxmQ2kHk6TkpJCYOBGDh3awfLlG7h3736O2ePjM2bPrsYyk8fSL6ynTR/LpImz1eNBoVCwfPk8xn0/g5s3k7Jvrha907bubfc4IuIsn38+msTEW1q9Bs2MeXsfJiQk0bXrQP78M1rjOc+ePWP5ig3qv70G9MCsRAlCQ0/rlPHN/POn5wBLl65h+vR5PHv2TGN62fVc9/yFv8+59f1Ib9q3aVFg8wMy/ffMuLzIuib1Mc1ltKWlOc+ePWPlyo3q+/v398DMrDhhYadRKBSsWDGf77+fTnx8Yj6/Qk366HF6qZ+5OY/j7OoSEpLoksk4TuunH3/ghwk/qZfTuZVfn9VVrSuTlHiLIcMGEBC0iYOHd1C3bm3+yWQDY24YXp//3cu3/JKCUYHd9M1grpp44sQJzp07h7t76lbap0+fYmFhwfPnz4mNjSUyMhIHBweUSiXHjx8nOjqa+fNTt8i8fPmSuLg4atWqpTFNGxsbSpQoQYkSqW+IRo0aAWBpacmDBw8yZGjcuDFGRkZ88MEH3L9/H4CWLVsydOhQWrVqRcuWLWncuHGeX6tCYaTxZfO15ORkresUCoXGY0ZGRhrPt7evT7n3yrB+w3b1fSZFTGjfvhUOLTtx5UoMQ4b0Z9PGJTS01TxfKPvsihyza1OT3sOHj/Ds/gU/TPiaydPGcPxYOIcPneDF8+c6ZMuvvqZk+ppe9zw8/IzG3pipU+cSG3sKExMTXrxIXdFt06Yb5cqVYffutfx5+SqrV2/WnJYW2bOrUSiMUJH1eLCzs6FcuTJs3LhTfd/kyd9w9FgYISFHadrUPsN0M1OYe6wrbcdpbsZzWqNHD2HY0AF0cO7J06e6f1nJz55n52313FD6bEiMjHLuVXY1GcdDxj6PGvUF3t79cXXtzdOnz5g27TuOHg3VaXnxb1IQ47iRfQPKlSvD+vXbc6zNSX59VpuYmFCl6vs8fPgIx9ZdsbauzN7ADVy9ck19tE1+585t9tcKus+61GXlv7R8+7cxmBWx5ORk+vTpQ79+/QB48OABxsbGmJmZsWfPHiIjIxk0KPVLQUpKCitXruTdd98F4NatW5QtWzbDNE1MTDT+LlIk+3aYmpoCaJwn0bdvX1q0aMGBAweYNWsW586d44svvtD59U0YP4oOHVoDYFayBBeiLqkfs7SsyL1793ny5B+N58TF3cTWtl6mddfj4rEwr6B+zMK8AjfSbNnq0sWFtWu2arzxExKSOHEiQr1rfPny9cydM5miRYtq/caOi7tJ/VfnEgBYWFTgr3TZtalJz8jIiMePHtOh3Ztd86ci9xN9NTbbPGPHfUXbdqmHl5YsaUaUln1t2DDzvsbF3cQ8TV/NzSsQH59AXFw8FdPtnTM3L098fAKNG9vy7rul2L07SP1aUlJSSE5Oxs3NiaCgQzx69Jg7d+7h5xfIJ3U/yrAidiNdJguLjNmzq7mRSe6babZad+7szLp12zTGg4enO7dv3cXFxZHixd/BwqIiJ07uoZG9k0a2cT+MwMmpVaHtsS4mTBiFc4c2AJiZlSDqQvrX8lcmryU+k/dhxrr0lEoly5bN5f9qfUDTZi7Ext7QOuf48V/Tvn3q8iI/e56dvPTcUPpsqFL/reuq/85sTGRXk914UCqVLFkym5o1a/DZZ25cv57aTw8Pd27fvoOLiyMlShTHwqIiJ0/uwT7d8uLfZOKEUXR4NY5LajmOr+dyHAN06eLMmrVbMv3Crqv8+qxOTEg9emLt6tSLpkRHx3LyRAT1G9TJ9YqYofVZlm95l/cRbjgM5tBEe3t7du7cyePHj3n58iVDhgwhICAAZ2dn9uzZQ2xsLPXr11fXrlu3DoArV67g7OzMP//k/ObLjS5duvD48WP69u1L3759c31o4qTJs9UX0Gja1AVbWxv1CZeDBvbCzy/jFeuC9h/Kss7PL5C+fbthbGxMqVIl6drVhV273kyjWVN7Qg5onti8c+deGjVqQJUqlQBw6+jEhQuXdNq6EhJylIa29bB+dfJ2/wGe7N69X+ea9FQqFZu3LaNevY8BcO/UnqfPnml8Ac3M9Kk/qy8k0KyZK7a29dQnlg8c2BN//4xX9tq//3CWdX5+gfTp86avXbo44+cXQHx8IlevxtKlizOQev5FSoqKqKhLFC/+DnPnTlKfPzNixGC2b99DSkoKgwb1wtu7L5D6hbpDh9YcOnQiQ6bg4CPYNqyrzuTl1UP9BVibGn//IHr37qLO3bmzM35+b157k6Z2HHx13sdr1axtsbdvRyN7J4Z4jyEmOjbDShjA1ClzC3WPdTFp0mz1idpNmjpjl/b9NaiXRs9eCwo6pFVdeitXLqCkmVmuPjwnT55TID3PTl56bih9NlTBwZr/1l5ePTKMiexqUpcXXdOMBxd27Up9bPnynzEzM6NFC3f1ShiAtXVD7OzaYW/vxBdffEt0dOy/eiUMYGKacdw43Tj+fFAvdmkxjrOqy0yzZo0ICXk7FyTJr8/q2NgbnImMwqNH6tFL75Uvi62dDZGnz+c6q6H1WZZvQhcGs0fMwcGBS5cu0bVrV5KTk2natClubm4YGRlRunRp6tWrp95TNW7cOMaPH4+zc+oXtpkzZ1KiRAnOnz/P/Pnz3+qVEL/++mvGjBlDkSJFeOedd5g6dWqep3n79l0GDhrJhvU+KJUmXI2OpX//rwCwsamDz+JZNLR1zLbOx2cV1taVORURiIlSydKlazhy5KR6HtWrV83wpj177iLDh3/P5k1LMTEpwl9//Y2Hp25Xv7pz+y7eg79l1ZpfUCpNiIm+zuBBo6hX72Pm/zqdpp86Z1mTE6/+I5j/yzRMlCYkJd6mR3fdst2+fZdBg0axfv1ilEoToqOvM2DAV0BqXxct+gk7u3bZ1vn6rsbaujLh4QEolSYsXbqWI0dCAejdeyiLFv3EmDHDefr0GZ6eX6BSqQgMPMivvy7nwIFtKBQKoqL+wNs79WqGAwd+zS+/zFBfGv6339bjtyvjF+Dbt+8yePBo1q5dhInShJiYWAZ6fU09m49ZuPAnGtk7ZVkDqRfusLauzMnQvSiVJvy2bB1Hj4aqp1+tWhVir+d9IV4Ye5yX1+I18Gs2bvDFRGlC9NVY+vX/EoD6NnXw8Un9sM2uLiv2dvXp3KkDf1y+yuFDbw4H/W7sNIKCDumcMz97npW31XND6bMhuX37Lp9/Ppp16xahVCqJjo7Fy2sENq+WF/avlheZ1cDr8fA+YWH7UCpNWPZqeWFnZ4O7e3suX75KSMhW9fzGjfuR/fsP6+vlFgppx6fy1fjsm8M4Tl+XkxrVq3LtLX3Zzs/P6h4eg5k9ZxIDvDxTfzrlx184nYcVsbQMrc+yfMsd3TahGjYj1dvYxy1yRWlqpe8IOitmYqrvCDp79jJ35wjpi7HCYHZUqyXruOepMEhO0e2wRX0zVhjrO4LODK3HAE9uZrxQU2FWspJ+L1KRGw/iDug7gk6KWejvaoy5VVxZVN8RdPb4uWGd26T/yzzo7sXzeH1H0Mq2ip4FNi/3xHUFNq/MGMweMSGEEEIIIcS/W4qRIa7m5o7hbXoXQgghhBBCCAMne8SEEEIIIYQQhcJ/6Zwp2SMmhBBCCCGEEAVMVsSEEEIIIYQQhUJKAd504efnh5OTE23atGHt2rVZ1h08eBAHBwetpimHJgohhBBCCCFEFpKSkpg7dy7btm1DqVTSvXt37OzsqF69ukbdnTt3+Omnn7SeruwRE0IIIYQQQhQKKUYFd9PW8ePHsbe359133+Wdd97B0dGRffv2ZagbN24cQ4cO1Xq6skdMCCGEEEII8Z/z4MEDHjx4kOH+kiVLUrJkSfXft27d4r333lP/Xb58ec6dO6fxnFWrVvF///d/fPLJJ1rPX1bEhBBCCCGEEP85K1eu5Jdffslw/9ChQxk2bJj675SUFIzS/L6ZSqXS+Pvy5csEBgayYsUKEhMTtZ6/rIgJIYQQQgghCoUUCu4Hnfv06YObm1uG+9PuDQOoWLEiERER6r9v375N+fLl1X/v27eP27dv06lTJ168eMGtW7fw9PRk3bp12c5fVsSEEEIIIYQQ/znpD0HMyqeffsqCBQu4d+8exYoVIzAwkClTpqgfHz58OMOHDwfgxo0b9O7dO8eVMJCLdQghhBBCCCEKCVUB3rRVoUIFRowYQe/evenYsSMdOnSgTp06DBw4kPPnz+f6tRqpVKr/0g9YFypKUyt9R9BZMRNTfUfQ2bOXL/QdQSfGCsPbPpKcouuvcehfckqyviPoxFhhrO8IOjO0HgM8uXlE3xF0UrJSC31H0NmDuAP6jqCTYhZN9R1BZ8WVRfUdQWePnz/VdwSdFNzBc2/Pi+fx+o6glTUWPQtsXj1vrimweWVGDk0UQgghhBBCFAq6XFbe0MmKmB6ZGBte+5++fK7vCKIQUum0g79wUBYx0XcEnaQY4MELhtZjMLw9TIa2dwkMr8eG+Fn9xMD2LoHh9Vlh9B9aWxD5xrBGvRBCCCGEEOJfy/BOdsg9wzsZRQghhBBCCCEMnOwRE0IIIYQQQhQKhncgfu7JHjEhhBBCCCGEKGCyR0wIIYQQQghRKPyXrpooe8SEEEIIIYQQooDJHjEhhBBCCCFEoSBXTRRCCCGEEEIIkW9kj5gQQgghhBCiUJA9YkIIIYQQQggh8o2siAkhhBBCCCFEAZNDE4UQQgghhBCFgkouXy8y06tXL0JDQwkNDaVXr175Nh/Hti0IDd1L5JlgVq/5FTOzElrXKBQKZs4cz+nIYM6dP8gArx7q59SsWZ2g/Zs5cXIPx0/splWrZurHhg/3IjwikJMn9+Lvv4aqVd/XOXe7tg5EhAdy/txB1q1dlGnu7OoUCgWzZ03g3NkDXLxwhIFePdXPad68EceP7SY8LIDDh3bSoEFdAEaN8iYsdJ/6Fn01nNu3Luo9b+nS77JixXxCT+7l3NkDeHq6a0xTqVSyZ/da3NyctMoK+TcuSpcuxW+//czxE7s5HRmMh4cbACNHfsGJk3vUtz+vnCQh8bzWeUF/Pf7qy0FEnt5PeFgAe/esw9q6slZ5C7rHAI0b23Lg4HZOntxLQOBGqlSppFXWzLRt60BY2D7Ong1h7dqFmebPqkahUDBr1njOnAkmKuoQXmny169fh5CQrZw8uYfw8AC6d3fLMF1dGFqf9dnXoUP7ExERqHXWt0GlUjF2ymyWr9tSYPM09B4bynsvvXbtWnL6VBBRUYdZv94n62V0DnVWVhZci4mgbNnS6vsa1P+EQwd3EBEeSOTp/Rk+B7Whr74qlUr8/dfo9BmdGX0s64SBUQmt9ezZU3Xy5EnVyZMnVT179szz9N4pVjnD7f1K9VS3km6rPq7dXPVOscqq/81epPLxWaV1zZdffq/aty9EZVbCWmVh/rHq0qUrqqZNXVTvFKusOnTohGrw56NU7xSrrGpk76S6f/9vlVkJa1V7J0/VxYuXVRXKf6SexpEjJzPNpzS1yvRmYVlHlZR0W/V//9dEpTS1Us2a9atq8eKVOtUNGzZWtXdvsKrYO5VV5St8pLp06U/Vp407qIqXqKpKSrqtamjrqFKaWqk6duyj+uOPKxmm/V75/1NdvnxV5ezcM8ucBZFXaWql8vMLVM2a9atKaWqlqmrdQHXv3l+qqtYNVEpTK1XTZi6q06fPqR4/fqLq1n1QhnkW9Ljw9w9U/W/2ItU7xSqrqle3U927d19VvbqdxrTNK36sunz5qqqjax+tx4W+ety2XXfVxYt/qMqWq6mexuEjJ3Pssz56XL26nerOnXuqTxs5qd4pVlk1auREVWDgwUx7XLTo+9nerKzqqpKSbqs++qiZqmjR91WzZy9ULV68Suua4cO/V+3dG6IqXryqqmLF2qpLl/5UNWnirCpa9H3V9es3VO3aeaiKFn1fVa2arcY0srsVlrGclz7rs68tWrirbt5MVEVFXcqyx89vX32rt9/DD6h6du+i+qTOxyqfeT+99ek/v33V4HpsiO+9IiYWOd4qmtdWJSXdVtWs1VhVxMRCNXPWL6pFi1boXNe333BVdHSsSqVSqSpU/Eh9f2zsDVUbx26qIiYWqspV6mtMI7NbYelr8+YdVadPn1c9fvxE5eExWKflm76XdTllMhS/WvUosJu+GdweMV9fX9zc3HBxcWHmzJlMnz6d3377Tf34sGHDCAoK4s6dO3h7e+Pu7k6nTp04fvx4hmk9e/aMsWPH4ujoSIcOHdizZw8Ae/fupWvXrri4uNC2bVtOnz6dZZ7ly5fj4uJCx44dGT9+fJ5fX8uWTTl1+hxXr14DYMmSNXTr5qp1jYuzI6tXbSY5OZn79x+wZYsf3bt3BMDYWMG775YCoESJ4jx7+gyApKTbfPXlOB4+fATA6dPnef99S51yt2rVjFOnznLlVSbfJavV89W2ztXVkZWrNr3K/jebNu/C08ONFy9eUNW6IWfPXgCgatX3uXv3rwzT/vHHcQQEHCAg8KBe85Yu/S4tWzZl6rS5AMTHJ9K0qQv37t0HYMiQ/oz74UfCI87kmPO1/BoXpUuXwsGhKdOn/wzAzfhEPmvekb9eZX1t+oyxBAUeIlCL3r6mrx4nJt5m2PDv1eP51OlzWo1nffTYraMTQYEHOXMmdWwvW7aOb0ZP1qa9WfTxTTZf3zV07+6qdY2LiyOrV29S59+82Q8PDzdMTU2ZNm0eBw4cA1J7fefOPSwtzXOV09D6rK++li9fjjlzJjN27HTtGvuWbNjqTydnR9q0aFpg8zT0HhvKey+91q2bExFxlitXYgDw8VmV6Z6V7OrMzSvg4uJI+w49NJ5jamrK1KlzCAk58ip7Arfv3NUpu7766u3dlx9++JEIHT6jM6Pvz21hGAxqRezw4cNERUWxZcsWduzYQVJSEqVKlcLf3x+AR48eERkZSfPmzZk2bRqdOnVi27ZtLFq0iPHjx/Po0SON6a1evZonT56wd+9eli9fzq+//srz58/ZsGEDixcvZteuXXh5eeHr65tpnuTkZHx8fNi6dSvbtm3jxYsXJCUl5ek1WllZcONGgvrv+PgESpUqqbE7O7say0wee71w+XrEeEaO8ubynyfw372GL78aR3JyMhcvXubo0VAgdXf8lMnfsn3bnlzkvqn++8aNjLlzqkv/WNrsL1++pHz5ckRfDWfGjO+ZM2exxnRr1qyBi7Mjkyb/T+95q1WrQmJiEl9+OYgDB7Zx/Nhu6tb7mH/+eQpA795D2b//sFY5NXO8/XFhXa0KiYm3GDbci/3BWzhydBd169ZWZ4XUQ1o7dGjDlClzcpG54Ht88eIfHDlyEkgdz1OnjmHb1t1a5i3YHlevUZXHT/5hxcoFHD+xm1Wrf+H58+fatDeT/OYZepUxf9Y1qY+lzZ+IpaU5z549Y+XKjer7+/f3wMysOGFhWW+gyj6nYfVZH31VKBSsWDGf77+fTnx8olY535bvR3rTvk2LAp2noffYUN57GXPnfRmdkJBE164D+fPPaI3nPHv2jOUrNqj/9hrQA7MSJQgN1T67vvrap89wgoOPaJ0z6/z6+9w2dCkFeNM3g7pYx4kTJzh37hzu7qnHGT99+hQLCwueP39ObGwskZGRODg4oFQqOX78ONHR0cyfPx9I/SIfFxdHrVq11NMLDw+na9euKBQK3nvvPXbvTv2y9uuvvxISEkJMTAxhYWEoFJmvrxobG1OvXj06d+5My5Yt6devHxUqVMjTazRSGKFSqTLcn5ycrFWNQmGEijePGRkZkZycjKmpKStX/cLnn49i394QGjasx+YtSzkVcY74+NQ3erlyZVizdhEPHjxgwoRZOuVWKBRkEkkjd051qY9lzP7arVt3sK7WkLp1a7Nv73p+b3qZP19toRs+bACLFq/gwYOHes9rYlKEqlUr8/DBQ1q0cKeadRWCg7dw5UoMkZG6nWOlnnY+jQuTIkWoWvV9Hj54RKuWnbG2rkzQ/s1cuRrDmcgoAIYM7Y+Pzyqte/uavntcrlwZ1q/34cHfD/lh/E855tVHj01MiuDk1IrWrbpw9eo1vviiL+s3+NDIXvfzEoyMFDnnz6YmY68z/luNGvUF3t79cXXtzdNXe9R1zmlgfdZHX6dN+46jR0MJCTlK06b2OWY0dIbeY0N576WXfr6Z5dalLiujRw9h2NABdHDuydOn2q8sGGpf1fPT4+e2MBwGtSKWnJxMnz596NevHwAPHjzA2NgYMzMz9uzZQ2RkJIMGDQIgJSWFlStX8u677wJw69YtypYtqzG9IkWKYGT05tIssbGxlC1bls6dO+Pi4kLDhg358MMPWbt2bZaZFi5cyJkzZzh8+DBeXl7Mnj0bW1vbXL/GG3E3adiwnvpvC4uK3Lt3nydP/tGq5kbcTczN36wMmptX4GZ8Iv/30Qe8805R9u0NASA8PJLff/+Thg3rEh+fQO3aNdm0eSl+uwL47rtppKTkvJ1g/PiRdGjfGoCSJUsQFfWH+jFLy4y5AeLi4rFNkz1tXVxcPObmFTWyx8cnUrKkGZ991phdu/YBcOZMFOfO/85HtWvy55UYFAoFHTs60ejT7L9UFVTehITUvaIrV20C4Gr0NY4fD6dhg7q5XhHLr3HxOuvq1ZsBiI6O5fjxcBo0qMuZyCgUCgWuru1o0thZq5yFpce1a9dk69bf2LUzgG/HTNFqPOujxwkJtzhxIkJ9WMrKlRuZ/b+JFC1qqvOXgri4mzRsWFf9d2b9zq4mLpP8rzfSKJVKliyZTc2aNfjsMzeuX7+hU7a0DK3P+uirh4c7t2/fwcXFkRIlimNhUZGTJ/dgn4sVdENg6D02lPcewIQJo3Du0AYAM7MSRF24lC7TX5kvo23TL6Mz1qWnVCpZtmwu/1frA5o2cyE2VrfshtTXzOjrc/vfIJNts/9aBnVoor29PTt37uTx48e8fPmSIUOGEBAQgLOzM3v27CE2Npb69eura9etWwfAlStXcHZ25p9/NBcaDRs2ZM+ePahUKu7evUvPnj25ePEiRkZGDB48GDs7O4KCgrLc6nPv3j2cnJz44IMP+PLLL2ncuDF//PFHprXaCg4+gm3DulSrVgUAL68e7N4dpHWNv38QvXt3wdjYmFKlStK5szN+foFEX42lZMmS2NnZAKnnWdWqWZ2zZy9gYVmR3XvW8eOMeXz7rXZfWgEmT/4ftnZtsbVrS9Nmrtja1qP6q0wDB/bEzz/jVaj27z+cZZ2fXyB9+3RVZ+/axYVdfgEkJyfj6zOLRo0aAFCr1gd8+EE1wsMjAahduyb37/+d40K+oPJeuxbH6dPn6NWzM5B6HoK9fQNOnT6nVV8zk1/jIjb2BpGR5+nRs1OarPU5/Srr695q+yFVGHpsaVmRgH0bmT59HqO/maT1eNZHj/12BdCoUQMqV7YCwNW1LRcv/JGrLbPBwal9TJvNP12/s6tJzf+m1126uLBrV+pjy5f/jJmZGS1auOf5C4uh9VkffbW2boidXTvs7Z344otviY6O/deuhIHh99hQ3nsAkybNpkHDNjRo2IYmTZ2xs7WhevWqAAwa1As/v4zL6KCgQ1rVpbdy5QJKmpnlaiUMDKuvmefXz+e2MCwGtUfMwcGBS5cu0bVrV5KTk2natClubm4YGRlRunRp6tWrp97DNW7cOMaPH4+zc+qW/JkzZ1KiRAnOnz/P/PnzWbJkCZ6enkydOhUXFxcAfvjhB+rXr0+tWrVo164dRkZGNGnShFOnTmWap0yZMnTr1o3OnTtTrFgxqlatSqdOnfL0Gm/fvsvgwaNZu3YRJkoTYmJiGej1NfVsPmbhwp9oZO+UZQ2knuhpbV2Zk6F7USpN+G3ZOvX5Xx7dP2fW7AkUNTXlZXIyQ4eNJSbmOvMXTKd48Xf4wrsfX3in7m189uw5nzXvqFPuQYNGsn69D0qlCdHRsfQfMAIAG5s6LF40E1u7ttnW+fiuxtq6MhHhASiVSpYuXas+16dL14HMnjURE5MiPHv2nD59h6mP669evSqxsXE69zk/83btNpB5P09l0KBeKBQKps/4mVOnzuqUMX3e/BoX3bt9ztyfJ+Pl1ROFQsGMGfM5fSp1gV6tWhWu5+IDVJ89/vWXGRQv/g5DvPsxJM14btrMpVD2+KuvxrFhoy9FihTh/v2/6dnTO9f9/vzz0axbtwilUkl0dCxeXiOweZXf/lX+zGoAfH1XY239PmFh+1AqTVj2Kr+dnQ3u7u25fPkqISFb1fMbN+5Hnc91NMQ+G0pfDZmh99hQ89++fRevgV+zcYMvJkoToq/G0q//lwDUt6mDj0/qSlt2dVmxt6tP504d+OPyVQ4f2qm+/7ux0wgKOqR1PkPsa9r8+ljW/Ruk/Id+R8xIldnBqaJAFH+nir4j6OxlinbHhIvcK6Iw1ncEnRniuDC0PqcY4KJaYWR4n6aG1ucHcQf0HUFnJSsV7MVA/oteJr/UdwSdFTE2qH0DBrl8e/zkmr4jaGXe+z1zLnpLvry+psDmlRnDGvVCCCGEEEKIf63CcDXDgmJQ54gJIYQQQgghxL+B7BETQgghhBBCFAqyR0wIIYQQQgghRL6RPWJCCCGEEEKIQsGwLpmUN7JHTAghhBBCCCEKmKyICSGEEEIIIUQBk0MThRBCCCGEEIXCf+kHnWWPmBBCCCGEEEIUMNkjJoQQQgghhCgU5PL1QgghhBBCCCHyjewRE0IIIYQQQhQKcvl6IYQQQgghhBD5RvaICSGEEEIIIQqFlP/QPjFZEdOjF8kv9R1BZ8VMTPUdQWfPXr7Qd4R/PSMM71qzzw1sXBgrjPUdQWfPDXAZ9+TmEX1H0EnJSi30HUFnD+IO6DuCTopZNNV3BJ0VVxbVdwSdPX7+VN8RdGJ4n3qiMJIVMSGEEEIIIUShIFdNFEIIIYQQQgiRb2SPmBBCCCGEEKJQ+O+cISZ7xIQQQgghhBCiwMkeMSGEEEIIIUShIOeICSGEEEIIIYTIN7JHTAghhBBCCFEopPyHfhtA9ogJIYQQQgghRAGTFTEhhBBCCCGEKGByaKIQQgghhBCiUEj5D13AXvaICSGEEEIIIUQBkz1iQgghhBBCiELhv7M/TPaICSGEEEIIIUSB+8+siDk4OHDjxg19x9Bau3YOnIoIIur8IdavW4yZWQmd6hQKBbNnT+T8uYNcvHiUgQN7AlCrZg3CwwLUt9On9vP82Q06urYDoEkTO44c3kVEeCDB+7dQter7Omdv4/gZx07uJuJ0ECtXL8g0e041lpbm/H75GGXKllbf17SZPYeP7uTYyd347VlL7do1dc7Wtq0D4eEBnDt3gLVrF2XZ16zqFAoFs2ZN4OzZEC5cOIyXV0/1c6pVq8L+/ZuJjAzmyJFdfPBBNfVj69cv5sKFw4SG7iU0dC8zZ47XmJ+JiQmHD+/kq68GZZndsW0LQkP3EnkmmNVrfs00e1Y1CoWCmTPHczoymHPnDzLAqwcANWtW58TJPepbWNg+Hj+5houro8Z0hwzpT3h4QDadzbl32ta97R6XK1eGDRt8CA8PIDIymOnTx2JkpN21cdu1a8npU0FERR1m/XqfbN6H2ddZWVlwLSaCsmnGc4P6n3Do4A4iwgOJPL0fT093rTJlJj97/lqfPl3ZuvU3jftyGtfaMpQ+55ZKpWLslNksX7elwObZtq0DYWH7OHs2hLVrF2ba06xqUsfDeM6cCSYq6hBer5YXAPXr1yEkZCsnT+4hPDyA7t3dMkx36ND+REQE5t+Ly4Q+epye06vxeSHqMBuyGcc51VlZWRCbZhzXqlWDiPBA9S3y9H5ePo+nY8d2ecqbX5/VpUuXYsmyORw5tovw04F0694xTznTM7Q+/9uXb/khpQBv+vafWREzJOXKlWGJ7xy6dR9E7Y+bExNznWnTvtOpbuDAntSoYU3dei359NP2DB/mRYMGdfn90p80tHVU34L2H2LDhh3s2LkXS0tzNm9ayrDhY2nQsA3bd+xl/vzpOmUvW64MCxfPpFePITSwac21mDgmTh6tU013Dzf2BqzHwqKi+r6SJUuwZu1Cfhj3E43t2/P1Vz+wYtUClEqlTn319Z1N9+6fU6dOC2JirjN16hid6ry8elCjRlVsbFrTuLEzw4b1p0GDTwBYsWI+S5asoV69lkyZMof16xerp2lnV59WrbpgZ9cOO7t2fPPNZI15zp49IduV3nLlyuCzeBaenl9Qr25LrsXEMXnKt1rXDPDypHqNqjRs0IZmTV0YMqQ/9Rt8wqVLV2hk76S+BQcfYdPGneza+Waly96+PiO+/txgezxr1nguXfqThg0dsbd3wta2Hr17d9HqtSxdMoeu3QZRu3YzYmJimT5trM51PXt2JiR4K5aW5hrP27hxCZMm/48GDdvQwbkXs2ZOoHr1qlp0WftealuXXc9Lly7FggXTmT17YoYV2JzGtbb5DaHPuXX12nUGDP+OoINHC2ye5cqVwcdnFh4eg/nkEwdiYq4zZcoYrWu8vHpQvbo19eu3oUkTZ4YOfTMe1q9fzJQpc7C3d6Jjxz789NM4qlWrop5uo0YN+PrrwQX2WkE/PU4v7fj8SMtxnFldz56dOZBuHP/++580aNhGfdsfdJj1G7azY8feXOfNr89qgIWLZ3IzPpGmjV1w7dCbmbPGZ6jJLUPr8799+SbyrlCsiPn6+uLm5oaLiwszZ85k+vTp/Pbbmy2vw4YNIygoiDt37uDt7Y27uzudOnXi+PHjGab17Nkzxo4di6OjIx06dGDPnj3qx3799Vc6duyIo6MjZ8+eBSAsLAwPDw/c3Nxo2bIl+/fvB2DMmDEMHjyYdu3aERISQmhoKM7OznTs2JGJEyfSq1cvAGJjY+nXrx9ubm54eHhw8eLFPPejdavmRJw6y5UrMQD4+K7CI5OtjtnVubq2ZdXKjSQnJ3P//t9s2rQrw5aSxo1tcXdrz5ChqR++7u5OBAQc4MyZKACWLFnDqFETdMru4NCE06fOEX31GgDLlq6lS1dXrWsqVixPB+fWuHXsq/GcatWq8veDhxw6mPpv/uflaB4+fIStXT2ts7Vq1YxTp85y9dV8lyxZTfdMttRlV+fq2pZVqzar+7p5sx8eHu5YWFTgww+rsWnTLgACAw9SosQ71K1bmypVKmFmVpyFC38kIiIQX9/ZlC5dSj0/T093SpUyY9++kCyzt2zZlFOnz6XJtIZu3Vy1rnFxdmS1OvcDtmzxy/DaP/20IR3d2jF8+Pfq+8qXL8ecuZP5fqx2K+SFscc7dwawaNFKIHX5cOHCH7z/vlWOr6V16+ZERKR5f/mswsMjk/dhNnXm5hVwcXGkfYceGs8xNTVl6tQ5hIQcASA+PoHbd+5m+JDVRn72HKBTJ2cSEpL47rtpGtPLaVxry1D6nFsbtvrTydmRNi2aFtg8U/+t3ywLfH3X0L27q9Y1Li6OrF69Sb28SB0PbpiamjJt2jwOHDgGQHx8Infu3FP3s3z5csyZM5mxWi4v3hZ99Di99ONzsc8qPLUYx2nrzM0r4OriiFO6cZxWk8a2uLu3x3tIxo0tusivz+rSpUvRwqEJP86YD8DNm4k4tHDnr7/u5ynva4bW53/78i2/pKAqsJu+6X1F7PDhw0RFRbFlyxZ27NhBUlISpUqVwt/fH4BHjx4RGRlJ8+bNmTZtGp06dWLbtm0sWrSI8ePH8+jRI43prV69midPnrB3716WL1/Or7/+yvPnzwGoXr06O3bsoFevXixbtgyANWvWMHXqVLZv387UqVOZN2+eelrvvvsue/fupWnTpnzzzTfMmjWLHTt2UKTIm2ucfPvtt4wePZrt27czZcoURowYkeeeWFlZcOPGTfXfN24kUKpUyUx3U2dVV8nKgrgbCW8ei0/AKt2b88cZ45gwYSYPH6b2sEYNax4/ecKa1b8SFrqPdWsX8vz5Cx2zmxMf/2a+8fGJlCplppE9u5rExFv09PTm6pVrGtO9ciWG4sWL4eDQBAAbm4+pWasGFSqW1yGbBTfS9iTbvmZeZ2VlrtHz+PgELC0rYmVlQUJCEiqVKs1jiVhamvPee2UJCTnKsGFjsbVty6NHj/HxmQ3ARx99yJAh/fH2zn5hnz5TfHzG7NnVWGbyWPqF9bTpY5k0cbZ6PCgUCpYvn8e472dw82ZStvm06Z22dW+7xzt27CUp6TYAn3zyEd26ubJz5z4tX0ve3ocJCUl07TqQP/+M1njOs2fPWL5ig/pvrwE9MCtRgtDQ0znmyjxn/vQcYOnSNUyfPo9nz55pTC+7nuuev/D3Obe+H+lN+zYtCmx+QKb/nhmXF1nXpD6muYy2tDTn2bNnrFy5UX1///4emJkVJyzsNAqFghUr5vP999OJj0/M51eoSR89Ti/1MzfncZxdXUJCEl0yGcdp/fTjD/ww4Sf1cjq38uuzuqp1ZZISbzFk2AACgjZx8PAO6tatzT//PM1T3tcMr8//7uWbyDu9XzXxxIkTnDt3Dnf31K2vT58+xcLCgufPnxMbG0tkZCQODg4olUqOHz9OdHQ08+enbml5+fIlcXFx1KpVSz298PBwunbtikKh4L333mP37t3qx1q1agWkrpAFBKQeejVr1iwOHDjAvn37OHv2LI8fP1bX16lTB4DLly9TtmxZatZMPSepc+fOTJs2jcePHxMVFcV33705bPDJkyf89ddflC795hheXSkURhpfNl9LTk7Wuk6hUGg8ZmRkpPF8e/v6lHuvDOs3bFffZ1LEhPbtW+HQshNXrsQwZEh/Nm1cQkNbzfOFss+uyDG7NjXpPXz4CM/uX/DDhK+ZPG0Mx4+Fc/jQCV68WsnWLlt+9TUl09f0uufh4Wfo1u3NuV9Tp84lNvYUJUuasWzZXPr2/ZInT/7JNruRFtmzq1EojFCR9Xiws7OhXLkybNy4U33f5MnfcPRYGCEhR2na1D7bfK8Vth6bmJjw4kXqxoRWrZqxfPk8vv56AufO5bznWttxmpvxnNbo0UMYNnQAHZx78vSp7l9W8rPn2dGm59rlN4w+GxIjo5x7lV1NxvGQsc+jRn2Bt3d/XF178/TpM6ZN+46jR0N1Wl78mxTEOG5k34By5cqwfv32HGtzkl+f1SYmJlSp+j4PHz7CsXVXrK0rszdwA1evXFMfbZPfuXOb/bWC7rMudVn5ty3f9L+fquDofUUsOTmZPn360K9fPwAePHiAsbExZmZm7Nmzh8jISAYNSv2wT0lJYeXKlbz77rsA3Lp1i7Jly2pMr0iRIhrnMcTGxmJunrrl39jYGEDjcU9PT+zs7LCzs6NRo0aMGjVK/VjRokXVz0tJyfilJCUlBaVSyc6db768JiYmqvPpYsL4UXTo0BoAs5IluBB1Sf2YpWVF7t27n+HLelzcTWxt62Vadz0uHgvzCurHLMwrcCPNlq0uXVxYu2arxhs/ISGJEyci1LvGly9fz9w5kylatKjWb+y4uJvUf3UuAYCFRQX+Spddm5r0jIyMePzoMR3avdk1fypyP9FXY7PNM3bcV7Rt5wBAyZJmRGnZ14YNM+9rXNxNzNP01dy8AvHxCcTFxVMx3d45c/PyxMcn0LixLe++W4rdu4PUryUlJYU2bT6jdOlSrFyZumGhUiVLHByaUqqUGVOnzNWY1o10mSwsMmbPruZGJrlvptlq3bmzM+vWbdMYDx6e7ty+dRcXF0eKF38HC4uKnDi5h0b2ThrZxv0wAienVoWyx68/xIYP92LUKG/69BlGSEjW55FMmDAK5w5tADAzK0HUhfSv5a9MXkt8Ju/DjHXpKZVKli2by//V+oCmzVyIjdX+YkLjx39N+/apy4v87Hl2cup5dgylz4Yq9d+6rvrvzMZEdjXZjQelUsmSJbOpWbMGn33mxvXrqf308HDn9u07uLg4UqJEcSwsKnLy5B7s0y0v/k0mThhFh1fjuKSW4/h6LscxQJcuzqxZuyXTL+y6yq/P6sSE1KMn1q5OvWhKdHQsJ09EUL9BnVyviBlan2X5JnSh90MT7e3t2blzJ48fP+bly5cMGTKEgIAAnJ2d2bNnD7GxsdSvX19du27dOgCuXLmCs7Mz//yjOUgbNmzInj17UKlU3L17l549e6oPTUzv/v37XLt2jS+//JJmzZoRHByc6ZcIa2trHjx4wB9//AGAn58fAGZmZlSpUkW9Inbs2DF69Mj6mOPsTJo8W30BjaZNXbC1tVGfcDloYC/8/DJesS5o/6Es6/z8AunbtxvGxsaUKlWSrl1d2LXrzTSaNbUn5IDmF9KdO/fSqFEDqlSpBIBbRycuXLik09aVkJCjNLSth/Wrk7f7D/Bk9+79Otekp1Kp2LxtGfXqfQyAe6f2PH32TOMLaGamT/1ZfSGBZs1csbWtpz6xfODAnvj7Z7yy1/79h7Os8/MLpE+fN33t0sUZP78A4uMTuXo1li5dnIHUvS8pKSqioi5RvPg7zJ07SX3+zIgRg9m+fQ9btvjx4YeN1fl27w5iwYKlGVbCAIKDj2DbsK46k5dXD/UXYG1q/P2D6N27izp3587O+Pm9ee1Nmtpx8NV5H69Vs7bF3r4djeydGOI9hpjo2AwrYQBTp8wttD1OSUnh8897M3hwH5o375jtShjApEmz1SdqN2nqjF3a99egXho9ey0o6JBWdemtXLmAkmZmufrwnDx5ToH0PDvZ9TwnhtJnQxUcrPlv7eXVI8OYyK4mdXnRNc14cGHXrtTHli//GTMzM1q0cFevhAFYWzfEzq4d9vZOfPHFt0RHx/6rV8IAJqYZx43TjePPB/VilxbjOKu6zDRr1ijHZZi28uuzOjb2Bmcio/DokXqU03vly2JrZ0Pk6fO5zmpofZblW979l66aqPc9Yg4ODly6dImuXbuSnJxM06ZNcXNzw8jIiNKlS1OvXj31Hqxx48Yxfvx4nJ1Tv4jNnDmTEiVKcP78eebPn8+SJUvw9PRk6tSpuLi4APDDDz9QokTmlwp999136dy5M+3bt6dIkSLY29vz9OlTnjx5olGnVCqZOXMm3377LQqFgqpVq6r3ls2aNYuJEyeydOlSTExMmDt3rtaXxs7K7dt3GThoJBvW+6BUmnA1Opb+/b8CwMamDj6LZ9HQ1jHbOh+fVVhbV+ZURCAmSiVLl67hyJGT6nlUr141w5v27LmLDB/+PZs3LcXEpAh//fU3Hp66Xf3qzu27eA/+llVrfkGpNCEm+jqDB42iXr2Pmf/rdJp+6pxlTU68+o9g/i/TMFGakJR4mx7ddct2+/ZdBg0axfr1i1EqTYiOvs6AAV8BqX1dtOgn7OzaZVvn67saa+vKhIcHoFSasHTpWo4cCQWgd++hLFr0E2PGDOfp02d4en6BSqUiMPAgv/66nAMHtqFQKIiK+gNv72+zSJl19sGDR7N27SJMlCbExMQy0Otr6tl8zMKFP9HI3inLGki9cIe1dWVOhu5FqTTht2XrOHo0VD39atWqEHs97wvxwtZjExMTpk4dw4MHj9iwwUedc9u23UyfMS99/AyvxWvg12zc4IuJ0oToq7H06/8lAPVt6uDjk/phm11dVuzt6tO5Uwf+uHyVw4fe7FH/buw0goIOFaqeZ+VtjOvX+Q2hz4bk9u27fP75aNatW4RSqSQ6OhYvrxHYvFpe2L9aXmRWA6/Hw/uEhe1DqTRh2avlhZ2dDe7u7bl8+SohIVvV8xs37kf27z+sr5dbKKQdn8pX47NvDuM4fV1OalSvyrW39GU7Pz+re3gMZvacSQzw8kz96ZQff+F0HlbE0jK0PsvyTeTESPU29nH/y6WkpDB79myGDh3KO++8w/Lly0lKSmLMmLxdTUdpmvOV2wqbYiam+o6gs2cvdbvgiL4ZK/S+o1pnyVrsBSlsklO0O/a+sDBWGOs7gs4MrccAT24e0XcEnZSspN+LVOTGg7gD+o6gk2IW+rsaY24VVxbVdwSdPX5uWOc25W2Tu368eB6v7wha+bpK9wKb15xrG3Iuykd63yNmCBQKhXrvmYmJCZaWlkybNi3nJwohhBBCCCFEJmRFTEuDBg1SXzRECCGEEEII8fb9lw7VM7xjoIQQQgghhBDCwMmKmBBCCCGEEEIUMDk0UQghhBBCCFEoGN7lv3JP9ogJIYQQQgghRAGTPWJCCCGEEEKIQkH1H7pch+wRE0IIIYQQQogCJnvEhBBCCCGEEIWCnCMmhBBCCCGEECLfyB4xIYQQQgghRKGQIueICSGEEEIIIYTIL7JHTAghhBBCCFEo/Hf2h8keMSGEEEIIIYQocLJHTI+MFcb6jqCz58kv9R1BZ4b2exTPXr7QdwSdGSsMb5uOaRGlviPoJFlleNeRMrQeAxSzaKrvCDoxMTa8j3FD6/E/N4/oO4LOKlR11HcEnRlan0tYNdd3hH8tOUdMCCGEEEIIIUS+MbxNaUIIIYQQQoh/JcM7/iP3ZI+YEEIIIYQQQhQw2SMmhBBCCCGEKBQM7dz+vJA9YkIIIYQQQghRwGRFTAghhBBCCCEKmByaKIQQQgghhCgU5GIdQgghhBBCCCHyjewRE0IIIYQQQhQKcrEOIYQQQgghhBD5RvaICSGEEEIIIQoFOUdMCCGEEEIIIUS+MYgVsaSkJAYOHJhtzYIFC1iwYEGG++Pi4hg7dmyu5z1w4ECSkpJy/fzcaNvWgbCwfZw9G8LatQsxMyuhdY1CoWDWrPGcORNMVNQhvLx6ZHhu795d2bJlmcZ9X345kFOngggN3cvu3WupWvX9QpW5cuVKxMefxcbmY437lUol/v5rcHNz0ikvQLu2DkSEB3L+3EHWrV2Uaebs6hQKBbNnTeDc2QNcvHCEgV491c8pXfpdVqyYT+jJvZw7ewBPT3f1Y199OYjI0/sJDwtg7551WFtX1jk7gFO7lpw+FcSFqMNsWO+TZf6c6qysLIiNiaBs2dIA1KpVg4jwQPUt8vR+Xj6Pp2PHdjpn1FePIXVs7Nm9Nldj4zXHti04GbqX02eCWb3m10zz51RjaWnO5Ssn1P0FsKlfh6DgzRw/uZvQsL10694x1xnTyq/3Yf36dQgJ2crJk3sIDw+ge3e3t5IXDK/HYBjvvbQMcVyA4fVZVyqVirFTZrN83ZYCne9rrR0/48gJP0JPB7B81fxM+5tVTdGipixYOINjobs5HraHBQtnULSoKR9+WJ1Dx3apb0dP+nPv4Z90cGlT0C8P0F+P8+uzr2bNGoSF7lPfTkUE8expHK6ubdXTfBufffqWolIV2E3fDGJFrEKFCixZsiRXz7158yZxcXG5nveSJUuoUKFCrp+vq3LlyuDjMwsPj8F88okDMTHXmTJljNY1Xl49qF7dmvr129CkiTNDh/anQYNPAChduhTz509j9uwJGBkZqafXokVj+vTpxmefuWFn146dO/fh6zu7UGQGMDU1Zfnyn1EqTTSmaWdnw8GD22nUqIHWWdPm8fX9H927D+LjOp8RE3OdaVO/06luoFdPatSwpp5NKz5t3IFhwwbQoEFdAJYumUP8jQTs7NvRzsmDOf+bhKVlRRwcmtC3bzeaNe9IQ1tHduzYh6/v/3KVf+mSOXTtNoiPajcjJiaW6dMybnDIqa5nz84cCN6KpaW5+r7ff/+TBg3bqG/7gw6zfsN2duzYq3NGffQYUsfG4UM7aNSooU6Z0+davHgmPTy/wKZuS2JirjN5yjc61Xh4uhMQtBELi4oaz1u7biHTpv7Mp/btcXPrx48/fk+1alVynfV1lvx6H65fv5gpU+Zgb+9Ex459+OmncXnO+zqPIfX4dZ7C/t5Ln8PQxsXrTIbUZ11dvXadAcO/I+jg0QKbZ1ply5Xhl0U/0qfnUOxsHLl2LY7xk0ZpXfP1aG+MjY1pYt+BJvYdKFq0KCNGDuaPP67QvLGL+nYg5ChbNvnhvyuwwF+jvnqcn599ly79ia1dW/Vt//7DbNi4g5079wFv57NPFKxCtyIWGhpK//798fb2xtHRkeHDhxMTE4ODgwMAiYmJ9OzZE2dnZ0aOHEmzZs3Uzz137hzdu3enRYsW6r1jU6dOJSoqikmTJmnM58aNG7i6ujJixAicnZ359ttv2bBhA926daNt27ZcvXoVAAcHB27cuMG2bdsYMWIE/fv3p3Xr1kycOFEjj7u7O507d+bMmTN5ev2tWjXj1KlzXL16DQBf3zV07+6qdY2LiyOrV28iOTmZ+/cfsHmzHx4eqVspO3XqQEJCEt99N01jeklJtxk+/HsePnwEwOnT53j/fctCkRng55+nsHr1Zu7evacxTW/vvvzww49ERJzROqtmnrNceZ1nyWq6Z7LFPLs6V1dHVq56nftvNm3ehaeHG6VLv0vLlk2ZOm0uAPHxiTRt6sK9e/dJTLzNsDS9PqVjr19r3bo5ERFnuXIlBoDFPqvw9Mi4NTq7OnPzCri6OOLUIeMeyNeaNLbF3b093kPGZFmTFX31GGDIkP6M++FHwnMxNl5zaNmUU6ffjNmlS9bQtZur1jUVzcvj7Nyaji59NJ5jaqpkxvT5HDxwDICb8YncuXNPvRKZW/n1PjQ1NWXatHkceJU3Xp3XnLwytB6DYbz30jLEcQGG12ddbdjqTydnR9q0aFqg832thUMTIk+fJ/pqLAC/LV1Hl64uWtecOBbO/2YtRKVSkZKSwrlzF7F630Lj+fafNsDFtS0jvxpfAK8oI331OD8/+9Jq3NgWN3cnhg59s5L3Nj77CgNVAd70rdCtiAFERkYyfvx49u7dy82bNzl69M3WjGnTptGuXTv8/Pxo27atxmGDd+/eZdWqVWzdupVly5bx6NEjxo0bR+3atZkwYUKG+fzxxx8MHDiQnTt3cvr0aeLj49m4cSMdOnRg48aNmeaaP38+u3bt4sCBA/zxxx9s2bKFzz77jG3btjF8+HBOnTqVp9duZWXOjRs31X/HxydQqlRJjd3a2dWkPpaQ5rFE9Qfj0qVrmTFjPs+ePdeY58WLlzl6NBRI3aU9ZcoYtm3bUygy9+3bHROTIixfviHDfPv0GU5w8BGtc2pmttDIc+NGxsw51aV/LD4+AUtLc6pVq0JiYhJffjmIAwe2cfzYburW+5h//nnKxYt/cOTISSC111OnjmHb1t06569kZUGcFvmzq0tISKJL14H8+Wd0lvP56ccf+GHCT+oVR13oq8cAvXsPZf/+wzpn1sxlTny6cZnZuM6qJjHhFp4eX6i/IL727NlzVq3cpP67X38PSpgVJywsMs958+N9+OzZM1aufLM87N/fAzOz4oSFnc5T3td5DKnHYBjvvbQMcVyA4fVZV9+P9KZ9mxYFOs+0LK0qaryvbsYnUrKUmUZ/s6s5EHKUq1euAWBVyYLB3n3YuX2fxjwmT/2WqZPnFHhvX9NXj/Pzsy+tGdO/Z8KEmRr9fRuffaJgFcqrJtaoUYOKFVO3XFarVo2///5b/dixY8eYMWMGAK1bt6ZkyZLqx5o2bYpSqaRMmTKULl1a43mZKVeuHP/3f/8HQMWKFWnUqBEAFhYW3LhxI0N9vXr1KFEi9Y1UqVIl/v77bxo1asSwYcP4/fffad68OT179szwPF0YGSlQZXLManJyslY1CoXmY0ZGms/NTrlyZVi3bhF///2Q8eNn6j1z3bq18fLqQevWXbTOoq3UeWa8P32vsqvLmNuI5ORkTEyKULVqZR4+eEiLFu5Us65CcPAWrlyJITLyPJDa6/XrfXjw90N+GP9TLvNn33Nd6jLTyL7Bq5zbdc73Zt4Z7y+oHueVNr3LS38Bvh45GO8h/ejo2penT5/lPiwFs+wYNeoLvL374+raO895wfB6rEsefb730jLEcQGG12dD87bee5/U/YjV6xay1HcNgfsOqO+3tatH2bJl2LLJ7y0nL/zy87PvNXv7+rz3Xlk2bNjxtmIXKimFYl9VwSiUe8RMTU3V/29kZISFxZvd3cbGxpkuGACKFHmzXmlkZJRl3WtKpVLjb2NjY51yqVQq6tevz+7du2nSpAl79uxh8ODB2U4jJ3FxNzE3f3NOmqVlRe7du8+TJ/9oVZP+MXPzCsTHv9milZXatWty9OguzpyJolu3Qbx48ULvmXv0cKdkyRIcOLCNkyf3YG5egeXL59G+fSuts6U1fvxI9Qmu/ft1zzFzau74bHLHY27+5lCn1NyJJCSk7qVduSp1i/zV6GscPx5Ow1fnNtWuXZNjx/w5ExlFl65eWvd64oRR6pPL+/fzwMIifa6/MuS/HhevVV1munRxZs3aLTm+j9IqLD1+G+LiblIxTS4Li8zHdU41mVEqlSxfMY8uXVxw+MydqPO/v5W8+bXsUCqVrFw5ny5dXPjsMzfOv4W8r/MYQo8N4b2XFUMaF4bcZ0NzI+4mFc3Lq/82t6jAX+nGRU417p3as23nCiZNmM3c2Ys1pu/m3p6N67f/Z3pbUJ99r3Xp/N8du/82hXJFLDuNGjXCzy91C8uhQ4d48OBBtvXGxsa8fPky3/LMnDmTXbt24ebmxvjx47l48WKephccfBhb23rqE569vHrg7x+odY2/fxC9e3fF2NiYUqVK0qWLC7tyOEnW0rIie/euZ/r0+XzzzRRSUnT7BYf8yjx69GTq1GmBvb0T9vZOJCQk0a/fl+zevV+nfK9Nnvw/9QmuTZu5Ymtbj+qv8gwc2BM//4x92r//cJZ1fn6B9O3zJnfXLi7s8gvg2rU4Tp8+R6+enQEoX74c9vYNOHX6HJaWFQnYt5Hp0+cx+ptJOvV64qTZ6pPLGzd1xs7WhurVqwLw+aBe7PLLmD8o6JBWdZlp1qwRISG6neRcGHr8toQEH8G24ZsxO8DLk927g3Suycyy3+ZiVrIELR06cf16/FvJm5/LjuXLf8bMzIwWLdy5fj3j0QK5ZSg9NoT3XlYMaVwYcp8NzYHgozRoWBfraqlX7e03wIO9e4K1rnFs58CMWT/QqWM/tm7OuNfr0ya2HDp0Ip9fReFRUJ99rzVtaq8+P/PfSFWA/+lboTw0MTvff/893377LZs2baJmzZoahyZmplq1ajx8+JDRo0cza9YsXF1d8fX1fWt5evXqxciRI9m2bRvGxsb89JPuh5mldfv2XT7/fDTr1i1CqVQSHR2Ll9cIbGw+ZuHCn7C3d8qyBsDXdzXW1u8TFrYPpdKEZcvWqc//ysqYMcMpXvwdvL374u3dF4Dnz5/TrFnHQps5r27fvsugQSNZv94HpdKE6OhY+g9IzWNjU4fFi2Zia9c22zof39VYW1cmIjwApVLJ0qVr1ed/de02kHk/T2XQoF4oFAqmz/iZU6fO8usvMyhe/B2GePdjiHc/IPV8lqbNXDIPmk1+r4Ffs3GDb2quq7H07f8lAPVt6uDjk/qFJru6nNSoXpVrsbn/cqWvHr8tt2/fZfDg0axZuzA1V0wsg7xGUs/mY35d+COf2rfPsiY7trb1cHN34vLlaPaHvLmk8g/jfiI4D8f259f70M7OBnf39ly+fJWQkK3q+Y0b92Oez0UwtB6/zlzY33vp8xrauHid25D6bGju3LnH0C/GsGL1ApRKJTEx1/li0Gjq1qvNvF+m07yxS5Y1AJOnfYuRkRHzfpmunmboyVN8MzL1wmjW1SoTF/t2NjIZmvz+7AOoXr0qsbG5vyK4KDyMVAa2X3PVqlV8+umnVK9enQsXLvDDDz+wbds2fcfKlWLFcvf7UUI3KSrD+o32ZB33SBYGxgqD27mOicKwtkMlG9g4BjA2Mrxx8fTl85yLChETY8MaxwAvkvPvKJX88M/N3F0USp8qVHXUdwSdJcUE5FxUiJSwaq7vCDp79tQwVt66Ve5YYPPaGLujwOaVGYNbgleuXJmvv/4ahUKBqakpU6ZM0XckIYQQQgghhNCJwa2INW/enObNDW8rhBBCCCGEEEK8ZnjHjQghhBBCCCH+lVJQFdhNF35+fjg5OdGmTRvWrl2b4fH9+/fj6uqKi4sL3t7eOf6MFsiKmBBCCCGEEEJkKSkpiblz57Ju3Tp27NjBxo0buXLlivrxR48eMXHiRHx9ClBJ9AAAdJBJREFUfdm1axcffvghCxYsyHG6siImhBBCCCGEKBQK4+Xrjx8/jr29Pe+++y7vvPMOjo6O7Nu3T/34ixcvmDBhAhUqpP423IcffkhCQs6/42tw54gJIYQQQgghRF49ePAg098kLlmypMZPZN26dYv33ntP/Xf58uU5d+7Nb5eWLl2a1q1bA/D06VN8fX3p1atXjvOXFTEhhBBCCCFEoVCQP9aycuVKfvnllwz3Dx06lGHDhr3JlJKCkZGR+m+VSqXx92sPHz5kyJAh1KxZEzc3txznLytiQgghhBBCiP+cPn36ZLrClHZvGEDFihWJiIhQ/3379m3Kly+vUXPr1i0GDBiAvb09Y8eO1Wr+siImhBBCCCGEKBRUKt2uZpgX6Q9BzMqnn37KggULuHfvHsWKFSMwMFDjt4yTk5MZPHgw7dq1w9vbW+v5y4qYEEIIIYQQQmShQoUKjBgxgt69e/PixQs6d+5MnTp1GDhwIMOHDycxMZGLFy+SnJxMQEAAALVr12batGnZTtdIVZCrnUJDsWKV9R3hPyFFVZBHG+ddcoph5QUwVhjeBVhNFIa1HSrZwMYxgLGR4Y2Lpy+f6zuCTkyMDWscA7xIfqnvCDr55+YRfUfQWYWqjvqOoLOkmAB9R9BJCavm+o6gs2dP4/QdQSuu73cosHntvO5fYPPKjOF9SgohhBBCCCGEgTO8TWlCCCGEEEKIfyXDO/4j92SPmBBCCCGEEEIUMNkjpkfJKcn6jqAzY4WxviPoTGFg56kYKTL+LkVhl9lvaRR2hnbOlSEuLwxxU19xZVF9R9DJk+dP9R1BZ4bWYznfqmAYWp/lEgv5R8V/p7cG+DEphBBCCCGEEIZN9ogJIYQQQgghCoUU2SMmhBBCCCGEECK/yIqYEEIIIYQQQhQwOTRRCCGEEEIIUSj8ly6EInvEhBBCCCGEEKKAyR4xIYQQQgghRKFgWD8ukzeyR0wIIYQQQgghCpjsERNCCCGEEEIUCvKDzkIIIYQQQggh8o3sERNCCCGEEEIUCvKDzkIIIYQQQggh8o1BrYglJSUxcODAbGsWLFjAggULMtwfFxfH2LFj85wh7fQ//PDDPE8vK+3aOXAqIoio84dYv24xZmYldKpTKBTMnj2R8+cOcvHiUQYO7Kl+Tq2aNTgQso3wsADCQvfRunVzjWkqlUr27FmHu1t7rfO2betAWNg+zp4NYe3ahZnmzapGoVAwa9Z4zpwJJirqEF5ePTI8t3fvrmzZskzjvgkTRnH+/EFOntzDzz9PxdTUVC8Zq1WrQlDQJk6f3s+RIzv54INqGaY7dGh/IiIC1X9bWZnj57ea0NC9REQE0qNHp0wz9+jRidDQverbpUtHefjwKuXLl9OpRhvlypVh586VREYGc+pUEPb29dWPffTRhwQGbuTkyT0cO+ZPvXofZzqNwtTj1z7+uBbR0eFa9SC/x3HlypWIjz+LjY1m/5RKJf7+a3Bzc9IqZ3r6Wl40aWLHkcO7iAgPJHj/FqpWfV+rvIbaZ4A2jp9x7ORuIk4HsXL1gkyz51RjaWnO75ePUaZsafV9pUuXYsmyORw5tovw04F0694x1xkz065dS06fCiIq6jDr1/tkM0ayr7OysuBaTARl02RvUP8TDh3cQUR4IJGn9+Pp6Z7nvIbW59aOn3HkhB+hpwNYvmp+pnmzqila1JQFC2dwLHQ3x8P2sGDhDIoWNeXDD6tz6Ngu9e3oSX/uPfyTDi5t3kpmXalUKsZOmc3ydVv0Mn8wnD7r8zscwLBhA4g8vT/X+fVNpVIV2E3fDGpFrEKFCixZsiRXz7158yZxcXFvOVH+KFeuDEt859Ct+yBqf9ycmJjrTJv2nU51Awf2pEYNa+rWa8mnn7Zn+DAvGjSoC8D8+dNZsXIjDW0dGTRoJOvWLsLY2BgAOzsbjhzeyaeNGuqU18dnFh4eg/nkEwdiYq4zZcoYrWu8vHpQvbo19eu3oUkTZ4YO7U+DBp8AqR+a8+dPY/bsCRgZGamn16tXF9q1c6BJExfs7Z1ITLzFxImj9JJxxYp5LF26FhubVkyZMpd16xZpTLdRowZ8/fVgjfvmzp1CQMAB7Oza4eTkyZw5k7C0rJgh99q1W7Gza4edXTsaN3YmMfE2I0aM59atOzrVaOPnn6dy7FgY9eq1pF+/L1m7dhHFihWlWLGi+Puv5X//W4y9vRMzZsxjxYp5hb7HxsbGDBs2gF27VmFmVjzH15+f+QFMTU1ZvvxnlEoTjWna2dlw8OB2GjVqkGPGrHLrY3lhaWnO5k1LGTZ8LA0atmH7jr3Mnz9dq7yG2GeAsuXKsHDxTHr1GEIDm9Zci4lj4uTROtV093Bjb8B6LCw03+8LF8/kZnwiTRu74NqhNzNnjc9Qk1vlypVh6ZI5dO02iNq1mxETE8v0aRk3TOZU17NnZ0KCt2Jpaa7xvI0blzBp8v9o0LANHZx7MWvmBKpXr5rrvIbW57LlyvDLoh/p03ModjaOXLsWx/hJo7Su+Xq0N8bGxjSx70AT+w4ULVqUESMH88cfV2je2EV9OxBylC2b/PDflXGDU367eu06A4Z/R9DBowU+79cMpc/6/A4HqZ+HI7/+IlfZRcErtCtioaGh9O/fH29vbxwdHRk+fDgxMTE4ODgAkJiYSM+ePXF2dmbkyJE0a9ZM/dxz587RvXt3WrRood57NXXqVKKiopg0aVKGea1YsQJHR0ecnJyYNWsWAJcvX6ZXr1506tSJFi1asH79+iyznjhxAnd3d9zd3enXrx/37t3L02tv3ao5EafOcuVKDAA+vqvw6O6mU52ra1tWrdxIcnIy9+//zaZNu9RbKY2NFZQuXQqAEmYlePr0mXqaQ4f05/txMwgPP6N13latmnHq1DmuXr0GgK/vGrp3d9W6xsXFkdWrN73K+oDNm/3w8Eh9HZ06dSAhIYnvvpumMT0bm4/x8wvk778fALBz517c3NoVeEYLiwp88EE1Nm3aBUBg4EFKlHiHunVrA1C+fDnmzJnM2LGaX1C7dh3IwoUrAKhUyYKXL5P555+nWeYHGDXqC27fvsvSpWu1rjExMWHmzPGcOLGbsLB9LFnyv0y3zBkbG+Pk1JLffksd5+fOXeTq1RjatPmMVq1Sv5AFBBwAwN8/iB49vDNMo7D1uF692nz0UU26d/88277md/7Xfv55CqtXb+buXc3lg7d3X3744UciIs5olTM9fS0v3N2dCAg4wJkzUQAsWbKGUaMm5JjXUPsM4ODQhNOnzhH9KteypWvp0tVV65qKFcvTwbk1bh37ajyndOlStHBowo8z5gNw82YiDi3c+euv+7nOmlbr1s2JiEjzb++zSqNn2tSZm1fAxcWR9h0090CampoydeocQkKOABAfn8DtO3czrKzpwtD63MKhCZGnzxN9NRaA35auo0tXF61rThwL53+zFqJSqUhJSeHcuYtYvW+h8Xz7Txvg4tqWkV+Nz1PW3Nqw1Z9Ozo60adFUL/MHw+mzPr/DlS9fjnk/T83wncnQpKAqsJu+FdoVMYDIyEjGjx/P3r17uXnzJkePvtkSM23aNNq1a4efnx9t27YlKSlJ/djdu3dZtWoVW7duZdmyZTx69Ihx48ZRu3ZtJkzQ/KJw7tw51q1bx5YtW9i1axcXLlwgKiqKzZs34+3tzdatW1m1ahUzZ87MMufChQuZOHEi27Zt49NPP+XixYt5et1WVhbcuHFT/feNGwmUKlUy00NEsqqrZGVB3I2EN4/FJ2D16oPxyy/H8c3ooURfDWff3vUMGzaW5ORkAHr1Hsr+/Yd1zGuukSM+PmPe7GpSH0tI81ii+kN86dK1zJgxn2fPnmvMMywskvbtW1O2bGmMjIzo0aMTFSuWL/CMVlYWJCQkaezeTn2sIgqFghUr5vP999OJj0/UyPP6gyAgYAMHD25nxYoN3Lt3P8v8ZcuW5ssvB/HNN5N1qhk92puXL1/SqFF7bG3bkpCQxNSpYzI8t1y5MigURty58+bLa3x8ApaW5tSoYU1i4m0WL57JsWP+7NmzjiJFMl7np7D1OCLiLIMHjyYh4VaWPSuI/AB9+3bHxKQIy5dvyDDfPn2GExx8RKuMmefWz/KiRg1rHj95wprVvxIWuo91axfy/PkLLfIaZp9f54qP15x3qVJmGbJnVZOYeIuent5cvXJNY7pVrSuTlHiLIcMGEBC0iYOHd1C3bu0cN85onzvvYyQhIYmuXQfy55/RGs959uwZy1e86bfXgB6YlShBaOjpPOQ1rD5bWlUkPs2YvBmfSMl0ebOrORByVJ3VqpIFg737sHP7Po15TJ76LVMnz+Hhw0d5yppb34/0pn2bFnqZ92uG0md9LZMVCgWrVv3Cd2OnEX9T8/NQFF6F+qqJNWrUoGLF1EMGqlWrxt9//61+7NixY8yYMQOA1q1bU7JkSfVjTZs2RalUUqZMGUqXLq3xvPTCw8Np0aIFZmZmQOreMYBatWpx5MgRfHx8uHz5Mk+ePMlyGi1btmTo0KG0atWKli1b0rhx41y/ZgCFwijT41ZfryxpU6dQKDQeMzIyIjk5GVNTU9auXYjXwBHs2ROMra0N27ctJ+LUGY0vN7owMlLkmDe7moxZM77W9Nav346lpTl7967nyZN/WLZsXbZfAvMrY+r96edlRHJyClOmfMvRo6GEhBylaVP7THM5OnanXLky+Puv4dKlK6xevTnTugEDPPH3DyQm5nqWrzGzmnbtWvLuuyVp2TJ1K6ZSqeT27YyHLGb9OpIxMSlC27YtcHTsRnj4GTp0aM2OHSv44INPef78eZr6wtljbeVX/rp1a+Pl1YPWrbvkKV9W9LW8MCliQvv2rXBo2YkrV2IYMqQ/mzYuoaGtY7Z5DbXPQIZ5p82lS016JiYmVKn6Pg8fPsKxdVesrSuzN3ADV69cU+9xzO/cuc2e1ujRQxg2dAAdnHvy9GnuV24Mrc9vK+8ndT9i9bqFLPVdQ+C+A+r7be3qUbZsGbZs8st1xn8DQ+mzvpbJQ7z7c/RIKMHBR2jWrFGeXoO+ye+IFRJpL75gZGSEhcWbXcjGxsZZnmSXdmu9kVHmAz1tbdpzj5KSknjw4AFfffUVQUFBVKtWja+++irbnH379mX16tW8//77zJo1i0WLFmVbn5kJ40cRHhZAeFgA/fp7YGFeQf2YpWVF7t27z5Mn/2g8Jy7uZpZ11+PiNR6zMK/AjfgEPvroQ4oVK8aePcEAhIWd5uLFy9g2tNE5c9oc5jnkza4m/WPm5hU0tnRmpnTpUmzatBNb27Z89pkbf/4ZzdVXhyIUZMa4uHgqVnxPY16vH/PwcMfVtS0nT+5h0aKfsLauzMmTewBwc3OiRInU85bu3LmHn18g9erVzjJ/587OrFq1KdueZFZjbGzMyJET1eeQNWnijIfHYGxs6mhc4OPWrTsYGaE+3CHt60hISOLSpSvqw1X9/YMwNjbOcGGGwtZjXeVX/h493ClZsgQHDmzj5Mk9mJtXYPnyebRv3ypXOaFwLC8SEpI4cSJCfVjN8uXr+eSTjyhatGi22Q2pz5llT7vn3cKiAn9lkj2nmvQSE1KP6Fi7OvUiCNHRsZw8EUH9BnVynXXChFFEhAcSER5I/34emFuk7+dfmYyReK3q0lMqlaxe/Svdu3WkaTMXzp3L21EhhtRngBtxN6lo/iaLeSZZcqpx79SebTtXMGnCbObOXqwxfTf39mxcv71QXFhAnwpznwvDMtnT052OHdsRHhbA4sWzsLauQnhYgM6vRRSsQr0ilp1GjRrh55e61eLQoUM8ePAg23pjY2NevnyZ4f4GDRpw6NAhHj9+zMuXLxk5ciRRUVEcO3aM4cOH06pVKw4fTj1UL6stbV26dOHx48f07duXvn375urQxEmTZ9PQ1pGGto40beqCra2N+mTnQQN74eeX8c0UtP9QlnV+foH07dsNY2NjSpUqSdeuLuzaFcDVq9coVcpMfUU8a+vK1KpVgzNnc781MDj4MLa29ahWrQqQejK9v3+g1jX+/kH07t1VnbVLFxd25XCSrI1NHTZs8KVIkSKvVjb+v737DoviWsMA/i5lQUXQeK1gA1vU2KhWioUSugVUsGNXbESNJbFgw94hJigExYIFLIAIVhSwIiqGWEAQASWKCtJ27h+ElRV2AQVmhny/++zzhNkD+3rulD1z5pwzDYcPn6zxjCkpr/DkSSKGD7cCUDS2RSQSIS4uHpqautDXN4eBgQWmTVuIp08TYWBQNFubi4sTpk0bBwBQVa0PS8shuHgxsszsDRqoQUurDa5fvyX13yetTFjYJUybNhaKiooQCATYs2c9Vq1ahNu3Y8WNM319cxQWFuLcuXBMnFg0/qNr107o1Kk9Ll++gZCQi2jTpqV4psR+/fTAMAyeP5ec/IZrdVxZ1ZXfzW0lunUzhoGBBQwMLJCamobx411x5szXz2jFhfPFqVPn0Lu3Dtq0aQkAsLO1wIMH8eX2hPCpnr8UHn4Vuno9oflvrgkTR5X6+xUp86XExGTcvROHkaOLxoA0btIIevq9cOf2/a/OumLFRujoDoGO7hD0628F/ZL/3092RlBQ6XPs+fOXKlTuSwcO7IBq/froP8AaiYnJX525GJ/qGQAiLlyFjm4PaGq1BgCMnzgS5/79olyRMqbmJljrsQxDbccj4Gjp3pg+/fRw6dL1b8pYG3C5nrlwTm7dRhs6ukOgq2eKqVPd8PTp83KfUOAqEcPU2IttnH40UZYlS5Zg4cKFOHLkCDp16iTxaGJZtLS08P79e7i5ucHDwwM2Njbw8vJCly5d4OTkBEdHR4hEIgwePBh9+vTBrFmzMGrUKCgpKaFTp05QV1dHcnLZF5h58+Zh0aJFUFBQQN26dbF69epv+rdlZLyBy+T58D/kCaFQEU+eJmLChDkAihognns9oKtnKrOcp6cPNDVb49bNUCgKhdi3709cuXIDADB8hAs2b1oBZWVlFBQUYPqMoi+w35J3yhQ3HDy4B0KhEE+fJmLSpLno1esH7N69HgYGFlLLAICXly80NVshOjoYQqEifv/9IK5ejZL5mRcuXEH//gaIiQmBnJwAQUGh2L59HysZx46dhd2712Hhwln49CkXo0dPL/eO2uTJ87Fjx1pERxc9n+7t7Y/AwLLvXGlptcarV+kSNxJ69eqGPXvWQ1/fXGoZAFizZhvWrVuKqKhzkJeXw717D7Fw4aoyP8fVdSn27NmAW7fOg2EYTJw4B1lZ75GV9R4jRkzCtm2rUa9eXeTm5sHRcQpyc3Mlfp9rdVxZbOzHVZWbrfPF7NlLcPTIPigqKuCff95h5KipZUUslZeP9QwArzPeYPrUhfD5cyeEQkU8e5qEqZMXoGfPH7B91xr072MltUx5Ro+cio2bV2DipFGQk5PDhnU7cfsbGwjFMjLeYJLLPBz294KiUBFPnyRi/ARXAIB2r27w9CxqtMkqJ42BvjaGDbXE47+e4PKlU+Lti392x/nzl74qL9/q+fXrTMyctgj7fXdAKBTi2bMkTJvshh49u2LbzjUw7GsttQwArHRfCIFAgG07P084FHXjFn6aXzS5mKZWa7xITPmmjLUBX+qZb9/hCLsEDE/7un18fNCnTx+0a9cODx48wLJly3D8+HG2Y1WKUEmD7QiVJi8nX34h8k34eEiWfLyXVI9CUcXG6XAJH88XQnl+3Z/MzquaCT1qUl2h7MdXuUZewL+Hh9Ke8e+RtKZt+dV78yFP9iO7XJSX++091jWhv/rAGvusKykXyi9Ujfh1xSmhdevWmDdvHuTk5KCkpIRVq8q+y08IIYQQQgghXMPbhpihoSEMDUuvJk4IIYQQQgghXMfbhhghhBBCCCGkduHCQss1hX8PPhNCCCGEEEIIz1GPGCGEEEIIIYQTqEeMEEIIIYQQQki1oR4xQgghhBBCCCfwcRmfr0U9YoQQQgghhBBSw6hHjBBCCCGEEMIJNEaMEEIIIYQQQki1oR4xQgghhBBCCCcw1CNGCCGEEEIIIaS6UI8YIYQQQgghhBNo1kRCCCGEEEIIIdWGesRYJC8nz3aE/wQRI2I7QqUUiviVFwDk5fh3T0dRjmenP/5VMeQF/Av9Me8T2xEqRVGeZ/sx+FfHOS+vsB2h0pq2NWU7QqWlPQthO0KlqGgYsh2h1qJZEwkhhBBCCCGEVBv+3UojhBBCCCGE1Eo0RowQQgghhBBCSLWhhhghhBBCCCGE1DB6NJEQQgghhBDCCTRZByGEEEIIIYSQakM9YoQQQgghhBBOYKhHjBBCCCGEEEJIdaEeMUIIIYQQQggniGj6ekIIIYQQQggh1YV6xAghhBBCCCGcQGPECCGEEEIIIYRUG1YbYmlpaXBxcZFZZseOHdixY0ep7S9evMDPP/9c4c9atGgRjh8/XumMbDAzM0F0dDDu3QuHn99u1K+vUuEycnJy8PBYjrt3LyAu7hImTRpd6nfHjBmBY8d+l9jm6uqCW7fOIyrqHM6c8UPbtq04lbl165ZISbmHXr1+kNguFApx+vSfsLOzqFReADA3M8HNmFDcj72Ig357yswsq5ycnBw2evyC2HsRePjgClwmOYl/p2HDBti/fzuibpxD7L0IjBplL35vjutk3LkdhpjoEJw7exCamq0rnR0ALMwH4vat83gQdxn+hzyl5i+vnIZGCyQ+u4lGjRoCAL7/vj1uxoSKX3duh6EgLwW2tuaVzshWHQNF+8bZM35ftW8UMzUzxo2oc7h99wJ8/9xVZv7yyqirN8dff18X1y8A9NLuhvMXjiLyxhlERZ+Dg6PtV2csqbqOQ23tbggPD8CNG2cRExMCR0e7KskL8K+OAX4ce2ztC99yTv4SH+r5WzAMg59XbYT3wWM1+rnFBpsa4cr1IETdDoG3z/Yy61daGWVlJezYvRbXos4gMvosduxeC2VlJXTs2A6XrgWKX1dvnEbm+wRYWg+p6X8eAPbquLqufZ06tUd0VLD4devmeeR+egEbGzPx36yKax/bRAxTYy+2sdoQa9q0KX777bev+t2XL1/ixYsXVZyIff/733fw9PTAyJFT0b27CZ49S8KqVYsqXGbSpNFo104T2tpD0K+fFWbOnAAdne4AgIYN1bB9uzs2bvwFAoFA/PeMjfti7FgHGBnZQV/fHKdOBcPLayMnMgOAkpISvL23QihUlPib+vq9cPHiCfTurVPhrCXzeHltgqPjZPzQzQjPniXBffXiSpVzmeSE9u010bPXIPTpa4lZsyZCR6cHAGDfb5uRkpwKfQNzmFuMxOZNK6Cu3gwmJv0wbpwDBhjaQlfPFCdPBsPLa9NX5d/322aMcJiMLl0H4NmzRKxxL31jorxyTk7DEHEhAOrqzcXbHj1KgI7uEPEr7PxlHPI/gZMnz1U6Ixt1DBTtG5cvnUTv3rqVyvxlrr17N2D0qGno1WMgnj1LwspVP1WqzMhR9gg5fxgtWjST+D2/g7vhvnor+hj8CDu78Vi3bgm0tNp8ddbiLNV1HB46tBerVm2GgYEFbG3HYv36pd+ctzgPn+q4OA8fjj029oVvOSeX9W/gej1/iyfPkzBx9mKcv3i1xj6zpEb/+w4796zDWKeZ0O9liufPX2D5igUVLjPPbTrk5eXRz8AS/QwsoaysjLnzp+Lx479h2Nda/IoIv4pjR4JwOjC0xv+NbNVxdV774uMToKdvJn6FhV2G/+GTOHUqGEDVXPtIzaqxhlhUVBQmTJiA6dOnw9TUFLNnz8azZ89gYmICAHj16hWcnJxgZWWF+fPnY8CAAeLfjY2NhaOjI4yNjcW9Y6tXr0ZcXBxWrFhR6rP2798PU1NTWFhYwMPDQ7z94sWLGDZsGIyNjXH48GEARb1yEydOxIgRI2BkZIRt27YBAI4fPw5nZ2dYWVlh8+bNUvN9/PgRCxcuhL29PWxsbHD69OlvqqdBgwbg1q1YPHnyHADg5fUnHB1tKlzG2toUvr5HUFhYiLdvs3D0aBBGjiy6Yzl0qCVSU9OweLG7xN9LS8vA7NlL8P79BwDA7duxaNVKnROZAWDr1lXw9T2KN28yJf7m9OnjsGzZOty8ebfCWSXz3MPfxXl+84VjGXfMZZWzsTHFAZ/i3O9w5GggRo20Q8OGDTBwYH+sdt8CAEhJeYX+/a2RmfkWr15lYFaJur5VybouNniwIW7evIe//34GANjr6YNRI0v3Usgq17x5U9hYm8LCsnQPZLF+ffVgb/8jps9YJLWMNGzVMQDMmDEBS5etQ8xX7BvFTAb2x63bn/fZfb/9iREONhUu06x5E1hZDYat9ViJ31FSEmLtmu24GHENAPAy5RVev84UNyK/VnUdh0pKSnB334aIf/OmiPM2x7fiWx0DfDr2an5f+JZz8pf4UM/fwj/gNIZamWKIcf8a/dxixib9cOf2fTx9kggA+GPfQQwfYV3hMtevxWCTx24wDAORSITY2IfQaNVC4vcN+ujA2sYM8+csr4F/UWls1XF1XvtK6ttXD3b2Fpg583MjryqufVzA1OD/2FajPWJ37tzB8uXLce7cObx8+RJXr36+S+Hu7g5zc3MEBQXBzMwMaWlp4vfevHkDHx8fBAQE4Pfff8eHDx+wdOlSdO3aFb/88ovEZ8TGxuLgwYM4duwYAgMD8eDBA8TFxQEA8vLycPToUXh6emLLlqIvcKdPn4alpSWOHDmCoKAgHDhwAJmZRV/409LScOLECcybN09qvj179qBLly44fvw4/Pz8sHfv3m/qqdPQaI7k5Jfin1NSUqGmpirRrS2rTNF7qSXeeyW+SO7b54e1a7cjNzdP4jMfPvwLV69GASjq0l61ahGOHz/LiczjxjlCUVEB3t7+pT537NjZuHDhSoVzSmZuIZEnObl05vLKffleSkoq1NWbQ0urDV69SoOr62RERBxH5LUz6NHzB+TkfMLDh49x5coNAEV1vXr1IhwPOFPp/C01WuBFBfLLKpeamobhI1yQkPBU6uesX7cMy35ZL244VgZbdQwAY8bMRFjY5UpnlszVHClf7Jdl7dfSyrxKTceokdPEXxCL5ebmwefAEfHP4yeMhEr9eoiOvvPNeavjOMzNzcWBA4fF2ydMGIn69eshOvr2N+UtzsOnOgb4cuyxsy98yzn5S3yo52+xZP50/DjEuEY/syR1jWYSx9XLlFdQVasvUb+yykSEX8WTv58DADRatsDU6WNx6kSwxGesXL0Qq1durvG6LcZWHVfnta+ktWuW4JdfNkjUb1Vc+0jNqtFZE9u3b49mzYruSGppaeHdu3fi965du4a1a9cCAAYPHgxVVVXxe/3794dQKMR3332Hhg0bSvzel2JiYmBsbIz69esDKOodKzZw4EAIBAK0b98e//zzDwBg4sSJuHHjBn7//XckJCQgPz8fOTk5AIDOnTtDQUFBZr7IyEh8+vQJAQEBAIDs7GwkJCSgZcuWX1VHAoEcmDKeWS0sLKxQGTk5yfcEAsnfleV///sOBw/uwbt377F8+QbWM/fo0RWTJo3G4MHDK5ylooo+s/T2L+tKVrnSuQUoLCyEoqIC2rZtjfdZ72FsbA8tzTa4cOEY/v77Ge7cuQ+gqK4PHfJE1rv3WLZ8/Vfml13nlSlXlt4GOv/mPFHpfJ8/u/T2mqrjb1WRuvuW+gWAefOnYvqM8bC1GYdPn3K/Pixq5tyxYME0TJ8+ATY2Y745L8C/Oq5MHjaPPT7uC1/iQz3zWVUde917dIHvwd3Y5/UnQoMjxNv19HuiUaPvcOxIUBUn577qvPYVMzDQRuPGjeDvf7KqYnMKF8Zu1ZQabYgpKSmJ/1sgEKBFi8/d2PLy8mUe8ADEjaHi35NWrrhsyfFPaWlpqFOnjvgziv9GsXXr1uHFixewtLTEoEGDEBkZKf77ysrK5eYTiUTw8PBAly5dAACvX7+Gmpqa1HzlefHiJXR1e4h/VldvhszMt8jOzqlQmRcvXqJ586bi95o3b4qUlM93tKTp2rUTjh3bh8DAECxa5A6RSMR65tGj7aGqqoKIiOPi7d7e2/Dzz2tw5kxYhfMVW758Pix/HAwAUFVVQVzcY5mZi3KnQE+3p5TcKWje/POjTkW5XyE1tai39IBP0R35J0+fIzIyBro6PXDnzn107doJAQF/IPBUCBYuWlXhuv71lwWwtCwa8KxaXwVxD+K/yPVPqfxJL1Kgp/dl/tLlyjJ8uBX+9Dsm83j7ElfquCq8ePESOiX22RYtyt6vyytTFqFQCE8vD3Tq1B4mRvZISkqpkrzVde4QCoX47beN6NSpPYyM7JCUlPzNeYvz8KGO+XDslcTHfQHgXz3zWfKLl9AuMRa7eYum+OeLfaS8MvZDf4TH5l/x04KVCDgq2eCys/8Rhw+d+M/UbU1d+4oNH/bf3XdrG85MX9+7d28EBRUdyJcuXUJWVpbM8vLy8igoKCi1XUdHB5cuXcLHjx9RUFCA+fPnix9NLMu1a9cwceJEmJub49mzZ0hLSyvzi7G0fAYGBjh06BAAID09HdbW1khNLb/hI82FC5ehp9dTPPh50qTROH06tMJlTp8+jzFjRkBeXh5qaqoYPtwageUMklVXb4Zz5w5hzZrt+OmnijcMqjuzm9tKdOtmDAMDCxgYWCA1NQ3jx7t+VSMMAFau3CQe4Np/gA309Hqi3b95XFycEHS6dD2FhV2WWi4oKBTjxn7OPWK4NQKDQvD8+Qvcvh0LZ6dhAIAmTf4HAwMd3LodC3X1ZggJPow1a7bB7acVlarrX1dsFA8u79vfCvp6vdCuXVsAwJTJzggMKp3//PlLFSpXlgEDeiM8vHKDnLlQx1Ul/MIV6Ol+3mcnThqFM2fOV7pMWX7/Ywvqq6pgoMnQKmmEAdV77vD23or69evD2Ni+Sr9486WO+XDslcTHfQHgXz3zWcSFq9DR7QFNraJZe8dPHIlzZy9UuIypuQnWeizDUNvxpRphANCnnx4uXbpezf8K7qipa1+x/v0NxGM1a6P/0hgxzizovGTJEixcuBBHjhxBp06dJB5NLIuWlhbev38PNzc3eHh4wMbGBl5eXujSpQucnJzg6OgIkUiEwYMHo0+fPggMDCzz70yZMgU//fQTlJWV0axZM3Tt2hXJyaUvLtLyzZw5E7/++issLS1RWFgINzc3tGpVuanfS8rIeIMpU9xw8OAeCIVCPH2aiEmT5qJXrx+we/d6GBhYSC0DAF5evtDUbIXo6GAIhYr4/feD4vFf0ixaNBv16tXF9OnjMH36OABF4+kGDLDlbOZvlZHxBpMnz8ehQ54QChXx9GkiJkwsytOrVzfs3bMBevpmMst5evlCU7M1bsaEQCgUYt8+P/H4rxEOLti2dTUmT3aGnJwc1qzdilu37mHXzrWoV68uZkwfjxnTxwMoGs/Sf4B12UFl5J/kMg+H/b2Kcj1JxLgJrgAA7V7d4OlZ9IVGVrnytG/XFs8Tv/6LFlt1XFUyMt5g6lQ3/Om3uyjXs0RMnjQfPXv9gF2716GPwY9Sy8iip9cTdvYW+OuvpwgL/zyl8rKl63HhG57tr67jUF+/F+ztf8Rffz1BeHiA+POWLl33zWMR+FbHxZn5cOzxbV8o69/A9Xrms9evMzFz2iLs990BoVCIZ8+SMG2yG3r07IptO9fAsK+11DIAsNJ9IQQCAbbtXCP+m1E3buGn+UUTqGlqtcaLxKq5ycQ31X3tA4B27doiMbH2zRz+XyRgONKv6ePjgz59+qBdu3Z48OABli1bxql1v6ojX506X7d+FKkcEVO5Hj62FVayR5IL5OU407leYYpynLkPVSGFPNuPAUBewL/94lNBXvmFOERRnl/7MQDkF5Z+moXLcl5WzQQkNalpW1O2I1Ra2rOQ8gtxiIqGIdsRKi33Ez8ab+0ba9fYZyVk3KqxzyoLZ87grVu3xrx58yAnJwclJSWsWrWK7UgSuJ6PEEIIIYQQvqPJOlhgaGgIQ0Pu3l3gej5CCCGEEEIIf3CmIUYIIYQQQgj5b+PCJBo1hX8P8BNCCCGEEEIIz1GPGCGEEEIIIYQTGB5OTvW1qEeMEEIIIYQQQmoY9YgRQgghhBBCOEFEY8QIIYQQQgghhFQX6hEjhBBCCCGEcALzH1pHjHrECCGEEEIIIaSGUY8YIYQQQgghhBNojBghhBBCCCGEkGpDPWKEEEIIIYQQTqAxYoQQQgghhBBCqg31iLGIjy1+hofP7fKxnvmGj3VcyIjYjlAphaJCtiNUHg9v9QnYDlBJcgK+JeZfHatoGLIdodL4eE7mWz1/SL7EdoRaS8TD/fdr8fAySQghhBBCCCH8Rg0xQgghhBBCCKlh9GgiIYQQQgghhBP4OAzma1GPGCGEEEIIIYTUMOoRI4QQQgghhHACHyeb+VrUI0YIIYQQQgghNYx6xAghhBBCCCGcIKIxYoQQQgghhBBCqgv1iBFCCCGEEEI4gcaIEUIIIYQQQgipNtQjRgghhBBCCOEEEfWIEUIIIYQQQgipLtQjRgghhBBCCOEEGiNWg96/f48ZM2awHaNCnJ2dERUVhaioKDg7O1frZ5mZmSAmJgSxsRHw89uD+vVVKlVOTk4OHh6/4N69cDx4cBmTJjmJf0dbuxsiIo4jKuocbt4MxciRduL3Dh3aiwcPLiMq6hyios5hw4blFc5sbmaCmzGhuB97EQdlZJZWTk5ODhs9fkHsvQg8fHAFLiUyN2zYAPv3b0fUjXOIvReBUaPsAQALFkxHdFSw+PX0SQwy0h9WOLNELnMT3Lp5HnH3L+HQwb3S85dTTkOjOZ49vYlGjRpKbB80aABiokO+Klt5LMwH4vat83gQdxn+hzylZpdWTllZGb95bcLdOxdw7244fvPaBGVl5SrPyfU6NjMzQXR0MO7dC4ef3+4y80krU3TMLcfduxcQF3cJkyaNFv+OtnY3hIcH4MaNs4iJCYGj4+djrm9fPVy6dAJRUedw/vwRtGnT8qvzA9yvY4D/9Wz+73EUF3cZh2Qcb+WV09BogefPJOtYR7s7Ll08iZsxobhzO0x8rvsWpmbGiIo6hzt3L8D3z11l5pVWRk5ODhs2LMftOxcQe/8iJpao74YN1fDHH1sRef0Mbt+5IHEtqQp8qOfquu516tRe4tp26+Z55H56ARsbM/HfFAqFOHvGD3Z2FpXL/I3nCDk5OWzc+Cvux17Ew4dX4eLy+Vr9faf2iAg/jpjoEERHBWPwYMNSf3fWrIm4czus4nl5WMffgmEY/LxqI7wPHquxzyQsYlj24sULxtjYmO0YFeLk5MTcuHGDuXHjBuPk5PTNf09JqWWZL3X17kxaWgbTuXN/RkmpJePhsZvZu/dApcrNmvUzc+7cBaZu3TZM06Zdmfj4BKZvX0tGSaklk5SUzJibj2SUlFoympq6En8jJeUV06aNjtRsQiWNMl8t1Lv9+3f6MUIlDcbDYxezd++BSpUrzlynbmumSdMuTHx8AtOnryUjVNJggoJCGQ+PXYxQSYNpq6nDZGb+w7TV1JH4242bdGb++usJY2XlJLFdUahe7qt5ix+YtLQM5vvO/RhFoTrj4bGL2bN3f6XLjR8/m3n6LJFhGIZp1rwroyhUZ+qrajFr1mxlMjP/YeLiHpWbRV6xRaVeTZt3ZdLSMpiO3/dl5BVbMBs8djK79+yvVDn3NVsZH9+jjIJQnVFU0mAO+Z9gVq3eXOEMfKtjRaE6o6zcSuKlodGDSUvLYLp0GcAoK7diNm7czezd61PhMrNnL2HOnQtn6tVryzRrVnTM9etnxSgrtxIfc8rKrRgtLT3x39DS0mNev85kDAwsGGXlVsz8+b8wISERpbIpK7eqFXXMh3pWUGwh89Xs3+Oo0/d9GYV/j6M9e/ZXuty48bOZp0+L6rhpsy7i7YmJycwQUwdGQbEF07qNtsTfKOtVt05rma9WLXsy6WkZzA9dDZm6dVozmzbuYTw9fSpcxtV1CRMcHM7UV9FkWjT/gYmP/5vp39+aqVunNXP6dCizaeMepm6d1ky7dvpMZuZbpl07/XIzlVfHXKtntq57JV9btngyh/xPiH/uP8CauX07lvn4MZtxcJxcqnx1niNmzlrMnD13gVGu04pp3KQzEx+fwPTu8yOjKFRnLl6MZCa5zGMUheqMru4Q5u3bd4xync/nrwGGNkxKSmqZ5xC+1XFexpMqfz2KiWCcHIcz3bv9wHhuW1/lf58vVOtp1tiLbd/cI8YwDDw8PGBqagoLCwscOHBA3HMEAMnJyTAxMQEABAUFwcbGBvb29pg9ezZyc3OxevVqpKeni3vFAgICYGlpCSsrKyxatAgfP34EAPTt2xfLly+Hra0tJk2ahHPnzmHUqFEwMTFBdHQ0ACAxMRHjx4+HnZ0dRo4ciYcPi3pGFi1ahKlTp8Lc3Bzh4eHi7Lm5ufj5559hamoKS0tLnD17FgBw7tw5jBgxAtbW1jAzM8Pt27el/vu9vb1hbW0NW1tbLF9e8d4jWQYNGoBbt+7hyZPnAIDffvOFo6NtpcrZ2JjBx+coCgsL8fbtOxw9GoSRI+2hpKQEd/etCA+/CgBISXmF168zoaHRHG3atET9+vWwe/c63LwZCi+vjWjYUK1Smf/+N4tXOZnLKmdjY4oDPkfEmY8cDcSokXZo2LABBg7sj9XuW8SZ+/e3RmbmW4m/vW7dUoSERCAk9GKFMpc0eJAhbt66h7//fgYA8PTywUjH0nd3ZZVr3rwprK3NYGk5WuJ3hgwxRN16dTFx0txK56pQ9sGGuHnzc6a9nj4YVcadaVnlrly5gTVrt4FhGIhEIty9G4dWrTSqNifH67ho34wVH09eXn/C0dGmwmWsrU3h61u8/2b9e8zZ/XvMbUNExDUAn485dfXmsLOzQGjoRdy9GwcA2LfvINzcVn71v4HrdQzwv56/PI48PX3K7AmSVa6ojk3x4xd1rKSkhNWrNyM8/Mq//4ZUZLx+A3X15l+VFQAGDuyPW7djS1wn/oSDg02Fy1hbmcJXfC3JwrFjQXB0tEXDhmowMemPNWu2AgBepryCkaEt/vnivPy1+FDP1XndK6lvXz3Y2Vtg5szF4m0zZkzA0mXrEHPzbqUyV8U5wsbGDD4HDn/OfCRQ3KMoLy8n/t6gUl8Fnz7liv9mkyb/w7atq7F4sXuF8/Kxjr+Ff8BpDLUyxRDj/jX2mYRd39wQCw4Oxu3btxEUFISjR4/i+PHjyMjIKLPs1q1b8ccff+D48eNQV1fH06dPsXTpUjRp0gS7du3C48ePsXfvXvj6+iIoKAh16tTBzp07AQCvX7/GgAEDcPLkSeTm5iIsLAwHDx7ErFmzcODAAQDAwoUL4ebmhhMnTmDVqlWYO/fzF4YGDRrg3Llz4kYhAPj6+iI7Oxvnzp2Dt7c3du3ahby8PPj7+2Pv3r0IDAzEpEmT4OXlVea/p7CwEJ6enggICMDx48eRn5+PtLS0b61SaGi0QHJyqvjn5ORUqKmplvm4hbRyGhrNkZz8UvxeSkoq1NWbITc3F/v3HxZvnzhxFOrXr4eoqNto3LgRwsOvYtasn6GnZ4YPHz7C03NjJTJ//jzZmcsu9+V7RZmbQ0urDV69SoOr62RERBxH5LUz6NHzB+TkfBKX7dSpPaytTLFi5aYK5a2O/KmpaRjh4IKEhGcSvxMYGAI3txXIyvrwVdnK01KjBV5UILuscufDLiMh4SkAoFUrdcyeNQkBAaerNCfX67isY+bLfLLKFL2XWuK9V1BXb47c3FwcOPD5mJswYSTq16+H6OjbaNdOEx8/ZsPHZweuXz8LX9+dyMvL+4Z/A7fruOiz+V3PVVbHI1zEx1yx3NxceO/3F/88aeJo1FdRQVSU9JuBFctbsr7Kqm/pZdTLeE9dvTk0tdrg1at0zJo9CWEXjuHK1UD06NFV4rz8LfhQz9V53Stp7Zol+OWXDXj//vOxN2bMTISFXa5U3qrKXHQtKfHdIyUVGv9mdnVdip/cZuLpkxgEnzuEWbN+RmFhIeTk5ODjsxOLf3ZHystXNZq3puv4WyyZPx0/DjGu0c/kIoZhauzFtm+erCMmJgbm5uYQCoUQCoU4deqU1PFTxsbGGDlyJAYNGgRTU1N8//33SE5OlvhbxsbGaNiw6DluBwcHLF78+e7EgAEDAADq6urQ1tYGALRo0QJZWVn4+PEj4uLiJMpnZ2fjn3/+AQB069atzOwjRoyAnJwcGjdujDNnzgAAdu3ahfDwcDx79gzR0dGQkyu7vSovL4+ePXti2LBhGDhwIMaPH4+mTZtWuO6kkZMTlLlzFBYWVricnJycxHsCgQCFhSKJcgsWTMeMGRNgbe2MT59yERNzFw4Ok8Xvr169BYmJt6CoqIj8/PxyMsuhrP25dGbp5crOXAhFRQW0bdsa77Pew9jYHlqabXDhwjH8/fcz3LlzHwAwe9ZE7Nm7H1lZ72XmlJ7/2+ucLV/WW7Gy6152uV49f8Cxo79j9579OHO24s/wVywnt+tYICi/fmSVKb3/ls68YME0TJ8+ATY2Y/DpUy4UFRVgYTEQgwYNx5MnzzF9+jj4+3vCwODrxiNwvY4B/tdzVR5vsri5zcCsmRNhaeWET5++vnEjqMD/17LKyMkJwKCM87KCAtq2bYX3WR8waOAwaGq2xvmwo/j7yTPcvRP31XmL8aGeq/O6V8zAQBuNGzeCv//JSmWTnrm6vl8UQklJCX5+uzHJZS7Onr0APb1eOHHcGzdv3cWM6RNw9UoULly4ggEDelciL//qmJDK+OaGmIKCAgQCgfjn4oZV8U5fUFAgfm/p0qWIj4/HpUuX4ObmhpkzZ4obVAAgEkk2FBiGkfh9oVAo/m95eXmJsiKRSNwQLPbq1Ss0aNAAAMqceODL7ImJiWjUqBGGDRsGa2tr6OrqomPHjvDz85P679+9ezfu3r2Ly5cvY9KkSdi4cSP09PSklpdm+fJ5+PHHwQAAVdX6iIuLF7+nrt4MmZlvkZ2dI/E7L168hK5uzzLLvXjxEs2bf24UNm/eFCkpRXewhEIh9u3bhE6d2sPIyBaJiUX/n/Xtq4cGDdRw5sx5AEUnK5FIJPWCtnz5fFiKM6sgLu5xBTKnQE9q5hQ0b97si8yvkJpa1Mt4wOcIAODJ0+eIjIyBrk4P3LlzH3JycrC1tUDvPpX7UvXL8gWwtCzKX19VBQ8qWOd6emXnr0m//rIAlpZDAACq9VUQ9+DL7P+UypT0IqWM7J/LjRhhjZ3b12D2nKVVdkHiUx0XHU89ZH6urDLlHXO//bbx32PODklJRcdcamoabty4JX4kbP/+w9i0aQWUlZUkHumRhU91XPzZfKvnX35ZAKt/j7f6FTzeXpRzvEkjFArx++9b0Pn7Dug/wFp8fv5ayV9cJ1q0KF3fssokl1HfL0ucl319jwIAnj5NRGRkDHR0enx1Q4wP9VxT171iw4dZ4U+/Y990576qzxFJL1LQosQ+0aJ5UySnpKJLl46oU6cOzp69AACIjr6Nhw//gp5uL4waZY+MjDewsTFDPZV6UG/RDDHRIdDVMy2Vl491TMjX+uZHE3V1dREaGor8/Hzk5ORg0qRJUFVVxd9//w0ACAsruqteUFCAIUOGoGHDhpgyZQpsbGzw6NEjKCgoiBtbenp6CA8Px9u3bwEAR44cgb6+foVy1K9fH23atBE3xK5du4bRo0fL/B1dXV2cPXsWDMPgzZs3cHJywsOHDyEQCDB16lTo6+vj/PnzUhsimZmZsLCwQIcOHeDq6oq+ffvi8ePHZZYtz8qVm6Gvbw59fXMMGGADPb2e0NJqAwBwcXHC6dOhpX4nLOyy1HJBQaEYO9YB8vLyUFNTxfDhVggKKprpzNt7G+rXV4GRkZ3ExadevbrYsmWF+PnuuXOn4sSJs6UayJ8zb4Kevhn09M3Q/9/M7UpkCZKRuaxyQUGhGDd2hDjziOHWCAwKwfPnL3D7diycnYYBKHrO3MBAB7duxwIAunbthLdv31X6C8uKlRuhq2cKXT1T9O9vDT29XmjXri0AYLKLs7i+SjofdqlC5arbrys2Qkd3CHR0h6Bvfyvol8g0ZbIzAoNK1/3585eklrP8cTC2bl4Fc4tRVXpXkE91fOGC5PE0adLoUsedrDKnT5/HmDEjShxz1ggMLHrP23sr6tevD2Nje3HjACh63M/AQButWxfN4GdjY4YHDx5XuBEG8KuOAX7W84oSx1u/L463yZOdEVSB401auS8dOLADqvXrV0kjDAAuXLgCPd0eEnVZfLOtImWK6nu4uL6HDbNCUFAoEhOTcefOfYx2Ggqg+Lysjdv/npe/Bh/quaaue8X69zcQj3v8WlV9jggKCsW4cZ+/X4wYYY3AwBA8efIcamr1YWBQdINdU7M1vv++Pe7ei0PrNtrQ0R0CXT1TTJ3qhqdPn5fZCAP4WcekaokYpsZebPvmHrHBgwcjLi4O9vb2EIlEGDNmDLp27YpFixYhICAAAwcOLPogBQXMnj0bEyZMgJKSEho1aoR169ZBVVUVLVq0gLOzM3x9fTFlyhQ4OzsjPz8fXbp0wYoVKyqcxcPDA7/++iv27dsHRUVFbNmyRaLHCwDu37+P7du347fffsOoUaOwevVqWFtbAwCWLVsGbW1tfP/99zA3N4dAIEC/fv1w69atMj/vu+++g4ODA4YNG4Y6deqgbdu2GDp06FfW5GcZGW8wefICHDq0F0KhIp4+TcLEiXMAAL16dcOePeuhr28us5yXly80NVsjJiYEQqEi9u3zw5UrUdDX74WhQ3/EX389QUTEcfFnLlmyFqGhF7FrlzciIo5DTk4OcXGPMX36wkpkno9Dhzz/zZKICRPnijPv3bMBevpmMst5/pv5ZkzIv712frhy5QYAYISDC7ZtXY3Jk50hJyeHNWu34tatewCAdu3aIjHxxTfXucvk+fD/N9eTp4mYMOFznXvu9YCunqnMcmzJyHiDSS7zcNjfq6hOnyRi3ARXAIB2r27w9Cz6ciOr3Pr1yyAQCCTGBEZGxmC265IqzcnlOs7IeIMpU9xw8OAeCIVCPH2aiEmT5qJXrx+we/d6GBhYSC0DFB9zrRAdHQyhUBG//34QV68WHXP29kXHXHh4gPjzli5dh7Cwy5gzZxkOH/aEoqIi3r59h9Gjp3/Tv4HLdVyckc/1XPI4Uvz3OBpfzvH2ZTlpDPS1MWyoJR7/9QSXL31+umPxz+44f/7SV+edOtUNfn57oChUxLNniXCZNA89/63v3v/Wd1llgKKJOzQ1W+NG1DkIhYr449/6BgBHhynYsnUlJk1ygpycHNau3Y7bt76+IfZlbq7Xc3Vf94Cqub59mflbzxGenj7Q1GyNWzdDoSgUYt++P8WZh49wweZNK6CsrIyCggJMn7EQT58mflNevtUxIZUhYKgvljXKyq3YjlBpJccK8AXfdnEu3KGpLLkvbnjwgbycfPmFOKRQxN44xK/FtzoGgILCgvILcYhQQZHtCJWWVyB7zDHXSBsnzmV8u+4BKHXjnOs+JH/dzRE2Kf5Pk+0IFVKvbpsa+6yP2c8rXDYoKAh79uxBQUEBxo4dW+rJu0ePHmHJkiX4+PEjdHR0sGLFCigoyO7z4t/ZhRBCCCGEEEJqSFpaGrZs2YKDBw/i5MmTOHz4sHgYVjE3NzcsX74cISEhYBgGR44cKffvUkOMEEIIIYQQwglcHCMWGRkJAwMDNGjQAHXr1oWpqSmCg4PF76ekpODTp0/o0aMHAMDe3l7ifWm+eYwYIYQQQgghhPBNVlYWsrKySm1XVVWFqqqq+Of09HQ0btxY/HOTJk0QGxsr9f3GjRtXaG1haogRQgghhBBCOKEmxzgeOHAAO3fuLLV95syZmDVrlvhnkUgkMY6RYRiJn8t7XxpqiBFCCCGEEEL+c8aOHQs7O7tS20v2hgFAs2bNcPPmTfHPGRkZaNKkicT7GRkZ4p9fv34t8b40NEaMEEIIIYQQwglMDf5PVVUVGhoapV5fNsT69OmD69evIzMzEzk5OQgNDcWAAQPE76urq0NJSUm85NWpU6ck3peGGmKEEEIIIYQQIkXTpk0xd+5cjBkzBra2trC0tES3bt3g4uKC+/fvAwA2btyItWvXwszMDNnZ2RgzZky5f5fWEWMRrSNWM/i2i9M6YjWDb2tc0TpiNYPWEat+tI5Y9ePbdQ+gdcRqAl/WERMqadTYZ+XlJtfYZ5WFf2cXQgghhBBCCOE5mqyDEEIIIYQQwgl87NH9WtQjRgghhBBCCCE1jHrECCGEEEIIIZzw3+kPox4xQgghhBBCCKlx1BAjhBBCCCGEkBpG09cTQgghhBBCSA2jHjFCCCGEEEIIqWHUECOEEEIIIYSQGkYNMUIIIYQQQgipYdQQI4QQQgghhJAaRg0xQgghhBBCCKlh1BAjhBBCCCGEkBpGDTFCCCGEEEIIqWHUECOEEEIIIYSQGkYNMUIIIYQQQgipYdQQI4QQQgghhJAaRg2xWiQ7Oxupqal4+fKl+MV1eXl5AIDExERcvHgRIpGI5UQV9+HDByQkJLAdo1YKCgrCli1bkJOTg5MnT7Idp9bJy8tDfHw8gKK6Xr9+PTIzM1lOVb7s7GzEx8eDYRhkZ2ezHUemt2/fIjIyEgDg6emJ2bNnIykpieVU5UtPTwcA3Lx5E35+fvj06RPLiSrm3bt3bEeotfi6LycnJ+PixYsoLCzEixcv2I5TLr4ee+TbUEOslti5cyf69u2L0aNHw8nJCU5OTnB2dmY7lkw7d+7EokWL8PLlS4wePRr79+/HmjVr2I4l09GjR7Fo0SJkZmbCwsICs2fPxt69e9mOJVVsbCy8vb2Rl5eHCRMmwMDAAJcvX2Y7lkwbN27EpUuXEBoaisLCQgQEBGDdunVsx5IqKSkJgYGBYBgGy5Ytw9ChQ3H//n22Y8nk5uaGoKAg3Lt3Dzt27ICKigoWL17MdiyZrl+/DhsbG0yfPh2vX7+GsbExrl69ynYsqebPn49Hjx4hMjISwcHBMDExwZIlS9iOJdMvv/yCrVu34u+//8b8+fPx4MEDLF26lO1YMj169AhmZmawsbFBWloaBg8ejAcPHrAdSya+nZf5uC+fPXsW06ZNw+rVq/H27Vs4Ojri1KlTbMeSio/HHqkiDKkVjI2NmczMTLZjVIqdnR2Tk5PDeHp6MuvXrxdv4zI7OzsmLS2NOXDgAPPrr78y+fn5nM48fPhw5sqVK0xgYCAzbdo05uXLl4y9vT3bsWSysbFhRCIRY2NjwzAMw+Tn5zPm5ubshpJh1KhRzIkTJ5jz588zTk5OTExMDOPg4MB2LJmK94ENGzYwnp6eEtu4atiwYUx6erp4v0hISGCsrKzYDSXD0KFDGYZhmJUrVzIHDhxgGIYf5zeRSMRs376d2b59O8Mw3N8vRo0axfz999/i/eLq1aviuucqvp2X+bgv29raMu/fvxfvF2lpaYyFhQW7oWTg47FHqgb1iNUSTZo0Qf369dmOUSkikQjKysqIiIiAoaEhRCIRcnJy2I5VriZNmuDSpUswMjKCgoICcnNz2Y4klUgkQr9+/XDx4kUMGTIEzZs3R2FhIduxZJKTKzotCQQCAEWP0RVv46Lc3FzY2toiIiICVlZW0NHRET9yy1WFhYXIzMxEWFgYjIyMkJGRwen9GCjalxs3biz+uV27diymKZ9IJEJcXBzCwsJgbGyMR48ecf7YKywshEgkwoULFzBgwADk5ORw/pyck5MDLS0t8c99+/bl/PHHt/MyH/dlOTk5qKioiH9u0qQJp68jfDz2SNVQYDsA+TY7d+4EAKiqqsLBwQEDBgyAvLy8+P2ZM2eyFa1cvXv3hqWlJZSVlaGrqwsnJyeYmJiwHUumdu3aYcqUKUhOTkbv3r0xZ84c/PDDD2zHkqpOnTr4448/cOPGDSxfvhw+Pj6oV68e27FkMjMzw5w5c/Du3Tvs378fgYGBsLS0ZDuWVPLy8ggJCcHFixfh6uqKsLAwTl/wAWDixIkYMWIETExM0KFDB5iamsLV1ZXtWDI1a9YMEREREAgEyMrKgp+fH1q0aMF2LKnc3NywYcMGjB8/Hi1btsSIESOwaNEitmPJZGtri379+qFXr17o3r07LCws4ODgwHYsmRo0aID4+HjxjZvAwECoqamxnEo2vp2X+bgvt2/fHn/++ScKCgrw6NEjHDx4EJ06dWI7llR8PPZI1RAwDMOwHYJ8veKGmDRcbogBwMuXL9GsWTPIycnh0aNH+P7779mOJFNBQQHu3LmD9u3bo0GDBggPD4ehoaFE45dL0tLScPToUfTp0we9evWCh4cHxowZg6ZNm7IdTaYrV64gMjISIpEIBgYGMDY2ZjuSVI8fP8b+/fthZGQEU1NTzJ07F1OmTOH0Rf9LhYWFnN2Hi7158wbu7u4S+8XSpUvRpEkTtqPVKiKRSHwjITMzE9999x3LiWRLSkrCwoULcf/+fSgrK6N169bw8PCApqYm29Gk4ut5mU+ys7OxZ88eifPFjBkzJHrJuIZvxx6pGtQQqyVOnDgBOzs7iW1+fn4YPXo0S4nK9+7dO3h4eCApKQnbt2/H+vXrsWjRIk7fzczKykJQUBDevn2LkocO1xq8MTExMt/X1dWtoSSV92V2gUAAJSUltG7dGqqqqiylku3Dhw94//69xD7Bxd4aExMTcc9BWS5cuFCDaWq3EydOYN26dcjKypLY/ujRI5YSSefs7Cxzv/Dx8anBNF8nOzsbIpGI01+0S0pISMC7d+8kzhlcOy936tQJAoEADMOI94/ivAKBgJP7Mt/UhmOPfBt6NJHn9u/fjw8fPsDf3x8pKSni7YWFhQgKCuJ0Q2zZsmXo27cvYmNjUbduXTRp0gRubm7w8vJiO5pUrq6uqF+/Ptq3by/z5Mm27du3S31PIBBw+uS+a9cuxMXFoXfv3mAYBtHR0VBXV8eHDx/g6urKuccU9+7dCy8vLzRo0EC8TSAQcLJR4+vry3aErzZkyBCJcSkCgQDKysrQ1NTEwoULoa6uzmK60nbt2gVfX1906NCB7SjlmjVrFtsRvtqXX2RL7hdTp07l5I29FStWICIiAi1bthRv4+J5uXiJCz4yNDREenq6+OZdVlYWVFVVoaGhgdWrV3Pm6Rs+H3ukalBDjOfatGmDuLi4UtuFQiGnp/wGitb4cHBwwKFDhyAUCjF37lxYW1uzHUum169fw9vbm+0Y5eLzF26GYRAYGCjuUUpLS8PPP/8MX19fODs7c64hduzYMYSFhfHiMZLyekq51pgpacCAAdDQ0MCwYcMAFI0Fun//vngq7f3797Mb8AtNmjThRSMMAKdvKpWnXbt2UFBQwNChQwEAp0+fxqtXr9C0aVMsWbKk3Mf32XDt2jUEBwdDWVmZ7Sgy8Xnog66uLszMzDBo0CAAwKVLlxAcHAxnZ2esWLEC/v7+LCcswudjj1QNaojxnJGREYyMjGBubi4xcxQfyMvL4/379+IT0fPnzzk/ycH333+P+Ph4zo//4fPjDunp6RKP9TVt2hTp6elQUVEBF5+kbt68OSfvupclKipK5vu2trY1E+Qr3Lp1S2JdnVGjRsHe3h5r167F7t27WUxWti5dumD27Nno27cvlJSUxNu5WMd87kG/d+8ejh8/Lv65U6dOGDp0KDZu3MjZxeBbtmzJyXNZbZKQkICNGzeKfzY0NMS2bdvQuXNnTs0Qy+djj1QNaojVEtOmTePVYztAUZe8s7MzUlNTMX36dNy9e5fzCzonJCTAzs4OjRo1gpKSkvjZea49hsbnxx169uyJ+fPnw8rKCiKRCGfOnEHPnj1x8eJF1K1bl+14pbRp0wajRo2Cvr4+hEKheDsX7xavXbtW6nufPn2qwSSVJycnhytXrqB///4AiiZ0EQqFeP36NQoKClhOV9qHDx9Qr1493L17V2I7FxtifO5Bz8/PR0JCAtq3bw+g6BwtEonw6dMn5Ofns5yubGpqavjxxx/Rs2dPiXOGrOOTDdLOYQzDIDk5uYbTVI6qqir8/f1hbW0NkUiEoKAgqKmp4cmTJxCJRGzHE+PzsUeqBk3WUUusXr1a6mM7fn5+nHtsp1hmZiZiY2NRWFiI7t2743//+x/bkWQqOQ6vJC42dIs9fPgQ2dnZYBgGhYWFSE5OFu8nXFRQUAB/f39cu3YN8vLy6N27NxwcHHDt2jVoaWlBQ0OD7YgSpD2+w8WGWLHw8HBs3bpVvF8Uf3G9fv0629GkSkhIwMKFC/Hy5UswDINWrVph3bp1CA4ORosWLUpNVkQq7+7du/D09JTYL16+fInw8HC2o0kVHR2Nn376CY0aNYJIJEJWVhY2bNiA8PBwqKmpYfLkyWxHLOXEiRNlbufqPnz48GGsX79eYl0rDQ0NnD9/nsVUsqWlpcHd3R3Xrl2DgoICevfujZ9//hkhISFo3bo1BgwYwHZECXw89kjVoIZYLWFnZ1fq5G5vb4/jx4+X+R4XfPkFtrgXT0tLC0ZGRuyEkiIiIgLGxsZSH3Xh4l1uAFi6dCmio6Px7t07aGpqIj4+Hr169cLvv//OdjSpJk6cyOl8tcHgwYOxatUqeHt7Y+rUqQgLC0NOTg6WL1/OdjSp/P394ejoiHfv3kFeXp6zs+NNmTIFnp6eUmeo5FrveUkWFhaYOHEiTpw4AWdnZ4SGhqJRo0b4+eef2Y4m1cWLF9GvXz/89ddfkJOTg5aWFhQVFSVm+uOKjIwMNG7cGC9fvizzfS7OtAoUzbZ64MABbN26FXPnzsWlS5dw+/ZtbNq0ie1oUm3ZsgVz585lO0aF8fHYI1WDHk2sJfj22A5QtP5LYmIifvzxRwBAaGgoVFRUcOvWLfFdTq64f/8+jI2NpY6x4WpDLDIyEiEhIVi1ahXGjBmDnJwczk/ikpOTg9TUVDRv3pztKDIV3+AonuK5WPEXQC5P7Vy/fn0YGBjg9u3beP/+Pdzc3GBhYcF2LJn+/PNPODo6cn483qpVqwDw85EjoVCIoUOHIiUlBaqqqtiwYQOsrKzYjiWTh4cHjIyM0LlzZ4ntXGuEAUU3xjw9PeHk5CSeFr4YFx9xL9aoUSO0bNkSHTt2xF9//YXRo0fj0KFDbMeSKSIiAnPmzOHkflAWPh57pGpQQ6yWWLt2LRYtWoQFCxYAgPixncOHD2PChAkspyvbs2fP4OfnJ35G3tHREc7Ozjh8+DCsra051RCbPXs2AO49w1+eJk2aQFFREVpaWnj8+DF+/PFHvH//nu1YMv3zzz8wMTHh/Di84l5mPk7xrKysjGfPnkFLSwvR0dEwMDDg7HiaYs2aNcOYMWPQvXt3ickvuPYIaPEC040bN8bVq1dLrSPG5ceYlZSU8PbtW7Rt2xb37t1D7969JcYec1HLli2xePFidO/eXWIWQi7eHPP09AQA3j1uVqdOHdy4cQMdO3ZEWFgYfvjhB86PKW3QoAHMzMzQpUsXifMFV6/hfDz2SNWghlgt0aFDBxw/frzUYzszZsxgOZl0WVlZKCgoEDfE8vPzkZ2dDQCcnVEqODgYXl5eePfuncR2rjUSijVt2hSenp7o3bs3PDw8AAB5eXksp5Jt3759bEeolMzMTJw5c6bUPsG1BkJJc+bMwdatW+Hh4QEvLy8cPnyY0+MGAaBHjx5sR6gUFxcXMAxTquHFxQZCsXHjxmHu3LnYsWMHhg8fjqCgIHTt2pXtWDI1bNgQQNHsiSVxuZ6fPn2KI0eOlDpncLWRsHTpUgQEBGDhwoU4duwYzM3NOX1+A7g73k4aPh57pGrQGLFa4uHDh9i7dy/evXsn0Yjh8tSnPj4+OHToEIyMjCASiXD58mU4OTkhPz8f9+/f5+Tz58bGxtiwYUOpZ/m5epf7w4cPuHTpEn788Uf4+vri+vXrGDNmDAwMDNiOJlVeXh4uXbqEjx8/AoB4ghFXV1eWk5Vt6NCh6NChQ6l9gOtfVN68eYNGjRohJycHCQkJ6NatG9uRKqV45raSi+JyibW1NQIDA9mOUWkFBQVQUFDAhw8fxGNKub6syJc+ffrE6TW6LCwsYGFhUeqcweXGw8OHD9G5c2e8f/8ecXFx6N27N9uRyvX27Vvk5ORITFTF5dy14dgjlUc9YrXEwoUL4eDggPbt2/PmmegxY8ZAX18f169fh5ycHLZv34727dvj+fPnGDVqFNvxytSqVStoa2vz5uQoEAjw9u1bAMCQIUPw5s0bdO/end1Q5Zg3bx7evXuHpKQk6OjoICoqCr169WI7lkxcvZMtjY+PD06cOIETJ04gMzMTCxcuxLhx4+Dg4MB2NKn4NnObgYEBIiMjYWBgwJvzxdmzZ7Fnzx4EBQUhMzMT8+bNw/Lly8WL4nIRH2cAVVVV5fyNmpI2btyIhw8f4o8//kBOTg52796NmzdvcnqZlB07dmD//v0oKChAw4YNkZaWhq5du+Lo0aNsRysTH489UjWoR6yWGD58OGdPMNLwrecDAC5duoTffvsNurq6kJeXF2/n6kV16tSp6NixI+bOnYsPHz7gt99+w9OnT7Fjxw62o0k1ePBghIaGwt3dHUOHDoWKigrmzJmDgIAAtqOVac+ePfjf//4HAwMDiX2CqzOgAYClpSWOHDkiXpctJycHI0aMQFBQEMvJpOPbzG379+/HunXrxDfG+DCJi5WVFby9vcXLiLx58wYTJkzAqVOnWE4mHR9nAD18+DBevnwJAwMDKCh8vh+uq6vLYirpLC0tcerUKfH5raCgAHZ2dpw/XwQGBsLd3R3Tpk3D06dPcfDgQXh5ebEdrUx8PPZI1aAesVqiX79+8PX1Rb9+/SQGpnL5yyAfez727NmDtm3bSnzh5rKXL19i7969AAAVFRXMnTsXNjY2LKeSrVGjRhAIBGjbti0eP34MW1tbTk8kkZ2djTVr1ojHqgDcngENKBqPWXIhWUVFRRbTVAzfZm47cuQIwsPDOX0O/lJ+fr7EWo6NGjXi7HjdYnycAfTOnTu4ffs2bt++Ld4mEAg4O5SgoKAAnz59Qr169QCA0+fjYk2aNIGKigrat2+P+Ph4DBkyhLM3bQB+HnukalBDrJYovmvi7e0t3sb1L4OPHz+W6PmYM2cO5syZw3YsmfLz83n1GJpAIMDjx4/RsWNHAMCTJ08k7sByUfv27bFq1SqMHDkSCxYsQHp6OqcvSBEREbh+/Tqnx6R8adCgQRg7dizMzc0hEAgQEhKCgQMHsh1LJr7N3Na4cWM0aNCA7RiVoq2tjXnz5sHKygoCgQBnz57l/CQpfJwB9MGDBwgNDWU7RoU5OjrC3t4eJiYmAIDLly9j9OjRLKeSTUVFBSdPnkSXLl3w559/okmTJpw+X/Dx2CNVgx5NJKxxdHSEv78//Pz8UK9ePdja2nJ+gPvmzZvRpEkT9O/fX6IXgat3vSMjI+Hm5oamTZsCKJoa3sPDAzo6Oiwnk66wsBB37tyBjo4OwsPDERkZiREjRqBDhw5sRyvTlClTsHLlSnEd80VwcDBiYmKgoKAAXV1dzo9FSEhIwNGjR7Fo0SK4uroiMjISs2bNwrhx49iOViZXV1fcv38fvXr1kjhXcPlGTl5eHnx9fcX7hY6ODkaNGiXRe8o10dHR8PPzg4eHB0aOHImkpCQMHToUixYtYjuaVPPmzcPkyZPRqVMntqNU2P379yX2iy/XbeOatLQ0nDlzBhMmTMC6desQGRmJKVOmiNct5Ro+HnukalBDrJZ49+4dPDw8kJSUhO3bt2P9+vVYvHgxVFVV2Y4m1bJlyyAUCsU9HxYWFggKCuL8c+df4nrPY15eHv766y8oKChAU1OTFyf2J0+e4J9//pHoCePq+IkJEyYgNjYW7du3l/jCzdXHjEjNKF5n7ktcnhmvNnj37h3nF/22tbXF48eP0bhxYygqKnJ2rURZMjIy0LhxY7ZjEMJ71BCrJWbPno2+ffvCz88Px44dw65du/Do0SPODkwFSvd8XL9+HcOHD+dsz0dtERERAWNjY7ZjSLVs2TJcvnwZrVq1Em/j8viJ6OjoMrfr6enVcJJvY2dnJ7XxwAUXL17Erl27SjXQ+fTllY+mTJkiXoiYi2JjY/HHH3+U2i+4er4AgJSUlDK3c3UZlLLY2tri5MmTbMeQ6siRI9iyZYt41uBiXJ4s50tcP/ZI1eD2YBFSYcnJyXBwcMChQ4cgFAoxd+5cWFtbsx1LpsLCQvHC0x8/foSCgoLEYFW+4HrD5ksXLlzgdN7r16/j/PnzvOi5A/jX4AKKFs22sbGRuKPN9Qu+u7s7lixZgnbt2vFmiY4v8fGLFZenKAeKlm5xcnLi1X5RVoMrIyODhSRfj8uNMADYu3cvfHx80L59e7ajVMjFixdhZGQksY3rxx6pGvxY3ISUS15eHu/fvxdfiJ4/f875tWvc3NwQFBSEe/fuYceOHVBRUcHixYvZjlVpfLsjv3r1arYjyNS8eXPk5uayHeObcP3xs0+fPsHZ2RmTJ0/GuXPnkJ+fjyZNmrAdS6b69evDyMgIGhoaUFdXF7/4hA9frLKzsxEfHw+GYZCdnY2uXbuyHUkmZWVljB49Gvr6+tDT0xO/+MbFxYXtCFKtWrWq1LaFCxeykKTiGjVqxJtGGAB4eHiU2sb1Y49UDXo0sZa4fPkyNm/ejNTUVGhra+Pu3btYs2ZNqTssXDJ06FAEBATAw8MDampqmDx5sngb+TY7d+6U+T4X1z0rboQnJibi1atX0NHRkVgmgKuTHJTVu5Sens75hg0A3Lx5E6dPnxbPNjd8+HB8//33bMeSEBMTAwA4evQoVFVVMXDgQF6svQQUNWqSkpLQsWNH5OTkiNdt46rr169j+fLlKCwsxOHDh2FpaYlNmzahX79+bEcr5eXLlwCKznUdOnTAwIEDebOOH18sWbIEL168QFxcnESjoKCgAO/fv+fkeO7inrqIiAjk5eWVOl/Y2tqyE6wcU6dORcOGDdG9e3eJGXi5mpdUHXo0sZYYMGAAunbtitjYWBQWFmLlypWcf8yvsLAQmZmZCAsLw44dO5CRkcHZnhA+Nmz4pvguNt/uZhf3LrVq1Qp2dnYYNGgQLxph2dnZSE5OxosXLyAnJwc1NTW4u7ujZ8+emD9/PtvxxLZv3y7+79TUVDx+/Fj8M5fHDvKpUVNs8+bNOHjwIFxcXNC4cWP4+flh3rx5nMzs5OQEgUAAhmFw48YNif2A6xNfrFq1CsuWLZPYtnDhQqxfv56lRGWbNm0aUlJS4O7uLnGNk5eXh5aWFovJpIuKigIA1K1bF3Xr1sWtW7ck3udqw6Z4Hcp79+5JbOdqXlJ1qEeM5/jcQAgKCsK2bdtgYmKCn3/+GaampnB1deXkYpx8recTJ06UekzOz8+P02vAfPjwAadOncLo0aORlpYGf39/TJ48GXXq1GE7mkx86F0qtmDBAly/fh2Ghoawt7cXL2eQl5eHfv36SZ2AhG1v3rxBo0aNkJOTg/T0dLRu3ZrtSFINHz4cu3fvhouLC06ePIm///4b8+bN4/TyHMVPJJSciIHrS4oARes7KioqIj8/H3l5eeKFh7mGjz1MxbKzs/Hu3TuJCVG43uv48OFDdO7cGe/fv0dcXBx69+7NdqRy8WHWT1K1qEeMsMbKygpWVlYAir5879y5k7PPdBc3tKQ1bLhm//79+PDhA/z9/SVm6CosLERQUBCnG2ILFiwQL0Bdr149iEQi/PTTT9ixYwfLyaTjS+9SMQMDA6xcubLUo3JCoRBnzpxhKZVsvr6+OH78OE6cOIHMzExMnToV48aNg4ODA9vRyiQSiSQeV23Xrh2LaSqmWbNmiIiIgEAgQFZWFvz8/Dj/ZfvcuXPYvXs3goKCkJqaCmdnZyxbtoyT6+LxsYcJKLoR+fvvv4t7bQDu9zpu2rQJDx48wB9//IGcnBzs3r0bN2/e5Ow4zfj4eMyZMwefPn3C4cOH4eTkhK1bt6JLly5sRyPVjHrECGuOHj2KW7du4aeffoKtrS3q1asHGxsbTJ06le1opZRs2Dg6Ooq3FzdswsLCWExX2sWLFxEXF1cqr7y8PHR1dTm9oHNZd+BtbGxw6tQplhLJxsfepTdv3iAoKAgfP34EwzAQiURITk7Ghg0b2I4mlaWlJY4cOSJuPObk5GDEiBGc7UWYMWMGhg0bhu3bt+PAgQPw8/PDvXv3sHfvXrajSfXmzRu4u7sjMjISDMNAX18fS5cu5fSjtlZWVvD29hY/iv/mzRtMmDCBs+eLYnzqYTIxMUFAQIBEQ4zrLC0tcerUKfG4wYKCAtjZ2XH2fDF69GisXLkS8+fPx8mTJ3Ht2jVs2bIFx44dYzsaqWbUI1aLLVu2rMzZjrji0KFD2Lt3L06fPo2BAwdiyZIlGDFiBCcbYm3atEFcXFyp7UKhEOvWrWMhkWxGRkYwMjKCubk5p++0lkUgEODx48fiXrEnT55IDLbmGj72Ls2dOxfNmzfH3bt3MWjQIFy8eBE//PAD27Fkys/Pl1jSoOTi2Vy0cuVKuLu7IzU1FYMHD4a+vj5WrlzJdiyZ7ty5gw0bNnD6ePtSfn6+xHjoRo0agev3l/nWw9SkSRPUr1+f7RiVUlBQgE+fPokfU83Pz2c5kWw5OTkS1+q+fftybswgqR78OduSSuPyWlHFmjRpgkuXLmHMmDFQUFDg7GQdfG3YvHz5Ej/99FOpO69cveADRYPWJ0yYgKZNmwIA/vnnnzKn9uUKY2NjHDlypMzepZKPpnFJeno6fHx8sH79egwZMgSTJk3C2LFj2Y4l06BBgzB27FiYm5tDIBAgJCQEAwcOZDuWVHxs1AQGBmLlypUwNjaGtbU1tLW12Y5ULm1tbcybNw9WVlYQCAQ4e/YsevTowXYsmY4fP47w8HDO9zAVj41WVVWFg4MDBgwYIDEzJVfHRgOAo6Mj7O3tYWJiAqBoZmkuP5LfoEEDxMfHi5cgCgwMpLFi/xH8uUIQma5du4a+fftKbCsoKGApTcW0a9cOU6ZMQXJyMnr37o05c+agW7dubMeSiW8Nm9WrV2PRokVo3749bxY77dOnDyIiIvDXX39BQUEBmpqanF7cmY+9S8UX+LZt2yI+Ph7du3fnfC+Cm5sbgoODERMTAwUFBYwZM4aT44CK8bFRs337dnz48AFhYWHw8vJCUlISzMzM4OrqynY0qX755Rf4+vri8OHDUFBQgI6ODkaNGsV2LJn41sPE9etyWcaNGwdtbW3x+cLDwwOdO3dmO5ZUv/76KxYuXIiEhATo6OigdevWnL4BSaoOjRHjubNnzyIvLw/bt2/H7Nmzxdvz8/Ph5eWF8+fPs5hOtoKCAty5cwcdOnSAmpoawsPDMWDAAE7fQTY1NS2zYcPVhWUdHR3h7+/PdoxvFhERwdkeXjMzMwQHB2P9+vUwMzNDq1atMHbsWE7PNLdlyxY8e/ZM3Puor6+Px48f4/Dhw2xHq1WKGzXnzp3jRaOm2IsXL3DmzBmcPXsW3333Hfbv3892pFqhuIcpNjYWb9684VUPU22QkZHB2acUimVnZ0MkEkFFRYXtKKSGcPcbL6mQjx8/4vbt2/j48aN4/QygaFKGuXPnspisfCKRCDdv3sSxY8ewbNkyPHz4kJPr1ZTUsGFDzjYIyqKtrY21a9eif//+UFJSEm/n8iK4Zblw4QJn651PvUvFU5K3bdsWLVu2RExMDBwdHSEQCDh7M0EWOzs7nDhxgu0YUqmoqEBbWxuvXr1Camoq7ty5w3Ykmby9vXHmzBnk5ubC2toaXl5eaNasGduxKm3KlCnw9PRkO4ZUfOthMjQ0RHp6OlRVVQEAWVlZUFVVhYaGBlavXs3ZZTq+VLyUBBfdvHkTBw4cwLt37yS2c3WdRFJ1qEeslrh+/Tov1sgoaenSpfjuu+8QHh6Oo0eP4pdffoFIJMLGjRvZjiaVh4cHCgoKeNOwcXZ2LvORRDq5Vx0+9S4tXrwYQFGPR2JioviO/NWrV9GuXTt4eXmxnFC6ffv2wcbGRuKOdnp6Omdn9PuyUWNlZcX5Rs3atWuhpqaG3NxcTJkyBaGhobxcUPbLdbrIt1mwYAHMzMzEjwJfunQJwcHBcHZ2xsqVK2vFUxdsGzRoEGbOnFlq5kw9PT2WEpGaQj1itYSamhpmz55dauwSl79wP3jwACdOnMDly5dRp04drF+/XryuGFfFxsZCIBDg0aNHEtu5Vs8lZ8z88l4LV8eK8W3RbD72Lq1duxZAUQP91KlT+O677wAULSI6Y8YMNqOV69OnT3B2dkarVq1gZ2eHQYMGcbYRBgCvXr2CiYkJcnNzMXr0aF40ahQUFPD06VM8ePAALi4uCAgIQHx8PBYtWsR2NJmys7ORlJSEjh07Iicnh/ONML71MCUkJEjcIDU0NMS2bdvQuXNnzk6wtWrVKixbtkxi28KFCzk7E2HTpk05f34g1YMaYrXEwoUL4eDgwKtJGQQCAfLy8sR5//nnH85m51vDpniRW64uXlkbFD8KLK13icvS09PRoEED8c916tRBRkYGe4EqYObMmZg5cyZu3ryJ06dPY8eOHTAwMMDw4cM598UV4Gej5tq1a+JF61VUVODt7Q1ra2tOZ75+/TqWL1+OwsJCHD58GJaWlti0aROnH3PX1dWV2sO0YsUKzvUwqaqqwt/fH9bW1hCJRAgKCoKamhqePHkCkUjEdjwJS5YswYsXLxAXF4eEhATx9oKCArx//57FZLI5OztjwYIFMDAwkBgnT42z2o8aYrWEsrIynJyc2I5RKWPGjMH48eORkZEBd3d3hIWFcfauPN8aNsV3hPn0WENxj1fxF8GS/Pz82IgkE597l4yMjDB+/HgMGTIEDMPg3LlzMDc3ZztWubKzs5GcnIwXL15ATk4OampqcHd3R8+ePTF//ny240ngY6NGTk4OwOebS3l5eeJtXLV582YcPHgQLi4uaNy4Mfz8/DBv3jxON8T41sO0ceNGuLu7w8PDA/Ly8ujTpw/Wr1+PkJAQzh1306ZNQ0pKCtzd3SWeopCXl+f00jMBAQHIzc3FrVu3JLZTQ6z2o4ZYLdGvXz/4+vqiX79+EmOXvnzemEtsbW3RtWtXREVFobCwEHv27EGnTp3YjlUmPjZs+Gb//v348OED/P39kZKSIt5eWFiIoKAgzq4Bw8fepcWLFyMkJATR0dEQCASYMGECp9fkAorGqVy/fh2GhoaYNm0adHR0ABQ1Fvr168e5L4R8bNSYmZlhzpw5ePfuHfbv34/AwEBYWlqyHUsmkUgkMW6Q673RAL96mICix+a2b99earuzszMLaWTT0NCAhoYGAgMDkZ2dLTFcIzs7W+JczSWvX7/m9MRDpPpQQ6yWOHXqFICiAeLFBAIBZ9e3Aoq+mCQlJYlXvo+Pj0d8fDzdAfqPatOmDeLi4kptFwqFWLduHQuJKoavvUumpqYwNTVlO0aFGRgYYOXKlahbt67EdqFQiDNnzrCUSjo+NmomT56MK1euoEWLFkhNTcWsWbM4O1tpsWbNmiEiIgICgQBZWVnw8/Pj9A1IgD89TMWzT5qYmJT5CD6Xv1/s3LkTv//+u8Si2Vz+TtStWzdERESUWtKA1H40ayJhzdixY8EwTKmJDYof+SL/TU+ePOH0IyRlKdm71Lt3b873LvHRmzdvEBQUhI8fP4JhGIhEIiQnJ2PDhg1sR5PqypUriIyMhEgkgoGBAecbNXz05s0buLu7IzIyEgzDQF9fH0uXLuX0RC58UTwr6fPnz3H16lW8fftW4nr95SPkXGJiYoKAgACJhhiX9evXD69fv5bYVtbEYKT2oYZYLVE8LfWXuNyosba25vSit4QdV65cwdatW0vNAMrVO5mkZowZMwbNmzfH3bt3MWjQIFy8eBE//PADp3tLSfULCwuDkZGRxAQHXMXXHiZXV1e8fPkSWlpaErm5/P3C0dERf/75Jy/2C/LfRntoLVFy7FJBQQEuXLgATU1NFhOVz8DAAJGRkTAwMOD82AlSc1avXo1FixbxagZQUv3S09Ph4+OD9evXY8iQIZg0aRLGjh3LdizCssDAQKxcuRLGxsawtraGtrY225GkKp55948//iizh4mrHj9+jODgYLZjVEjxMiiqqqpwcHAo9agf15ZBKZaTk4OdO3fi+vXrKCwshIGBAVxdXUs9ik1qH2qI1RJfPiIwbNgwjBw5kqU0FdOiRQtMmDBB/GWbYRjqiido2LAhPcJFSlFTUwNQtG5bfHw8unfvXmopCfLfs337dnz48AFhYWHw8vJCUlISzMzM4Orqyna0Uoofl9yyZYu4h6nkxERcfdRPS0uL04unl6Vbt25sR6iUlStXok6dOlizZg0A4MiRI/jll1/g4eHBcjJS3aghVks9efIE6enpbMeQ6ciRIwgPD+f8wGpSs7S1tbF27Vr0799fYgZQXV1dFlMRthkYGGD27NlYuHAhJkyYgAcPHtDdYgIAUFFRgba2Nl69eoXU1FTcuXOH7Ugy8amHCShaTN3MzAwdOnSAUCgUb/fx8WExVdm42uNVngcPHkgM1Vi+fDksLCxYTERqCjXEaolOnTpBIBCI7xB/9913mDdvHsupZGvcuDFnp5Il7ImNjS2zZ5SLF31S/U6ePAmgqCesZcuWiImJgaOjIwQCAS8e6yLVy9vbG2fOnEFubi6sra3h5eWFZs2asR1LJr71ME2ZMoXtCJVmaGiI9PR0qKqqAgCysrKgqqoKDQ0NrF69mnOLwDMMI84IFOWl2RP/G6ghVkvEx8ezHaHSGjRoAEtLS/Tq1QuKiori7VweAEyqz7Jly8RjKL585IzGiv13RUVFAQBevHiBxMRE8ZiPq1ev8mLNKFK9Xr16BRMTE+Tm5mL06NEIDQ3l/BIofOphAvi5fqauri7MzMwwaNAgAMClS5cQHBwMZ2dnrFixAv7+/iwnlDRu3DgMHz5c/Fh+eHg4XFxcWE5FagI1xGoJPg70NDIygpGREdsxCEc4ODgAAGbNmsVyEsIlxTdmnJ2dcerUKXz33XcAgHfv3mHGjBlsRiMcoKCggKdPn+LBgwdwcXFBQEAA4uPjsWjRIrajScXHHia+SUhIwMaNG8U/GxoaYtu2bejcuTNyc3NZTFa2oUOHomvXrrh58yZEIhF27NiBjh07sh2L1ABqiNUSfBzoydWByYQdXbt2BcDPu6+k+qWnp0s8ylynTh1kZGSwF4hwwrVr13DixAnY2dlBRUUF3t7esLa25nRDjM5x1U9VVRX+/v6wtraGSCRCUFAQ1NTU8OTJE4hEIrbjlTJr1qxSja+xY8fiwIEDLKYiNYEaYrVEbRnoWbzOCiGElGRkZITx48djyJAhYBgG586dg7m5OduxCMuKlz4pfnw5Ly+PlkMh2LhxI9zd3eHh4QF5eXn06dMH69evR0hICObPn892PLGZM2fi0aNHSEtLw8CBA8XbCwoK0Lx5cxaTkZpCCzrXElZWVvDz85MY6Dl69GgEBQWxnKxy4uLixD0jhBBSUkhICKKjoyEQCNC7d2+JLy7kv8nLywsPHjzA/fv3MWbMGAQGBmLIkCGYOnUq29EIKdeHDx/w9u1buLu7Y+nSpeLtCgoKaNSoES1I/R9ADbFaIiAgAJ6enjAxMQFQNNBz8uTJGDZsGMvJZMvOzkZSUhI6duyInJwcTo9pI4QQwj1XrlxBZGQkRCIRDAwMaB3C/7Dip2pMTEzKnOTpwoULLKQqX15eHp4+fYpOnTohKCgIDx8+hIuLi3hMLKm9qCFWi/z111+IiYmBSCSCvr4+OnTowHYkma5fv47ly5ejsLAQhw8fhqWlJTZt2oR+/fqxHY0QQgghPFO8LMDz589x9epVvH37VmKZC66OTXd1dYWGhgaGDBkCNzc32NjYIDY2loZq/AfQg9S1xOPHj7Fnzx6MHj0affr0wYoVK/D06VO2Y8m0efNmHDx4EKqqqmjcuDH8/PywYcMGtmMRQgghhIeK12bbsmULTp06heTkZERHR4tfXJWcnAw3NzeEhoZi2LBhmDFjBl6/fs12LFID6OHTWmLZsmXiFeW1tLQwffp0LFmyBIcOHWI5mXQikQiNGzcW/0xrAhFCCCHkWz1+/BjBwcFsx6iwwsJCZGZmIiwsDDt27EBGRgYnp9knVY96xGqJnJwcDBgwQPxz3759kZOTw2Ki8jVr1gwREREQCATIysrCnj170KJFC7ZjEUIIIYTHtLS0kJ6eznaMCps4cSJGjBgBQ0NDdOjQAU5OTpg+fTrbsUgNoDFitcTYsWNhZmYGa2trAMCZM2cQEhKC33//neVk0r158wbu7u6IjIwEwzDQ19fH0qVLxY8WEEIIIYRU1sSJE3Hnzh106NABQqFQvN3Hx4fFVBVXWFgIeXl5tmOQGkANsVri5cuXWLFiBaKjoyEUCqGjo4Nly5ahWbNmbEeT6eHDh+jcuTPev3+PuLg49O7dm+1IhBBCCOExaePBuLqYNt9meSRVhxpitQjfGjUbN27Ew4cP8ccffyA9PR3z58+Hnp4eZs2axXY0QgghhJAakZKSIv7vgoICnD9/Hnl5efR44n8ANcRqCT42aiwtLXHq1Clx93tBQQHs7Ox4twg1IYQQQkhVsre3x/Hjx9mOQaoZzZpYS1y8eBGnTp0CUDR9q7e3N+zs7DjdECsoKMCnT59Qr149AEB+fj7LiQghhBBCalZMTIz4vxmGQUJCAs2a+B9BDbFago+NGkdHR9jb28PExAQAcPnyZYwePZrlVIQQQgghNWf79u148+YNGjVqBIFAADU1Naxfv57tWKQGUEOsluBjo2bcuHHQ1tZGTEwMFBQU4OHhgc6dO7MdixBCCCGkxgwePBjHjx+Hr68vkpOT4eLiggcPHqBr165sRyPVjMaI1RK5ubnw8fFBXl4eVFVVUVBQgKysLLi6urIdrZSIiAgYGxvj5MmTZb5va2tbo3kIIYQQQthiaWmJo0ePok6dOgCK1oYdMWIEjZn/D6AesVpi/vz5ePfuHZKSkqCjo4OoqCj06tWL7Vhlun//PoyNjREVFVXm+9QQI4QQQsh/RX5+PhQVFcU/l/xvUrtRj1gtMXjwYISGhsLd3R1Dhw6FiooK5syZg4CAALajyZSfn49nz56hsLAQ7du3h4IC3RsghBBCyH+Hh4cH7t69C3NzcwgEAoSEhKBXr16YM2cO29FINaNvvbVE8QDPtm3b4vHjx7C1teX8hB1xcXGYPXs2GjRoAJFIhNevX2PXrl3o3r0729EIIYQQQmqEm5sbgoODxWPmx4wZg0GDBrEdi9QAaojVEu3bt8eqVaswcuRILFiwAOnp6eB6Z+fq1auxZcsWccPr7t27WLVqFY4dO8ZyMkIIIYSQmmNmZgYzMzO2Y5AaJsd2AFI1fv31V5ibm6Ndu3aYNWsW0tPTsWnTJrZjyZSdnS3R+9WjRw9aN4MQQgghhPwnUI9YLSEvLw8dHR0AwMCBAzFw4ECWE5VPTU0NYWFh4u73sLAwNGjQgN1QhBBCCCGE1ACarIOwJjY2FqtWrUJSUhIAoGXLltiwYQM0NTVZTkYIIYQQQkj1ooYYYY29vT3y8vLw448/wtbWFs2bN2c7EiGEEEIIITWCGmKEVYmJiTh9+jSCg4PRoEED2NjYYNiwYWzHIoQQQgghpFpRQ4ywLjs7GxcuXIC3tzc+fPiA0NBQtiMRQgghhBBSraghRlhz/vx5BAUF4d69ezA2Noa1tTV69erFdixCCCGEEEKqHTXECGtmzZoFGxsbGBoaQlFRke04hBBCCCGE1BhqiBFCCCGEEEJIDaMFnQkhhBBCCCGkhlFDjBBCCCGEEEJqGDXECCGEEEIIIaSGUUOMEEIIIYQQQmoYNcQIIYQQQgghpIb9Hwq/NzzL4eVp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14400"/>
            <a:ext cx="3882683" cy="2914254"/>
          </a:xfrm>
          <a:prstGeom prst="rect">
            <a:avLst/>
          </a:prstGeom>
        </p:spPr>
      </p:pic>
      <p:sp>
        <p:nvSpPr>
          <p:cNvPr id="9" name="AutoShape 10" descr="data:image/png;base64,iVBORw0KGgoAAAANSUhEUgAAA2IAAAKKCAYAAABfz+jJAAAAOXRFWHRTb2Z0d2FyZQBNYXRwbG90bGliIHZlcnNpb24zLjUuMSwgaHR0cHM6Ly9tYXRwbG90bGliLm9yZy/YYfK9AAAACXBIWXMAAAsTAAALEwEAmpwYAAEAAElEQVR4nOzdd1QU19vA8S8gYAMbUSl2jfGNDZRiFxERFVFsgIpGsRFLjDXGn8Yee0tUUGNFsCuICgjWqIhdTEyiYIGgscbeYN8/Vlc6aNiS+HzO2XNg59mZ++yde3fv3JlZPYVCoUAIIYQQQgghhMboa7sAQgghhBBCCPGxkYGYEEIIIYQQQmiYDMSEEEIIIYQQQsNkICaEEEIIIYQQGiYDMSGEEEIIIYTQMBmICSGEEEIIIYSGyUBMCCGEEEIIIXLx+PFj2rVrR2JiYqZlv/76Kx4eHri4uPDtt9/y+vXrXNcnAzEhhBBCCCGEyMG5c+fw8vLi6tWrWS4fNWoUEyZMIDw8HIVCwaZNm3JdpwzEhBBCCCGEECIHmzZtYuLEiZQuXTrTsqSkJJ4/f07dunUB8PDwYO/evbmus0B+F1IIIYQQQgghdN3Dhw95+PBhpudNTU0xNTVN99y0adOyXc9ff/3FJ598ovr/k08+4datW7luXwZiWvTqTry2i6BxhS2aaLsIGlfI0FjbRdC4V6kp2i6CxhUqYKTtImjc01cvtF0EjTPQ//hOJHmVkvt1DuLfzUDfQNtF0DiFQqHtImjc8+fXtV2EPNHk9+M1QWH88MMPmZ4fPHgwQ4YMyfN6UlNT0dPTU/2vUCjS/Z8dGYgJIYQQQgghPjq9evWiY8eOmZ7POBuWm7Jly3L79m3V/3fu3MnyFMaMZCAmhBBCCCGE0A0aPKsmq1MQP4SlpSXGxsacOnWKevXqsXPnTpo2bZrr6z6+cyyEEEIIIYQQ4h/q168fFy5cAGDOnDnMmDGD1q1b8/TpU3x8fHJ9vZ7iYzxJVkfINWIfB7lG7OMg14h9HOQaMfFfJNeIfRz+NdeI3fpNY9syLFNdY9vKysf3iSKEEEIIIYQQWibXiAkhhBBCCCF0Q2qqtkugMTIjJoQQQgghhBAaJjNiQgghhBBCCJ2gUMiMmBBCCCGEEEIINZGBmBBCCCGEEEJomJyaKIQQQgghhNANcrMOIYQQQgghhBDqIjNiQgghhBBCCN0gN+sQQgghhBBCCKEuMiMmhBBCCCGE0A2pKdougcbIjJgQQgghhBBCaJjMiAkhhBBCCCF0g1wjJoQQQgghhBBCXWRGTAghhBBCCKEb5HfE/l02bdrErl27Mj2/ePFiFi9enK/b2r9/P6tWrVLb+jVBoVAwbsocVm3You2ifDBXVydOn4okLu4QQUH+mJgU/aA4KysLriacpFSpEpleW7FiOW7djKOeTW215PA+XFwcORqzm1Nn9rFm3Q9Z5ptbjKWlOZf+OErJNLm2dm3BtRunOXJsl+pRtGgRteeTndatW3DixF7OnYsmMHBJlnlmF6Ovr8/s2RM4ezaKuLiD+Pp2z/TaChXKkZR0DhubWqrnhg3rx6lTkcTE7CEsLJBKlcqrL8FcOLs05/CxUGJOh7Nq7aIs888upmBBYxYvmcHPMWEcPbGbxUtmULCgMQDVq1dld0QQB38O4cCRnbRwaqzRvEBZb7Gx4Zw/v5/AwKXZttns4pT1O5Fz56K5ePEQvr49VK+pUqUi+/Zt5syZKA4fDuHTT6sAMHKkHzExe1SPK1dO8NdfFwEwMytJcLA/sbHhnDkTxfTp49DT01NL7i6tHYmJ2cOZs1GsW/9j1u03mxh9fX1mzZrA6TNRnL9wgL5p9uvPPqtK5L7NHDu+m6PHwmjZsqlq2dChvsSejOD48T3s2rVeK/u1q2sLTp2MJO7CQYI2LMuhn846Tl9fnzlzvuPC+QP88ssR+vVT1nmNz6oReyJc9Th9ah8vXyTSwd0VgMaN7Tl8KISTsRFE7dui0dzVlTMo894fvY3YE+GciNmLs3OzdOs0MjJi9+4NeHRsq74EM1B3n+3j05UtW1ame04X+mx19mf16tVm//5txMTs4eTJCLy8OqqWBQUt4+LFQ6o+bdasCepNVKjdf2Igdvr0aV6+fKmRbcXFxfH48WONbEsdrly9Tt+h3xB54Ii2i/LBzMxKsmL5PLp260/Nmk1JSLjG9Gnj3juuR4/OREdtxdLSPNNrjY2NWbN6MUZGRmrNJS9KmZVkif9Menr7Uc+6JVev3mDS5NHvFePl3ZE9EcFYWJRN9zp7h3osWriCxg3aqR6PHz/RSF4ZmZmVxN9/Nl5eA6lTpwUJCdeZMmVsnmN8fbtTtWpl6tVrRePGbgwe3If69euoXmtsbMyqVQswMjJUPefo2IhevbrRvHlH7O1d2blzLwEBczSTcAalzEryw9Lv6dVjMPY2Lly9eoMJk0bmOebrUX4YGBjQ2KEdjR3aUbBgQYaPGAjA7PnfEbhuK80atWeI3zf8tGYRBgYGGsvNzKwkAQFz8PQcQO3ajiQkXGfq1LHvFefr251q1SphY+NMo0ZuDBnyrn5Xr17E8uXrsbZ2YsqUeQQFLQNgzpwl2Nu7Ym/vSqtW3Xj69Ck9enwJwOzZE7h06Q9sbV1wcGiDnZ01Pj5d1JK7/7LZeHsPwrquE1cTbjB5ypg8x/T19aZqtUrY1m9F0ybt+fLLPtR7k/f8BVNZt3YTDRzaMGjgaNau+wEDAwMcHRvh06sbLRw9cHBwZWfIXpb5z8733HLLe3nAPLp59qdmrWYkJFxn2rRv3iuuX78eVKtWmbrWTjRs2JahQ3ypX78uv176A1s7F9Ujct9BgoN3sGPnHiwtzdm8aQVDho6jvm0rtu/Yw6JF0//1OQMsWjSd1Ws2YmvnQv/+I9gQuFTVju3tbTh8aCcNG9hqJNe3eairzy5RohiLFk1jzpyJ6Q6Q6EKfre7+LDjYnylT5mFv74q7uw8zZ/6PKlUqAmBvX4+WLbuo+rXRoydrLG9NUihSNfbQtg8eiL1+/Zrx48fTrVs3nJyc8PPz4/nz56xevRoXFxfatGnD7NnKjj8pKQkfHx/atWtH586duXTpEgBbt26lXbt2uLm5MXbsWJ48UX4BrF69umo727ZtY+xY5Y7bokULFixYQOfOnWnbti1xcXEcPXqU6OhoFi1axOHDh7Mt76FDh+jcuTMdOnRg8ODB3L9/P9t1Avz+++94eHjg7u7OlClTcHZ25vLlywQHBxMcHMzWrVsBOH/+PJ6enjg6Ov4rZseCt+6ik5sLrRybaLsoH8zZuRknT57j8uUEAPz916Y7YpSXOHPzMrRv70LbdpmPwAEsXjSNtWs3cefOPTVlkXdOTk04feoCV65cBWDl8vV06eae55iyZUvTtl0rPNx7Z1q3vb0NTZs34OfjYeyN2EjDRpr7EM+oZcumnDp1XpVDQMB6PD3d8xzTvr0L69ZtIiUlhQcPHrJ5c2i6/WLBgimsW7eZu3ff1emtW7cZOvRbHj1SHlw5ffo85ctbqjHL7Dm2aMyZ0xeIv3INgJ9WbKBL1/Z5jjn2cyxzZy9BoVCQmprK+fO/YFXeAgADA32KFzcFoKhJEZ6/eKGptIC39XZOVW/Ll6/D07PDe8W5u7dm7drNb+r37zf164GFRRmqV6/Cpk0hAEREHKBo0cLUrVsz3bq///5bwsMPEBFxAICdO8NZunQNAC9evODixd8oX94q33N3cmrCqdPn0+S0nm5ZtN/sYtq7ubBOlfdDtmwJVb0nynotBkDRokV48VxZr7du3earYePT7NcXNL5fO7dsxslTafrfgLV4eWbRT+cQ5+7emrVrNqrqfNOmELy9PdK9vlEjOzw6tuXLwcrvCR4ebQgP38/Zs8rP8uXL1zNy5ES15ZnXXPIal1POBgb6lCjxpr5NivL8+bt2PPjLPnw7fgaxsWfVmWI66uyzO3VqR3LyLb75Zlq69elCn63O/szY2Jhp0xYQHa08WJ6UdJM7d+5hZWVOxYrlMDEpwpIl33PyZAQBAXNU+4P49/rggdiZM2cwNDRk48aNREZG8ujRI9auXcuGDRvYsmULISEhXLx4kbi4OCZNmoSLiwu7du1iyJAhLF26lN9++41ly5axbt06QkNDKVSoED/88EOu2y1evDhbtmzB09MTf39/GjZsSIsWLRg6dChNmmQ9uLh37x5z585l5cqV7Nixg8aNGzNnzpxs1wkwduxYhg0bxs6dOylXrhwpKSlUrVoVT09PPD096dSpEwB3795l7dq1bN26lZUrV+r8bNm3I/xo28pR28X4R6ysLEhM/FP1f2JiMsWKmWZ52mF2ccnJt+jatR9//BGfaf19vvDC0NCQlT9tUF8S78HSypzExGTV/0lJNylWzCRdvjnF3Lz5Fz28B6k+9NO6d+8BP63YQCOHtnw3cTYbgpZlmjXTFCsr83T1lZSUuV5zirHK4j14O9vZu7cnhoYFWLUqON02f/nld44ciQGUp/VMmTKWbdt2qyW/3FhalSUpTfn/TLqJaaZ6zj5mf/QRrly+CoBVOQsG+vVi5/a9AIz6ehJfjRhA3KXDbA9ZzcjhE0lJ0dzvtCjb4rty59xms47Lqu4tLctiZWVBcvItFApFmmU30810f/ZZNdzcXJg8ea7quR079nDr1m0A6tT5nG7d3Nm5c2/+JZ1NTlnv19nHWGax7G1uXw+fwIiRfvz+xzF2ha1n2FfjSUlJybxfTx7Ddg3v1/nRT5ezsuBG2v0hKRmrDGcwfD9jPBMnzlJ9Ma9WrTJPnj5l/bofORGzlw2BS3j58pU6UsxE3TkPGzae0aMGE38llr17ghgyZJyqHff0Gcy+fYfUmV4m6uyzV6wIZMaMRbx4kf5sJ13os9XZn7148YLVqzeqnu/b1xsTkyLExJzmk09KER19hCFDxmFn15rHj5/g76+dMzjULjVVcw8t++CBmK2tLd7e3gQGBjJt2jSuXr3Ky5cvcXR0xMTEhAIFCrB69Wpq1qxJbGws7u7KIyDNmjVj4cKFxMbG4ujoSIkSyutVunXrxvHjx3Pd7tvBVrVq1Xjw4EGeynru3DmSk5Px8fHB3d2dwMBArl27lu06Hzx4QFJSEs2aKc+/fjvoyq48RkZGlCxZkhIlSvD333/nqUziw+nr66f70vVWxi+WeY1Ly7puTfr374nfl2OyjdE0fb3c88hLTFZ6eA9i5449ABw/dpKYmNM4auH6IQC9POSQU0zG+tbTUz5ft25NfH27M2RI5tNX3zIzK8muXet4/PgJEybM+oeZfJi87K95ialT93N2hwexImA9EXv3Y2xsxE9rFvLlwLHU/KwJ7Vp3Z97CKVhaam7Ara+vl8c2m31c5vrVIyUlNcv3RLns3bqHDOnLsmVrePjwUaZ1t2zZlF271vP11xM5f/6X984tN3p5yD2nGH19PRRkzDtFefr02h8YMGAkn1ZrQCvnbixaND3dANTMrCQhoet4/OQJEydq9tRE9dX5u9c7ONTD7JOSBAVvVz1nWMAQt3at+G7SHOzsWxO9/2c2bVyeHynlSp05GxsbExi4BN9+w6lcxZYWTp358cfvsbLKfGq9pqirz84LbfbZ6uzP0ho50o/x47/Gw6MPz5+/IDb2LN269ScxMZnU1FSmTp2Pq2sLDA0NM25C/It88EAsKiqKkSNHUrBgQTw8PLC1tcXExCTduby3bt3i4cOHFCjw7uaMCoWCy5cvk5phFKpQKHj9+nW6/4F0z4HyOg/gvS6qTklJwcbGhp07d7Jz5062bNnCokWLsl2ngYFBlo0nK2lz09PLutGJf27ixJGcjI3gZGwEfb7wwtyijGqZpWVZ7t27z9Onz9K95saNpDzFpdWjRxdMTE1UF3pbWJRhzdofaNfOOf+TyqPExCTMzUur/rewKMP9ew/S5ZGXmIyKFTNhxEi/dM/p6enx+pVmjh5ndOPGn5ibZ6yv9DnkFJNxmbl5GZKSkune3QNT06Ls37+N48d3Y25ehlWrFtK2bUsAatb8jCNHQjh7No5u3frzSkv5J974k7Jp6tA8q3rOJcajU1u27VzNpIlzmD9HeZ1Ujf/7lEKFChKxdz8AJ2PPcunXP6j35roTdZkw4WvVBeVffOGVa93Ch9XvjRtJlC1bOt16zM1Lk5SkPBKtr69Phw6urFu3OVMZhw715aefFtCr1xA2bNiWL3lnlJih3BYWmXPPKSbjMnPzMvyZdJP/+/xTChcuyN490QDExp7h11//wNa2LqDcrw8dDuHc2Tg8uw3QyH49ccJI1Q00vujjhUUe6zy7uOs3ktItszAvQ2LSuxmGLl3aE7h+a7rP3eTkWxw7dlJ1BsCqVUHUqfM5BQsWzPd8QXM5f/55dQoVKsTu3VEAnDhxml9++R07Wxu15JUX6uqzc6ONPltT/RkoZ/rWrl1M167tad68Axcu/AooT8Nt2/bddxE9PT1SU1M1enaDxihSNffQsg8eiB07dgxXV1c6deqEqakpMTExpKSkcPDgQZ48ecLr168ZMWIEcXFx1K9fn7CwMACOHj3K//73P+zs7IiOjlbNam3atAl7e3sASpQowR9//IFCoSA6OjrXshgYGOS4I9apU4ezZ8+SkKDsmJcsWcKsWdkfQTExMaFcuXIcPHgQgNDQ0HTbyjg4FOo3adIc6tu2or5tKxo3ccPezoaqVSsB0L9/T0JDIzK9JjLyYJ7i0hoxciKff95Eta0//7xFL5/B7NoVmf9J5VFU1BFs7axVF+v28e1OWNi+947J6NGjJ/Qb0IP27q0BqF3n/6hXvzaRkZo9veWtqKhD2KXJwde3O7t2ReQ5ZteuSHx8umJgYECxYqZ06dKekJAIRo2aTO3ajjg4tMHBoQ3Jybf44othhIXtw9KyLHv2BDF9+iJGj56S6QCRJu2POkJ927pUrlIBgC/6erHnzZeuvMS4uLZgxuz/0anDF2zd/K7Pio+/hqmpCXb21gBUrFSe6p9VVcvsT1qTJ89TXVDetKl7unrr169HproF2LfvULZxoaER9OrVLU39uhEaGk5S0k2uXLlGly5ugHKGKzVVQVyc8lrkmjU/48GDv7l2LTHdtgYM8GHgwF40a9ZBdT2GOkRFHcbOtm66fTYsLDLPMcr9uosq786d3QgNjSD+yjVMTU2xt1d+Ea9UqTw1PqvKuXMXsbAsS9juDXw/YyFjxmhuv540eY7qBhpNmrTHLm3/268noaHhmV4Tue9gtnGhoRH07v2uzrt2bU9IyLt1NG3iQPT+9HW3c+ceGjSoT8WK5QDo2KENFy9e4vnz5//qnK9cuUqxYiY4ONQDoHLlCtSoUY2z5+LUkldeqKvPzom2+mxN9WcAq1YtxMSkKM2bd0zXbxUpUpj58yeprgsbPnwg27fv1urnlvjnPvh3xLp06cLIkSMJCwvD0NAQGxsb/v77b3r06IGnpyepqak4OzvTsGFDKlWqxPjx49mwYQOFChVi6tSpVK1alQEDBtCzZ09evXrF559/zqRJkwAYMWIEAwcOxMzMjHr16qlurJGdhg0bMm/ePExMTDA0NCQ6Oppp095d4PnJJ58wffp0vvrqK1JTUylTpozqRiLZmTVrFuPGjWPBggVUr15ddTTN1taWMWPGYGZm9qFvnfiHbt++i2+/r9kYHIChkSHxV67xRZ9hANSzqY2/v3LQllPcv8md23fxGziatYE/YmRoSELCdQb0G4G1dS0WL5lB4wbtso3JSWpqKl5dBzB77kTGjR/G69cp9PYZyr27Obc3dbl9+y4DBoxiw4alGBkZER9/DV/f4djY1GLJkpk4OLTJNgYgIGAdlSuX58SJvRgZGbJy5QbVtQTZGTt2KEWKFMbPrzd+fr0BePnyJU2bdlBztpnduXOPwYPGsnqd8m6dCQnXGdR/FHWta7Lwh+k0a9Q+2xiAydPGoKenx8If3t0hLub4KUaPmERPbz+mzxxPwYLGvH6dwvCh47macF1jud2+fZf+/UcSFLQMIyND4uOv07fvVwDY2NRm6dKZ2Nu75hinrN8KxMaGY2RkyIoVgRw+rKxfH5/BLF06k7Fjh/L8+Qu8vQepZkmqVq2UaRBmaGjI1KljefjwMcHB/qrnt20LY+bM3K9Vft/cBw4cRWDgUgyNDElIuEY/36+xfrNfN3izX2cVA8qbTVSuXIHjMXswMjLkpzT7tZfnAGbPmUhBY2Nep6QweMg4EhKus2jxdIoUKcwgvy8Y5PcFAC9evKR5sw75mltueffrP4LgIH+MjAy5En+NPn2+ApR17r9sNrZ2LjnG+fuvpXLlCpw6GYGhkRErVqzn8OF3lzBkVbfnzv/C0KHfsnnTCgwNC3D//t94eQ/8T+TcpWs/5s2dRMGCBXn9+jV+X44hPv5aNqVRv4+1z1Znf2Zvb0OnTm35/fcr7N//bpb+229nEBFxgB9/XMX+/dvQ19cnLu43/Px05zIK8WH0FHIuXZZ++OEHunbtSunSpYmIiCA0NDTf74r46k7mG0X81xW2+PferfFDFTI01nYRNO5V6n/wVIlcFCqg/Z860LSnrzR790VdYKD/n/jVl/fyKkXOAvmvM9DX3M9Z6IqP8evv8+eaOwD3T7y4dFBj2zL+rFnuQWr0wTNi/3UWFhb06dOHAgUKYGpqmm6GTQghhBBCCCH+CRmIZcPDwwMPD4/cA4UQQgghhBD5QwduoqEpH985FkIIIYQQQgihZTIjJoQQQgghhNANH9GdIGVGTAghhBBCCCE0TGbEhBBCCCGEELpBrhETQgghhBBCCKEuMiMmhBBCCCGE0A1yjZgQQgghhBBCCHWRGTEhhBBCCCGETlAoUrRdBI2RGTEhhBBCCCGE0DCZERNCCCGEEELoBrlrohBCCCGEEEIIdZEZMSGEEEIIIYRukLsmCiGEEEIIIYRQFxmICSGEEEIIIYSGyamJQgghhBBCCN0gN+sQQgghhBBCCKEuMiMmhBBCCCGE0A2p8oPOQgghhBBCCCHURGbEtKiwRRNtF0Hjnv55WNtF0DgTq+baLoLG6enpabsIGvfs9UttF0HjDPQ/vmN5rz+iI7VvFTI01nYRNOplymttF0FogAKFtosgsiPXiAkhhBBCCCGEUBeZERNCCCGEEELoBvlBZyGEEEIIIYQQ6iIzYkIIIYQQQgjdINeICSGEEEIIIYRQF5kRE0IIIYQQQugGuUZMCCGEEEIIIYS6yIyYEEIIIYQQQjfIjJgQQgghhBBCCHWRGTEhhBBCCCGETlAoUrRdBI2RGTEhhBBCCCGE0DAZiAkhhBBCCCGEhsmpiUIIIYQQQgjdIDfrEEIIIYQQQgihLjIjJoQQQgghhNANCpkRE0IIIYQQQgihJjIjJoQQQgghhNANco2YEEIIIYQQQgh1kRkxIYQQQgghhG6Qa8Te38KFC4mKisqv1Yn34OrqxOlTkcTFHSIoyB8Tk6IfFGdlZcHVhJOUKlUi02srVizHrZtx1LOprZYc1E2hUDBuyhxWbdii7aLkqHXrFsTGhnP+/H4CA5dmW5fZxenr6zN79kTOnYvm4sVD+Pr2UL2mSpWK7Nu3mTNnojh8OIRPP62iWvbddyOJiztITMweFi6cirGxMQD7928jJmaP6nH//u/MnTtJrfmfOLGXc+eiCQxckmX+2cUoc5/A2bNRxMUdxNe3e6bX+vh0ZcuWlemeCwpaRlzcQY4f383x47uZNet/6kkuD7SRvza4tHYkJmYPZ85GsW79j1nmmV2Mvr4+s2ZN4PSZKM5fOEDfNHm6tnHiRuJZjh3frXoULVoEgEaN7Nh/YDvHj+8hPGIjFSuW00iuqrK1bsHJ2AgunD/AhhzadnZx+vr6zJk9kfPn9vPLxcP0S9O2mzVrwNGfw4g9Ec6hgzupX78uACNH+nEiZq/qEX8lltt//aL2XLPSyqU5Px8P4+TpSNasW5xl/rnFWFqa8+vvP1MyzWdUk6YOHDqyk5+PhxG6O5CaNT9Tey7Z0Ub7nThxJBcuHOD48d0sWPCu79YUdedcoUI5kpLOYWNTK93zRkZG7Nq1no4d26gnsVyosz2XKFGc1asXEXN8D+fP7cfb2wPQrfYs8k++DcSGDRuGk5NTfq1O5JGZWUlWLJ9H1279qVmzKQkJ15g+bdx7x/Xo0ZnoqK1YWppneq2xsTFrVi/GyMhIrbmoy5Wr1+k79BsiDxzRdlFyZGZWkoCAOXh6DqB2bUcSEq4zderY94rz9e1OtWqVsLFxplEjN4YM6UP9+nUAWL16EcuXr8fa2okpU+YRFLQMAB+fLri6OtGokRv29q7cvPkX3303EgBHRw/s7V2xt3dl8uR5XL16g0mT5qgtf3//2Xh5DaROnRYkJFxnypSxeY7x9e1O1aqVqVevFY0buzF48LvcS5QoxqJF05gzZyJ6enrp1mlvb4OzcxccHNrg4NCG0aOnqCW/3Ggrf00zMyuJ/7LZeHsPwrquE1cTbjB5ypg8x/T19aZqtUrY1m9F0ybt+fLLPtR7k6eDfT0WLgyggUMb1ePx4ydYWJYlKNif4V+Nx8HBlZ079rJg4VSN5hwQMBdPz/7Uqt2chITrTJv6zXvF9fPtQbVqlbG2aUnDRu0YMqQv9evXxdDQkPXrljDIbzS2di58//0iVv20AIA5c5ZgZ98aO/vWOLfqytOnT+nRw09jeb9VyqwkS5bNomf3L6lv48zVhBt8N3nUe8V4enVkT3gQFhZlVc+ZmhZlfeAS/jd+Jo0c2vL1V/9j9VrtfFZpo/327NkFV9cWNG7cHgeHNun67n97zqD87rFq1QKMjAzTrdPe3oYDB7bToEF99SeZBXW2Z4AVy+eRlJiMvYMrrm28mDd3EpaWZXWmPWtEaqrmHlqW40Bs8ODBhIeHq/738PDg3Llz9OzZEzc3N7p168b58+cBGDt2LNu2bQNg9erVuLi40KZNG2bPng3AnTt38PPzw8PDg06dOnH06NFM29u2bRtDhw7Fx8eH1q1bs3r1aqZNm4abmxs9e/bkxYsXAOzYsYOOHTvi7u7OuHHjePHiBa9evWLUqFF06NCBDh06sGnTJgBCQ0Nxd3fHw8ODoUOH8uLFC16/fs348ePp1q0bTk5O+Pn58fz5cwDWrl1Lq1at6NSpE6NGjWLx4sUAHDp0iM6dO9OhQwcGDx7M/fv3AZg5cybt27enQ4cO/PDDDx9eEx/I2bkZJ0+e4/LlBAD8/dfi5dXxveLMzcvQvr0LbdtlPhoFsHjRNNau3cSdO/fUlIV6BW/dRSc3F1o5NtF2UXLUsmVTTp06x5UrVwFYvnwdnp4d3ivO3b01a9duJiUlhQcP/mbz5lC8vDywsChD9epV2LQpBICIiAMULVqYunVrYm1di9DQCP7++yEAO3bsxcMj/VHGEiWKsXjxdPr2Hc7Dh4/UmP95VV4BAevx9HTPc0z79i6sW7fpTe4P3+Su3Mc7dWpHcvItvvlmWrr1VahQjqJFi/DjjzOJjQ3H3382JUoUU0t+udFG/trg5NSEU6fPp9l/19Otm3ueY9q7ubBOtY8/ZMuWUNX+b+9Qj+bNGnL8+B4iIjfRqJEdAB07tCEy4gBnz14EYOXKDYweNVn9yb7xts1efltvubTtrOLc3V1Ys3aTqm1v2hyCt1dHXr16RaXKtpw7p8ytUqXy3L17P9O6v/9+POHh+wmPOKCGDHPWokVjTp86T/ybvFauCKRLV/c8x5QtW5p2bs507NA73WuqVKnE3w8fcfCA8vvEH7/H8+jRY+zsrdWaT1a00X5tbNL33Tt37qFjR1c1ZpmeOnMGWLBgCuvWbebu3fTfPfz8evO//33PyZNn1ZZbTtTZnkuUKI6TUxOmTpsPQFLSTZo0ac+9ew/SrVub7VnkrxwHYu7u7oSFhQFw9epVXrx4wZQpU+jZsyehoaF88803DBs2jJcvX6pec/78eTZs2MCWLVsICQnh4sWLxMXFMW3aNDp16sS2bdtYunQpEyZM4PHjx5m2eeHCBZYsWcLKlSuZMWMGTZs2JTQ0FIDDhw/zxx9/sGnTJoKDg9m5cyelSpVi5cqVnDlzhr///psdO3bg7+/PyZMnAViwYAE//fQT27Ztw9LSkvj4eM6cOYOhoSEbN24kMjKSR48ecfDgQS5dukRgYCDbtm1jw4YNXLt2DYB79+4xd+5cVq5cyY4dO2jcuDFz5swhKSmJQ4cOERISQlBQEJcvX1YNFjXFysqCxMQ/Vf8nJiZTrJhplqcdZheXnHyLrl378ccf8ZnW3+cLLwwNDVn50wb1JaFm347wo20rR20XI1fKOkpW/Z9zXWYdZ2Vlnq6ek5KSsbQsi5WVBcnJt1AoFGmW3cTS0pzY2LO0bduSUqVKoKenR/funShbtnS6bY4Y4Ud4eDSnT5/P77TT5JW57BnzzylGuSw5zbKbqhneFSsCmTFjES9evOurAEqXLsX+/UcYOnQc9vauPHnyFH//2epKMUfayF8bMu6/WeeZfYxlFsve5nnv3n1WrAjEwcGViRNmERTsj4VlWapWq8STp89YvWYxR4+FsXbdD+k+t9QtP/rpjMvS5v369WtKlzYj/kosM2Z8y7x5y9Kt97PPqtHezYVJk+eqI71cWVmZk5SUft8sVswk076dXczNm3/Rw9uPK5evplvv5csJFClSiBYtGgPKgclnNapRJkP/pQnaaL8nTpyhbVvnHPtudVJnzr17e2JoWIBVq4IzbbdXr6FERR1WR0p5os72XKVKRW7evMWwYf3Zv38bR38Oo651LZ49e66K1XZ71ghFquYeWpbjzTqaNWvG5MmTefz4Mbt27aJNmzasWbOGVq1aAVC3bl2KFStGfPy7L/CxsbE4OjpiYmICKGfHAI4ePUp8fDyLFi0ClB8cN27coEaNGum2aWNjQ9GiRSlaVLlDN2jQAABLS0sePnxITEwM165do2vXrgC8evWK//u//8PLy4uEhAT69u1L06ZNGT16NACOjo54eXnRsmVLXFxcVNsrXrw4gYGBxMfHc/XqVZ4+fcqxY8dwdHRUbbtt27Y8fPiQc+fOkZycjI+PDwCpqakUK1aMMmXKYGxsjKenJ46OjowcOVLj52fr6+un+3L9VkpKygfFpWVdtyb9+/fEsYXHPy+oyJW+vl4e6zL7uIz1rKenR0pKapb1r1yWwoYN27C0NGfv3mCePHnKTz9t4OXLV6o4Y2Nj+vb1pmHDtv80xRzp6eW+j+YUkzn3nPdvgNjYs3TrNkD1/9Sp87l69SSGhoa8evUqh1fmP23krw16edjPc4rR19dDQcZ9XPlab6+BquePHTtJTMwpnFo0wdCwAG3atMS5ZReuXLnKoEG9CQr2p4GDZq4vUdZN5uez7qezjsu6bb97/V9/3aFyFVvq1q3J3j1B/Nrkd/54cwbE0CF9Wbpstdpms3OTl8+fD/mMevToMd6eg/jfxK+ZPG0sR3+O5dDBY7zS4CD7LW2036Cg7VhamrNnTxBPnz5j5cr0fbe6qSvnunVr4uvbHWfnLuop+D+kzvZsaFiASpUq8OjhIxwdPahSuSJRUVu4fDmBM2cuANpvzyJ/5TgQMzIywtHRkejoaPbu3Yu/vz9r1qxJF6NQKNLtfAUKFEh3DvOtW7coVKgQqamprFmzhuLFiwPw119/UapUqUzbNDRMfy5wgQLpi5iSkoKrqyvjx48H4MmTJ6SkpGBqakpYWBg///wzBw8epGPHjoSFhTF+/HguXbrEwYMHGTVqFIMHD6Zo0aIsWrQIHx8fPDw8uH//PgqFAn19fVKzOF80JSUFGxsbli1THmV88eIFT548oUCBAmzevJkTJ05w6NAhPD09WbduHZUqVcrpbf3HJk4ciVs75WDYxKQocRcvqZZZWpbl3r37PH36LN1rbtxIws7OOte4tHr06IKJqQmHDylPZ7OwKMOatT8wduwUdu2KzM+UPloTJnxN27bOAJiamhAXl7EuH2RRl39ia5uxLpVxN278ibl5GdUyc/MyJCUlc+NGUqYjpebmpUlKSqZEiWJs3LiD2bN/BMDBoZ7qNBIAF5fmnD9/kYSE6/mWd1aUedXNMq+8xGSXe04aNbKlePFihIXtA5QfhqmpqVoZwGgjf21IzLD/WlhkzjOnmMQs8vwz6SbFipnSr38P5sxeolqmp6fHq1evSE7+i2PHTqr26zVrNjJn7ncULGjM8+fqOYthwoQRtFO17aLExf2mWpZ9207CLtu2nYS5+bvro5T1exNTUxOaN29ESMheAM6ejeP8hV/5vOZn/HE5AX19fTp0aEODhtq5qQEo99t6aa79sbAow/0s9u3cYjLS09PjyeMntHN9d1r9qTP7iL9yLZ8zyJ022m+JEsXYtGknc+Yo93ll36253NWVc/fuHpiaFmX//m2q51etWsi4cdNVfbWmaao9JyffAmDNWuXlNVfir3L0aCy29ety5swFnWjPGqED125pSq4363B3d2fVqlUUL14cS0tLrKysiIiIAODs2bPcuXOHatWqqeLr16/PwYMHefLkCa9fv2bEiBHExcXh4ODAhg3K09suX76Mm5sbz55l38Fmx97ensjISO7evYtCoeC7775jzZo1REVFMWrUKJo3b8748eMpXLgwycnJtGrVihIlSjBgwADc3d359ddfOXbsGK6urnTq1AlTU1NiYmJISUmhQYMGHDx4kMePH/Py5UsiIiLQ09OjTp06nD17loQE5dHFJUuWMGvWLH755Rd69OiBra0tY8aMoUqVKqoYdZo0aQ71bVtR37YVjZu4YW9nQ9WqysFf//49CQ2NyPSayMiDeYpLa8TIiXz+eRPVtv788xa9fAbLICwfTZ48T3UzjKZN3bGzs6ZKlYoA9OvXg127MtfRvn2Hso0LDY2gV69uGBgYUKyYKV26uBEaGk5S0k2uXLlGly5ugPLc9dRUBXFxl6hXrzYbNwZQoEABDAwMGDnSj+DgHartNWniwP79P6v1fQCIikqfl69v90z55xSza1ckPj5d0+TenpCQnPfxIkWKMG/eJNV1YcOHD2D79j1ZHpBRN23krw1RUYexs62bLoewsMg8xyjz7KLKs3NnN0JDI3j06DEDBvjg7t4agDp1Pqd+vTpERh4kNCScBg3qU6GCFaC8lvKXi7+pbRAGMHnyXNWF9U3etO2qadpsaA5tO6u40NAIevd6V79du7QnJDSclJQUAvxnq25cUKPGp1T/tAqxsWcAqFnzMx48+Jtr1xLVlmtuoqOPYGtnTeU3efXp653pC3VeYjJSKBRs3rYSa2vlHfU8OrXl+YsX6Q5oaYo22q+NTW2Cg9/13SNGDGLjxh35nVq21JXzqFGTqV3bUXUDpeTkW3zxxTCtDcJAc+356tUbnD59np49OgNQurQZDg71OfXmsgBdaM8if+X6O2L16tXj0aNHeHl5ATB79my+++47Fi9ejKGhIYsXp79D0eeff06PHj3w9PQkNTUVZ2dnGjZsSJUqVZgwYQJubsovgrNmzaJo0aJcuHCBRYsWsXz58jwV+LPPPmPw4MH06tWL1NRUatSoQf/+/dHX1yciIoK2bdtibGxM+/btqV69OkOHDqVPnz4YGxtTqlQpvv/+e+7cucPIkSMJCwvD0NAQGxsbEhMT6dKlCz4+PnTr1o3ChQtTokQJjI2N+eSTT5g+fTpfffUVqamplClThtmzZ1OiRAnq1q1Lu3btKFSoEDY2NjRt2vRD6uGD3b59F99+X7MxOABDI0Pir1zjiz7DAKhnUxt/f+WgLac4oRtu375L//4jCQpahpGRIfHx1+nb9ytA+YG7dOlM7O1dc4wLCFhH5coViI0Nx8jIkBUrAjl8OAYAH5/BLF06k7Fjh/L8+Qu8vQehUCjYt+8wTZo4cPJkOPr6+oSERLBo0QpVuapWrajWa8PS5j9gwCg2bFiKkZER8fHX8PUdjo1NLZYsmYmDQ5tsY97lXp4TJ/ZiZGTIypUbOHIkJsdtRkQcYMmS1URHb0NfX4+LF3/Dz29Mjq9RF23krw23b99l4MBRBAYuxdDIkISEa/Tz/RrrN3k2eJNnVjGgvHFH5coVOB6zByMjQ35Kk2fXrv2YO3cS48cP53VKCj4+Q7h79z53797nq6/GE/zmgMODB39r9G5jyjY7gqAg/zdt9hp9+irrzcamNsuWzsLOvnWOcf5v2vbJ2HCMjIzetO3jAHTp2o85s7/D0LAAL168pFfvISQl3QSgatVKXLt2Q2O5ZuXO7bv4DRzD2vU/YGRkSEL8dQb2H4m1dS0W/TidJg3dso3JjW+f4Sz6YRqGRobcunmb7p4Dc32NOmij/UZFKfvu2Nhw9PX1CA1N33er28fSZ2Wk7vbctVs/Fi6YSv/+PdHX12f6jAWcOnUO0I32rBEf0YyYniKrk3c/UgkJCRw8eJDevXsDMGjQILp06UKLFi3Usj1DI0u1rFeXPf1TexfYaouJVXNtF0HjtH2LdKEZ+h9hPb9O1b3r7tStYIF/50+XfKiXKa+1XQShAak6cKMGTXvx/N8xiHsWtkBj2yrU9iuNbSsruc6IfUwsLS25cOEC7dq1Q09Pj8aNG+PoqPt32xNCCCGEEEL8u8hALA0jIyPmzv0P3w5UCCGEEEIIXfYRzVbmerMOIYQQQgghhBD5S2bEhBBCCCGEELrhI7pZh8yICSGEEEIIIYSGyYyYEEIIIYQQQjfINWJCCCGEEEIIIdRFZsSEEEIIIYQQukGuERNCCCGEEEIIoS4yIyaEEEIIIYTQDXKNmBBCCCGEEEIIdZEZMSGEEEIIIYRukGvEhBBCCCGEEEKoi8yICSGEEEIIIXSDzIgJIYQQQgghhFAXmRETQgghhBBC6AaFQtsl0BiZERNCCCGEEEIIDZOBmBBCCCGEEEJomJyaKIQQQgghhNANcrMOIYQQQgghhBDqIjNiQgghhBBCCN3wEc2IyUBMiwoZGmu7CBpnYtVc20XQuEeJB7RdBI0zq+is7SJoXMpH9MHx1uvUFG0XQeMK6Btouwga97HVs+IjumPbWx9bHQuhK2QgJoQQQgghhNANio/nwKZcIyaEEEIIIYQQGiYzYkIIIYQQQgjd8BGd6i8zYkIIIYQQQgiRg9DQUNq0aUOrVq0IDAzMtPzixYt06tSJ9u3bM2DAAB4+fJjrOmUgJoQQQgghhNANCoXmHnl069Yt5s+fz4YNG9ixYwcbN27k8uXL6WKmTZvG0KFDCQkJoVKlSqxcuTLX9cpATAghhBBCCCGycfToURwcHChevDiFCxfGxcWFvXv3potJTU3lyZMnADx79oyCBQvmul65RkwIIYQQQgihGzR4jdjDhw+zPIXQ1NQUU1NT1f9//fUXn3zyier/0qVLc/78+XSvGTt2LH369GH69OkUKlSITZs25bp9GYgJIYQQQgghPjpr1qzhhx9+yPT84MGDGTJkiOr/1NRU9PT0VP8rFIp0/z9//pxvv/2W1atXU7t2bVatWsWYMWMICAjIcfsyEBNCCCGEEELoBg3OiPXq1YuOHTtmej7tbBhA2bJlOXnypOr/27dvU7p0adX/v//+O8bGxtSuXRuAbt26sXDhwly3L9eICSGEEEIIIT46pqamWFlZZXpkHIg1bNiQY8eOce/ePZ49e0ZERARNmzZVLa9QoQI3b94kPj4egKioKGrVqpXr9mVGTAghhBBCCKEbFLr3O2JlypRh+PDh+Pj48OrVKzp37kzt2rXp168fQ4cOpVatWsyYMYOvvvoKhUJBqVKlmD59eq7r1VMo3uPejSJfmRaprO0iaNzLlNfaLoLGPUo8oO0iaJxZRWdtF0HjUj6iH6B863VqiraLoHEG+nIiyX+dtGXxX/X6ZZK2i5Anz1Z8rbFtFfKdp7FtZUVmxIQQQgghhBA6QZH68cwRyaE9IYQQQgghhNAwGYgJIYQQQgghhIbJqYlCCCGEEEII3fARXacpM2JCCCGEEEIIoWEyIyaEEEIIIYTQDTp4+3p1kRkxIYQQQgghhNCwf/VA7MKFC3z77bfZLt+/fz+rVq0CYPHixSxevPgfbS8mJoaePXsC0LNnT2JiYv7R+vKDi4sjR2N2c+rMPtas+wETk6LvHWNpac6lP45SslQJ1XOtXVtw7cZpjhzbpXoULVpE7flk1Lp1C2Jjwzl/fj+BgUuzzC+nOH19fWbPnsi5c9FcvHgIX98eqtdUqVKRffs2c+ZMFIcPh/Dpp1VUy777biRxcQeJidnDwoVTMTY2BmD//m3ExOxRPe7f/525cyep8R34cAqFgnFT5rBqwxZtF+WDtHJpzs/Hwzh5OpI16xZnWfe5xVhamvPr7z+r9u3qn1Xl8NFQ1eNozG7+fnwFt/atNJJTblxaO3I8Zg+nz0axbv2PWbfnXGIsLc35/fIxSqVpzwAtnJpw9HiYWsufE2215aCgZVy8eEjVZmfNmpBue4aGhhw6tJOvvuqvhqyVXFo7EhOzhzO51GtWMfr6+syaNYHTZ6I4f+EAfX27q15TokQxfvppAUePhXH6TBReXh0BGDFiEMeO71Y9/rh8nOSbF9SWX1bUkfNnn1VNl9eJE3t58vQq7d1d0q33yy/7EBsbrvYcAbp375TuM+HSpSM8enSF0qXN3ismL8zMSrJz5xrOnIni1KlIHBzqqZZ9/nl1IiI2cvz4bn7+eRfW1rXyLcf30cbVidOnIrkYd4jgIP9s23lucVZWFlxLOKnqx2rUqMbJ2AjV48zpfbx+mUSHDq5qz+l9/NP8CxYsyPKAuZw9E8W5s9EsD5hLwYIFNZmCbkhVaO6hZf/qgVitWrWYNm1atsvj4uJ4/PixBkukWaXMSrLEfyY9vf2oZ92Sq1dvMGny6PeK8fLuyJ6IYCwsyqZ7nb1DPRYtXEHjBu1Uj8ePn2gkr7fMzEoSEDAHT88B1K7tSELCdaZOHftecb6+3alWrRI2Ns40auTGkCF9qF+/DgCrVy9i+fL1WFs7MWXKPIKClgHg49MFV1cnGjVyw97elZs3/+K770YC4Ojogb29K/b2rkyePE/5fk6ao6F3JO+uXL1O36HfEHngiLaL8kFKmZVkybJZ9Oz+JfVtnLmacIPvJo96rxhPr47sCQ9Kt2//dukyTRq6qR7RUYfZvCmE0JAIjeWWHTOzkixbNovu3oOwqetEQsJ1Jk8Z/V4xXt4ehEduTJdzwYLGTJg4gjVrF1PAwEBj+aSlrbYMYG9fj5Ytu6ja7ejRk9Ntc86ciVSqVF6tufsvm4239yCs6zpxNeEGk6eMyXNMX19vqlarhG39VjRt0p4vv+xDvTd5+wfMISnpJg0btKVdu+7MnvMdFpZlmTt3KQ0c2tDAoQ2tXTx58uQpvXyGqC1HTeV86dJlVV4NHNoQFXWYTRt3ErLz3aDLwaEew78eoLFcAwO3qvatRo3cuHnzNsOHT+Cvv+68V0xeLFgwlZ9/PoG1tRNffDGMwMClFCpUkEKFCrJrVyBz5y7DwaENM2YsZPXqhfmdaq7MzEqyYvk8unbrz+c1m5KQcI3p08a9d1yPHp3ZH7UVS0tz1XO//voH9W1bqR77Ig8RFLydHTv2aCS3vMiP/Md9M5QCBQpgbdMSa5uWFCpUkLFjBms6FaFB/+qB2NsZqp49ezJr1iy6deuGs7MzBw8e5PLlywQHBxMcHMzWrVuzXcfRo0dp3749bm5uDBgwgMePH/P48WOGDh1Kt27dcHR0ZNy4cSgUWY+ab968SY8ePfDw8KBz586cPXtWTdlm5uTUhNOnLnDlylUAVi5fT5du7nmOKVu2NG3btcLDvXemddvb29C0eQN+Ph7G3oiNNGxkq85UstSyZVNOnTqnKvvy5evw9OzwXnHu7q1Zu3YzKSkpPHjwN5s3h+Ll5YGFRRmqV6/Cpk0hAEREHKBo0cLUrVsTa+tahIZG8PffDwHYsWMvHh5t0m2zRIliLF48nb59h/Pw4SO15P9PBG/dRSc3F1o5NtF2UT5IixaNOX3qPPFv99sVgXTp6p7nmLJlS9POzZmOHXpnu40GDevj3sGV4cP+p44U3lsLpyacOn1etR+vWL6erhnac04xZc1L4+bmTIf2vdK9pqVzUwoXLsSA/iPVnkN2tNWWK1Ysh4lJEZYs+Z6TJyMICJhDiRLFVNvz9vagWDET9u6NVlvuThnqbPny9XTLop/OLqa9mwvrVHk/ZMuWUDw9O1CiRDFatGjC9OkLAPgz6SbNm3Xg/r0H6dY9fcY4IiMOEhFxQG05ZqSunNNq2NCWDh1dGTr03VkxpUubMW/+ZL4dN11tueVk5MhB3L59lxUrAvMcY2hoyKxZEzh2LIwTJ/ayfPncLGdRDAwMaNPGiZ9+CgLg/PlfuHIlgVatmtOypfLLfHj4fgB27Yqke3c/NWSYM2fnZpw8eY7LlxMAWOa/Fu83s7R5jTM3L4N7exfatOue6XVvNW5kh4dHW/y+zHwwR5vyI//Dh48zfcZCFAoFqampnD0bR/nyVppLQlekpmruoWX/6oFYWq9evWLjxo188803LFy4kKpVq+Lp6YmnpyedOnXK8jUvX75k5MiRzJw5k9DQUD799FO2b9/OgQMHqFGjBhs3biQ8PJzY2FguXryY5Tq2bNlC8+bN2bZtG0OHDuXUqVPqTDMdSytzEhOTVf8nJd2kWDGTdJ14TjE3b/5FD+9Bqs4grXv3HvDTig00cmjLdxNnsyFoWaZZM3WzsrJIV/bExGSKFTPN8hSG7OKsrMxJTPxTtSwpKRlLy7JYWVmQnHwr3QA7KekmlpbmxMaepW3blpQqVQI9PT26d+9E2bKl021zxAg/wsOjOX36fH6nnS++HeFH21aO2i7GB7OyMicpKed9O6cY5b7tx5XLV7PdxpSpY5kyaS6PHunGrLmVlTlJmdqqaeacs4m5mfwX3l6Z2/Ou0EjGjpnKIy0eMNBWW/7kk1JERx9hyJBx2Nm15vHjJ/j7K2ewP/+8Ol9+2Qc/P/V+mcuYU1JS5txzirHMYpmlpTmVq1Tk5s2/GDLUl31RWzh8JIS6dWvy7NlzVexnn1WlXbtWTJkyT605ZqSunNOaNn0ck76bo2q/+vr6rFq1kPHfzuDPP2+pK7VslSpVgmHD+meacc0tZtQoP16/fk2DBm2xs2tNcvKtbGeL9fX1uHPnnuq5t+9LtWqVuXnzNsuWzeLnn3exe/cGChTQ/L3YyllZcCNNG82unecUl5x8iy5d+/HHH/HZbmfm9//jfxNn6kzf/VZ+5B+575Aq9/LlLRk6xJetW3dpJgGhFf+ZuyY2aaI88l+tWjUePHiQp9f89ttvlClThho1agAwYsQI1bLz58+zevVq4uPjefDgAU+fPs1yHQ0aNGDIkCH8+uuvNGvWjB49emQZpw76evpZztSlpKS8V0xWengPUv19/NhJYmJO4+jUmMB1mrveSF9fL09lzylOXz99/np6eqSkpGZ6/t2yFDZs2IalpTl79wbz5MlTfvppAy9fvlLFGRsb07evNw0btv2nKYpsZFU/kGHfzkNMduzsbTAzK8nmN7MoukDdOWuTttpybOxZunV7d+3X1KnzuXbtFKamJqxcOZ/evYfx9Omzf5pejvTykHtOMfr6eijImHcKhgUKUKlSeR49fExLp85UrlyByH2buXwlgbNn4gD4cnAf/P3XanzWXl05v2X/pv1u3LhT9dzkyaM58vMJoqOP0KSJQ36lkmd9+3qza1cECQnX3yvG1dWJ4sVNcXJSfocxMjLi9u3Mpywq9/P0z6n2BcMCtG7tiItLN2Jjz9KunTM7dqzm008b8vLly/xJMA/y2j/9k36sgUN9zMxKEhS0/cMLqib5mb+NdS22bF7JkqWrCdu9L/8Lq+t0YKZKU/4zA7G3N1PQ09PL82sMDQ3TxT969IgnT54QGRlJeHg4Xbt2pWHDhvz+++/ZnppYr149wsLCOHDgALt372b79u2qG4SoW2JiEvVt66j+t7Aow/17D9J9schLTEbFipng268nc+csUT2np6fH61evsn1Nfpkw4WvatnUGwNTUhLi4S6pllpZluZdF2W/c+BNbW+ss427c+BNz8zKqZebmZUhKSubGjaRMs1zm5qVJSkqmRIlibNy4g9mzfwSU1xy8PX0GwMWlOefPX8zxA1f8Mzdu/Km6Dgay3m/zEpMdj05tCQranm271oYbN/6kvm1d1f8WFpn397zE6ApdaMuNGtlRvHgxwsIiAWU/lpqaSqtWzSlRohhr1iwCoFw5S1q0aIKpaVEmT87f2aPEDDllVWc5xSRmkfefSTdJTlbO+qxbtxmA+PhrHD0aS/36dTl7Jg59fX3c3V1p3MgtX/PJC3Xl/Fbnzm5s2LAtXfv18vbg9l93ad/ehSJFCmNhUZZjx3fTwCH9aeXq0rmzGyNGTHzvGAMDA0aM+E516miRIoUpWNAYG5vaLF06UxXXsGE79PSUp8Xfv/838K4NPHv2jEuXLhMbexZQnpq4dOksKlUqz2+/Xc6/JLPw3cSRtGunvNmRqUlR4i5mbOf3M7Xz6zeSsLPL2M4zx2WlSxc31gdu0Zm+Wx35d+3anh8WTWfoV+MJDt6h/iSEVv1nTk3MioGBAa9fv852eaVKlbh79y6XLys7qhUrVhAUFMTPP/9Mt27daN++PS9evODSpUukZjM6nzVrFiEhIXTs2JEJEybwyy+/qCWXrERFHcHWzpoqVSoC0Me3O2Fh+947JqNHj57Qb0AP2ru3BqB2nf+jXv3aREYeyvccMpo8eZ7qouamTd2xS1P2fv16sGtX5psq7Nt3KNu40NAIevXqhoGBAcWKmdKlixuhoeEkJd3kypVrdOmi/JLSsmVTUlMVxMVdol692mzcGECBAgUwMDBg5Ei/dJ1hkyYO7N//s1rfh49ddLRyv638dr/t651pv81LTHYaNbbj4IGj+Vnkfyw66jB2tu/2476+3qoBxPvE6ApdaMtFihRm/vxJquvChg8fyPbtu9myJZTq1RupyhcWFsnixSvyfRAGEBV1GDvbuqqcfH27Z6qznGJ27YrEx6eLKu/Ond0IDY3g2rVEzpy5QPceylPvS5c2w8Ghnup06Zo1P+PBg7+5fj0x33PKjbpyfqtxE3sOZOiDq1S2w8HBlQYObfjSbywJ8dc0NggrXrwYVapU5Nix7C9NyC5m376DDBrUS3VgeOnSmUyZMpbTp8+r9k97e1dSUlLYsyeavn2V107VrPkZn31WjUOHjhMefoCKFcup7pTYuLEdCoWCq1dvqC/pN76bNEd1A41GTdywt7OhatVKAAzo35OQ0MztPDLyYJ7istK0aQOio3XnJlT5nX+7ts4smDcF1zbeH/cgTKHQ3EPL/jMzYlmxtbVlzJgxmJmlv0Xst99+S4sWLXBycmL27NmMHj2aV69eUb58eWbNmsX58+f57rvvCAgIoGjRolhbW5OYmEj58pnvrNWzZ09GjBjBtm3bMDAwYObMmZli1OXO7bv4DRzN2sAfMTI0JCHhOgP6jcDauhaLl8ygcYN22cbkJDU1Fa+uA5g9dyLjxg/j9esUevsM5d7d+xrKTOn27bv07z+SoKBlGBkZEh9/nb59vwJQHS20t3fNMS4gYB2VK1cgNjYcIyNDVqwI5PBh5c8O+PgMZunSmYwdO5Tnz1/g7T0IhULBvn2HadLEgZMnw9HX1yckJIJFi1aoylW1akWdvTbsv0K5345h7fofMDIyJCH+OgP7j8TauhaLfpxOk4Zu2cbkRZUqFbl+LUnNWbyf27fvMnDgKNYHLlHuxwnX6O87AmubWvy45HsaOrTNNkbXaastR0Qc4McfV7F//zb09fWJi/sNP78x2ZRSfbkPHDiKwMClGBoZkpBwjX6+X2NtU4slS2bSwKFNtjGgvIlF5coVOB6zByMjQ35auYEjR5R5e3YbwPwFk/H17YG+vj4zZizi9Cll36TcxzU/CFN3zm9zu6aFAWZ2qlSpwM2bf6U78Jt2v84uBmD69IV8//14YmL2YGCgz7lzvzBmzJQstzNs2HiWLp3FqVORKBQK+vb9iocPH/Hw4SO6dvVl4cKpFClSmBcvXuLpOYAXL16oL+ks3L59F99+X7MxOEDZfq9co3efYQDUs6mNv79y0JJTXG6qVa3EVS3t17nJj/xnzvwfenp6qmtZAY4ejWXosOx/qkn8u+kpdGV+9yNkWqSytougcS9Tsp+h/K96lHhA20XQOLOKztougsalfETntL/1OlW3r01TBwP9//SJJAJpy+K/6/VL3ToAmZ2n8/ppbFuFv16usW1lRT5RhBBCCCGEEELD/tOnJgohhBBCCCH+RVI/npP1ZEZMCCGEEEIIITRMBmJCCCGEEEIIoWFyaqIQQgghhBBCNyg+nhvmyIyYEEIIIYQQQmiYzIgJIYQQQgghdIPcrEMIIYQQQgghhLrIjJgQQgghhBBCJyg+oh9VlxkxIYQQQgghhNAwmRETQgghhBBC6Aa5RkwIIYQQQgghhLrIjJgQQgghhBBCN8jviAkhhBBCCCGEUBeZERNCCCGEEELoBrlGTAghhBBCCCGEusiMmBBCCCGEEEI3yO+ICSGEEEIIIYRQF5kRE0IIIYQQQugGuUZMCCGEEEIIIYS6yIyYFr1KTdF2ETROT09P20XQOLOKztougsbduRqp7SJoXKkKLbVdBI17/RH2YQo+niO1b+nxcfXbH+PnlIH+x3dcXqH4+Nqy0D0yEBNCCCGEEELoBvlBZyGEEEIIIYQQ6iIzYkIIIYQQQgjdIDfrEEIIIYQQQgihLjIjJoQQQgghhNAJCvlBZyGEEEIIIYQQ6iIzYkIIIYQQQgjdINeICSGEEEIIIYRQF5kRE0IIIYQQQugGmRETQgghhBBCCKEuMiMmhBBCCCGE0A0KuWuiEEIIIYQQQgg1kRkxIYQQQgghhG6Qa8SEEEIIIYQQQqiLzIgJIYQQQgghdIJCZsSEEEIIIYQQQqiLDMSEEEIIIYQQQsPk1EQhhBBCCCGEbpBTE4UQQgghhBBCqIvODcQuXLjAt99+m+3y/fv3s2rVKgAWL17M4sWL87Tebdu2MXbs2Hwpo7a1bt2CEyf2cu5cNIGBSzAxKZrnGH19fWbPnsDZs1HExR3E17d7ptdWqFCOpKRz2NjUUj03bFg/Tp2KJCZmD2FhgVSqVF59CWZB3Tn7+HRly5aV6Z4LClpGXNxBjh/fzfHju5k163/qSS4PWrk05+fjYZw8HcmadYuzzD+3GEtLc379/WdKlioBQPXPqnL4aKjqcTRmN38/voJb+1YaySm/KRQKxk2Zw6oNW7RdlA/m4uLI0ZjdnDqzjzXrfsiynnOLsbQ059IfR1X1nFaFClZcu3Eaa+tamZZpUxtXJ06fiuRi3CGCg/yzzDsvcVZWFlxLOEmpNLnXqFGNg/u3czI2gtgT4bRybqbWXLLj2roFJ2MjuHD+ABsCl2abY3Zx+vr6zJk9kfPn9vPLxcP08+2hek2JEsVZvXoRMcf3cP7cfry9PVTLvhrWnzOn9xF7Ipw9uzdQuXIFtebZunULYmPDOX9+P4E55JldnLK/nsi5c9FcvHgI3zR5VqlSkX37NnPmTBSHD4fw6adVVMuCgpZx8eIhYmL2EBOzh1mzJgBgZlaS4GB/YmPDOXMmiunTx6Gnp5ev+arjs6lKlYpERm7i9Ol9HD68M12ubw0e3IeTJyMyPV+rVg3i42PzLcfcaGvfBjAyMmJ3WCAdO7ZRX4K5cHVtwamTkcRdOEjQhmXZ559LnJWVOQnx6fsvgJYtmxJ7Ilxt5ddJqamae2iZzg3EatWqxbRp07JdHhcXx+PHjzVYIt1iZlYSf//ZeHkNpE6dFiQkXGfKlLF5jvH17U7VqpWpV68VjRu7MXhwH+rXr6N6rbGxMatWLcDIyFD1nKNjI3r16kbz5h2xt3dl5869BATM0UzCueSTl5icci5RohiLFk1jzpyJmT6c7e1tcHbugoNDGxwc2jB69BTNJJxBKbOSLFk2i57dv6S+jTNXE27w3eRR7xXj6dWRPeFBWFiUVT3326XLNGnopnpERx1m86YQQkMyf7DruitXr9N36DdEHjii7aJ8sFJmJVniP5Oe3n7Us27J1as3mDR59HvFeHl3ZE9EcLp6fsvY2IjlK+dhmKZt6wIzs5KsWD6Prt3683nNpiQkXGP6tHHvHdejR2f2R23F0tI83et+WDSdVauDqW/bin79vyZowzIMDAzUnlfGsgcEzMXTsz+1ajcnIeE606Z+815x/Xx7UK1aZaxtWtKwUTuGDOlL/fp1AVixfB5JicnYO7ji2saLeXMnYWlZlhYtGtO7dzeaNuuArZ0LO3bsJSBgrprznIOn5wBq13YkIeE6U6dmPgCaU5yvb3eqVauEjY0zjRq5MWTIu/569epFLF++HmtrJ6ZMmUdQ0DLVOu3t69GyZRfs7V2xt3dl9OjJAMyePYFLl/7A1tYFB4c22NlZ4+PTJd/yVddn0+rVC1mxIhAbm5ZMmTKfDRuWpltvgwb1+frrgemeMzAwYMiQvoSErMXEpEi+5Jgbbe3boPyMPnRwBw0a2Gok16yYmZVkecA8unn2p2atZsq8pmWdf05xPbp3Iipqqyo3gIIFCzLpu1EErl9CgQKa7bOE5ujcQCwmJoaePXvSs2dPZs2aRbdu3XB2dubgwYNcvnyZ4OBggoOD2bp1a7brOHr0KO3bt8fNzY0BAwaoBm7Xrl2jZ8+eODk5MX78eABev37N+PHj6datG05OTvj5+fH8+XMSExNp3bo1Xl5efPHFF7x69Ypx48bh4uKCj48PvXr1IiYmBoCAgAA6duxI+/btmTVrFgqF+s5tbdmyKadOnefKlatvtr0eT0/3PMe0b+/CunWbSElJ4cGDh2zeHIqXV0fVaxcsmMK6dZu5e/ee6rlbt24zdOi3PHqkfB9Pnz5P+fKWassxI3Xm3KlTO5KTb/HNN+kH/xUqlKNo0SL8+ONMYmPD8fefTYkSxdSbaDZatGjM6VPniX+T28oVgXTp6p7nmLJlS9POzZmOHXpnu40GDevj3sGV4cO0N+v3TwRv3UUnNxdaOTbRdlE+mJNTE06fuqDah1cuX0+Xbu55jilbtjRt27XCw713luufO38ygeu3cvfufXWl8EGcnZtx8uQ5Ll9OAGCZ/1q80/RJeYkzNy+De3sX2rTLPNttYGBAiRLFATApWpTnz1+oKZPsKfunc1x+2z8tX4enZ4f3inN3d2HN2rf92N9s2hyCt1dHSpQojpNTE6ZOmw9AUtJNmjRpz717D7h58zZD0vTdp9Tcd78t/9v9c3kueWYV5+7emrVrN6vyVPbXHlhYlKF69Sps2hQCQETEAYoWLUzdujWpWLEcJiZFWLLke06ejCAgYI6qv965M5ylS9cA8OLFCy5e/I3y5a3yMd/8/2yysCjDp59mnStA6dJmzJs3mXHjpqfblrV1TT7//DM8PQfkS355oa19G+DLL/sw/n/fE3vyrHqTzIFzy2acPPWuX/IPWIuXZxb9Vw5x5uZlaN++Ne0y9F+tWjWjcJHC9PUdruYsdFCqQnMPLdO5gVhar169YuPGjXzzzTcsXLiQqlWr4unpiaenJ506dcryNS9fvmTkyJHMnDmT0NBQPv30U7Zv3w5AcnIyixcvZs+ePRw6dIg//viDM2fOYGhoyMaNG4mMjOTRo0ccPHgQgISEBGbPns2qVasIDg7m2bNn7N27lxkzZnDhwgUADh06RFxcHFu2bGHHjh3cunWLkJAQtb0nVlbmJCb+qfo/KSmZYsVM001x5xSjXJacZtlN1RHk3r09MTQswKpVwem2+csvv3PkiHLQaWRkxJQpY9m2bbda8suKOnNesSKQGTMW8eLFy3TbLF26FPv3H2Ho0HHY27vy5MlT/P1nqyvFHFlZmZOUlL78xYqZZMo/u5ibN/+ih7cfVy5fzXYbU6aOZcqkuaovbP82347wo20rR20X4x+xzGI/zVjPOcUo63mQ6oM+LZ9eXTE0LMCa1RvVm8QHKGdlwY00bTcxMXP7zi0uOfkWXbr2448/4jOtf8iwbxkzejBX408SvjeYL4d8Q0pKivoSyoKVlUW6/im7HHOKy7gsKSkZS0tzqlSpyM2btxg2rD/792/j6M9h1LWuxbNnz/nll984fPg4oOy7p04dy7atYWrO893+mXOeWcdl1ZdbWpbFysqC5ORb6Q50vu3LP/mkFNHRRxgyZBx2dq15/PgJ/v7KszZ27NjDrVu3AahT53O6dXNn5869+ZSvej6bss+1LPr6+qxevYhvv51OUtLNdOU5efIcAweOIjn5r3zJLy+0tW8D+PgMZt++Q2rOMGf5kX9y8i26duvHH3+k77tDQsIZNWoSDx/+Oz+XRd7o9F0TmzRRHt2uVq0aDx48yNNrfvvtN8qUKUONGjUAGDFiBKC8Rqx+/foUL14cgPLly3P//n3s7OwoXrw4gYGBxMfHc/XqVZ4+fQpAqVKlsLJSHjn7+eef6dq1K3p6elhaWtKgQQMAjh07xvnz5/HwUJ63/Pz5cywsLPIl/6zo6elnOeOW9otFTjH6+umX6ekpn69btya+vt1xds7+lA0zs5Js2LCUv/9+xIQJs/5hJnmnrpxzEht7lm7d3h1VnDp1PlevnsTQ0JBXr159SBofLGP530qbQ15ismNnb4OZWUk2b1LfAQSRO/087Od5icmoTt3P6ePbHddW3fKnoPksr/vuh+zjxsbGbAhcSl/f4YTt3oe9nQ07tq/m5Mlz6b4UqZuy7JmfzzrHrOMy92N6pKSkYGhYgEqVKvDo4SMcHT2oUrkiUVFbuHw5gTNnlAcMzcxKEhTkz8O/H/G/CTPzNbf05dfLY11mH5d1nqlZ1v/b90DZX/dXPT916nyuXTuVrr9u2bIpq1Yt5OuvJ3L+/C//KM9321fPZ1NW+8Hb92HKlDEcORJDdPQRmjRxyJc8/glt79valh/7vMiCDsxUaYpOD8SMjY0B3uvCWkNDw3Txjx494smTJwAUKPAuXT09ZaOIiopi0aJF+Pj44OHhwf3791WNpWDBgqp4AwMDUrO4qC8lJYVevXrxxRdfAPDw4UO1Xn9w48af2NrWVf1vaVmWe/ce8PTpszzF3LjxJ+bmZVTLzM3LkJSUTPfuHpiaFmX//m2q51etWsi4cdMJC9tHzZqfsWXLCkJCwhk7dlqW74W6qCvnnDRqZEvx4sUIC9sHKPeX1NRUrXSaN278Sb001/FZWJThfhb55xaTHY9ObQkK2q7WU2pF7hITk6hvm3Md5iUmIy9vD0xNihIZrbyJibl5aVb8NJ/x385gz+4oNWSSu+8mjqRdO+VNYUxNihJ38ZJqmbLt3s+U0/UbSdjZWecal1bNz6tTuFAhwnYr23HMidP88stv2NlZq30gNmHCCNq1dQbA1LQocXG/ZSh75nq7cSMJO9uMOb7tx5IwN393/YiyH7tJcvItANas3QTAlfirHD0ai239upw5c4GaNT9j69afCNkZzpixU/K9754w4WvaqvI0IS4uY11mleef2GabZ9b99Y0bSZQtWzrdeszNS5OUlEyjRnZv+utIIHN/PXSoLyNH+tGr1xCio/PvOlJ1fTYpc/0kQ67KZV5eHty+fYf27V0oWrQIFhZlOX58Nw4OmrtZha7s29oyccJI2rVT5m9iWpSLedznM/dfefuMFv9tOn1qYlYMDAx4/fp1tssrVarE3bt3uXz5MgArVqwgKCgo2/hjx47h6upKp06dMDU1JSYmJssv2w0bNmT37t0oFApu3brFiRMn0NPTw8HBgZ07d/LkyRNev37Nl19+SXi4+u5uExV1CDs7a6pUqQgoL/bdtSsizzG7dkXi49MVAwMDihUzpUuX9oSERDBq1GRq13ZU3ZgiOfkWX3wxjLCwfVhalmXPniCmT1/E6NH5/0GeG3XlnJMiRYowb94k1XUGw4cPYPv2PRrPHSA6+gi2dtZUfpNbn77eqgHi+8Rkp1FjOw4eOJqfRRYfICpKWYdv9+E+vt0z1WFeYjIaO3oKNnWdaNygHY0btCM5+S98+wzX2iAM4LtJc6hv24r6tq1o1MQNezsbqlatBMCA/j0JCc3cPiMjD+YpLq3LV65SrJgJDRzqA1C5cgVq1PiUs2fj8jmjzCZPnoudfWvs7FvTpKk7dnbWVH1Tb/369SB0V+ay79t3KNu40NAIevd614917dKekNBwrl69wenT5+nZozOgvH7IwaE+p06fx9KyLOF7NzJ9+kJGjZ6klv5r8uR5qhtkNH2TZ5U05c/YV6fNM6u40NAIevXqlqa/diM0NJykpJtcuXKNLl3cAOUMV2qqgri4SxQpUpj589P21wPZvn03qampDBjgw8CBvWjWrEO+DsJAfZ9NWeeaSlzcJSpXtsXe3hUHhzYMGjSG+PhrGh2EgW7s29o0afIcbO1csLVzoUmT9til6Zf69+tJaGjm74CR+w7mKU4oKRQKjT20TadnxLJia2vLmDFjMDMzS/f8t99+S4sWLXBycmL27NmMHj2aV69eUb58eWbNmpXt4KhLly6MHDmSsLAwDA0NsbGxITExMVNc165duXTpEm5ubnzyySdYWFhQsGBB7OzsuHTpEl27diUlJYUmTZrQsWPmCzXzy+3bdxkwYBQbNizFyMiI+Phr+PoOx8amFkuWzMTBoU22MQABAeuoXLk8J07sxcjIkJUrN6iu/8rO2LFDKVKkMH5+vfHz6w0or8Vr2rSD2vJMSxs5R0QcYMmS1URHb0NfX4+LF3/Dz2+MJtLN5M7tu/gNHMPa9T9gZGRIQvx1BvYfibV1LRb9OJ0mDd2yjcmLKlUqcv1akpqzELlR1uFo1gb+iJGhIQkJ1xnQbwTW1rVYvGQGjRu0yzbm3+z27bv49vuajcEBGBkZEn/lGr37DAOgnk1t/P2Vg7ac4rLz998P6dzFl3nzJlGwoDGvX6cw0G808fHXNJGayu3bd+nffwRBQf7Kssdfo09fZf9kY1ObZUtnYWffOsc4/4B1VK5cgZOx4RgZGbFiRaDq+q+u3fqxcMFU+vfvib6+PtNnLODUqXP8+MMMihQpzJd+X/Cln/KsjRcvXtKkaXs15jmSoKBlb8p/nb59v1LluXTpTOztXXOMC3iTZ2xsOEZGhm/yVPbXPj6DWbp0JmPHDuX58xd4ew9CoVAQEXGAH39cxf7929DX1ycuTtlfGxoaMnXqWB4+fExwsL+qnNu2hTFz5g/5kq+6Ppt69RrCkiXfM2bMEJ4/f0H37n468aUxI23t27ri9u279Os/guA3eV2Jv0afPl8Byvz9l83G1s4lxzjxcdNT6GLL1kEHDhxAoVDg6OjIo0eP6NChA1u3blVdc/YhChVS7++5CN1gZPCvO97xj925GqntImhcqQottV0EjXv6SvN3INQ2A/1/3Ykk/5ge+fe7W/8G+fk7Y/8WqQrt/56Spn2MX39fvsg80aCLHvbT3O+Zmi7X7k/2fHzfED9QlSpVGD16NAsWLABg6NCh/2gQJoQQQgghhPh4yUAsj8qVK5fjtWZCCCGEEEKIf+gjumvix3eOhRBCCCGEEEJomcyICSGEEEIIIXSCQmbEhBBCCCGEEEKoiwzEhBBCCCGEEELD5NREIYQQQgghhG6QUxOFEEIIIYQQQqiLzIgJIYQQQgghdMNH9PviMiMmhBBCCCGEEBomM2JCCCGEEEIInSC3rxdCCCGEEEIIoTYyIyaEEEIIIYTQDTIjJoQQQgghhBBCXWRGTAghhBBCCKEb5K6JQgghhBBCCCHURWbEhBBCCCGEEDpB7poohBBCCCGEEEJtZEZMCCGEEEIIoRvkGjEhhBBCCCGEEOoiM2JCCCGEEEIInfAxXSMmAzEtKlTASNtF0Lhnr19quwgal5L6Ec2xv1GqQkttF0Hj7l7bp+0iaJyJVXNtF0Hj9PT0tF0EjVMoPp4vRQApqSnaLoLGGegbaLsIGpei+PjqWegeOTVRCCGEEEIIITRMZsSEEEIIIYQQuuEjOpFIZsSEEEIIIYQQQsNkRkwIIYQQQgihExQyIyaEEEIIIYQQQl1kRkwIIYQQQgihG2RGTAghhBBCCCGEusiMmBBCCCGEEEInyDViQgghhBBCCCHURmbEhBBCCCGEELpBZsSEEEIIIYQQQgCEhobSpk0bWrVqRWBgYKbl8fHx9OzZk/bt29O3b1/+/vvvXNcpAzEhhBBCCCGETlCkau6RV7du3WL+/Pls2LCBHTt2sHHjRi5fvvyuzAoFgwYNol+/foSEhFCjRg0CAgJyXa8MxIQQQgghhBAiG0ePHsXBwYHixYtTuHBhXFxc2Lt3r2r5xYsXKVy4ME2bNgVg4MCBdO/ePdf1yjViQgghhBBCCJ2gybsmPnz4kIcPH2Z63tTUFFNTU9X/f/31F5988onq/9KlS3P+/HnV/9evX8fMzIxx48bx66+/UrlyZf73v//lun2ZERNCCCGEEEJ8dNasWYOTk1Omx5o1a9LFpaamoqenp/pfoVCk+//169ecOHECLy8vtm/fTrly5fj+++9z3b7MiAkhhBBCCCF0giZnxHr16kXHjh0zPZ92NgygbNmynDx5UvX/7du3KV26tOr/Tz75hAoVKlCrVi0A2rVrx9ChQ3PdvsyICSGEEEIIIT46pqamWFlZZXpkHIg1bNiQY8eOce/ePZ49e0ZERITqejAAa2tr7t27x6VLlwCIjo7m888/z3X7MiMmhBBCCCGEENkoU6YMw4cPx8fHh1evXtG5c2dq165Nv379GDp0KLVq1eLHH39k/PjxPHv2jLJlyzJr1qxc16unUCgUGii/yEJJk2raLoLGPXv9UttF0DgDvY9v4lk/zXnTH4u71/ZpuwgaZ2LVXNtF0Di9j3Df/ti+JqRq8rwoHWGgb6DtImhcSmqKtougcS9fJGq7CHlyq3lzjW2rzIEDGttWVv713xDHjh3Ltm3bNLqtxMREWrRooZFt5sbZpTmHj4USczqcVWsXYWJSNM8xBQsas3jJDH6OCePoid0sXjKDggWNAahevSq7I4I4+HMIB47spIVTY43mlZPWrVtw4sRezp2LJjBwSZY5Zxejr6/P7NkTOHs2iri4g/j6Zr61qI9PV7ZsWan2PN6XS2tHjsfs4fTZKNat/zHLvHOLsbQ05/fLxyhVqkS651s4NeHo8TC1lv99ubg4cjRmN6fO7GPNuh+yzjeXGEtLcy79cZSSGfIFqFDBims3TmNtXUttOaibQqFg3JQ5rNqwRdtFyVXr1i2IjQ3n/Pn9BAYuzbI+c4pTtt2JnDsXzcWLh/D17aF6TZUqFdm3bzNnzkRx+HAIn35aRbVs4sQRnDkTxZkzUaxYMY9ChQqm256hoSGHDu3kq6/6qyHrrKmrD6tXrzbR0Vs5fnw3sbHheHpmvu5Bk9RZ52/16tWVrVt/SvdcUNAyLl48REzMHmJi9jBr1oT8Ty4brq4tOHUykrgLBwnasCzbnLOL09fXZ86c77hw/gC//HKEfv3e5Vzjs2rsj95G7IlwTsTsxdm5mWpZ48b2HD4UwsnYCKL2baFSpfLqTTQLH8t+ndE/rfO3rKzMSYg/menzuWXLpsSeCFdb+YV2/esHYh+zUmYl+WHp9/TqMRh7GxeuXr3BhEkj8xzz9Sg/DAwMaOzQjsYO7ShYsCDDRwwEYPb87whct5VmjdozxO8bflqzCAMD7R8xMzMrib//bLy8BlKnTgsSEq4zZcrYPMf4+nanatXK1KvXisaN3Rg8uA/169cBoESJYixaNI05cybq3FFvM7OSLFs2i+7eg7Cp60RCwnUmTxn9XjFe3h6ER27EwqKs6rmCBY2ZMHEEa9YupoAO1O9bpcxKssR/Jj29/ahn3ZKrV28wafLo94rx8u7InojgdPm+ZWxsxPKV8zA0MlR7Lupy5ep1+g79hsgDR7RdlFyZmZUkIGAOnp4DqF3bkYSE60ydOva94nx9u1OtWiVsbJxp1MiNIUPetd3VqxexfPl6rK2dmDJlHkFBywBwd29Ny5bNsLNrjbW1E4UKFWLw4L7ptjlnzkSNfmlVZx8WFLSMKVPm4eDQhg4dejFz5niqVKmosdwy5qDOOi9RohiLF09nzpzvMvXX9vb1aNmyC/b2rtjbuzJ69GT1J/wml+UB8+jm2Z+atZqRkHCdadO+ea+4fv16UK1aZepaO9GwYVuGDvGlfv26ACxaNJ3VazZia+dC//4j2BC4FAMDAywtzdm8aQVDho6jvm0rtu/Yw6JF0zWSc9qcPob9OqP8qHOAHt07ERW1FUvLtJ/PBZn03SgC1y+hQAHd+XzWBF38QWd1+dcNxBQKBTNmzMDFxYWePXty/fp1AObPn0/Xrl1Vz9+5c4fNmzczYsQI1WsXL16c7leuFQoFs2fPxsXFhTZt2qhuVfn29pMdO3bEycmJffuyP+UoNDQUd3d3PDw8GDp0KC9evFBT5pk5tmjMmdMXiL9yDYCfVmygS9f2eY459nMsc2cvQaFQkJqayvnzv2BV3gIAAwN9ihdXXqhY1KQIzzWYV05atmzKqVPnuXLlKgABAevx9HTPc0z79i6sW7eJlJQUHjx4yObNoXh5KY+uderUjuTkW3zzzTSN5ZNXLZyacOr0u5xWLF9P127ueY4pa14aNzdnOrTvle41LZ2bUrhwIQb0Tz+A1zYnpyacPnVBlcvK5evpkiHfnGLKli1N23at8HDvneX6586fTOD6rdy9e19dKahd8NZddHJzoZVjE20XJVfKNnlOVVfLl6/D07PDe8W5u7dm7drNb9ru32/argcWFmWoXr0KmzaFABARcYCiRQtTt25Ndu7ci6OjB69evcLEpCilS5fi3r13de7t7UGxYibs3RutzvSzyDH/+zBjY2OmTVvI/v0/A5CUdJM7d+5haWmusdwy56CeOgfo1Mkty/66YsVymJgUYcmS7zl5MoKAgDmUKFFMXWmm49yyGSdPnePy5QQA/APW4pXF7E1Oce7urVm7ZqMq502bQvD2VuZsYKCvyqWoSVGeP1d+Lnt4tCE8fD9nz8YBsHz5ekaOnKjeZDP4WPbrjPKjzs3Ny9C+fWvatUt/hk6rVs0oXKQwfX2HqzkLoU3/uoFYeHg4v/zyC7t27WLhwoVcv36dlJQU4uPjCQ4OJjw8HHNzc0JCQmjTpg3Hjh3j8ePHAOzatQt393cdw969ezl9+jShoaFs3ryZbdu2cfv2bdavX8/UqVPZvn07U6dOZeHChdmWZ8GCBfz0009s27YNS0tL4uPj1f4evGVpVZakxGTV/38m3cS0mEm66e6cYvZHH+HK5asAWJWzYKBfL3ZuV/5K+KivJ/HViAHEXTrM9pDVjBw+kZQU7Z9PbWVlTmLin6r/k5KSKVbMNF3OOcUolyWnWXZT1aGvWBHIjBmLePFC965js7IyT1ePSUk3s8w7u5ibyX/h7TVI9SHw1q7QSMaOmcqjh4/Un8R7sMyinopl2rezj7l58y96eGfOF8CnV1cMDQuwZvVG9SahZt+O8KNtK0dtFyNPrKws0tVVYmLmdptbXFbt2tKyLFZWFiQn30p3HVPadv369WsGDuzFH38co1SpkuzcqezjPv+8Ol9+2Qc/v8yzNOqkrj7sxYsXrFnzbp/u08cLE5MinDhxWs0ZZU2ddQ6wYsV6pk9fmOng5yeflCI6+ghDhozDzq41jx8/wd9/jjpSzESZy7vy5pxz1nHlrCy4kfb9SErG6s2+PGzYeEaPGkz8lVj27gliyJBxpKSkUK1aZZ48fcr6dT9yImYvGwKX8PLlKzVnm97Hsl9nlB91npx8i67d+vHHH+k/r0JCwhk1ahIPHz5WbxI6SJGqp7GHtv3r7pp44sQJWrVqhaGhISVLlqRp06YYGBgwZswYNm/eTEJCAmfPnqV8+fIUKVKEZs2aERkZSbly5ShXrhxlypRRrSs2NhZXV1eMjIwwMjJi586dAMyePZv9+/ezd+9ezp07x5MnT7Itj6OjI15eXrRs2RIXFxdq1Kih9vfgLX19/Swvok47YMpLTJ26n7NuwxJWBKwnYu9+jI2N+GnNQr4cOJaIvfupb1uXDZv8OXPqPElJN9WTTB7p6eWeT04xGd8PPT10YoCZm/yq638L/TzUc15iMqpT93P6+HbHtVW3/CmoyBN9fb081VVOcZnbrh4pKalZ7vfKZe/WvWzZGpYtW8N3340kKGgZnTr1ZeXK+fTuPYynT5/90/Teiyb6sJEjB+Hn1wd3dx/VrImmqbPOcxIbe5Zu3d5d7zd16nyuXTuFoaEhr16pd3CivpxTMDY2JjBwCb79hrN7dxR2djZs37aKk6fOYljAkLZtW9LCqROXLyfw5Zd92LRxObZ2LvmfZDY+lv06o/yoc/Fx+9fNiOnppd+ZCxQowIMHD+jbty+pqam4uLjQsmVLVUynTp3YtWsXoaGheHh4pFtXgQIF0p1bnpiYyNOnT/H29ub8+fPUrFmTgQMH5lie8ePHs2jRIooVK8aoUaNUgzlNSLzxJ2XN3/2YnLlFGe7fe5Dui0VuMR6d2rJt52omTZzD/DnK6ypq/N+nFCpUkIi9+wE4GXuWS7/+Qb0356lr040bf2Ju/m4wbWlZlnsZcs4pJuMyc/MyJCW9Owqnq27c+JOyacptYZF13rnF/FskJiZhnma/tchq385DTEZe3h6YmhQlMnoLR47twty8NCt+mo9rGyf1JPIRmzDha9XNEr74wivXdgsf1nZv3EiibNnS6dZjbl6apKRkatWqQZ06737HZdWqYOrWrYmzczNKlCjGmjWLiInZQ9u2zgwZ4suECV/n99uQiTr7MCMjI9asWUSXLu1p3rwjFy78qvZ80tJUneekUSM72rZ1Vv2vp6dHamqq2r7wTpwwktgT4cSeCOeLPl5Y5DHn7OKu30hKt8zCvAyJScl8/nl1ChUqxO7dUQCcOHGaX375HTtbG5KTb3Hs2EnVGQCrVgVRp87nFCyY/sY06vRf3q8zyu86F5nJNWI6rEGDBuzZs4eXL1/y999/c/jwYfT09LCzs8PLy4uKFSty4MABVadbv359bt68SUxMDC1btky3LltbWyIiInj16hXPnj3D19eXy5cvc/XqVYYNG0bTpk2JiorKtgN//fo1rVq1okSJEgwYMAB3d3d+/VVzHcT+qCPUt61L5SoVAPiirxd73nTSeYlxcW3BjNn/o1OHL9i6OVT1mvj4a5iammBnbw1AxUrlqf5ZVc6f/0UTaeUoKuoQdnbWqgt1fX27s2tXRJ5jdu2KxMenKwYGBhQrZkqXLu0JCUn/el0UHXUYO9t3OfX19SYsLPK9Y/4toqKOYJumDvv4dicsbN97x2Q0dvQUbOo60bhBOxo3aEdy8l/49hmeqd2If27y5HmqmyU0beqerk3269cjU7sF2LfvULZxoaER9OrVLU3bdSM0NJykpJtcuXKNLl3cAOV1KKmpCuLiLlGrVg0CAuao7pTYvXsnDhw4ytatu6hevZGqfGFhkSxevILJk+ep/X1RZx+2atUCTExMcHT04Pp1zd+mWlN1npMiRQozf/4k1bVUw4cPZPv23aSmqucb16TJc7C1c8HWzoUmTdpjZ2dD1aqVAOjfr2eW5Y3cdzDbuNDQCHr3fpdz167tCQkJ58qVqxQrZoKDQz0AKleuQI0a1Th7Lo6dO/fQoEF9KlYsB0DHDm24ePESz58/V0vOWfkv79cZ5Xedi4/bv+7UxJYtW3LhwgXatWuHmZkZVapU4fnz51y6dAk3N+UHcc2aNUlMfNdYnZ2defDgAUZGRty6dYv+/fuzc+dOnJ2diYuLw8PDg9TUVHx8fKhduzadO3embdu2FChQAAcHB54/f87Tp08zlaVAgQIMHTqUPn36YGxsTKlSpfj+++819l7cuXOPwYPGsnrdYoyMjEhIuM6g/qOoa12ThT9Mp1mj9tnGAEyeNgY9PT0W/vDu7koxx08xesQkenr7MX3meAoWNOb16xSGDx3P1YTrGsstO7dv32XAgFFs2LAUIyMj4uOv4es7HBubWixZMhMHhzbZxgAEBKyjcuXynDixFyMjQ1au3MCRIzFazip3t2/fZeDAUawPXIKRkSHxCdfo7zsCa5ta/Ljkexo6tM025t/ozu27+A0czdrAHzEyNCQh4ToD+o3A2roWi5fMoHGDdtnGCN1z+/Zd+vdXnhZoZGRIfPx1+vb9CgAbm9osXToTe3vXHOOUbbcCsbHhGBkZsmJFIIcPK9uuj89gli6dydixQ3n+/AXe3oNQKBRs2LCNKlUqcvRoGK9fv+bXX39n4MBRWnoXlNTVh9nb2+Dh0Zbff79CdPRW1fbGj/+effsOaSVPddZ5diIiDvDjj6vYv38b+vr6xMX9hp/fGDVnq3T79l369R9BcJA/RkaGXIm/Rp8+XwHKnP2XzcbWziXHOH//tVSuXIFTJyMwNDJixYr1HD58HIAuXfsxb+4kChYsyOvXr/H7cgzx8cobcQ0d+i2bN63A0LAA9+//jZd3zmfzqCP3j2G/zig/6lxkplBo/9otTflP/6CzQqHg1atXfPHFF4wbN47PP/889xdpkPyg88dBftD54yA/6Pxx0LWfttCE//DXhCzJDzp/HOQHnXVXUgPN/Vav5THN3TU3K//pb4i3b9+mUaNG1KlTR+cGYUIIIYQQQoj0PqZrxP51pya+j9KlSxMbG6vtYgghhBBCCCFEOv/pgZgQQgghhBDi30MXft9LU/7TpyYKIYQQQgghhC6SGTEhhBBCCCGETviY7g8kM2JCCCGEEEIIoWEyEBNCCCGEEEIIDZNTE4UQQgghhBA6QW7WIYQQQgghhBBCbWRGTAghhBBCCKETZEZMCCGEEEIIIYTayIyYEEIIIYQQQifI7euFEEIIIYQQQqiNzIgJIYQQQgghdIJcIyaEEEIIIYQQQm1kRkwIIYQQQgihExQKmRETQgghhBBCCKEmMiMmhBBCCCGE0AmKVG2XQHNkRkwIIYQQQgghNExmxIQQQgghhBA6IfUjukZMBmJa9PTVC20XQeMM9D++SdjXqSnaLoLGfYw5m1g113YRNO5R4gFtF0Hjipdvoe0iaNzLlNfaLoJGFTD4+L4aGeh9fJ/Nck6Y0AUfX28jhBBCCCGE0Ely10QhhBBCCCGEEGojAzEhhBBCCCGE0DA5NVEIIYQQQgihExSpcmqiEEIIIYQQQgg1kRkxIYQQQgghhE5QKLRdAs2RGTEhhBBCCCGE0DCZERNCCCGEEELoBLlGTAghhBBCCCGE2siMmBBCCCGEEEInpMoPOgshhBBCCCGEUBeZERNCCCGEEELoBIXMiAkhhBBCCCGEUBeZERNCCCGEEELoBPkdMSGEEEIIIYQQaiMzYkIIIYQQQgidIHdNFEIIIYQQQgihNjIjJoQQQgghhNAJctdEIYQQQgghhBBqo5MDsbFjx7Jt27Z8XWfPnj2JiYnJ13VqWuvWLYiNDef8+f0EBi7FxKToe8Xp6+sze/ZEzp2L5uLFQ/j69lC9pkqViuzbt5kzZ6I4fDiETz+tAsDIkX7ExOxRPa5cOcFff10EwMysJMHB/sTGhnPmTBTTp49DT089RzFcWjsSE7OHM2ejWLf+xyxzzy5GX1+fWbMmcPpMFOcvHKCvb3fVa1zbOHEj8SzHju9WPYoWLQJAo0Z27D+wnePH9xAesZGKFcupJbe0tFHHAEFBy7h48ZCqnmfNmpBue4aGhhw6tJOvvuqvhqyz18bVidOnIrkYd4jgIP9s34/c4qysLLiWcJJSpUqonqtRoxoH92/nZGwEsSfCaeXcTK25pKWtep44cQRnzkRx5kwUK1bMo1Chgum2p616fh8KhYJxU+awasMWbRclz9TVf5UoUYyfflrA0WNhnD4ThZdXR9UybfRfOXF900bj4g4RlENbzi3OysqCqxnacv16dTh4YAcnYyM4c3of3t4eas0lO61bt+DEib2cOxdNYOCSLHPMLkbZpidw9mwUcXEH8U1Tz29VqFCOpKRz2NjUSve8kZERu3atp2PHNupJLI9cWjtyPGYPp3PZz3OKsbQ05/fLx9LVr0292kRGbebo8TBiTuyhm2cHdaeSI3XVc716tYmO3srx47uJjQ3H0zN9ez54cDsxMXuIjNyk9fYs8o9ODsREZmZmJQkImIOn5wBq13YkIeE6U6eOfa84X9/uVKtWCRsbZxo1cmPIkD7Ur18HgNWrF7F8+XqsrZ2YMmUeQUHLAJgzZwn29q7Y27vSqlU3nj59So8eXwIwe/YELl36A1tbFxwc2mBnZ42PTxe15O6/bDbe3oOwruvE1YQbTJ4yJs8xfX29qVqtErb1W9G0SXu+/LIP9d7k7WBfj4ULA2jg0Eb1ePz4CRaWZQkK9mf4V+NxcHBl5469LFg4Nd9zy5iDNuoYwN6+Hi1bdlHV9ejRk9Ntc86ciVSqVF6N2WdmZlaSFcvn0bVbfz6v2ZSEhGtMnzbuveN69OjM/qitWFqap3vdD4ums2p1MPVtW9Gv/9cEbViGgYGBRvLSRj27u7emZctm2Nm1xtraiUKFCjF4cN9029RGPb+PK1ev03foN0QeOKLtouSZOvsv/4A5JCXdpGGDtrRr153Zc77DwrKsVvqvnKRtozXz2JaziuvRozPRWbTljRuXM2nyXOrbtqKdW09mz5pI1aqV1J5XxrL7+8/Gy2sgdeq0ICHhOlOmjM1zjK9vd6pWrUy9eq1o3NiNwYPftWkAY2NjVq1agJGRYbp12tvbcODAdho0qK/+JHNgZlaSZctm0d17EDZ1nUhIuM7kKaPfK8bL24PwyI1YWJRN97rADUuYNnUBDR3a0rHjF3z//bdUqVJRE2llos56DgpaxpQp83BwaEOHDr2YOXM8VapUxNKyLBs3BjBs2P+wt3dlx449LNRie9YEhUJzD23TiYGYQqFgxowZuLi40LNnT65fvw7A/Pnz6dq1q+r5O3fusHnzZkaMGKF67eLFiwkICEi3rtmzZ+Pi4kKbNm1Ys2aNatmWLVvo2LEjTk5OREdHA/D777/Ts2dPOnXqhKOjI0FBQar19u3blzZt2rBhwwZ+//13PDw8cHd3Z8qUKTg7OwNw584d/Pz88PDwoFOnThw9elQt71HLlk05deocV65cBWD58nV4ZnFUKKc4d/fWrF27mZSUFB48+JvNm0Px8vLAwqIM1atXYdOmEAAiIg5QtGhh6tatmW7d33//LeHhB4iIOADAzp3hLF2qfH9fvHjBxYu/Ub68Vb7n7uTUhFOnz6fJaT3durnnOaa9mwvrVHk/ZMuWUNV7Yu9Qj+bNGnL8+B4iIjfRqJEdAB07tCEy4gBnzypn/1au3MDoUekHJ/lNW3VcsWI5TEyKsGTJ95w8GUFAwBxKlCim2p63twfFipmwd2+0OtPPxNm5GSdPnuPy5QQAlvmvxTvNEf+8xJmbl8G9vQtt2mU+umxgYECJEsUBMClalOfPX6gpk/S0Vc87d+7F0dGDV69eYWJSlNKlS3Hv3n3V9rRVz+8jeOsuOrm50MqxibaLkmfq6r9KlChGixZNmD59AQB/Jt2kebMO3L/3QCv9V04ytlF//7XpZu/yEmduXob27V1om6EtGxsbM3XqPKKjDwOQlJTM7Tt3Mw3W1E3ZXt/VYUDAejw93fMc0769C+vWbVLVs7JNv3uPFiyYwrp1m7l79166dfr59eZ///uekyfPqi23vGiRYR9esXw9XTPs5znFlDUvjZubMx3a90r3GmNjI2ZMX8SB/T8Dyv38zp17WFqmH6xpirrq2djYmGnTFrL/TZ5JqjzN6dixDRERBzh7Ng6AFSs2MEqL7VnkL50YiIWHh/PLL7+wa9cuFi5cyPXr10lJSSE+Pp7g4GDCw8MxNzcnJCSENm3acOzYMR4/fgzArl27cHd/1wj27t3L6dOnCQ0NZfPmzWzbto3bt28DYGJiwvbt2xk/fjw//vgjAJs3b8bPz4+tW7eydu1aZs2apVrXy5cv2b17N97e3owdO5Zhw4axc+dOypUrR0pKCgDTpk2jU6dObNu2jaVLlzJhwgRV2fKTlZUFiYnJqv8TE5MpVsw0y9M2souzsjInMfFP1bKkpGQsLctiZWVBcvItFGkODSQl3Uz3QfbZZ9Vwc3Nh8uS5qud27NjDrVvK97ZOnc/p1s2dnTv35l/S2eSUlJQ595xiLLNY9ja3e/fus2JFIA4OrkycMIugYH8sLMtStVolnjx9xuo1izl6LIy1637g5cuX+Z5bTnlqqo4/+aQU0dFHGDJkHHZ2rXn8+An+/nMA+Pzz6nz5ZR/8/DLP2KhbOSsLbqTJJbv3I6e45ORbdOnajz/+iM+0/iHDvmXM6MFcjT9J+N5gvhzyjapdq5M22/Lr168ZOLAXf/xxjFKlSqraqzbr+X18O8KPtq0ctV2M96Ku/qtylYrcvPkXQ4b6si9qC4ePhFC3bk2ePXuulf4rJ8r8cm/LOcUlJ9+iaxZt+cWLF6xaHaz637dvd0yKFiUm5rSasslaVm0ycz1nH6Nclrae37Xb3r09MTQswKpV7/J8q1evoURFHVZHSu/FysqcpAzlzyr/7GJuJv+Ft9cg1SD8rRcvXrJ2zSbV/1/08aKoSRFOnDijxmyyp656fvHiBWvWbFQ936ePFyYmRThx4jRVq1bmyZOnrF27mGPHdrNOy+1ZE1IVehp7aJtO3DXxxIkTtGrVCkNDQ0qWLEnTpk0xMDBgzJgxbN68mYSEBM6ePUv58uUpUqQIzZo1IzIyknLlylGuXDnKlCmjWldsbCyurq4YGRlhZGTEzp07VctatmwJQNWqVbl/X3kkeOzYsRw+fBh/f39+//13nj59qoqvXbs2AA8ePCApKYlmzZTXkHTq1Im1a9cCcPToUeLj41m0aBGg/KJz48YNatSoka/vkb6+XrovV29l/OKYU5y+vn66ZXp6eqSkpGZ6/t2yd+seMqQvy5at4eHDR5nW3bJlU1atWsjXX0/k/Plf3ju33OjlIfecYvT19VCQMW/la729BqqeP3bsJDExp3Bq0QRDwwK0adMS55ZduHLlKoMG9SYo2J8GDuo7B19bdRwbe5Zu3d5dEzR16nyuXTuFqakJK1fOp3fvYTx9+uyfpvfesiozZPV+5C0uLWNjYzYELqWv73DCdu/D3s6GHdtXc/LkuXQfoOqg7ba8bNkali1bw3ffjSQoaBmdOvXVaj3/16mr/zIsUIBKlcrz6OFjWjp1pnLlCkTu28zlKwla6b9yos62nNaoUV8yZHBf2rn14Pnz5x9W2A+kp5d72XOKydymlc/XrVsTX9/uODvn/2n/+SkvdfdP6/frEQPx+/ILOrj31tgZDBmpq57TGjlyEH5+fXB39+H58xdv2rMTLd+0Zz+/3gQH++OgpfYs8pdODMT09NJ/CBUoUIAHDx7Qt29fevfujYuLS7qdt1OnTixduhQrKys8PNJflFugQIF0N4xITEykZMmSAKrrP9Iu/+qrrzA1NcXR0ZE2bdqwa9cu1bKCBQuqXpdVowJITU1lzZo1FC9eHIC//vqLUqVKfehbkc6ECV/Ttq3yFEhTUxPi4i6plllaluXevQeZvjjduPEntrbWWcbduPEn5ubvBq3m5mVISkrmxo0kypYtnW495ualSUpSHrXR19enQwdXGjZsm6mMQ4f6MnKkH716DSE6Wj3XbSRmyMnCInPuOcUkZpH3n2+OxPXr34M5s5eolunp6fHq1SuSk//i2LGTqlML1qzZyJy531GwoHG+fgDoQh03amRH8eLFCAuLVL0HqamptGrVnBIlirFmjfIgQ7lylrRo0QRT06JMnjwv396DtL6bOJJ27VoBYGpSlLiLGd+P+5nej+s3krCzy/h+ZI5Lq+bn1SlcqBBhu/cBEHPiNL/88ht2dtZqGYjpQj3XqlUDfX19zp1Tnq62alUwX37ZB2fnZhqv54+Juvqv5ORbAKxbtxmA+PhrHD0aS/36dTXWf+Vk4sSRuL1pyyZ5bMs3PqAtg/JmFStXzuf/anxKk6btuXYtMR8zyRtle62r+j+rdp1TTHZtunt3D0xNi7J//zbV86tWLWTcuOmEhe1Te155dePGn9RPk1tW+3leYrJiZGSEf8BsPvusGi2ae3D9elJ+Fz/P1FXPoMxz+fI5fPZZNZo378j168r9ODn5FsePn1K159WrNzJ37iSNtmdNk9vXa1iDBg3Ys2cPL1++5O+//+bw4cPo6elhZ2eHl5cXFStW5MCBA6qjBvXr1+fmzZvExMSoZrnesrW1JSIiglevXvHs2TN8fX25detWttv++eefGTp0KC1btuTQoUNA5qMTJiYmlCtXjoMHDwIQGhqqWubg4MCGDRsAuHz5Mm5ubjx7lj9HlSdPnqe6eULTpu7Y2VmrLlDt168Hu3ZFZHrNvn2Hso0LDY2gV69uGBgYUKyYKV26uBEaGk5S0k2uXLlGly5ugHKGKzVVofqyWLPmZzx48HemD7cBA3wYOLAXzZp1UNsgDCAq6jB2tnVVOfn6dlcNGvISs2tXJD4+XVR5d+7sRmhoBI8ePWbAAB/c3VsDytMr69erQ2TkQUJDwmnQoD4VKiiveXN3b80vF3/L905PF+q4SJHCzJ8/SXVd2PDhA9m+fTdbtoRSvXojVfnCwiJZvHiFWr+cfzdpDvVtW1HfthWNmrhhb2ejuuh+QP+ehIRmfj8iIw/mKS6ty1euUqyYCQ0clBe4V65cgRo1PlWdg5/fdKGea9WqQUDAHNWdErt378SBA0fZunWXxuv5Y6Ku/uvatUTOnLlA9x6dAChd2gwHh3qcPn1eY/1XTialacuNM7Tl/v17EpqHtpxdXEZr1izG1MREa4MwgKio9O3V17d7pnadU4yynrumadPtCQmJYNSoydSu7YiDQxscHNqQnHyLL74YplODMIDoqMPY2b7Lra+vd6b9PC8xWVn503xMTIvi1KKTVgdhoL56Bli1agEmJiY4OnqoBmEAISHhODjUo0IF5Z0S3d1bc1HD7Vmoj07MiLVs2ZILFy7Qrl07zMzMqFKlCs+fP+fSpUu4uSm/UNSsWZPExHc7prOzMw8ePMDIyIhbt27Rv39/du7cibOzM3FxcXh4eJCamoqPjw+VKmV/96QhQ4bg7e2NsbExn332GZaWlum289asWbMYN24cCxYsoHr16qrZsvHjxzNhwgRVOWfNmkXRolnflvefuH37Lv37K08lMjIyJD7+On37fgWAjU1tli6dib29a45xAQHrqFy5ArGx4RgZGbJiRSCHDytv6e/jM5ilS2cyduxQnj9/gbf3INUsYNWqlTJ9uBkaGjJ16lgePnxMcLC/6vlt28KYOfOHfM994MBRBAYuxdDIkISEa/Tz/Rprm1osWTKTBg5tso0B5YXvlStX4HjMHoyMDPlp5QaOHFHm3bVrP+bOncT48cN5nZKCj88Q7t69z9279/nqq/EEbwx4M0P7Nz16+OVrXlnlqY06jog4wI8/rmL//m3o6+sTF/cbfn5jsiml5ty+fRfffl+zMThAmeeVa/TuMwyAeja18fdXftHLKS47f//9kM5dfJk3T3lU8fXrFAb6jSY+/ppG8tJGPW/YsI0qVSpy9GgYr1+/5tdff2fgwFFqz/djp87+y7PbAOYvmIyvbw/09fWZMWMRp0+dB9B4/5Xbe/C2jRq+aaNf5NKWM8Zlx8G+Hp07teO3369w6OC7SxG+GTeNyMiDas0rrf9n777Dori6AA7/qJooWGPDREVNzBdjpdkVC4IUwYbdKBq7sUVjTeyKsUcFNVbsHSsq9gp2NHZERETU2Dvs9we6slLEhNkh7Hl9eB535+7uOXtn7uydO3MnNvYeP/7Yn6VLZ2Fubs61axH4+PSmwtt6dnhbz8mVgXfb9FccO7YNc3Mz5iWq5/+Cd+vwkoCZCe1VeASdfPpSvsL3/DFzHJUdGqRYJjV2duXx9HLh0qVr7Ax+f8uKoUPGs2vnPqXTSkKpera3r4CXVwMuXbpKcPAa7ecNGTKOnTv38dNPQ1mxwg8zMzMePHhIy5bqbc/6kBGu3dIXI01K59xlUBqNhtevX/PDDz8waNAgvvvuO7187owZM2jatCn58uUjKCiIwMBApk+f/q/eM2vWjDtNtFJMjDPEIKxexcXHqx2C3r2JV37Si4zG1Fj5qe8zmsc396gdgt7l/MpR7RD07tWb12qHoFemJhniGLVemRgZ4L5ZY3j75ufPlT/YmB6OFtLfvQDtb6XvfYs/1X+utYmNjaVBgwY0adJEb50wgEKFCtG+fXtMTU2xtLRk9OjRevtsIYQQQgghDMF/aoToX/rPjYhlJjIiZhhkRMwwyIiYYZARscxPRsQMg4yIZVxH9Dgi5iAjYkIIIYQQQghhWNeIGd4hECGEEEIIIYRQmYyICSGEEEIIITIEuY+YEEIIIYQQQgjFyIiYEEIIIYQQIkMwpGlUZERMCCGEEEIIIfRMRsSEEEIIIYQQGYIGuUZMCCGEEEIIIYRCpCMmhBBCCCGEEHompyYKIYQQQgghMoR4jdoR6I+MiAkhhBBCCCGEnsmImBBCCCGEECJDiJfJOoQQQgghhBBCKEVGxIQQQgghhBAZgkxfL4QQQgghhBBCMTIiJoQQQgghhMgQ4tUOQI9kREwIIYQQQggh9ExGxIQQQgghhBAZgiFdIyYdMRWZGBvegOSb+Di1Q9A7U2MTtUPQOw0GdDfGt4yMDGfH8U7OrxzVDkHvHtwIVjsEvbP8spbaIejVm7g3aoegfyaG93PQ2ADbbJHxGN6WJ4QQQgghhMiQ5BoxIYQQQgghhBCKkRExIYQQQgghRIYgI2JCCCGEEEIIIRQjI2JCCCGEEEKIDMGQZk2UETEhhBBCCCGE0DPpiAkhhBBCCCGEnsmpiUIIIYQQQogMId5wzkyUETEhhBBCCCGE0DcZERNCCCGEEEJkCPEyWYcQQgghhBBCCKXIiJgQQgghhBAiQ9CoHYAeyYiYEEIIIYQQQuiZjIgJIYQQQgghMoR4tQPQIxkRE0IIIYQQQgg9kxExIYQQQgghRIYQbySzJgohhBBCCCGEUIiMiAkhhBBCCCEyBJk1UQghhBBCCCGEYqQj9glat27N0aNHOXr0KK1bt1YtDqf6tTh6dCsnT+1i8ZI/sLDInuYyxsbGTJgwjBMnd3Hm7B46+LTUvqZUqRLs2LmKw0e2cOjwZurUqa5d1rOnDyGhQRw5spVNm5ZQrNhXiuf5Ief6joSGBHH2zB6WBsxKNu/UyhkbGzPRdzhnTu/m/Ln9dPRppX1NjRqVOHRwMyHHtrNv7wZsbMoB0K9fV44d3ab9u3Y1hNg75xXPFZSr51y5cvDnn1M4dHgzJ07uonlzTwD69u3C4SNbtH+Xrxwh+vZZveSamJL1nCtXThYsmMbRI1s5c3o3LVp4aZf91KsTJ0/sJOTYdrZuWYq1dRFlE01G/fqOHDu2jdOngwkImJls7imVMTY2xtd3GKdO7SIsbC8+ieq8YsUyBAev4ciRLYSEbMfb21NvOSVH3+s2QJUqduzes44jR7ayPWgFRYt+qXie6UWj0TBo5ETmL12tdihppua63L17e0JDg5RLLo2cnWtz4vgOwsL2sWyZX8pt2UfKFS5ciOvhoeTJk0v7nE3Fsuzds57QkCBOntip05bpk1r1bG5uzqZNS/D0dFE2wY9Qoy0zBPF6/PsUgYGBuLi4UK9ePQICAlIst2fPHhwdHdP0ntIR+4/Jmzc3frN9adGiC+XL1eZ6eCQjRg5Ic5kOPi0oUbIYtjb1qF7NnW7d2lPRpiwAk6eMYvGilVRycKFL559ZtHgGJiYm1KpVhTZtm+FYywsHB2c2bNzGbD9fveft7/873t6d+L5MTcLDbzB61C+fVK6jTytKlrSmfIU6VK7iSo8eHbCxKYeZmRlLFs+kS9efsbVzYty4acz/cwoAEyfOxM6+Pnb29albrynPnj2jVauueslXqXr2859IVNRtKldqgKtrS3wn/kohqwL8/vssKjm4UMnBhfpO3jx9+oy2bXoonuuHOSlVzwBz50wi6mY09g7OOLs0Z9Lvv2FlVQBHx6q0a9eM6jUaYmvnxPr12/D3/12fqSfUp58vzZt3pmxZR8LDbzBy5MA0l/HxaUmJEtZUrFiPqlXd6N69PTZv63zZstmMHDkJBwcXGjZsy/jxQyhevKhe89PJQc/rdiGrAixb7kfvn4YktGHrtzFl6ii95/5PXL1+gw49f2HHngNqh5Jmaq7LlSrZ0KdPZ73lmpK8eXMzd84kmjbrROnS1QkPj2DM6EGfXK5Vq8YE71qDlVVBndetWDGH30b8jo1tPVzdWuM7YTglShRTPK8PY1ejnu3tK7BnzzoqVbLRa74fUqMtE+qJiYlh8uTJLF26lPXr17NixQquXLmSpNzdu3cZP358mt/3P9cR8/f3x9PTE3d3dyZMmMCYMWP4888/tct79OjBjh07uHv3Ll27dsXLy4tGjRpx6NChJO/18uVLBg0ahJOTE66urmzZsgWArVu30rRpU9zd3alfvz4nTpxIMZ758+fj7u5Ow4YNGTZsWPon/IHatatx/MQZrl69DsCcOUto1swjzWXc3ZxYvGgVcXFxPHjwiNWrA/H2bgiAiYkxOXPmACB79my8fPESgJiYWH7qNYTHj58AcOLEWb76ykrhTHXVqVOd48dPc+VtTv5zFmvjTms5Dw8nFi5a+Tb3h6xctZEWzT15/fo1xaxtOX36HADFin3FvXt/J3nvceOGsH37brYH7VEgQ11K1XOuXDlwdKzGmDFTALgVdZuaNRry9/0HOu89ZuwgdgTtJUgPuSamZD3nypWT2rWrMWr0ZACiom5TrZo79+8/4PbtWHr0HKxdx4+fOKPSOv6+Pv39l+Dt7ZHmMu7uTixevFJb56tWBdK8uSdZsmRh9Oip7N59EEjI++7d+0l+2OmLGuu2Z0MXdgTt4dSphG183ryl/Nx/hF7y/beWr9lEIzcn6tWqpnYoaabWupwvX14mTRrBoEFj9JNoKurWrUFo6GmuXAkHwM9vUbKjGqmVK1gwP+7uTjRwbanzmixZsjBq1CSCg/cDEBUVTezde3rfptWq565d2zF06DhCQ0/pJc+UqL2fzszijfT3l1aHDh3CwcGBnDlz8vnnn+Pk5MS2bduSlBsyZAjdu3dP8/v+pzpi+/btIywsjNWrV7N+/XpiYmLIkSMHmzZtAuDJkyecPHmSGjVqMHr0aBo1asTatWuZNWsWw4YN48mTJzrvt3jxYp49e8bWrVuZP38+f/zxB69evWL58uXMnj2bjRs34uPjg7+/f7LxxMXF4efnx5o1a1i7di2vX78mJiZG0e+gcOFC3LwZrX0cFRVNjhyWOsPhqZWxSmbZu8atT+9h9O3XlUuXD7Np8xJ6/TSEuLg4zp+/xIEDR4GE0wFGjhjAurVbFM3zQwk53dI+vnkzad4fK/fhssS5v3nzhnz58nLtaghjxw5m0qTZOu9bqlRJ3N2c+G2EfkZJlKpn6+JFuX37Dj16+rBz12r2H9hIuXKlef78hbZsqVIlcHWtx8iRkxTOMikl67l48aLcvh1Dr16d2L17LYcObqZc+e95/vwF589fZP/+I0DCOj5q1EDWrtmscLa6ChcumCTupHWecpmEZYnr/DZWVgV5+fIlCxeu0D7fvn1zLCyycexYygeYlKTGul2iZDGePnvOgoXTOXR4M4sWz+DVq1f6SfhfGty3Kw3q1VI7jE+ixrpsbGzMggXTGDx4DFFRtxXO8OPSoy2Ljo6hadOOXL58Tec1L1++ZP6C5drHPh1aYpE9O0eP6nebVqvNatu2J7t27VcytTRRcz8t0s+jR4+4efNmkr9Hjx7plLtz5w5ffPGF9nG+fPmS/OZftGgR//vf/yhbtmyaP/8/NWvi4cOHOXPmDF5eCedCv3jxgkKFCvHq1SsiIiI4efIkjo6OmJubc+jQIa5du8a0adOAhB/akZGRfPvtt9r3CwkJoWnTphgbG/PFF1+weXPCD68//viD4OBgwsPDOXbsGMbGyfdXTUxMKF++PI0bN6Z27dr88MMP5M+fX9HvwMjYCI0m6XwycXFxaSpjbGyEJtF8NEZGRsTFxZElSxYWLprBjz/2Y9vWYGxty7Nq9VyOh54hKiqhocibNzdLAmbx6NEjhg/X76mJxsbGJJOSTt4fK5ewLGnu79y5cxfr4raUK1eabVuX8Ve1S1x+e5SyZ48OzJq9gEePHqdPQh+hVD2bmZpSrNhXPH70hDq1G2NtXYQdO1dx5Wo4p06GAdCte3v8/BbpLdfElKxnMzNTihUrwuNHj6lVy4vi1kXZtWs1V66Ec/JkwrVwefPmZtkyPx49fMzQYWk/tSA9GBkZf7zOUymTNO+k31u/fl3o2rU9Hh5tePF2xFvf1Fi3zcxMcXGpQ906Tbh69TpdurRj2XI/Kjmoe31JZqXGujx69C8cOHCU4OADVKvmkI7Z/DMf5vBO8m3Zx8ulpH//bvTo3gFXt1a8eKHfH+qG0malRM39tEg/CxcuZMaMGUme7969Oz16vL88Iz4+HqNE9zfTaDQ6jy9dukRQUBALFizg9u20Hwz6T3XE4uLiaNu2LT/88AOQ0Is1MTHBwsKCLVu2cPLkSTp16gQkfGELFy4kZ86cQEJPNk+ePDrvZ2pqqvMlRkREkCdPHho3boy7uzu2trZ88803qV6QN3PmTE6dOsW+ffvw8fFh4sSJ2NnZpXPm792MvIWtbXnt40KFCnD//gOePXuepjI3I29RsOD7zmLBgvm5FXWb/333NZ9/npVtW4MBCAk5yV9/XcbWthxRUdGULl2KlavmErhxO7/8Mpr4+E+9xPHTDRvWF9cGdQGwtMxOWNhF7TIrq6R5A0RGRmGXKPfE5SIjoyhY8P051gUL5icq6jaWlhbUrFmFjRsThphPnQrjzNm/+K50KS5fCcfY2JiGDV2oVFl/P9qUqufo6ISjN4sXrwLg2rUIDh0KwcamHKdOhmFsbIyHhzNVq7gpnaKWvur5Xe4LF60E4Oq16xw6FIKtTTlOnjxL6dKlWLPmTzZu2M6AgSP1so7r5nQLW9tyyeaUljKRydT5u4Mo5ubmzJkzkVKlSlKzpic3btxUPJ+UqLFuR0ff4fDhUO3pQQsXrmDi77+SNWuWDPfjLjNQY11u3tyL2Ni7uLs7kT17NgoVKsCRI1tw0GNne/jwfri51gPAwiI7YecufJDf38m3ZXYftmVJy33I3NycefMm879vv6ZadXciIvS/TRtKm5UStfbThiAe/d3QuW3btnh6Jj1t2NLSUudxgQIFCA0N1T6OjY0lX7582sfbtm0jNjaWRo0a8fr1a+7cuUOLFi1YunRpqp//nzo10cHBgQ0bNvD06VPevHlDt27d2L59O25ubmzZsoWIiAgqVqyoLfsu+StXruDm5sbz57oNm62tLVu2bEGj0XDv3j1atWrF+fPnMTIyonPnztjb27Njx44Uj0zdv38fFxcXvv76a3r16kWVKlW4ePFismXTy65d+7GzLae9aNXHpyWbN+9Ic5lNm3bQpk0TTExMyJHDksaN3QgMDOLa1QgsLS2xt68AJFwn9W2pEpw+fY5CVgXYvGUp48ZOZcAA/f1AHTHid+1EGdWqe2BnV54Sb3Pq2LEVgZuSzoq1c+e+FMsFBgbRrm1Tbe5Nm7izMXA7cXFx+Pv5ai/8/fbbr/nm6+KEhJwEoHTpUjx48FCvOzql6jki4iYnT56lZatGQMI1FQ4OFTlx4gzwPld97vT0Vc/Xr0dy4sQZWrdqDLzL3YbjJ85gZVWA7dtWMGbMVPr//JveO2EAu3Yl5JS4Pjd9kHtqZRLq/H3eTZq4s3FjwrL586dgYWFBrVpeqv+gUWPdDty4nUqVbChSpDAAHh71OX/uonTCFKLGumxtbYu9vTMODi506TKAa9ci9NoJA/jtt4nY2NbDxrYeVau5YW9XQTuBRqdOrQkMTNqW7dixN03lPrRw4XQsLSxU64SB4bRZKVFrPy3Sl6WlJYULF07y92FHrHLlyhw+fJj79+/z/PlzgoKCqF498eziPdm+fTsbNmzA39+ffPnyfbQTBv+xETFHR0cuXLhA06ZNiYuLo1q1anh6emJkZESuXLkoX768doRryJAhDBs2DDe3hCP7EyZMIHv27Jw9e5Zp06YxZ84cWrRowahRo3B3dwdg6NChVKxYkW+//RZnZ2eMjIyoWrUqx48fTzae3Llz06xZMxo3bsxnn31GsWLFaNSokaLfQWzsPTp37k9AwCzMzM0ID4+go08fylf4npkzx1PJwSXFMpBwoai1dRGOHN2KubkZf85bqr3+q7n3j/hOHE7WLFl4ExdH9x6DCA+/wbTpY8iW7XO6dP2BLl0TRiNfvnxFzRoNFc31w7w7derLsmV+mJubce1aBO079AagQoUyzJ41ATv7+qmW8/NfjLV1EUJDtmNubs7cuQHa64KaNO3IRN9fMTMz5eXLV7Rt10N7nUGJEsWIiIjUW67v8lWqnr2b/cjkKSPw8WmFsbExY8dO48TxhAa+ePGi3FBpp/4ubyXruWmzjkydMopOnVpjbGzMmLFTOH78NH/MGEu2bJ/TresPdEu0jler7q7X3H/8sT9Ll87C3Nyca9ci8PHpTYW3de7wts6TKwPg778Ya+uvOHZsG+bmZsx7W+f29hXw8mrApUtXCQ5eo/28IUPGsXPnPr3llzhPNdbtn34awvIV/piamvLgwUO9zH5qqAxlXU5NbOw9fDr2YcVyf8zMzbh2NYIf2vcCoGKFMvj5JXTaUiuXEgf7ijRu5MrFS1fZt3eD9vlfBo1mx469iuaVmKHXs1ptmSHIiDd0zp8/P71796ZNmza8fv2axo0bU6ZMGTp27EjPnj35/vvv/9H7GmmSO3lV6EW2z4uqHYLevYlP23nvmYmpsYnaIeidIdazsdF/6gSDdGFspL/TRzKKBzeC1Q5B7yy//G9NFvJvvYl7o3YIemdq8p86Lp8uDLH9evrsutohpMmSQq0+XiidtLq1RG+flRzD2/KEEEIIIYQQGdKnTCv/X2d4h3CFEEIIIYQQQmUyIiaEEEIIIYTIEPQ/XZZ6ZERMCCGEEEIIIfRMRsSEEEIIIYQQGYIhzSIoI2JCCCGEEEIIoWcyIiaEEEIIIYTIEGTWRCGEEEIIIYQQipERMSGEEEIIIUSGILMmCiGEEEIIIYRQjIyICSGEEEIIITIEGRETQgghhBBCCKEY6YgJIYQQQgghhJ7JqYlCCCGEEEKIDEEj09cLIYQQQgghhFCKjIgJIYQQQgghMgSZrEMIIYQQQgghhGJkREwIIYQQQgiRIciImBBCCCGEEEIIxciImBBCCCGEECJD0KgdgB7JiJgQQgghhBBC6JmMiKnoddwbtUPQu8/Msqgdgt69iY9TOwS9M8KAbgLylkZjSMfwErwywDbM8staaoegd48id6sdgl7lLVpX7RD07umrF2qHoHeGt5f674g3oMqRETEhhBBCCCGE0DMZERNCCCGEEEJkCDJrohBCCCGEEEIIxciImBBCCCGEECJDkBExIYQQQgghhBCKkRExIYQQQgghRIZgSHMQy4iYEEIIIYQQQuiZdMSEEEIIIYQQQs/k1EQhhBBCCCFEhiA3dBZCCCGEEEIIoRgZERNCCCGEEEJkCDJ9vRBCCCGEEEIIxciImBBCCCGEECJDkOnrhRBCCCGEEEIoRkbEhBBCCCGEEBlCvAGNicmImBBCCCGEEELomYyICSGEEEIIITIEmTVRCCGEEEIIIYRiZERMCCGEEEIIkSEYzhViBjQi5ujoyM2bN9UOI904OztyPHQHYWf3smzpbCwssn9SOWNjYyZO/JWzZ/Zw/vwBOnZsBcC3pUoScmy79u/E8Z28enmThh7OAFStas/+fRsJDQli187VFCv2lX4STqSeU00OHtlM6IkdLFw8PdncP1bGyqogf106SO48ubTPVavuwL4DGzh4ZDOBWwIoXbqU4rmkxql+LY4e3crJU7tYvOSPZPNMqYyxsTETJgzjxMldnDm7hw4+LQEoVaoEh49s0f4dO7aNp8+u4+7hpPO+3bq1JyRku+I5AtSv70hIyHbOnNlNQMCsFNfllMoZGxvj6zuc06eDOXduHz4+rbSvKV68KDt3ruLkyV3s37+Rr78url22bNlszp3bx9GjWzl6dCsTJgwDIG/e3Cxf7kdIyHZOntzFmDGDMDIyUvAbUPY7eKdt26asWfOnznMpfQf65uxcmxPHdxAWto9ly/xSac9SL1e4cCGuh4eSJ9F2bVOxLHv3rCc0JIiTJ3bSooWXorkkp359R44d28bp08EEBMxMNr+UyiTU7TBOndpFWNhefN5uywAVK5YhOHgNR45sISRkO97enknet3v39oSGBimXnEI0Gg2DRk5k/tLVaofyjyi1n8qVKwdz5k1i/8GNhJwIopl3Q6VT+SQub7fRc2H7WJ7KtvyxcoULFyIi0bb87bclCQ0J0v6dPLGTN6+iaNjQWfGcPiazt19CWQbTEctM8ubNzRz/STTz7kTp72sQHn6D0aN/+aRyHTu2omRJa8qVr03lyg3o2cMHG5ty/HXhMrZ2Ttq/HTv3snz5etZv2IqVVUFWrZxLj56DsLGtx7r1W5k2bYxec8+TNzczZ0+gdctu2FSoy/XwSH4d0f+Tyng392Tr9mUUKlRA+5ylZXaWBMxk6JDxVHFoQJ+fhrJg0XTMzc31lltiefPmxm+2Ly1adKF8udpcD49kxMgBaS7TwacFJUoWw9amHtWrudOtW3sq2pTlwoUrVHJw0f7t2rWflSs2sHHD+06Xg0NFevf5UW95+vtPxNv7R8qUqUV4+A1GjRr4SeV8fFpSsmQxKlSoS5UqbvTo0R4bm7IALFgwjTlzllC+fG1GjpzEsmWzte9pb1+ROnWaYG/vjL29Mz//PAIAX99hXLhwGVtbJxwcXLCzK0+bNk3+s99Brlw5mD59DBMn/pqkQ5nSd6BPefPmZu6cSTRt1onSpasTHh7BmNGDPrlcq1aNCd61BiurgjqvW7FiDr+N+B0b23q4urXGd8JwSpQopnheieP28/OlefPOlC3rSHj4DUaOHJjmMj4+LSlRwpqKFetRtaob3bu/r9tly2YzcuQkHBxcaNiwLePHD6F48aLa961UyYY+fTrrLdf0cvX6DTr0/IUdew6oHco/otR+CmDm7AncirpNtSrueLi2YYLvsCRl1JJ4G/0ujdtycuVatWrM7g+25b/+uoyNbT3t384d+1i2fB3r12/VS24pyeztl1ri9fintgzREfP398fT0xN3d3cmTJjAmDFj+PPP90due/TowY4dO7h79y5du3bFy8uLRo0acejQoSTv9fLlSwYNGoSTkxOurq5s2bJFu+yPP/6gYcOGODk5cfr0aQCOHTtG8+bN8fT0pHbt2uzcuROAgQMH0rlzZ5ydnQkODubo0aO4ubnRsGFDfv31V1q3bg1AREQEP/zwA56enjRv3pzz588r+VUBULdODUKPn+bKlXAA/PwX0TyZI6GplfPwqM+ihSuIi4vjwYOHrFy5McmRlipV7PDybEC37gk/CLy8XNi+fTenToUBMGfOEvr1G65YnslxdKzKieNnuHb1OgDz5gbQpKlHmssUKJAPV7e6eDZsp/Oa4sWL8fDRY/buSVinLl+6xuPHT7CzL69oPimpXbsax0+c4erbHObMWUKzZh5pLuPu5sTiRave1u8jVq8OxPuDI6eVK9vS0NOZnj0Ha5/Lly8vkyaPYPAg/XSw69SpzvHjpxPlsDhJnB8r5+FRn0XaXB+yalUgzZt7UahQfr75pjgrV24EIChoD9mzf065cqUpWvRLLCyyMXPmOEJDg/D3n0iuXDkA2LBhO7NmLQQS2pNz5y7y1VeF/5PfAUCjRm5ER8fwyy+jdd4vte9An+rWrUFoaKJ2ym8RzZsn056lUq5gwfy4uzvRwLWlzmuyZMnCqFGTCA7eD0BUVDSxd+8l+bGjpIR6e7+d+vsvwdvbI81l3N2dWLx4pXZbTqhbT7JkycLo0VPZvfvg29xuc/fufW1u+fLlZdKkEQzS07acnpav2UQjNyfq1aqmdij/iFL7qVy5clDLsSrjxk4D4Nat2zjW8uLvvx8omU6afbiNzvZbRIs0bMuJyxUsmB8PdydcPtiWE6taxQ4vrwZ07Zb0gJW+Zfb2SyhP9Y7Yvn37CAsLY/Xq1axfv56YmBhy5MjBpk2bAHjy5AknT56kRo0ajB49mkaNGrF27VpmzZrFsGHDePLkic77LV68mGfPnrF161bmz5/PH3/8watXrwAoUaIE69evp3Xr1sybNw+AJUuWMGrUKNatW8eoUaOYOnWq9r1y5szJ1q1bqVatGj///DO+vr6sX78eU9P3l9YNGDCA/v37s27dOkaOHEnv3r2V/sooXLgQN2/e0j6+eTOaHDkskx3mTqncl4ULEXkz+v2yqGgKf7Bxjxs7hOHDJ/D4ccJ3XLKkNU+fPWPJ4j84dnQbSwNm8urVayVSTFHhwgWJinofd1TUbXLksNDJPbUyt2/foVWLrly9cl3nfa9cCSdbts9wdKwKQIUK31Pq25LkL5BP2YRSkFB3iXNIWseplbFKZtmHjffoMYP47deJ2vo1NjZm/vypDBk8llu3YpRKTceHOaS+LidfrnDhgjrreUKuBShcuBDR0TFoNJpEy25jZVWQL77IQ3DwAXr0GISdXX2ePHmKn99EANav30pMTCwAZct+R7NmHmzYsE2R/D+WW1rLpfQdAMydu4QxY6by8uVLnfdL7TvQp/Roz6KjY2jatCOXL1/Tec3Lly+Zv2C59rFPh5ZYZM/O0aMnFMomqeTqJum2nHKZhGW67ZmVVUFevnzJwoUrtM+3b98cC4tsHDt2AmNjYxYsmMbgwWOIirqtcIbpb3DfrjSoV0vtMP4xpfZTxayLEHP7Dt16dGD7jpXs2beecuVK8/z5C8VzSouE3xUf35ZTKxcdHUOTZLblxMaPG8rQ4eO1+y41Zfb2Sy3xRvr7U5vqk3UcPnyYM2fO4OWVcPT2xYsXFCpUiFevXhEREcHJkydxdHTE3NycQ4cOce3aNaZNSzga9ObNGyIjI/n222+17xcSEkLTpk0xNjbmiy++YPPmzdplderUARI6ZNu3J5yK5evry+7du9m2bRunT5/m6dOn2vJlypQB4NKlS+TJk4dSpRKuGWrcuDGjR4/m6dOnhIWF8csv708LfPbsGX///Te5cr0/xze9GRsb6fy4fCcuLi7N5YyNjXWWGRkZ6bzewaEieb/IzbLl67TPmZma0aBBHRxrN+LKlXC6dWvPyhVzsLXTvb5ISR/G/U7i2NNS5kOPHz+hhXcXhg7vw4jRAzl0MIR9ew/z+m0nXt+M0lDHqZUxNjZCQ8r1a29fgbx5c7NixQbtcyNG/MyBg8cIDj5AtWoO6ZVKqpRbl+OTXQ/efQ8hIado1qyT9vlRoyYTEXEcMzMzXr9OOLhQp0515s+fSp8+wzlzRrmRbiW/g9Sk5TvQh7Rur/9ku06sf/9u9OjeAVe3Vrx4ob8frkZGH487tTJJ6zZpzv36daFr1/Z4eLThxYuXjB79CwcOHNXrtizeU2o/ZWZmRtFiX/H48ROc6jbF2roIW4OWc/XKde2ZKmrSx7ZcycGGvHlzs2zZuo+W1YfM3n4J5aneEYuLi6Nt27b88MMPADx69AgTExMsLCzYsmULJ0+epFOnhB8L8fHxLFy4kJw5cwJw584d8uTJo/N+pqamOtdBREREULBgwkiAiYkJgM7yFi1aYG9vj729PZUqVaJfv37aZVmzZtW+Lj4+6Y+a+Ph4zM3N2bDh/Y/Z27dva+NLT8OH9cPVtS4AFpbZORd2QbvMyqoA9+8/4Nmz5zqviYy8hZ1d+WTL3YiMolDB/NplhQrm52aio3NNmrgTsGSNTsMRHR3D4cOh2qH1+fOXMXnSCLJmzaq3hiEy8hYV314fAVCoUH7+/iD3tJT5kJGREU+fPMXV+f2pAcdP7uTa1Yh0ziBtbkbewtb2fd0VKpS0jlMrczPyFgUT1W/Bgvm5lejIeOPGbixdulanfpu38CL2zj3c3Z3Ilu1zChUqwOEjW6jk4JKuuQ0b1ocGDRLWZUtLC8LSuC4nzjVxuchkco2KiiYyMooCH4xoFiyYj6ioaKpUsSNnzhxs3rwDSKj/+Ph47U6xZ08f+vXrStu2PQgOTv/rVPT1HaTmY9+BkoYP74ebaz0ALCyyE3buw/z/Tib/qGTas6TlPmRubs68eZP537dfU626OxER+p20KaHeymkfJ1e/qZVJrW7Nzc2ZM2cipUqVpGZNT27cSMiteXMvYmPv4u7uRPbs2ShUqABHjmzBIZ23ZZE8pfZTt6MTzlQIWJwwgcm1axEcORxKRZsyqnXEfh3eD9e327JlGrflG/9wWwZo0sSNJQGrk+3U6IshtV9Ceaqfmujg4MCGDRt4+vQpb968oVu3bmzfvh03Nze2bNlCREQEFStW1JZdunQpAFeuXMHNzY3nz3VXYltbW7Zs2YJGo+HevXu0atVKe2rihx48eMD169fp1asX1atXZ9euXcn+CLG2tubRo0dcvHgRgMDAQAAsLCwoWrSotiN28OBBWrZM+bzmf+O3ERO1E2hUq+aOnV0F7QWbnTq2JjAw6Qx3O3buTbFcYGAQ7do1w8TEhBw5LGna1J2NG9+/R/VqDgTv1v0BumHDVipVsqFo0S8B8GzowrlzF/R6dCY4+AC2duWxfntBevsOLdi8eecnl/mQRqNh1dp5lC//PQBejRrw4uVLnR/I+rRr137sbMtpL7z38Wmp/cGcljKbNu2gTZsm2vpt3NiNwMD3M6dVrWbPnrfXlrxT3NoOBwdnKjm40K3rQMKvRaR7JwxgxIhJ2skhqlf3wM6uvDaHjh1bsWlT0hnedu7cl2K5wMAg2rZ9vy43aeJGYOB2oqJuc/VqBE2auAEJI1zx8RrCwi6QLdvnTJ78m/aaqN69O7Nu3Rbi4+P58cc2dO7clho1GirSCdPnd5Ca1L4Dpf3220TtRfdVq7lhn7id6tRaZ119Z8eOvWkq96GFC6djaWGh2o+YXbt0683Hp2WS+k2tTMK23DRR3bqzcWPCsvnzp2BhYUGtWl7aThiAtbUt9vbOODi40KXLAK5di5BOmB4ptZ+KiLjJqZNhNG+ZcAbRF/nyYGdfgZMnzqZ7Dmn1a6JtucoH2/KPnVqzMQ3bckrlklO9eiXF2uW0MqT2Sy3xaPT2pzbVR8QcHR25cOECTZs2JS4ujmrVquHp6YmRkRG5cuWifPny2hGsIUOGMGzYMNzcEn5YTZgwgezZs3P27FmmTZvGnDlzaNGiBaNGjcLd3R2AoUOHkj178lOJ5syZk8aNG9OgQQNMTU1xcHDgxYsXPHv2TKecubk5EyZMYMCAARgbG1OsWDHtaJmvry+//vorc+fOxczMjMmTJys+1XVs7D06durL8mV+mJubcfVaBO3b/wRAhQpl8Jvti62dU6rl/PwWYW1dhOOhQZiZmzN37hL27z+i/YwSJYol2ehPnzlPz56DWbVyLmZmpvz990Oat9DvjFx3Y+/RtfMAFi2Zgbm5GeHXbtC5Uz/Kl/+eaX+MoVpltxTLfIxP+95MmzEaM3MzYm7H0tJbvdnGYmPv0blzfwICZmFmbkZ4eAQdffpQvsL3zJw5nkoOLimWgYSJO6yti3Dk6FbMzc34c95SDhw4qn3/4sWLEnFD/UY9NvYenTr1Y9my2Zibm3Ht2g06dPgJSFiXZ80aj729c6rl/P0XY21dhJCQ7ZibmzF3bgD79yfk2qZNd2bNGs/AgT158eIlLVp0QaPREBS0hz/+mM/u3WsxNjYmLOwiXbsOwMzMjFGjBvLo0ROWL/fTxrl27WbGj5/xn/wOUpLSd6BvsbH38OnYhxXL/TEzN+Pa1Qh+aN8LgIoVyuDnl/CjJ7VyKXGwr0jjRq5cvHSVfXvfn7nwy6DR7NixV9G83omNvcePP/Zn6dJZmJubc+1aBD4+vanwdlt2eLstJ1cG3tXtVxw7tg1zczPmvd2W7e0r4OXVgEuXrhIcvEb7eUOGjGPnzn16yU0kT8n9VMvmnZk46Tc6+LRIuE3JuBmcULEjlljibdT87Tba7iPb8oflPqZkiWJcz0AdkszefgnlGWnUHN/9j4iPj2fixIl0796dzz//nPnz5xMTE8PAgf9uxh7zLMrNxJZRfWaWRe0Q9O5NvPKnemU0cXoYVRHqizPAddvURPXjl3r3KHK32iHoVd6iddUOQe+evjK8644ywDwNevf6VZTaIaTJ4KIt9PZZo68v1dtnJcfw9ij/gLGxsXb0zMzMDCsrK0aPHv3xFwohhBBCCCFEMqQjlkadOnXSThoihBBCCCGESH+GdE6N6pN1CCGEEEIIIYShkRExIYQQQgghRIaQEWYz1BcZERNCCCGEEEIIPZMRMSGEEEIIIUSGYDjjYTIiJoQQQgghhBB6JyNiQgghhBBCiAxBZk0UQgghhBBCCKEYGRETQgghhBBCZAgya6IQQgghhBBCCMXIiJgQQgghhBAiQzCc8TAZERNCCCGEEEIIvZOOmBBCCCGEEELomZyaKIQQQgghhMgQZPp6IYQQQgghhBCKkRExIYQQQgghRIagMaDpOmRETAghhBBCCCH0TEbEhBBCCCGEEBmCXCMmhBBCCCGEEEIxMiIm9OpV3Bu1Q9A7jcZwznV+x8jISO0Q9C4uPk7tEPTO1MTwdiFvDLANy1u0rtoh6NXd6zvUDkHv8hdzUjsEvXvy6rnaIYgUxMs1YkIIIYQQQgghlGJ4hzOFEEIIIYQQGZLhjIfJiJgQQgghhBBC6J2MiAkhhBBCCCEyBLlGTAghhBBCCCGEYmRETAghhBBCCJEhyH3EhBBCCCGEEEIoRkbEhBBCCCGEEBmCRq4RE0IIIYQQQgihFOmICSGEEEIIIYSeyamJQgghhBBCiAxBJusQQgghhBBCCKEYGRETQgghhBBCZAgyWYcQQgghhBBCCMXIiJgQQgghhBAiQ5BrxIQQQgghhBBCKEZGxIQQQgghhBAZQrxGrhETQgghhBBCCKEQGRETQgghhBBCZAiGMx72HxsRi4mJoWPHjqmWmT59OtOnT0/yfGRkJIMGDfrXMSR+/2+++eZfv98/5ezsyPHQHYSd3cuypbOxsMj+SeWMjY2ZOPFXzp7Zw/nzB+jYsZX2Nd+WKsnu4LWEHNvOsaPbqFu3hs57mpubs2XLUrw8GyiX4Afq13fk2LFtnD4dTEDAzGTzTamMsbExvr7DOHVqF2Fhe/HxaZnktW3aNGX16nk6zw0f3o+zZ/dw5MgWpkwZRZYsWRTJLbGWLRtx9OhW7d+FCwd4/Pgq+fLl/aQyaZE3b242bFjIyZO7OH58Bw4OFbXLvvvuG4KCVnDkyBYOHtxE+fLfp1uOiSlVr8WLF2XHjpWcOLGT/fs38PXXxZO8b/fu7QkNDUry/Pfff8u1ayHpmOXHqbU9V61qz/59GwkNCWLXztUUK/aVsom+pfT2XKTIl0RFnaZCBd311tzcnE2bluDp6aJMYp/A2bk2J47vICxsH8uW+aVS56mXK1y4ENfDQ8mTJ5f2OZuKZdm7Zz2hIUGcPLGTFi28FM0lLeo51eTgkc2EntjBwsXTk833Y2WsrAry16WD5E6Ua65cOZgzbxL7D24k5EQQzbwbKp2KYjQaDYNGTmT+0tVqh/KP1HWqyf7DgRw9sZ35i6YlW8cplcmaNQvTZ47l4NHNHDq2hekzx5I1axa++aYEew9u1P4dOLKJ+48v4+peT9/p6VDzNxhAjx4dOHlipzLJCb36T3XE8ufPz5w5c/7Ra2/dukVkZGQ6R6SOvHlzM8d/Es28O1H6+xqEh99g9OhfPqlcx46tKFnSmnLla1O5cgN69vDBxqYcANOmjWHBwhXY2jnRqVNflgbMwsTEBAB7+wrs37eBypVs9Zqvn58vzZt3pmxZR8LDbzBy5MA0l/HxaUmJEtZUrFiPqlXd6N69PTY2ZYGEnfi0aaOZOHE4RkZG2vdr3boJzs6OVK3qjoODC7dv3+HXX/spnmtAwBrs7Z2xt3emShU3bt+OpXfvYdy5c/eTyqTFlCmjOHjwGOXL1+aHH3oREDCLzz7LymefZWXTpgB+/302Dg4ujB07lQULpqZ3qorW64IFU5k7N4AKFeowcuRkli6dpfO+lSrZ0KdPZ53nTExM6NGjAxs3LsLCIlu655sStbZnK6uCrFo5lx49B2FjW49167cybdoYveSrVL0DZMmShfnzp2Bubqbznvb2FdizZx2VKtkonuPH5M2bm7lzJtG0WSdKl65OeHgEY0YnPVD4sXKtWjUmeNcarKwK6rxuxYo5/Dbid2xs6+Hq1hrfCcMpUaKY4nmlJE/e3MycPYHWLbthU6Eu18Mj+XVE/08q493ck63bl1GoUAGd182cPYFbUbepVsUdD9c2TPAdlqTMf8HV6zfo0PMXduw5oHYo/0ievLmZMWscbVt1x76CE9evRzLst35pLtOnf1dMTEyo6uBKVQdXsmbNSu++nbl48Qo1qrhr/3YHH2D1ykA2bUx6EE1f1PwNBgn7r759uuglV7XEo9Hbn9oybEfs6NGjtG/fnq5du+Lk5ETPnj0JDw/H0dERgNu3b9OqVSvc3Nzo27cv1atX1772zJkzeHt7U6tWLe3o1ahRowgLC+O3335L8lkLFizAyckJFxcXfH19Abh06RKtW7emUaNG1KpVi2XLlqUY6+HDh/Hy8sLLy4sffviB+/fvp+dXkUTdOjUIPX6aK1fCAfDzX0Rzb89PKufhUZ9FC1cQFxfHgwcPWblyo/aoqYmJMbly5QAgu0V2Xrx4qX3P7t3aM3jIWEJCTimZoo46dapz/PgZrl69DoC//xK8vT3SXMbd3YnFi1e+zfURq1YF0rx5wvfQqJEr0dEx/PLLaJ33q1DhewIDg3j48BEAGzZsxdPTWcEsk+rXrwuxsfeYOzcgzWXMzMyYMGEYhw9v5tixbcyZ83uyR+pMTExwcanNn38mrNdnzpzn6tVw6tWrSZ06CT/4tm/fDcCmTTto2bJruuenVL0WKpSfr78uzsqVGwEICtpD9uyfU65caQDy5cvLpEkjGDRIt9NRvnxpvvuuFN7eP6Z7rqlRa3v28nJh+/bdnDoVBsCcOUvo12+4ssmi7PYMMGXKSBYvXsW9e7rtcNeu7Rg6dByhoacUyy2t6tatQWhoorr0W6STQ1rKFSyYH3d3Jxq46o4IZsmShVGjJhEcvB+AqKhoYu/eS9JZ0ydHx6qcOH6Ga2/rc97cAJo09UhzmQIF8uHqVhfPhu10XpMrVw5qOVZl3NhpANy6dRvHWl78/fcDJdNRxPI1m2jk5kS9WtXUDuUfqeVYlZMnznLtagQAf85dSpOm7mkuc/hgCL/7zkSj0RAfH8+ZM+cp/FUhndc7VLbB3aM+fX8apoeMUqbmb7B8+fIydcqoJL9ZxH9Xhu2IAZw8eZJhw4axdetWbt26xYED748UjR49GmdnZwIDA6lfvz4xMTHaZffu3WPRokWsWbOGefPm8eTJE4YMGULp0qUZPlz3h8aZM2dYunQpq1evZuPGjZw7d46wsDBWrVpF165dWbNmDYsWLWLChAkpxjlz5kx+/fVX1q5dS+XKlTl//nz6fxmJFC5ciJs3b2kf37wZTY4clsmespJSuS8LFyLyZvT7ZVHRFH67o+7Vawg/9+/OtashbNu6jB49BhEXFwdA6zbd2blzn5LpJVG4cEGdPKKikuabWpmEZdGJlt3W/iiZOzeAsWOn8fLlK53PPHbsJA0a1CVPnlwYGRnRsmUjChTIp1SKSeTJk4tevTrx888jPqlM//5defPmDZUqNcDOrj7R0TGMGjUwyWvz5s2NsbERd+++/7EaFRWNlVVBSpa05vbtWGbPnsDBg5vYsmUppqbpfzmpUvVauHAhoqNj0CSadSlhWQGMjY1ZsGAagwePISrqtk48oaGn6dy5P9HRd9I919SotT2XLGnN02fPWLL4D44d3cbSgJm8evVa4WyV3Z7btfPGzMyU+fOXJ/nctm17smvXfiVS+mTpUefR0TE0bdqRy5ev6bzm5cuXzF/wPn+fDi2xyJ6do0dPKJTNxxUuXJCoKN06y5HDIkmdp1Tm9u07tGrRlatXruu8bzHrIsTcvkO3Hh3YvmMle/atp1y50jx//kLxnNLb4L5daVCvltph/GNWhQsQlWi7vBV1G8sP6ji1MruDD2jrt/CXhejctS0b1m3T+YwRowYwasQkHj9+omwyH6FWm21sbMyiRTP4ZdBoom7p7r8yG40e/6ktQ0/WUbJkSQoUSDjFoHjx4jx8+FC77ODBg4wdOxaAunXrYmlpqV1WrVo1zM3NyZ07N7ly5dJ53YdCQkKoVasWFhYWQMLoGMC3337L/v378fPz49KlSzx79izF96hduzbdu3enTp061K5dmypVqvzjnNPC2NhI50fmO+86S2kpZ2xsrLPMyMiIuLg4smTJQkDATHw69mbLll3Y2VVg3dr5hB4/pfPjR5+MjIw/mm9qZZLmmvS7+tCyZeuwsirI1q3LePbsOfPmLdXLj9R3OnRowaZNQYSH3/ikMs7OtcmZ05LatROOqpqbmxMbm/SUxYTvRPe5d+uAmZkp9evXwsmpGSEhp3B1rcv69Qv4+uvKvHr1Ksl7/VNK1WvKucUzcuQADhw4SnDwAapVc0i3XP4NtbZnM1MzGjSog2PtRly5Ek63bu1ZuWIOtnZO6Z9kIkrVe7lypfHxaUnduk2UCTwdfZjDO0nrPG3lUtK/fzd6dO+Aq1srXrxQr3OSljz+Sa5mZmYULfYVjx8/waluU6yti7A1aDlXr1zXjvQK/UivOi5b7jsWL53JXP8lBG3brX3ezr48efLkZvXKwHSO/NOp1WZ369qeA/uPsmvXfqpXr5T+iQlVZOiOWOLJEYyMjChU6P0wtYmJSbIrOKBz9N7IKPkNIXHZxNcGxcTE8NlnnzF48GAsLS2pVasWLi4ubNq0KcX3aNeuHbVq1WL37t34+vpy5swZunRJ3/N3hw/rh6trXQAsLLNzLuyCdpmVVQHu33/As2fPdV4TGXkLO7vyyZa7ERlFoYL5tcsKFczPzahovvvuGz777DO2bNkFwLFjJzh//hJ2thW4eXNzuuaUVpGRt7C1Lad9nFy+qZWJjLxFwUS5FiyYX+fIa3Jy5crBypUbmDhxJgAODhW5+vZ0Cn1o3NiNvn1TP00suTImJib07fsrQUF7AMiW7XOyZs1ChQplmDVrvLZc5cquGBkl5Pn33wkHKt59L8+fP+fChSva0083bdrBrFkTKFbsKy5evJJuOSpVr5GRURQo8IXOZ71b1ry5F7Gxd3F3dyJ79mwUKlSAI0e24OCg38kbMsL2HB0dw+HDodrTZubPX8bkSSPImjWroj/alar3li29sLTMzu7da7XPz58/lUGDxrB5s/oXtQ8f3g8314QJBiwsshN27sM6/zuZOo9Kps6TlvuQubk58+ZN5n/ffk216u5ERNxMx0w+XWTkLSomuo6vUKH8/J1MnX+szIduRyecCROwOGFyi2vXIjhyOJSKNmWkI6ZnNz+ov4LJ1N/Hyng1aoDvpF/5ud8I1qzS7XB5ejVgxbJ1qf6eU1JGaLNbtPAiNvYeHh71yZY9G1aFChBybLviB8/UEK92AHqUoU9NTE2lSpUIDEzYUPfu3cujR49SLW9iYsKbN2+SPG9jY8PevXt5+vQpb968oW/fvoSFhXHw4EF69uxJnTp12Lcv4VS8lI7MNWnShKdPn9KuXTvatWunyKmJv42YiK2dE7Z2TlSr5o6dXQXtxdedOrYmMHB7ktfs2Lk3xXKBgUG0a9cMExMTcuSwpGlTdzZu3M7Vq9fJkcNCO4OetXURvv22JKdOq7dT27VrH3Z25SlevCiQcLH+pk1BaS6zadMO2rRpqs21SRN3Nn7kQt8KFcqwfLk/pqambzs3XVixYn16p5asnDlzULx4UQ4fPv7JZXbu3EuXLm0xMzPDyMiIWbPGM3LkQE6cOKOd4MPe3pm4uDi2bg2mQ4eE60tKly5FqVIl2bfvCNu376Fo0S+1MyVWrWqHRqPh+vX0nexGqXqNirrN1asRNGniBiRcbxQfH09Y2AWsrW2xt3fGwcGFLl0GcO1ahN47YZAxtucNG7ZSqZINRYt+CYBnQxfOnbug+MiJUvXev/8IypSphYODCw4OLkRHx/DDD70yRCcM4LffJmJjWw8b23pUreaGfeK67NSawMCkbdKOHXvTVO5DCxdOx9LCIkN0wgCCgw9ga1ce67f12b5DiyT1kpYyH4qIuMmpk2E0b5lwbc0X+fJgZ1+BkyfOpnsOInW7dx3AxrYc1sWLAPBDh+ZsfduZSEsZJ2dHxvoOpVHDH5J0wgAqV7Vj797DCmeRsozQZhcpWhEb23rY2jnRuXN/rl27nik7YYYmQ4+IpWbw4MEMGDCAlStXUqpUKZ1TE5NTvHhxHj9+TP/+/fH19cXDwwN/f3++++47WrVqhbe3N/Hx8dStW5fKlSvTo0cPWrRoQZYsWShVqhRWVlbcvJn8Dq1Pnz4MHDgQU1NTPv/8c0aNGqVEylqxsffo2Kkvy5f5YW5uxtVrEbRv/xOQ0IHwm+2LrZ1TquX8/BZhbV2E46FBmJmbM3fuEvbvPwJAk6YdmfT7b2TNmpU3b97QtVvCD1a1xMbe48cf+7N06SzMzc25di0CH5/eVKjwPTNnjsfBwSXFMgD+/ouxtv6KY8e2YW5uxrx5Szlw4Giqn7lr136qVXMgJGQ7xsZGBAYGMW3aXH2kS/HiRbh9+47OgYN3I1r29s4plgEYM2Yq48YN4ejRrZiYGHP69HkGDBiZ7Of06jWEWbMmcPz4DjQaDR06/MSjR4959OgxTZv6MHXqKLJl+5yXL1/h7f0jL1++TPZ9/ikl67Vt2x7MnDmOAQN68OLFS1q27KrakdSPUXN77tlzMKtWzsXMzJS//35I8xadkwsx3fPV9/ac0cTG3sOnYx9WLPfHzNyMa1cj+KF9LwAqViiDn19Cpy21cilxsK9I40auXLx0lX17N2if/2XQaHbs2KtoXim5G3uPrp0HsGjJDMzNzQi/doPOnfpRvvz3TPtjDNUqu6VY5mNaNu/MxEm/0cGnBcbGxkwYN4MT0hHTu7t379O9y0AWLJ6Oubk54eE36NKpP+XKl2bqjDHUqOKeYhmAEaMHYGRkxNQZ7ydROnrkOD/3TZhgzbp4ESIjolTJ7UOG9htMKMtIk1F/nXzEokWLqFy5MiVKlODcuXMMHTqUtWvXqh3WJzHPUljtEPTOxNjk44Uymf/oJvavJD7d11DExaftup3MxBC35zdxSc+syOw+N8+qdgh6dff6DrVD0Lv8xQxvZOXJq9RP8c2MXr1Uf4Q8LZoU8fh4oXSyKmLDxwu9FRgYyKxZs3jz5g1t27alZUvdWWt37tzJ9OnT0Wg0FC5cmLFjx5IjR45U3/M/OyJWpEgR+vTpg7GxMVmyZGHkyOSP+gshhBBCCCHEPxUTE8PkyZNZu3Yt5ubmeHt7Y29vT4kSJQB48uQJv/76K2vWrCF//vxMnTqV6dOnM2TIkFTf9z/bEatRowY1aiS927gQQgghhBDivykjTCv/oUOHDuHg4EDOnDkBcHJyYtu2bXTv3h2A169fM3z4cPLnT5iE5ZtvvtHOZZGa/2xHTAghhBBCCCH+qUePHiU74Z+lpaXO/BN37tzhiy/ez8icL18+zpw5o32cK1cu6tZNmFnzxYsX+Pv707p1649+vnTEhBBCCCGEEBmCPqevX7hwITNmzEjyfPfu3enRo8f7mOLjda5/12g0yV4P//jxY7p160apUqXw9PT86OdLR0wIIYQQQghhcNq2bZtsh+nD2dgLFChAaGio9nFsbCz58uXTKXPnzh06dOiAg4MDgwYNStPnS0dMCCGEEEIIkSHoc7bpD09BTEnlypWZPn069+/f57PPPiMoKEhnosC4uDg6d+6Ms7MzXbt2TfPnS0dMCCGEEEIIIVKQP39+evfuTZs2bXj9+jWNGzemTJkydOzYkZ49e3L79m3Onz9PXFwc27cn3Li7dOnSjB49OtX3/c/eRywzkPuIGQZD3MTkPmKGwRC3Z7mPWOYn9xEzDHIfsYzL4ytXvX3Whhub9PZZyTFW9dOFEEIIIYQQwgDJqYlCCCGEEEKIDEGfsyaqTUbEhBBCCCGEEELPZERMCCGEEEIIkSFoMJxr62VETAghhBBCCCH0TEbEhBBCCCGEEBlCvIyICSGEEEIIIYRQinTEhBBCCCGEEELP5NREIYQQQgghRIag0cipiUIIIYQQQgghFCIjYkIIIYQQQogMQW7oLIQQQgghhBBCMTIiJoQQQgghhMgQDOmGztIRU5GJsYnaIQg9eBMfp3YIemdibHiD7Ya4PZsYGV49Y2J4u82nr16oHYJe5S/mpHYIehcTvl3tEPQue+EaaocghHTEhBBCCCGEEBmD3NBZCCGEEEIIIYRiZERMCCGEEEIIkSHIfcSEEEIIIYQQQihGRsSEEEIIIYQQGYJcIyaEEEIIIYQQQjEyIiaEEEIIIYTIEAzpPmIyIiaEEEIIIYQQeiYjYkIIIYQQQogMIV5mTRRCCCGEEEIIoRQZERNCCCGEEEJkCIYzHiYjYkIIIYQQQgihd9IRE0IIIYQQQgg9k1MThRBCCCGEEBmC3NBZCCGEEEIIIYRiZERMCCGEEEIIkSHIiJgQQgghhBBCCMXIiJgQQgghhBAiQ9DIDZ2FEEIIIYQQQihF1Y5YTEwMHTt2TLXM9OnTmT59epLnIyMjGTRoUJo/a+DAgaxdu/aTY8yI6td35NixbZw+HUxAwEwsLLKnuYyxsTG+vsM4dWoXYWF78fFpmeS1bdo0ZfXqeTrP9erVkePHd3D06FY2bw6gWLGvlEkuBUrnXKTIl0RFnaZChe91njc3N2fTpiV4erook9gncHGuzYnjOzgXto/ly/yS/Q7SUq5w4UJEhIeSJ08uAL79tiShIUHav5MndvLmVRQNGzornlNynOs7EhoSxNkze1gaMCvFPFMqZ2xszETf4Zw5vZvz5/bT0aeV9jW5cuVkwYJpHD2ylTOnd9OihZfOe5qbm7Nlc4Bq9a3Uel6xYhmCg9dw5MgWQkK24+3tqbecPsapfi2OHN3KiVO7WLzkj2Rz/lgZK6uCXLpyWLtOA1SoWIYdu1Zx6Mhmjh7bSjPvhkqnkiK16lXaL/XUdarJ/sOBHD2xnfmLpiWbb0plsmbNwvSZYzl4dDOHjm1h+syxZM2ahW++KcHegxu1fweObOL+48u4utfTd3rpRqPRMGjkROYvXa12KJ9Eqf1UqVIlOXZ0m/bveOgOXr6IxMOjvvY91d5P6UM8Gr39qU3Vjlj+/PmZM2fOP3rtrVu3iIyMTOeIMr68eXPj5+dL8+adKVvWkfDwG4wcOTDNZXx8WlKihDUVK9ajalU3undvj41NWQBy5crBtGmjmThxOEZGRtr3q1WrCm3bNqNmTU/s7Z3ZsGEb/v4TM0XOAFmyZGH+/CmYm5vpvKe9fQX27FlHpUo2yif5EXnz5mbunEk0bdaJ70pXJzw8gjGjkx6I+Fi5Vq0as3vXGqysCmqf++uvy9jY1tP+7dyxj2XL17F+/Va95PZh/P7+v+Pt3Ynvy9QkPPwGo0f98knlOvq0omRJa8pXqEPlKq706NEBG5tyAMydM4mom9HYOzjj7NKcSb//hpVVASChvvftXU+lSrZ6y/fDnJRaz5ctm83IkZNwcHChYcO2jB8/hOLFi+o7xSTy5s3N7NkTaNmiCxXK1SY8/AYjRv78SWWat/Bi+44VFCpUQOd1AUtnMnrUFCo7NMDT8wfGjRusSs5q1au0X/pvv97Jkzc3M2aNo22r7thXcOL69UiG/dYvzWX69O+KiYkJVR1cqergStasWendtzMXL16hRhV37d/u4AOsXhnIpo1BaqT5r129foMOPX9hx54DaofySZTcT124cBk7+/rav50797F8xXo2bNgGqL+fEulPbx2xo0eP0r59e7p27YqTkxM9e/YkPDwcR0dHAG7fvk2rVq1wc3Ojb9++VK9eXfvaM2fO4O3tTa1atbSjY6NGjSIsLIzffvstyWctWLAAJycnXFxc8PX11T6/Z88eGjduTK1atVixYgWQMCrXoUMHmjZtSs2aNZk6dSoAa9eupXXr1ri5uTFp0qQU43v69CkDBgzAy8sLDw8PNm3apMwX+FadOtU5fvwMV69eB8Dffwne3h5pLuPu7sTixSuJi4vjwYNHrFoVSPPmCUdRGzVyJTo6hl9+Ga3zfjExsfTsOZjHj58AcOLEGb76ykrBLHUpmTPAlCkjWbx4Fffu3dd5z65d2zF06DhCQ08pllta1a1bg9DQ01y5Eg7AbL9FtGiedFQjtXIFC+bHw90JF9ekI4LvVK1ih5dXA7p2G5hiGSUl1ONprryrxzmL8U5mJCO1ch4eTixc9K6+H7Jy1UZaNPckV66c1K5djVGjJwMQFXWbatXcuX//AQDdurVnyNBxhKhU30qt51myZGH06Kns3n0QSMj77t37Oj9m1eJYuxrHT7zPZ+6cJTRt5pHmMgUK5sPNrS4N3dvqvCZLFnPGjpnGnrc539LmrNtZ0we16lXaL/XUcqzKyRNnuXY1AoA/5y6lSVP3NJc5fDCE331notFoiI+P58yZ8xT+qpDO6x0q2+DuUZ++Pw3TQ0bKWL5mE43cnKhXq5raoXwSJfdTiVWpYoenlwvdu7/v5Km9n9IXjR7/qU2vI2InT55k2LBhbN26lVu3bnHgwPujIKNHj8bZ2ZnAwEDq169PTEyMdtm9e/dYtGgRa9asYd68eTx58oQhQ4ZQunRphg8frvMZZ86cYenSpaxevZqNGzdy7tw5wsLCAHj16hWrVq3Cz8+PyZMTfoxt2rQJV1dXVq5cSWBgIAsXLuT+/YQf5DExMaxbt44+ffqkGN+sWbP47rvvWLt2LQEBAcyePVvRkbrChQty8+Yt7eOoqGhy5LDUGRZPrUzCsuhEy25rd9xz5wYwduw0Xr58pfOZ589f4sCBo0DCkPjIkQNZu3aLIvklR8mc27XzxszMlPnzlyf53LZte7Jr134lUvpkXxYuRGSi/G7eTPodfKxcdHQMTZp25PLlayl+zvhxQxk6fLy2061vhQsX0qnHlPJMrdyHy6KiorGyKkjx4kW5fTuGXr06sXv3Wg4d3Ey58t/z/PkLANq06c7OnfsUzjBlSq3nL1++ZOHCFdrn27dvjoVFNo4dO6FwRh9XuHBBoj6IObmcUypzO/oOLZp30f5wf+fly1csWrhS+/iH9s3JbpGNY8dOKphN8tSqV2m/1GNVuIDOOnsr6jaWOSx08k2tzO7gA1y9ch2Awl8WonPXtmxYt03nM0aMGsCoEZNUz/XfGNy3Kw3q1VI7jE+m5H4qsbFjBjN8+ASdOlZ7PyXSn15nTSxZsiQFCiQckSxevDgPHz7ULjt48CBjx44FoG7dulhaWmqXVatWDXNzc3Lnzk2uXLl0XvehkJAQatWqhYWFBZAwOvZO7dq1MTIyomTJkvz9998AdOjQgSNHjjBv3jwuX77M69evef78OQD/+9//MDU1TTW+Q4cO8eLFC9asWQPAs2fPuHz5Ml9++eU//6JSYWRknOxsMnFxcWkqY2ysu8zISPe1qcmbNzdLl87i4cPHDBs24R9E/88olXO5cqXx8WlJ3bpNlAk8HX2Ywzsf1l1ayyWnkoMNefPmZtmydf880H8pIf6kzyefZ/Llkta3EXFxcZiZmVKsWBEeP3pMrVpeFLcuyq5dq7lyJZyTJ8+mdyqfTB/bdr9+XejatT0eHm148eJlOkb/z6Rlff036zRAn76d6drtBxp6tFMlZ0Os1w8ZSvv1Tnqt12XLfcfipTOZ67+EoG27tc/b2ZcnT57crF4ZmM6Ri7RQcj/1joNDRb74Ig/Ll69Pr7D/Uwxp1kS9dsSyZMmi/b+RkRGFCr0fajcxMUnxi3/XGXr3utQqyNTUVOf6ppiYGD777DPtZ7x7j3fGjRtHZGQkrq6u1KlTh0OHDmnfP2vWrB+NLz4+Hl9fX7777jsA7t69S44cOVKM79+KjLyFrW057WMrqwLcv/+AZ8+ep6lMZOQtChbMr11WsGB+oqLeH5VLSenSpVi9ei4bN25n4MDRxMfHp0s+aaFUzi1bemFpmZ3du9dqn58/fyqDBo1h8+adiuf1Mb8O74era8JF2JYW2Qk7d0G7LCG/v3W+A4AbkVHY2ZX/aLnkNGnixpKA1XpvAIcN64trg7oAWFpmJyzsonZZcnUNEBkZhZ3th3m+q+8oChZ8fwpaQn3fJjo6YRR74aKEkZKr165z6FAItjblMkRHTMlt29zcnDlzJlKqVElq1vTkxo2biueTFpGRt7BJlE+hQsnn/LEyyTE3N8fP35dSpUriWNOLGzei0jv8NDHEegXDab+SczPyFhUTXYdcsFB+/v6gzj9WxqtRA3wn/crP/UawZpVuh8vTqwErlq3LELkaCn3tp95p0jjjrM9CWRlm+vpKlSoRGJjQ2Ozdu5dHjx6lWt7ExIQ3b94ked7Gxoa9e/fy9OlT3rx5Q9++fbWnJibn4MGDdOjQAWdnZ8LDw4mJiUm2k5FSfA4ODixbtgyAO3fu4O7uTnT0xzs2/9SuXfuwsyuvvSDbx6clmzYFpbnMpk07aNOmKSYmJuTIYUmTJu5s/MiFvlZWBdi6dRljxkzj559H6rUTBsrl3L//CMqUqYWDgwsODi5ER8fwww+9MkQnDODX3yZqL0CvUs0Ne7sKlChRDIAfO7VmY2DSetuxY2+ayiWnevVKBAfr/6LpESN+116YXK26B3Z25Snxth47dmxF4Kak8e/cuS/FcoGBQbRr+76+mzZxZ2Pgdq5fj+TEiTO0btUYgHz58uLgYMPxE2f0kufHKLltz58/BQsLC2rV8spQP9aDd+3HzvZ9Ph18WrB5845PLpOceX9OxsIyO7UdG6nWCQPDrFcwnPYrObt3HcDGthzWxYsA8EOH5mzdsivNZZycHRnrO5RGDX9I0gkDqFzVjr17DyuchUhMX/upd6pVc9Be/2mIDGnWxAxzQ+fBgwczYMAAVq5cSalSpXROTUxO8eLFefz4Mf3798fX1xcPDw/8/f357rvvaNWqFd7e3sTHx1O3bl0qV67Mxo0bk32fH3/8kZ9//pmsWbNSoEABSpcuzc2bSXdoKcXXvXt3fv31V1xdXYmLi6N///589ZVyU7vHxt7jxx/7s3TpLMzNzbl2LQIfn95UqPA9M2eOx8HBJcUyAP7+i7G2/opjx7Zhbm7GvHlLtdd/pWTgwJ5ky/Y5Xbu2o2vXdkDC9XbVqzdULM/E1Mg5o4mNvYdPxz6sWO6PubkZ165G0K59LwAqViiDn1/Cj57Uyn1MyRLFuB6h7o+52Nh7dOrUl2XL/BLivxZB+w4J9VihQhlmz5qAnX39VMv5+S/G2roIoSHbMTc3Z+7cAPbvPwJA02YdmTplFJ06tcbY2JgxY6dw/Php1fJNTKn13N6+Al5eDbh06SrBwWu0nzdkyDjVrzWIjb1H5879WRIwM6EewyPo5NOX8hW+54+Z46js0CDFMqmxsyuPp5cLly5dY2fw+2mxhw4Zzy4952yI9fohQ2m/3rl79z7duwxkweLpmJubEx5+gy6d+lOufGmmzhhDjSruKZYBGDF6AEZGRkydMUb7nkePHOfnvgmTk1kXL0JkhHoHFwyd0vspgBIlihERYXgzgxsiI00GGfdctGgRlStXpkSJEpw7d46hQ4dmqPt+KRHfZ58VSafoREb2Oi7pyG1mZ2KcYQbb9cbYyPByNjHAnOM0+j0jICMwtDbMMsvnaoegdzHh2z9eKJPJXriG2iHo3csX/43OXfkCVfT2WSdvqzvymGFGxIoUKUKfPn0wNjYmS5YsjBw5Uu2QdGT0+IQQQgghhBD/HRlmRMwQyYiYYTC0o8kgI2KGQkbEDIOhtWEyImYYZEQs45IRMSGEEEIIIYTQs4wwiYa+GN7hTCGEEEIIIYRQmYyICSGEEEIIITIEjYyICSGEEEIIIYRQioyICSGEEEIIITKEeAOaR1BGxIQQQgghhBBCz2RETAghhBBCCJEhyDViQgghhBBCCCEUIyNiQgghhBBCiAxBrhETQgghhBBCCKEYGRETQgghhBBCZAhyjZgQQgghhBBCCMXIiJgQQgghhBAiQ5BrxIQQQgghhBBCKEZGxIQQQgghhBAZglwjJoQQQgghhBBCMdIRE0IIIYQQQgg9k1MThRBCCCGEEBmCIU3WIR0xFWkMaEV7x5DO+zVkhrhux2ni1A5B/wzwnApjIyO1Q9A7Q8v4yavnaoegd9kL11A7BL17cnOv2iEIIR0xIYQQQgghRMZgSAftDfB4phBCCCGEEEKoS0bEhBBCCCGEEBmCRhOvdgh6IyNiQgghhBBCCKFnMiImhBBCCCGEyBDi5RoxIYQQQgghhBBKkRExIYQQQgghRIZgSLfAkRExIYQQQgghhNAzGRETQgghhBBCZAhyjZgQQgghhBBCCMXIiJgQQgghhBAiQ5BrxIQQQgghhBBCKEZGxIQQQgghhBAZQryMiAkhhBBCCCGEUIp0xIQQQgghhBBCz+TURCGEEEIIIUSGoJHp64UQQgghhBBCKEVGxIQQQgghhBAZgkxfL4QQQgghhBBCMap3xB4/fky3bt3UDiNNWrduzdGjRzl69CitW7dWNZb69R0JCdnOmTO7CQiYhYVF9k8qZ2xsjK/vcE6fDubcuX34+LTSvqZixTLs3r2Wo0e3EhoaRPPmntply5bN5ty5fRw9upWjR7cyYcIwZRNNxLm+I6EhQZw9s4elqeScUjljY2Mm+g7nzOndnD+3n46Jcs6VKycLFkzj6JGtnDm9mxYtvADo168rx45u0/5duxpC7J3zyif7ES7OtTlxfAfnwvaxfJlfit9FSuWyZs3KHP/fOXVyF6dPBTPH/3eyZs2qzxTSxNnZkeOhOwg7u5dlS2enXOcfKVe4cEHCr4WSJ08unefr1KlOyLHtisX/TxhCzvXrO3Ls2DZOnw4mIGBmsjmmVCah7RrGqVO7CAvbi49PS+1rKlYsQ3DwGo4c2UJIyHa8vd+3XVWq2LF37zqOHt3Kjh0rKVr0S+UTTYFT/VocPbqVk6d2sXjJH8nmn1IZY2NjJkwYxomTuzhzdg8dEuWfK1cO/vxzCocOb+bEyV06bbfanN+2RWFh+1iWSpv1sXKFCxfierjuem1TsSx796wnNCSIkyd2attvNfzb7dfY2JiJE3/l7Jk9nD9/gI4d3++nvi1Vkt3Bawk5tp1jR7dRt26NJO/bo0cHTp7YqUxyKVBq31yqVEmd/e/x0B28fBGJh0d97Xuam5uzZXMAnp4uyieaTjQaDYNGTmT+0tVqh5JhxaPR25/aVO+IPXz4kL/++kvtMP5T8ubNjb//RLy9f6RMmVqEh99g1KiBn1TOx6clJUsWo0KFulSp4kaPHu2xsSkLwPLlfowcOQl7e2c8PNowfvxQihcvCoC9fUXq1GmCvb0z9vbO/PzzCD3m/Dve3p34vkxNwsNvMHrUL59UrqNPK0qWtKZ8hTpUruJKjx4dsLEpB8DcOZOIuhmNvYMzzi7NmfT7b1hZFWDixJnY2dfHzr4+des15dmzZ7Rq1VUvOackb97czJ0ziabNOvFd6eqEh0cwZvSgTyo36JeemJqaUr5CHcpXqMNnn2Vl4IDu+k4lVXnz5maO/ySaeXei9Pc1EupydPJ1nlq5Vi0bsWvXGqysCmify5o1K7/92p+AJTMxNTXRSz5pYQg5582bGz8/X5o370zZso6Eh99g5MiBaS7j49OSEiWsqVixHlWrutG9+/u2a9my2YwcOQkHBxcaNmzL+PFDKF68KFZWBVixwp9evYZib+/M+vVbmTp1lN5z1+Y225cWLbpQvlxtrodHMmLkgDSX6eDTghIli2FrU4/q1dzp1q09Fd/m7+c/kaio21Su1ABX15b4TvyVQonWAbUkbotKp7HNSq5cq1aNCd61BiurgjqvW7FiDr+N+B0b23q4urXGd8JwSpQopnheH0qP7bdjx4T9VLnytalcuQE9e/ho91PTpo1hwcIV2No50alTX5YGzMLE5P22XKmSDX37dNFLrolzUWrffOHCZe3+186+Pjt37mP5ivVs2LANAHv7Cuzbu55KlWz1mvO/cfX6DTr0/IUdew6oHYrIIP51R0yj0eDr64uTkxMuLi4sXLhQO3IEcPPmTRwdHQEIDAzEw8MDLy8vevbsycuXLxk1ahR37tzRjoqtWbMGV1dX3NzcGDhwIE+fPgWgSpUqDBs2jIYNG+Lj48PWrVtp0aIFjo6OHDt2DICIiAh++OEHPD09ad68OefPJ4xcDBw4kM6dO+Ps7ExwcLA29pcvXzJo0CCcnJxwdXVly5YtAGzdupWmTZvi7u5O/fr1OXHiRIr5z58/H3d3dxo2bMiwYfoZHapTpzrHj5/m6tXrAMyZsxhv74afVM7Doz6LFq0iLi6OBw8esmpVIM2be5ElSxZGj55CcHBCIxEVdZu7d+9TuHBBihb9EguLbMycOY7Q0CD8/SeSK1cOPWT8Ppcrb3Px/0jOyZXz8HBi4aKV2pxXrtpIi+ae5MqVk9q1qzFq9GQgIedq1dy5f/+BznuPGzeE7dt3sz1ojzJJplHdujUIDT3NlSvhAMz2W0SLZI58p1Zu//4jjBk7FY1GQ3x8PKdOhfHVV4X1l0Qa1K1Tg9Dj7+P3819Ec+9k8kylXMGC+XF3r4+ra0ud19SrV4PPs31OB5/eCmfxaQwh54Rt9Iy2XfL3X4K3t0eay7i7O7F48bvt+NHbtsvzbds1ld27DwLv2y4rq4J4eroQFLSHU6fCAJg7dyn9++vnINKHateuxvETZxK1y0to1swjzWXc3ZxYrG27H7F6dSDe3g3JlSsHjo7VGDNmCgC3om5Ts0ZD/v6gHVPDh22Rn9+iZEfrUiuXsF470eCD9TpLliyMGjWJ4OD9AERFRRN7916Szpo+pMf26+FRn0ULV7zfT63cqB3hMzEx1u5zs1tk58WLl9r3zJcvL1OnjOKXX0YrmuOHlNw3J1alih2eXi507/6+k9etW3uGDB1HSOgpBTJTxvI1m2jk5kS9WtXUDiVD02g0evtT27/uiG3bto0TJ04QGBjIqlWrWLt2LbGxscmWnTJlCn/++Sdr167FysqKa9euMWTIEPLly8cff/zBxYsXmT17NosXLyYwMJDPPvuMGTNmAHD37l2qV6/O+vXrefnyJTt37mTp0qX06NGDhQsXAjBgwAD69+/PunXrGDlyJL17v//BkTNnTrZu3artFAIsXryYZ8+esXXrVubPn88ff/zBq1evWL58ObNnz2bjxo34+Pjg7++fbD5xcXH4+fmxZs0a1q5dy+vXr4mJifm3X+lHFS5ciJs3o7WPb96MJkcOy2RP4UipXOHCBbl585Z2WVRUNFZWBXj58iULFqzQPt+hQwssLLJx9OgJvvgiD8HBB+jRYxB2dvV58uQpfn4TFcz0w1zex5t6zsmX+3BZQs4FKV68KLdvx9CrVyd2717LoYObKVf+e54/f6EtW6pUSdzdnPhtxO8KZpk2XxYuRGQavovUyu3YuY/Ll68B8NVXVvTs4cOaNZv0k0AapUedR0fH0LRZRy5fDtd5zcaN2+nf/zcePXqibBKfyBByTq7t+TDH1MokLItOtOw2VlYFefnyJQsXvm+72rdvjoVFNo4dO0GJEtY8ffqMRYumc/jwFhYvnsGrV68UzjR5H7bLyeefchmrZJZZWRXEunhRbt++Q4+ePuzctZr9BzZSrlxpnXZMLem2XjftqG233nn58iXzFyzXPvbp0BKL7Nk5ejTlA6hKSY88E9rtRPvtqGgKv+1U9uo1hJ/7d+fa1RC2bV1Gjx6DiIuLw9jYmEWLZvDLoNFE3bqtcJa6lNw3JzZ2zGCGD5/A48fv2682bbqzc+e+9E5JUYP7dqVBvVpqhyEykH89a2JISAjOzs6Ym5tjbm7Ohg0bUrx+qlatWjRv3pw6derg5OTEt99+y82bN3Xeq1atWuTKlXDud7Nmzfjll/dHP6pXrw6AlZUVFStWBKBQoUI8evSIp0+fEhYWplP+2bNn/P333wCUKVMm2dibNm2KsbExX3zxBZs3bwbgjz/+IDg4mPDwcI4dO4axcfL9VRMTE8qXL0/jxo2pXbs2P/zwA/nz50/zd/dPGRsbJduLj4uLS3M5Y2NjnWVGRkbExcXrlOvXryvdurXH3b01L168JCTkFM2addIuHzVqMhERxzEzM+P169f/Nq1UJcSb9PmkOadcLvmc4zAzM6VYsSI8fvSYWrW8KG5dlF27VnPlSjgnT54FoGePDsyavYBHjx6na17/xId5vJP8d5F6uQrlv2f1qnnMnLWAzVv0e13Bx6THev5fYwg5Gxl9fL1MrUzS7Thp3v36daFr1/Z4eLThxYuXmJmZ4uJSmzp1mnD16nW6dm3H8uV+ODjo/7oSozTUXWpljI2NdO6xo23HTE0pVuwrHj96Qp3ajbG2LsKOnau4cjWcUyfDlEkmjdKzzUpN//7d6NG9A65urXjxQv8dUOX2zXFkyZKFgICZ+HTszZYtu7Czq8C6tfMJPX6Kbl3bc2D/UXbt2k/16pXSP7FUKLlvfsfBoSJffJGH5cvXp1fYIoOLzwAjVfryrztipqamGBkZaR+/61i926jevHmjXTZkyBAuXLjA3r176d+/P927d9d2qADi43U7AhqNRuf15ubm2v8nPi/63WvfdQTfuX37Njlz5gRIdiKCD2OPiIggT548NG7cGHd3d2xtbfnmm28ICAhIMf+ZM2dy6tQp9u3bh4+PDxMnTsTOzi7F8v/UsGF9aNCgLgCWlhaEhV3QLrOyKsD9+w949uy5zmsiI29ha1s+2XKRkbcoWPB9p7FgwfxERSUchTM3N2fu3N8pVaokNWs2JCIioU6rVLEjZ84cbN68A0hoLOPj4xX78TdsWF9ctTlnJyzsYhpyjsIuxZyjKFjw/fUSCTnfJjo6YRRz4aKVAFy9dp1Dh0KwtSnHyZNnMTY2pmFDFypVVu9i4F+H98PVtR4AlhbZCTv3Yf3/neS7uBEZhZ3dh9/F+3JNm7ozY9oYev40JMPs4IYP64era0KdW1hm51wa1/OkeSYtl1EZWs4J7VI57ePkYk+tzMfarjlzJr5tuzy5cSOh7YqOjuHIkePaU/0WLFjB77//RtasWXRO79KHmx+0y4UKJc0/tTI3k8n/VqJ2bPHiVQBcuxbBoUMh2NiUU6UjNnx4P9zetlkWaWyzIj/SZqXE3NycefMm879vv6ZadXftPksf0nv7vREZRaFE9VuoYH5uRkXz3Xff8Nlnn7Flyy4Ajh07wfnzl7CzrUCLFl7Ext7Dw6M+2bJnw6pQAUKObcfWzkmRnPW1b36nSWM3lgSszhCnkQmR3v71qYm2trYEBQXx+vVrnj9/jo+PD5aWlly5cgWAnTsTjrK/efOGevXqkStXLn788Uc8PDz466+/MDU11Xa27OzsCA4O5sGDBwCsXLkSe3v7NMVhYWFB0aJFtR2xgwcP0rJly1RfY2try5YtW9BoNNy7d49WrVpx/vx5jIyM6Ny5M/b29uzYsSPFjsb9+/dxcXHh66+/plevXlSpUoWLFy8mW/bfGjFiknaCjOrVPbCzK6+dQKNjx1Zs2hSU5DU7d+5LsVxgYBBt2zbDxMSEHDksadLEjcDAhJnU5s+fioVFdmrW9NTZoWXL9jmTJ/+mPUe9d+/OrFu3JUkHOv1y/l17kW61tzmXSJRLYCo5J1cuMDCIdm2banNu2sSdjYHbuX49khMnztC6VWMg4Vx7Bwcbjp84A0Dp0qV48OChXnfuH/r1t4nY2NbDxrYeVaq5YW9XQXsx+o+dWrMxMOl3sWPH3hTLuTaoy5RJI3F2aZFhOmEAv42YiK2dE7Z2TlSr5o5dovg7dWytXUcT27Fzb5rKZVSGlvOuXbrtko9PyyTtV2plNm3aQZs2TRO1Xe5s3JiwbP78KVhYWFCrlpe2EwYJp2U6OFSkSJGEmRI9POpz7txFvXfCAHbt2o+dbTmd3N4d3EpLmYT8m2jzb9zYjcDAICIibnLy5FlatmoEvGvHKnLibTumb78larOqftBmderUmsA0tFkplfvQwoXTsbSw0HsnDNJ/+w0MDKJdu/f75qZN3dm4cTtXr14nRw4LHBwSDl5bWxfh229Lcup0GEWKVsTGth62dk507tyfa9euK9YJA/3tm9+pVs1Be+2nMAyGdI3Yvx4Rq1u3LmFhYXh5eREfH0+bNm0oXbo0AwcOZM2aNdSuXTvhg0xN6dmzJ+3btydLlizkyZOHcePGYWlpSaFChWjdujWLFy/mxx9/pHXr1rx+/ZrvvvuO3377Lc2x+Pr68uuvvzJ37lzMzMyYPHmyzogXwNmzZ5k2bRpz5syhRYsWjBo1Cnd3dwCGDh1KxYoV+fbbb3F2dsbIyIiqVaty/PjxZD8vd+7cNGvWjMaNG/PZZ59RrFgxGjVq9A+/ybSLjb1Hp079WLZsNubmZly7doMOHX4CoEKFMsyaNR57e+dUy/n7L8baugghIdsxNzdj7twA9u8/ir19BRo1asClS1fZvXut9jMHDx5LUNAe/vhjPrt3r8XY2JiwsIt07TogmQiVyrkvy5b5vc0lgvYdemtznj1rAnb29VMt5/c259CQ7W9H/QLYv/8IAE2bdWTqlFF06tQaY2NjxoydwvHjpwEoUaIYERGReskzLWJj7+HTsQ8rlvsn5Hg1gnbtewFQsUIZ/PwSfgClVm78+KEYGRnpXON36FAIPXsNViWn5MTG3qNjp74sf1uXV69F0L79T0BCnfvN9sXWzinVcv81hpBzbOw9fvyxP0uXzsLc3Jxr1yLw8elNhQrfM3PmeBwcXFIsA+/arq84dmwb5uZmzJu3lAMHEtouL6+Etis4eI3284YMGcfOnfv46aehrFjhh5mZGQ8ePKRlS3VmP42NvUfnzv0JCJiFmbkZ4eERdPTpQ/m3+Vd6m39yZSBh4g5r6yIcOboVc3Mz/nybP4B3sx+ZPGUEPj6tMDY2ZuzYaZw4rk5HLLHEbZHZ27boh4+0WR+WS4mDfUUaN3Ll4qWr7Nv7/oyYXwaNZseOvYrm9aH02H79/BZhbV2E46FBmJmbM3fuEu1+qknTjkz6/TeyZs3Kmzdv6NptANeuReg1xw8pvW+GjLcPFiI9GWkyQnfQQGXN+pXaIeidJgPcs0Hf4hQaMczIjD84ACIyJxPjjDP1v74Y4rr96o2y1wBnNB8ewDUEhpjzk5v67ahnBGZ5rdUOIU1yZC+ut896+OSq3j4rOarfR0wIIYQQQgghDM2/PjVRCCGEEEIIIdKDIZ2sJyNiQgghhBBCCKFn0hETQgghhBBCCD2TUxOFEEIIIYQQGYIh3dBZRsSEEEIIIYQQQs+kIyaEEEIIIYTIEDR6/PcpAgMDcXFxoV69egQEBCRZ/tdff+Hl5YWTkxODBw/mzZs3H31P6YgJIYQQQgghRApiYmKYPHkyS5cuZf369axYsYIrV67olOnfvz/Dhg1j+/btaDQaVq5c+dH3lY6YEEIIIYQQIkOI12j09pdWhw4dwsHBgZw5c/L555/j5OTEtm3btMujoqJ48eIF5cqVA8DLy0tneUpksg4hhBBCCCGEwXn06BGPHj1K8rylpSWWlpbax3fu3OGLL77QPs6XLx9nzpxJcfkXX3xBTEzMRz9fOmJCCCGEEEKIDEGfN3ReuHAhM2bMSPJ89+7d6dGjh/ZxfHw8RkZG2scajUbn8ceWp0Q6YkIIIYQQQgiD07ZtWzw9PZM8n3g0DKBAgQKEhoZqH8fGxpIvXz6d5bGxsdrHd+/e1VmeErlGTAghhBBCCJEh6HPWREtLSwoXLpzk78OOWOXKlTl8+DD379/n+fPnBAUFUb16de1yKysrsmTJwvHjxwHYsGGDzvKUSEdMCCGEEEIIIVKQP39+evfuTZs2bWjYsCGurq6UKVOGjh07cvbsWQAmTpzI2LFjqV+/Ps+ePaNNmzYffV8jjT5PxBQ6smb9Su0Q9O5T79mQGcTFx6sdgt4Zp+G8aPHfZ2JsonYIemeI6/arN6/VDkGv0nJdR2ZjiDk/ublX7RD0ziyvtdohpIl5lsJ6+6xXL2/q7bOSIyNiQgghhBBCCKFnMlmHEEIIIYQQIkMwpJP1ZERMCCGEEEIIIfRMRsSEEEIIIYQQGYLhjIfJiJgQQgghhBBC6J10xIQQQgghhBBCz2T6eiGEEEIIIYTQMxkRE0IIIYQQQgg9k46YEEIIIYQQQuiZdMSEEEIIIYQQQs+kIyaEEEIIIYQQeiYdMSGEEEIIIYTQM+mICSGEEEIIIYSeSUdMCCGEEEIIIfRMOmJCCCGEEEIIoWfSERNCCCGEEEIIPZOOmBBCCCGEEELomXTEDMizZ8+Ijo7m1q1b2r/M7tWrVwBERESwZ88e4uPjVY5IKCEwMJDJkyfz/Plz1q9fr3Y4inv16hUXLlwAEnIfP3489+/fVzkq5T179owLFy6g0Wh49uyZ2uEo7s6dOwCEhoYSEBDAixcvVI5IPx4+fKh2CHr14MEDDh06BICfnx89e/bkxo0bKkelvJs3b7Jnzx7i4uKIjIxUOxzFGer2LFInHTEDMWPGDKpUqULLli1p1aoVrVq1onXr1mqHpagZM2YwcOBAbt26RcuWLVmwYAFjxoxROyxFnTlzhvnz5/Pq1Svat2+Pg4MD+/btUzssRU2cOJG9e/cSFBREXFwca9asYdy4cWqHpaj+/fsTGBjI6dOnmT59OtmzZ+eXX35ROyxFHT58GA8PD7p27crdu3epVasWBw4cUDssxQwfPpwpU6Zw5coV+vbty7lz5xgyZIjaYSnqr7/+on79+nh4eBATE0PdunU5d+6c2mEprm/fvvz1118cOnSIbdu24ejoyODBg9UOS1FbtmyhS5cujBo1igcPHuDt7c2GDRvUDksxhrg9izTSCINQq1Ytzf3799UOQ688PT01z58/1/j5+WnGjx+vfS4za9KkiWb//v2ajRs3arp06aK5deuWxsvLS+2wFOXh4aGJj4/XeHh4aDQajeb169caZ2dndYNS2Ls6nTBhgsbPz0/nucyqcePGmjt37mjr+fLlyxo3Nzd1g1KQp6enJj4+XjNt2jTNtGnTNBpN5q/jFi1aaK5cuaKt4wMHDmgaNWqkblB68C7HESNGaBYuXKjRaDL/vqphw4aax48fa+s6JiZG4+Liom5QCjLE7VmkjYyIGYh8+fJhYWGhdhh6FR8fT9asWdm9ezc1atQgPj6e58+fqx2WouLj46latSp79uyhXr16FCxYkLi4OLXDUpSxcUIzZmRkBCSctvfuucwqLi6O+/fvs3PnTmrWrElsbCwvX75UOyxFxcfH88UXX2gflyhRQsVolBcXF0d8fDy7du2ievXqPH/+PNO3X8+fP6d48eLax1WqVNGeXp6ZxcfHExYWxs6dO6lVqxZ//fWXQbTb2bNn1z7Oly9fpm63DXF7FmljqnYAQlkzZswAwNLSkmbNmlG9enVMTEy0y7t3765WaIqrVKkSrq6uZM2aFVtbW1q1aoWjo6PaYSnqs88+488//+TIkSMMGzaMRYsWkS1bNrXDUlT9+vX56aefePjwIQsWLGDjxo24urqqHZaiOnToQNOmTXF0dOTrr7/GycmJXr16qR2WogoUKMDu3bsxMjLi0aNHBAQEUKhQIbXDUkzDhg2pWrUqFSpUoGzZsri4uNCsWTO1w1JUzpw5uXDhgvagysaNG8mRI4fKUSmvf//+TJgwgR9++IEvv/ySpk2bMnDgQLXDUlTJkiVZsmQJb9684a+//mLp0qWUKlVK7bAUY4jbs0gbI41Go1E7CKGcdx2xlGTmjhjArVu3KFCgAMbGxvz11198++23aoekqJiYGFatWkXlypWpUKECvr6+tGnThvz586sdmqL279/PoUOHiI+Px8HBgVq1aqkdkl7FxcXpHGDJjO7du8fo0aN16nnIkCHky5dP7dAUEx8frx0luH//Prlz51Y5ImXduHGDAQMGcPbsWbJmzUqRIkXw9fXF2tpa7dBEOnv27BmzZs3S2Z67deumM0qW2Rja9izSRjpiBmLdunV4enrqPBcQEEDLli1Vikh5Dx8+xNfXlxs3bjBt2jTGjx/PwIEDM+UR1pCQkFSX29ra6ikS/fswdyMjI7JkyUKRIkWwtLRUKSplODo6akcLkrNr1y49RiOU0Lp161TreNGiRXqMRh3Pnj0jPj4+U/8oByhVqhRGRkZoNBptnb/7SWZkZMRff/2lZngiHcj2LD5GTk3M5BYsWMCTJ09Yvnw5UVFR2ufj4uIIDAzM1B2xoUOHUqVKFc6cOcPnn39Ovnz56N+/P/7+/mqHlu6mTZuW4jIjI6NM3dj/8ccfhIWFUalSJTQaDceOHcPKyoonT57Qq1evTHWa4uLFi9UOQTX16tXTuW7GyMiIrFmzYm1tzYABA7CyslIxuvTTo0cPtUNQzYc/WhPXcefOnTPdQbR3t6AwRDVq1ODOnTvag2WPHj3C0tKSwoULM2rUqExz9oohb88ibaQjlskVLVqUsLCwJM+bm5tn+im+b968SbNmzVi2bBnm5ub07t0bd3d3tcNShCH/QNdoNGzcuFF7vVBMTAyDBg1i8eLFtG7dOlN1xD428plZOiPJqV69OoULF6Zx48ZAwvVDZ8+e1U71vWDBAnUDTCepHT3P7EqUKIGpqSmNGjUCYNOmTdy+fZv8+fMzePDgj55q/19jyJcO2NraUr9+ferUqQPA3r172bZtG61bt+a3335j+fLlKkeYPgx5exZpIx2xTK5mzZrUrFkTZ2dnndmoDIGJiQmPHz/WNoTXr1/PtLMyGfLpD3fu3NGZtCF//vzcuXOH7Nmzk9nOvD569Giqyxs2bKifQFRw/PhxnfvutGjRAi8vL8aOHcvMmTNVjCx9GfLo9unTp1m7dq32calSpWjUqBETJ040iBu1G5LLly8zceJE7eMaNWowdepU/ve//2WqGWANeXsWaSMdMQPRpUsXgzitJ7EePXrQunVroqOj6dq1K6dOncq0N3Q25NMfypcvT9++fXFzcyM+Pp7NmzdTvnx59uzZw+eff652eOlq7NixKS578eKFHiPRP2NjY/bv30+1atWAhAlazM3NuXv3Lm/evFE5uvRjyKPbr1+/5vLly5QsWRJI+LEeHx/PixcveP36tcrRpb+URrw0Gg03b97UczT6ZWlpyfLly3F3dyc+Pp7AwEBy5MjB1atXiY+PVzu8dGPI27NIG5msw0CMGjUqxdN6AgICMs1pPR+6f/8+Z86cIS4ujrJly5I3b161Q1Lc+fPnefbsGRqNhri4OG7evKmt98zozZs3LF++nIMHD2JiYkKlSpVo1qwZBw8epHjx4hQuXFjtENNdcHAwU6ZM0dbzux+rhw8fVjs0xVy+fJkBAwZw69YtNBoNX331FePGjWPbtm0UKlQoyWRE/3WnTp3Cz89Pp45v3bpFcHCw2qEp5tixY/z888/kyZOH+Ph4Hj16xIQJEwgODiZHjhx06tRJ7RAVsWLFCsaPH69zX6nChQuzY8cOFaNSVkxMDKNHj+bgwYOYmppSqVIlBg0axPbt2ylSpAjVq1dXO8R0ZYjbs0gb6YgZCE9PT9atW6fznJeXF2vXrk12WWbw4fn370YBixcvTs2aNdUJSmFDhgzh2LFjPHz4EGtray5cuECFChWYN2+e2qEppkOHDpk6v+TUrVuXkSNHMn/+fDp37szOnTt5/vw5w4YNUzs0xSxfvhxvb28ePnyIiYlJpp9Rz8XFhQ4dOrBu3Tpat25NUFAQefLkYdCgQWqHppg9e/ZQtWpVLl26hLGxMcWLF8fMzExnVsHMyNHRkYULFzJlyhR69+7N3r17OXHiBL///rvaoSlm8uTJ9O7dW+0w9MYQt2eRNpnzghmRxLvTet7JrKf1JHbjxg3279+PpaUllpaWHD58mJCQEFauXMmECRPUDk8Rhw4dYvPmzTg5OTFy5EgWLVqU6U9Ze/78OdHR0WqHoVcWFhY4ODhQtmxZHj9+TP/+/Tly5IjaYSlqyZIlAOTIkSPTd8IgYUKlRo0aYWdnh6WlJRMmTODAgQNqh6UoX19fTE1N+d///kepUqUwMzMDMv+EB3ny5OHLL7/km2++4dKlS7Rs2ZKLFy+qHZaidu/enemu4U2NIW7PIm3kGjEDMXbsWAYOHEi/fv0AtKf1rFixgvbt26scnTLCw8MJCAjA3NwcAG9vb1q3bs2KFStwd3fn559/VjnC9JcvXz7MzMwoXrw4Fy9epEGDBjx+/FjtsBT1999/4+joSJ48eciSJYv26HlmvqdW1qxZCQ8Pp3jx4hw7dgwHB4dMeQ1NYgUKFKBNmzaULVuWLFmyaJ/PrDPLZcmShQcPHlCsWDFOnz5NpUqVdK7zzYy+/PJLfvnlF8qWLUvWrFm1z2fmSWgAPvvsM44cOcI333zDzp07+f777zP9AbScOXNSv359vvvuO53tObXrYP/LDHF7FmkjHTED8fXXX7N27dokp/V069ZN5ciU8+jRI968eaPtiL1+/Zpnz54BZNojcfnz58fPz49KlSrh6+sLwKtXr1SOSllz585VOwS9++mnn5gyZQq+vr74+/uzYsWKTH0dIEC5cuXUDkGv2rVrR+/evZk+fTpNmjQhMDCQ0qVLqx2WonLlygUkzJ6YWGbviA0ZMoQ1a9YwYMAAVq9ejbOzc6Y9wPBOZrum82MMcXsWaSPXiBmI8+fPM3v2bB4+fKjTCcnMU6cuWrSIZcuWUbNmTeLj49m3bx+tWrXi9evXnD17NlOef//kyRP27t1LgwYNWLx4MYcPH6ZNmzY4ODioHZpiXr16xd69e3n69CmAdoKSXr16qRyZsu7du0eePHl4/vw5ly9fpkyZMmqHpFfvZpb78ssv1Q5FMW/evMHU1JQnT55or/fMrLfgSMmLFy90Rscyq/Pnz/O///2Px48fa29Qn9k9ePCA58+f60wslZnzlu1ZJEdGxAzEgAEDaNasGSVLlsz059u/06ZNG+zt7Tl8+DDGxsZMmzaNkiVLcv36dVq0aKF2eIowMjLiwYMHANSrV4979+5RtmxZdYNSWJ8+fXj48CE3btzAxsaGo0ePUqFCBbXDUtSiRYtYt24d69at4/79+wwYMIB27drRrFkztUNTjKHNLLdlyxZmzZpFYGAg9+/fp0+fPgwbNkx7A9zMyBBnAwWYOHEi58+f588//+T58+fMnDmT0NDQTH1bkunTp7NgwQLevHlDrly5iImJoXTp0qxatUrt0BRhiNuzSBvpihuIKdWl2wAAHotJREFUrFmz0qpVK+zt7bGzs9P+ZWavXr3ixo0b5MyZE0tLS86cOcPUqVMpWrSo9nTFzKZv377cuXMHgGzZsqHRaDLltXCJXbx4kUWLFlG3bl18fHxYtmwZUVFRaoelqJUrVxIQEACAlZUVa9eu1U5mkVn5+fmxYcMGXFxc2LFjB0OGDMnUo4CzZs1i/vz5QMI1vevWrWP69OkqR6WssWPHMmjQIIoXL87EiRNxcXHB2dlZ7bAUt2fPHubMmQMkXOc7f/58goKCVI5KWevWrWPv3r24uLiwaNEiZs2apT01NTMyxO1ZpI10xAxE1apVWbx4MeHh4dy6dUv7l5n16dOHRYsWMXnyZPbv38/kyZO5evWq2mEp6tatW9opgbNnz07v3r25ceOGylEpK0+ePBgZGVGsWDEuXrzIl19+meknrnj9+rXOwYR3s8tlZoY2s9zr16917nuYJ0+eTHtt6zuGOBsoJJyylnhyjszefkFChzN79uyULFmSCxcuULNmzUw9+60hbs8ibeTURAOxYcMGAO0RGSDTzyx38eJFgoKCGD16NI0aNeKnn37ip59+UjssRRkZGXHx4kW++eYbAK5evYqpaebezEuWLMnIkSNp3rw5/fr1486dO5l+B1enTh3atm2Ls7MzRkZGbN++ndq1a6sdlqIMbWa5ihUr0qdPH9zc3DAyMmLLli2ZfsISQ5wNFBJm9PXy8sLR0RGAffv20bJlS5WjUlb27NlZv3493333HUuWLCFfvnyyPQuDJJN1iEzL29ub5cuXExAQQLZs2WjYsCHu7u5s3LhR7dAUc+jQIfr370/+/PmBhKndfX19sbGxUTky5cTFxXHy5ElsbGwIDg7m0KFDNG3alK+//lrt0BS1bds2QkJCMDU1xdbWNtNfa3D58mVWrVrFwIED6dWrF4cOHaJHjx60a9dO7dAU8erVKxYvXqytYxsbG1q0aJFpT6sGOHbsGAEBAfj6+tK8eXNu3LhBo0aNGDhwoNqhKe7s2bM6df2///1P7ZAUFRMTw+bNm2nfvj3jxo3j0KFD/PjjjzRo0EDt0BRhiNuzSBvpiBmIhw8f4uvry40bN5g2bRrjx4/nl19+wdLSUu3QFDN06FDMzc21IyUuLi4EBgYSGBiodmiKevXqFZcuXcLU1BRra2uDaOivXr3K33//rTMSZmtrq2JEQoh/6+HDh+TIkUPtMFQRGxvLF198oXYYQgiFSUfMQPTs2ZMqVaoQEBDA6tWr+eOPP/jrr7/w9/dXOzTFfDhScvjwYZo0aZLpR0o+tHv3bmrVqqV2GIoZOnQo+/bt46uvvtI+Z2RklKlvzZAcT09P1q1bp3YYitmzZw9//PFHkg53Zj69+kM//vgjfn5+aoehmDNnzvDnn38mqWND25Yh4d5p69evVzsMxaxcuZLJkydrZ/l956+//lInIBVk9u1ZpE3mvnhEaN28eZNmzZqxbNkyzM3N6d27N+7u7mqHpai4uDjtjaufPn2KqampzsWyhmLXrl2ZuiN2+PBhduzYYRAjf+/MnTsXDw8PnSPmmX2HPnr0aAYPHkyJEiUM5hYcH8rM05lDwm1WWrVqZdB1/E5m7oQBzJ49m0WLFlGyZEm1Q9GLPXv2ULNmTZ3nMvv2LNJGZk00ECYmJjx+/Fi7c7t+/Xqmv5Fg//79CQwM5PTp00yfPp3s2bPzyy+/qB2W3o0aNUrtEBRVsGBBXr58qXYYevXixQtat25Np06d2Lp1K69fvyZfvnxqh6UoCwsLatasSeHChbGystL+ZWbPnj3jwoULaDQanj17RunSpdUOSVFZs2alZcuWBnWbFYCRI0cmeW7AgAEqRKI/efLkMZhOGICvr2+S5zL79izSRk5NNBD79u1j0qRJREdHU7FiRU6dOsWYMWOSHKHJTBo1asSaNWvw9fUlR44cdOrUSftcZjNjxoxUl3fv3l1PkejPu051REQEt2/fxsbGBhMTE+3ysWPHqhWa3oSGhrJp0ybtDHNNmjTh22+/VTusdBUSEgLAqlWrsLS0pHbt2jozgWbWawEPHz7MsGHDiIuLY8WKFbi6uvL7779TtWpVtUNLd+9upTJjxgy+/vprateurbMtFypUSK3QFDV48GAiIyMJCwvT+VH+5s0bHj9+nCmvZ3430rd7925evXqVZHtu2LChOoEprHPnzuTKlYuyZcuSNWtW7fOZNV+RdnJqooGoXr06pUuX5syZM8TFxTFixIhMf5peXFwc9+/fZ+fOnUyfPp3Y2FiDGznJzN4dKTeEI+bJefbsGTdv3iQyMhJjY2Ny5MjB6NGjKV++PH379lU7vHQzbdo07f+jo6N17h2Wma8FnDRpEkuXLqVjx4588cUXBAQE0KdPn0zZEWvVqhVGRkZoNBqOHDmiU6eZ+TYrXbp0ISoqitGjR+scLDMxMaF48eIqRqaco0ePAvD555/z+eefc/z4cZ3lmbVj8u5m1adPn9Z5PrPmK9JORsQyOUMcKXknMDCQqVOn4ujoyKBBg3BycqJXr164uLioHZpi1q1bh6enp85zAQEBmfqeNE+ePGHDhg20bNmSmJgYli9fTqdOnfjss8/UDk0x/fr14/Dhw9SoUQMvLy/t7QlevXpF1apVOXbsmMoRKuPevXvkyZOH58+fc+fOHYoUKaJ2SIp5N3qfeNKGzH77DUi48a2ZmRmvX7/m1atXZMuWTe2Q9OLZs2c8fPhQZ5KSzDoS+M758+f53//+x+PHjwkLC6NSpUpqh6Q4Q54JVCRPRsREpuXm5oabmxuQ8GN9xowZmfac9AULFvDkyROWL19OVFSU9vm4uDgCAwMzdUesX79+2htYZ8uWjfj4eH7++WemT5+ucmTKcXBwYMSIEXz++ec6z5ubm7N582aVolLW4sWLWbt2LevWreP+/ft07tyZdu3a0axZM7VDU0SBAgXYvXs3RkZGPHr0iICAgEz/w3zr1q3MnDmTwMBAoqOjad26NUOHDs3098ibMWMG8+bN046aQOYeCQT4/fffOXfuHH/++SfPnz9n5syZhIaGZtoJLC5cuMBPP/3EixcvWLFiBa1atWLKlCl89913aocmVCYjYiLTWrVqFcePH+fnn3+mYcOGZMuWDQ8PDzp37qx2aOluz549hIWFsXz5cry9vbXPm5iYYGtrm6lv6JzcKIGHhwcbNmxQKSLl3bt3j8DAQJ4+fYpGoyE+Pp6bN28yYcIEtUNTjKurKytXrtR2Pp8/f07Tpk0z5XU0kFDHo0eP5tChQ2g0Guzt7RkyZEimnpTFzc2N+fPna0+bv3fvHu3bt8/U2zKAo6Mja9as0emIZXaurq5s2LBBey3gmzdv8PT0zLTbc8uWLRkxYgR9+/Zl/fr1HDx4kMmTJ7N69Wq1QxMqkxExAzZ06NBkZ2vKLJYtW8bs2bPZtGkTtWvXZvDgwTRt2jRTdsRq1qxJzZo1cXZ2zrTXFqTEyMiIixcvakfFrl69qnPxd2bUu3dvChYsyKlTp6hTpw579uzh+++/VzssRb1+/VrnFgVmZmYqRqO8kydPMmHChEy/Lif2+vVrnWuX8+TJgyEcK86XLx8WFhZqh6FXb9684cWLF9pTT1+/fq1yRMp6/vy5zr65SpUqjB8/XsWIREZhOC28SCIz31vqnXz58rF3717atGmDqalppp+s49atW/z8889JrjXIzKe4DBgwgPbt25M/f34A/v7772SnCs5M7ty5w6JFixg/fjz16tXDx8eHtm3bqh2WourUqUPbtm1xdnbGyMiI7du3U7t2bbXDUszGjRsZMWIEtWrVwt3dnYoVK6odkuIqVqxInz59cHNzw8jIiC1btlCuXDm1w1LMu2u4LS0tadasGdWrV9eZLTIzX8Pt7e2Nl5cXjo6OQMLMzpn5FPqcOXNy4cIF7S2ENm7cKNeKCUBOTTQYBw8epEqVKjrPBQUFUa9ePZUiUt67Dsn169cJDAzk559/5rPPPsvU05o7OTkxcOBASpYsqXND1Mx+v6VXr15x6dIlTE1Nsba2zvQ3d27WrBkrVqxg5cqVaDQamjVrhpubW6Y9reedbdu2ERISgqmpKba2tpn+2qEnT56wc+dOtm7dyo0bN6hfvz69evVSOyzFvHr1isWLF2vr2MbGhhYtWmTa7dmQJ9MCOHv2rE5d/+9//1M7JMXcuHGDAQMGcPbsWbJmzUqRIkXw9fXF2tpa7dCEyqQjlslt2bKFV69eMW3aNHr27Kl9/vXr1/j7+7Njxw4Vo1PWmzdvOHnyJF9//TU5cuQgODiY6tWrZ+pTfby9vVm+fLnaYahu9+7dmXrEd/LkyYSHh2tHA+3t7bl48SIrVqxQOzSRziIjI9m8eTNbtmwhd+7cLFiwQO2QhFBEbGwsX3zxhdphKOrZs2fEx8eTPXt2tUMRGUTm/UUqAHj69CknTpzg6dOn2vt3QMIkDr1791YxMuXFx8cTGhrK6tWrGTp0KOfPn8+U9+BJrGLFiowdO5Zq1aqRJUsW7fOZ9aa3Kdm1a1em7Ii9m8a8WLFifPnll4SEhODt7Y2RkVGmH/VMjqenJ+vWrVM7DEXMnz+fzZs38/LlS9zd3fH396dAgQJqh6V3P/74I35+fmqHoagaNWpw584dLC0tAXj06BGWlpYULlyYUaNGZbqbtKekY8eO2jYuswkNDWXhwoU8fPhQ5/nMeh9EkXYyImYgDh8+bBD36EhsyJAh5M6dm+DgYFatWsXw4cOJj49n4sSJaoemmNatW+uckviONPaZwy+//PL/9u49JsprXQP4M4KkVAqIwaLRpoqiIVRbQERLy0VEaOlwEW9BwEvRVkGsaDVRbBWnlosaL42R1NLSYNEWLaAREMULQgAbrYJCKVQRLx2kKlIQhJnzB2F2Ke7ss89hZtHve36JCbP455nE6Pd+a633BdC9S3Lr1i3dnZKioiKMGzcOKSkpghPqz5dffomAgIBeb8zVarVkuwhu374dFhYWaG9vx/Lly5Gfny/L4a8VFRVwcHAQHUOv1q5dC19fX91R23PnziE3NxdhYWHYunUrTzlIgLe3N6KiovqMoHBxcRGUiAYK7ojJhIWFBVatWtWniYOUH9ArKytx7NgxnD9/HqampkhISNDNFZOav3bA/Pu7lecVZlIgx/sVPfcbw8LCkJWVBSsrKwDdQ0JXrlwpMprePX36FGFhYXjllVcQFBQEb29vyRZhAGBsbIy6ujpUVlYiMjISmZmZqKqqwoYNG0RH06vW1lbU19djwoQJaGtrk3wRBgA1NTW9XhC6u7tj9+7dsLe3l2yDqfj4eMTFxfVaW79+vWQ7Cb788suyfJFC/xkLMZlYv3495s2b16eJg5QpFAp0dHTovu/Dhw8l+917htpKdRgm9aZWq2Fpaan7bGpqisbGRnGBDCAqKgpRUVG4dOkSjh8/jr1798LV1RVz5syR5NGtixcv4tixYwgKCoKZmRlSU1OhVColXYiVlJRg8+bN6OrqwuHDh+Hv748dO3ZI/ki5ubk5MjIyoFQqodFokJOTAwsLC9TW1kKj0YiO1682btyI27dvo6KiAjU1Nbr1zs5OPHnyRGAy/QoLC8PatWvh6ura6546izNiISYTL7zwAhYuXCg6hkGFh4dj8eLFaGxshEqlQkFBgWR3DXreGsvpmEPPjlfPw+pfpaeni4hkMB4eHli8eDF8fHyg1Wpx8uRJ+Pn5iY6ld62trWhoaMDt27cxaNAgWFhYQKVS4Y033kBsbKzoeP1q0KBBAP61o93R0aFbk6qdO3fi0KFDiIyMhLW1NdLT07FmzRrJF2LJyclQqVRISkqCkZERpk+fjoSEBOTl5Unu7/WHH36IO3fuQKVS9Tq1YGRkJOkZmJmZmWhvb8dPP/3Ua52FGPGOmEzs3r0bVlZWcHNz69XE4e/nlaXm119/RWlpKbq6uuDi4oKJEyeKjkT95Ouvv0ZLSwsyMjIwf/583XpXVxdycnJQUFAgMJ3+5eXloaysDAqFAtOmTZP0TC2g+x5NSUkJ3N3dERwcDGdnZwDdBYqbmxvKysoEJ+xfKSkpqKysxLVr1xAeHo7s7Gz4+PhIciB9j9mzZyMzMxOBgYG6pg1KpRLZ2dlig5FetLa29rkuIdVnEik3FqL/H+6IyURWVhaA7k5cPRQKhaQH/XZ0dKC+vh5DhgwBAFRVVaGqqopvoCTi1VdfRUVFRZ91ExMTfP755wISGdasWbMwa9Ys0TEMxtXVFVu3bsWLL77Ya93ExAQnTpwQlEp/li1bhgsXLmDkyJG4d+8eoqOjJdkJ9K9sbGxQWFgIhUKB5uZmpKenS/bBHPhXR0gvL6/nHpuX8v/P+/btw8GDBzF06FDdmpSfSSZNmoTCwsI+Q7uJuCNGkhUREQGtVtunrbeUBzrLUW1traSPtFC3pqYm5OTk4M8//4RWq4VGo0FDQwMSExNFR6N+0tTUBJVKheLiYmi1WkydOhWbNm2SbFOWnq6fN2/eRFFRER49etTr/6u/H7mWEi8vL2RmZvYqxKTMzc0NDx486LWmUChw48YNQYlooOCOmEz0tL3+OykXJQ8fPuSRFhm4e/cuPv744z5HXKT6ZlWuPvroI4wYMQJXrlyBt7c3zp49i9dee010LOpHly9fRmJiYq9mBlLWU2Du2rULd+/eha2tLe7cuaP7vZQLseHDh+Oll14SHcNgioqKREegAUoe/9pRryYOnZ2dOH36NMaOHSswkf65urqiuLgYrq6ukr/kLmfbtm3Dhg0bZNURVI7UajXS0tKQkJAAHx8fvP/++4iIiBAdi/pRdnY2tm7dCk9PTyiVSjg5OYmOZBDV1dXIzc0VHcMgesaOmJubY968eX2O6klx7AgAtLW1Yd++fSgpKUFXVxdcXV0RExPT56g1yQ8LMZn4+5u1kJAQLFiwQFAawxg5ciSWLFmiezjXarU8CiBBQ4cOlfzdGeqehQgAY8aMQVVVFSZPntxnZh79s+3ZswctLS0oKChASkoK6uvr4evri5iYGNHR9MrW1lbSw8mfZ9KkSaIjGNTWrVthamqKzz77DABw5MgRfPLJJ0hKShKcjERjISZTtbW1UKvVomPo1ZEjR3DmzBlJX/YmwMnJCdu3b8dbb73VqyPolClTBKai/ubq6opVq1Zh/fr1WLJkCSorK/k2WYLMzMzg5OSE+/fv4969e7h8+bLoSHr39OlT+Pr6ws7ODiYmJrr1tLQ0gan0Q6o7Xv9JZWVlr6sSmzdvxjvvvCMwEQ0ULMRkYuLEiVAoFLo3yFZWVlizZo3gVPplbW3da+gtSdPVq1efu9MpxYcYOeppYz5mzBiMHj0a5eXlmD9/PhQKRZ9GPPTPlpqaihMnTqC9vR1KpRIpKSmwsbERHUvvli9fLjqCwbm7u0OtVsPc3BwA0NzcDHNzc4waNQrbtm2T3JB2rVar+45A9/dl90QCWIjJRlVVlegIBmdpaQl/f384Ojpi8ODBunUpNyiRk7i4OMTHxwNAnyNqvCsmHaWlpQCA27dv49atW7o7JUVFRRg3bpzgdNSf7t+/Dy8vL7S3tyM0NBT5+fmyGDfy1zvccjFlyhT4+vrC29sbAHDu3Dnk5uYiLCwMW7ZsQUZGhuCE/WvRokWYM2eO7hj9mTNnEBkZKTgVDQQsxGRCjhdFPTw84OHhIToG6cm8efMAANHR0YKTkD71vDgJCwtDVlYWrKysAACPHz/GypUrRUajfmZsbIy6ujpUVlYiMjISmZmZqKqqwoYNG0RHo35WU1OD5ORk3Wd3d3fs3r0b9vb2aG9vF5hMP2bPng0HBwdcunQJGo0Ge/fuxYQJE0THogGAhZhMyPGiqJRb/xLg4OAAQJ5vk+VIrVb3OmpsamqKxsZGcYGo3128eBHHjh1DUFAQzMzMkJqaCqVSyUJMgszNzZGRkQGlUgmNRoOcnBxYWFigtrYWGo1GdLx+Fx0d3af4ioiIwDfffCMwFQ0ELMRkghdFuy1fvhwHDhwQHYOI/kseHh5YvHgxfHx8oNVqcfLkSfj5+YmORf2oZ8xIz9Hijo4Ojh6RqOTkZKhUKiQlJcHIyAjTp09HQkIC8vLyEBsbKzpev4mKisKNGzfw+++/Y8aMGbr1zs5OjBgxQmAyGigUWvb/lYX33nsP6enpvS6KhoaGIicnR3Ayw6qoqNDtpBDRP0teXh7KysqgUCgwbdq0Xg829M+XkpKCyspKXLt2DeHh4cjOzoaPjw8++OAD0dGI/k9aWlrw6NEjqFQqbNq0SbdubGyMYcOGyWZ4Of17LMRkIjMzEwcOHICXlxeA7ouiy5YtQ0hIiOBk+tXa2or6+npMmDABbW1tkr4TR0T0T3fhwgUUFxdDo9HA1dWVMwIlpudUipeX13ObKp0+fVpAKv3r6OhAXV0dJk6ciJycHFy/fh2RkZG6O68kXyzEZOSXX35BeXk5NBoNpk6dCjs7O9GR9KqkpASbN29GV1cXDh8+DH9/f+zYsQNubm6ioxEREclOz+DqmzdvoqioCI8ePeo1hkKqd7tjYmIwatQo+Pj4YN26dQgICMDVq1d5VYLAw9cyUV1djf379yM0NBTTp0/Hli1bUFdXJzqWXu3cuROHDh2Cubk5rK2tkZ6ejsTERNGxiIiIZGn48OEAgF27diErKwsNDQ0oKyvT/ZGqhoYGrFu3Dvn5+QgJCcHKlSvx4MED0bFoAODhVJmIi4vTTbS3tbXFihUrsHHjRnz33XeCk+mPRqOBtbW17jNnDhEREYlXXV2N3Nxc0TEMpqurC3/88QcKCgqwd+9eNDY2SrJNP/33uCMmE21tbXj77bd1n9988020tbUJTKR/NjY2KCwshEKhQHNzM/bv34+RI0eKjkVERCRrtra2UKvVomMYzNKlSzF37ly4u7vDzs4OCxcuxIoVK0THogGAd8RkIiIiAr6+vlAqlQCAEydOIC8vDwcPHhScTH+ampqgUqlQXFwMrVaLqVOnYtOmTbqjEURERGR4S5cuxeXLl2FnZwcTExPdelpamsBUhtPV1QUjIyPRMWgAYCEmE3fv3sWWLVtQVlYGExMTODs7Iy4uDjY2NqKj6dX169dhb2+PJ0+eoKKiAtOmTRMdiYiISNb+3X0wFxcXAycxDLl1iaT/PRZiMiK3oiQ5ORnXr1/HV199BbVajdjYWLi4uCA6Olp0NCIiIpKJO3fu6H7u7OzEqVOn0NHRweOJxEJMLuRYlPj7+yMrK0u3/d/Z2YmgoCDZDbEmIiKigSU4OBhHjx4VHYMEY9dEmTh79iyysrIAdLePTU1NRVBQkKQLsc7OTjx9+hRDhgwBADx79kxwIiIiIpKb8vJy3c9arRY1NTXsmkgAWIjJhhyLkvnz5yM4OBheXl4AgPPnzyM0NFRwKiIiIpKTPXv2oKmpCcOGDYNCoYCFhQUSEhJEx6IBgIWYTMixKFm0aBGcnJxQXl4OY2NjJCUlwd7eXnQsIiIikpGZM2fi6NGj+Pbbb9HQ0IDIyEhUVlbCwcFBdDQSjHfEZKK9vR1paWno6OiAubk5Ojs70dzcjJiYGNHR+l1hYSE8PT3x448/Pvf3gYGBBs1DRERE8uXv74/vv/8epqamALpnu86dO5d31ok7YnIRGxuLx48fo76+Hs7OzigtLYWjo6PoWHpx7do1eHp6orS09Lm/ZyFGREREhvLs2TMMHjxY9/mvP5O8cUdMJmbOnIn8/HyoVCrMnj0bZmZmWL16NTIzM0VH06tnz57ht99+Q1dXF8aPHw9jY757ICIiIsNJSkrClStX4OfnB4VCgby8PDg6OmL16tWio5FgfCqViZ4LomPGjEF1dTUCAwMl37CjoqICq1atgqWlJTQaDR48eIAvvvgCkydPFh2NiIiIZGLdunXIzc3V3VkPDw+Ht7e36Fg0ALAQk4nx48cjPj4eCxYswNq1a6FWqyH1zdBt27Zh165dusLrypUriI+Pxw8//CA4GREREcmJr68vfH19RcegAWaQ6ABkGJ9++in8/Pwwbtw4REdHQ61WY8eOHaJj6VVra2uv3a/XX3+dczuIiIiIaEDgjphMGBkZwdnZGQAwY8YMzJgxQ3Ai/bOwsEBBQYFu+7+goACWlpZiQxERERERgc06SMKuXr2K+Ph41NfXAwBGjx6NxMREjB07VnAyIiIiIpI7FmIkWcHBwejo6MC7776LwMBAjBgxQnQkIiIiIiIALMRI4m7duoXjx48jNzcXlpaWCAgIQEhIiOhYRERERCRzLMRI8lpbW3H69GmkpqaipaUF+fn5oiMRERERkcyxECPJOnXqFHJycvDzzz/D09MTSqUSjo6OomMREREREbEQI+mKjo5GQEAA3N3dMXjwYNFxiIiIiIh0WIgREREREREZGAc6ExERERERGRgLMSIiIiIiIgNjIUZERERERGRgLMSIiIiIiIgMjIUYERERERGRgf0PSyIIk6Ughqw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94120" y="971946"/>
            <a:ext cx="441642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the given dataset we have total 8 features dependent on the at least one of the other feature. Below are the Correlation Stats,</a:t>
            </a:r>
          </a:p>
          <a:p>
            <a:pPr marL="285750" indent="-285750">
              <a:buFont typeface="Arial" panose="020B0604020202020204" pitchFamily="34" charset="0"/>
              <a:buChar char="•"/>
            </a:pPr>
            <a:r>
              <a:rPr lang="en-US" dirty="0"/>
              <a:t>Evening </a:t>
            </a:r>
            <a:r>
              <a:rPr lang="en-US" dirty="0" err="1"/>
              <a:t>Mins</a:t>
            </a:r>
            <a:r>
              <a:rPr lang="en-US" dirty="0"/>
              <a:t> ~  Evening Charge</a:t>
            </a:r>
          </a:p>
          <a:p>
            <a:pPr marL="285750" indent="-285750">
              <a:buFont typeface="Arial" panose="020B0604020202020204" pitchFamily="34" charset="0"/>
              <a:buChar char="•"/>
            </a:pPr>
            <a:r>
              <a:rPr lang="en-US" dirty="0"/>
              <a:t>Intl </a:t>
            </a:r>
            <a:r>
              <a:rPr lang="en-US" dirty="0" err="1"/>
              <a:t>Mins</a:t>
            </a:r>
            <a:r>
              <a:rPr lang="en-US" dirty="0"/>
              <a:t> ~ Intl Charge</a:t>
            </a:r>
          </a:p>
          <a:p>
            <a:pPr marL="285750" indent="-285750">
              <a:buFont typeface="Arial" panose="020B0604020202020204" pitchFamily="34" charset="0"/>
              <a:buChar char="•"/>
            </a:pPr>
            <a:r>
              <a:rPr lang="en-US" dirty="0"/>
              <a:t>Day </a:t>
            </a:r>
            <a:r>
              <a:rPr lang="en-US" dirty="0" err="1"/>
              <a:t>Mins</a:t>
            </a:r>
            <a:r>
              <a:rPr lang="en-US" dirty="0"/>
              <a:t> ~ Day Charge</a:t>
            </a:r>
          </a:p>
          <a:p>
            <a:pPr marL="285750" indent="-285750">
              <a:buFont typeface="Arial" panose="020B0604020202020204" pitchFamily="34" charset="0"/>
              <a:buChar char="•"/>
            </a:pPr>
            <a:r>
              <a:rPr lang="en-US" dirty="0"/>
              <a:t>Night </a:t>
            </a:r>
            <a:r>
              <a:rPr lang="en-US" dirty="0" err="1"/>
              <a:t>Mins</a:t>
            </a:r>
            <a:r>
              <a:rPr lang="en-US" dirty="0"/>
              <a:t> ~ Night Charge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TextBox 12"/>
          <p:cNvSpPr txBox="1"/>
          <p:nvPr/>
        </p:nvSpPr>
        <p:spPr>
          <a:xfrm>
            <a:off x="155576" y="3657600"/>
            <a:ext cx="8908708" cy="3693319"/>
          </a:xfrm>
          <a:prstGeom prst="rect">
            <a:avLst/>
          </a:prstGeom>
          <a:noFill/>
        </p:spPr>
        <p:txBody>
          <a:bodyPr wrap="square" rtlCol="0">
            <a:spAutoFit/>
          </a:bodyPr>
          <a:lstStyle/>
          <a:p>
            <a:r>
              <a:rPr lang="en-US" b="1" dirty="0"/>
              <a:t>Multi-</a:t>
            </a:r>
            <a:r>
              <a:rPr lang="en-US" b="1" dirty="0" err="1"/>
              <a:t>collinearity</a:t>
            </a:r>
            <a:r>
              <a:rPr lang="en-US" dirty="0"/>
              <a:t>:</a:t>
            </a:r>
          </a:p>
          <a:p>
            <a:r>
              <a:rPr lang="en-US" dirty="0"/>
              <a:t>	 High correlation between features can cause multi-</a:t>
            </a:r>
            <a:r>
              <a:rPr lang="en-US" dirty="0" err="1"/>
              <a:t>collinearity</a:t>
            </a:r>
            <a:r>
              <a:rPr lang="en-US" dirty="0"/>
              <a:t>, which can make it difficult to interpret the importance of individual features and the coefficients in a statistical model.</a:t>
            </a:r>
          </a:p>
          <a:p>
            <a:r>
              <a:rPr lang="en-US" b="1" dirty="0"/>
              <a:t>Feature Selection</a:t>
            </a:r>
            <a:r>
              <a:rPr lang="en-US" dirty="0"/>
              <a:t>: </a:t>
            </a:r>
          </a:p>
          <a:p>
            <a:r>
              <a:rPr lang="en-US" dirty="0"/>
              <a:t>	High correlation between features can make it challenging to perform feature selection, as it may not be clear which feature to keep and which to remove.</a:t>
            </a:r>
          </a:p>
          <a:p>
            <a:r>
              <a:rPr lang="en-US" b="1" dirty="0"/>
              <a:t>Redundancy</a:t>
            </a:r>
            <a:r>
              <a:rPr lang="en-US" dirty="0"/>
              <a:t>: </a:t>
            </a:r>
          </a:p>
          <a:p>
            <a:r>
              <a:rPr lang="en-US" dirty="0"/>
              <a:t>	Correlated features can be seen as redundant information, providing similar information to the model. This can lead to inefficiencies in the training process and decreased accuracy.</a:t>
            </a:r>
          </a:p>
          <a:p>
            <a:endParaRPr lang="en-US" dirty="0"/>
          </a:p>
          <a:p>
            <a:endParaRPr lang="en-US" dirty="0"/>
          </a:p>
        </p:txBody>
      </p:sp>
    </p:spTree>
    <p:extLst>
      <p:ext uri="{BB962C8B-B14F-4D97-AF65-F5344CB8AC3E}">
        <p14:creationId xmlns:p14="http://schemas.microsoft.com/office/powerpoint/2010/main" val="80006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4558"/>
            <a:ext cx="4035083" cy="3333442"/>
          </a:xfrm>
          <a:prstGeom prst="rect">
            <a:avLst/>
          </a:prstGeom>
        </p:spPr>
      </p:pic>
      <p:sp>
        <p:nvSpPr>
          <p:cNvPr id="3" name="TextBox 2"/>
          <p:cNvSpPr txBox="1"/>
          <p:nvPr/>
        </p:nvSpPr>
        <p:spPr>
          <a:xfrm>
            <a:off x="27709" y="908975"/>
            <a:ext cx="9116291" cy="307776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Reducing multi-</a:t>
            </a:r>
            <a:r>
              <a:rPr lang="en-US" sz="1600" b="1" dirty="0" err="1"/>
              <a:t>collinearity</a:t>
            </a:r>
            <a:r>
              <a:rPr lang="en-US" sz="1600" b="1" dirty="0"/>
              <a:t>: </a:t>
            </a:r>
          </a:p>
          <a:p>
            <a:r>
              <a:rPr lang="en-US" sz="1600" dirty="0"/>
              <a:t>	Correlated features can lead to multi-</a:t>
            </a:r>
            <a:r>
              <a:rPr lang="en-US" sz="1600" dirty="0" err="1"/>
              <a:t>collinearity</a:t>
            </a:r>
            <a:r>
              <a:rPr lang="en-US" sz="1600" dirty="0"/>
              <a:t> in the dataset, which can affect the interpretability and stability of the model's coefficients.</a:t>
            </a:r>
          </a:p>
          <a:p>
            <a:pPr marL="285750" indent="-285750">
              <a:buFont typeface="Arial" panose="020B0604020202020204" pitchFamily="34" charset="0"/>
              <a:buChar char="•"/>
            </a:pPr>
            <a:r>
              <a:rPr lang="en-US" sz="1600" b="1" dirty="0"/>
              <a:t>Improving model performance: </a:t>
            </a:r>
          </a:p>
          <a:p>
            <a:r>
              <a:rPr lang="en-US" sz="1600" dirty="0"/>
              <a:t> 	Correlated features can also slow down the training process and decrease the accuracy of the model. Removing correlated columns can lead to a more robust and efficient model.</a:t>
            </a:r>
          </a:p>
          <a:p>
            <a:pPr marL="285750" indent="-285750">
              <a:buFont typeface="Arial" panose="020B0604020202020204" pitchFamily="34" charset="0"/>
              <a:buChar char="•"/>
            </a:pPr>
            <a:r>
              <a:rPr lang="en-US" sz="1600" b="1" dirty="0"/>
              <a:t>Feature selection</a:t>
            </a:r>
            <a:r>
              <a:rPr lang="en-US" sz="1600" dirty="0"/>
              <a:t>: </a:t>
            </a:r>
          </a:p>
          <a:p>
            <a:r>
              <a:rPr lang="en-US" sz="1600" dirty="0"/>
              <a:t>Correlated features can be seen as redundant information, as they provide similar information to the model. By removing them, you are essentially performing feature selection, which can simplify the model and lead to better interpretability.</a:t>
            </a:r>
          </a:p>
          <a:p>
            <a:endParaRPr lang="en-US" sz="1600" dirty="0"/>
          </a:p>
          <a:p>
            <a:endParaRPr lang="en-US" sz="1600" dirty="0"/>
          </a:p>
        </p:txBody>
      </p:sp>
      <p:sp>
        <p:nvSpPr>
          <p:cNvPr id="4" name="TextBox 3"/>
          <p:cNvSpPr txBox="1"/>
          <p:nvPr/>
        </p:nvSpPr>
        <p:spPr>
          <a:xfrm>
            <a:off x="3085300" y="194845"/>
            <a:ext cx="3600345" cy="1138773"/>
          </a:xfrm>
          <a:prstGeom prst="rect">
            <a:avLst/>
          </a:prstGeom>
          <a:noFill/>
        </p:spPr>
        <p:txBody>
          <a:bodyPr wrap="none" rtlCol="0">
            <a:spAutoFit/>
          </a:bodyPr>
          <a:lstStyle/>
          <a:p>
            <a:pPr marL="0" lvl="1"/>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Selection</a:t>
            </a:r>
          </a:p>
          <a:p>
            <a:endParaRPr lang="en-US" sz="32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4191000" y="3986741"/>
            <a:ext cx="4419600" cy="2862322"/>
          </a:xfrm>
          <a:prstGeom prst="rect">
            <a:avLst/>
          </a:prstGeom>
          <a:noFill/>
        </p:spPr>
        <p:txBody>
          <a:bodyPr wrap="square" rtlCol="0">
            <a:spAutoFit/>
          </a:bodyPr>
          <a:lstStyle/>
          <a:p>
            <a:r>
              <a:rPr lang="en-US" dirty="0"/>
              <a:t>The Features removed to protect from correlation: </a:t>
            </a:r>
          </a:p>
          <a:p>
            <a:endParaRPr lang="en-US" dirty="0"/>
          </a:p>
          <a:p>
            <a:pPr marL="285750" indent="-285750">
              <a:buFont typeface="Arial" panose="020B0604020202020204" pitchFamily="34" charset="0"/>
              <a:buChar char="•"/>
            </a:pPr>
            <a:r>
              <a:rPr lang="en-US" dirty="0"/>
              <a:t>State</a:t>
            </a:r>
          </a:p>
          <a:p>
            <a:pPr marL="285750" indent="-285750">
              <a:buFont typeface="Arial" panose="020B0604020202020204" pitchFamily="34" charset="0"/>
              <a:buChar char="•"/>
            </a:pPr>
            <a:r>
              <a:rPr lang="en-US" dirty="0"/>
              <a:t>Area Code</a:t>
            </a:r>
          </a:p>
          <a:p>
            <a:pPr marL="285750" indent="-285750">
              <a:buFont typeface="Arial" panose="020B0604020202020204" pitchFamily="34" charset="0"/>
              <a:buChar char="•"/>
            </a:pPr>
            <a:r>
              <a:rPr lang="en-US" dirty="0"/>
              <a:t>International </a:t>
            </a:r>
            <a:r>
              <a:rPr lang="en-US" dirty="0" err="1"/>
              <a:t>Mins</a:t>
            </a:r>
            <a:endParaRPr lang="en-US" dirty="0"/>
          </a:p>
          <a:p>
            <a:pPr marL="285750" indent="-285750">
              <a:buFont typeface="Arial" panose="020B0604020202020204" pitchFamily="34" charset="0"/>
              <a:buChar char="•"/>
            </a:pPr>
            <a:r>
              <a:rPr lang="en-US" dirty="0"/>
              <a:t>Day </a:t>
            </a:r>
            <a:r>
              <a:rPr lang="en-US" dirty="0" err="1"/>
              <a:t>Mins</a:t>
            </a:r>
            <a:endParaRPr lang="en-US" dirty="0"/>
          </a:p>
          <a:p>
            <a:pPr marL="285750" indent="-285750">
              <a:buFont typeface="Arial" panose="020B0604020202020204" pitchFamily="34" charset="0"/>
              <a:buChar char="•"/>
            </a:pPr>
            <a:r>
              <a:rPr lang="en-US" dirty="0"/>
              <a:t>Evening </a:t>
            </a:r>
            <a:r>
              <a:rPr lang="en-US" dirty="0" err="1"/>
              <a:t>Mins</a:t>
            </a:r>
            <a:endParaRPr lang="en-US" dirty="0"/>
          </a:p>
          <a:p>
            <a:pPr marL="285750" indent="-285750">
              <a:buFont typeface="Arial" panose="020B0604020202020204" pitchFamily="34" charset="0"/>
              <a:buChar char="•"/>
            </a:pPr>
            <a:r>
              <a:rPr lang="en-US" dirty="0"/>
              <a:t>Night </a:t>
            </a:r>
            <a:r>
              <a:rPr lang="en-US" dirty="0" err="1"/>
              <a:t>Mins</a:t>
            </a:r>
            <a:endParaRPr lang="en-US" dirty="0"/>
          </a:p>
          <a:p>
            <a:pPr lvl="2"/>
            <a:endParaRPr lang="en-US" dirty="0"/>
          </a:p>
        </p:txBody>
      </p:sp>
      <p:pic>
        <p:nvPicPr>
          <p:cNvPr id="4098" name="Picture 2" descr="10,018 Cartoon Dustbin Images, Stock Photos &amp; Vectors | Shutte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8183"/>
          <a:stretch/>
        </p:blipFill>
        <p:spPr bwMode="auto">
          <a:xfrm>
            <a:off x="6721725" y="4267201"/>
            <a:ext cx="2269875" cy="224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5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52400"/>
            <a:ext cx="2993127" cy="1138773"/>
          </a:xfrm>
          <a:prstGeom prst="rect">
            <a:avLst/>
          </a:prstGeom>
          <a:noFill/>
        </p:spPr>
        <p:txBody>
          <a:bodyPr wrap="none" rtlCol="0">
            <a:spAutoFit/>
          </a:bodyPr>
          <a:lstStyle/>
          <a:p>
            <a:pPr marL="0" lvl="1"/>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Labeling</a:t>
            </a:r>
          </a:p>
          <a:p>
            <a:endParaRPr lang="en-US" sz="3200" b="1" dirty="0">
              <a:solidFill>
                <a:srgbClr val="002060"/>
              </a:solidFill>
              <a:effectLst>
                <a:outerShdw blurRad="38100" dist="38100" dir="2700000" algn="tl">
                  <a:srgbClr val="000000">
                    <a:alpha val="43137"/>
                  </a:srgbClr>
                </a:outerShdw>
              </a:effectLst>
            </a:endParaRPr>
          </a:p>
        </p:txBody>
      </p:sp>
      <p:sp>
        <p:nvSpPr>
          <p:cNvPr id="3" name="TextBox 2"/>
          <p:cNvSpPr txBox="1"/>
          <p:nvPr/>
        </p:nvSpPr>
        <p:spPr>
          <a:xfrm>
            <a:off x="76200" y="1066800"/>
            <a:ext cx="8922716" cy="923330"/>
          </a:xfrm>
          <a:prstGeom prst="rect">
            <a:avLst/>
          </a:prstGeom>
          <a:noFill/>
        </p:spPr>
        <p:txBody>
          <a:bodyPr wrap="square" rtlCol="0">
            <a:spAutoFit/>
          </a:bodyPr>
          <a:lstStyle/>
          <a:p>
            <a:r>
              <a:rPr lang="en-US" dirty="0"/>
              <a:t>	Label encoding is an important step in the preprocessing phase of model building because it converts categorical variables into numerical values, which are easier for a machine learning algorithm to understand and process.</a:t>
            </a:r>
          </a:p>
        </p:txBody>
      </p:sp>
      <p:sp>
        <p:nvSpPr>
          <p:cNvPr id="4" name="TextBox 3"/>
          <p:cNvSpPr txBox="1"/>
          <p:nvPr/>
        </p:nvSpPr>
        <p:spPr>
          <a:xfrm>
            <a:off x="159716" y="2133600"/>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Most machine learning algorithms require numerical inputs and cannot work with categorical variables directly.</a:t>
            </a:r>
          </a:p>
          <a:p>
            <a:pPr marL="285750" indent="-285750">
              <a:buFont typeface="Arial" panose="020B0604020202020204" pitchFamily="34" charset="0"/>
              <a:buChar char="•"/>
            </a:pPr>
            <a:r>
              <a:rPr lang="en-US" dirty="0"/>
              <a:t>Label encoding helps to eliminate ordinal relationships between categories, which can impact the accuracy of the model if not handled properly.</a:t>
            </a:r>
          </a:p>
          <a:p>
            <a:pPr marL="285750" indent="-285750">
              <a:buFont typeface="Arial" panose="020B0604020202020204" pitchFamily="34" charset="0"/>
              <a:buChar char="•"/>
            </a:pPr>
            <a:r>
              <a:rPr lang="en-US" dirty="0"/>
              <a:t>Label encoding can reduce the dimensionality of the dataset and improve the efficiency of the model.</a:t>
            </a:r>
          </a:p>
          <a:p>
            <a:pPr marL="285750" indent="-285750">
              <a:buFont typeface="Arial" panose="020B0604020202020204" pitchFamily="34" charset="0"/>
              <a:buChar char="•"/>
            </a:pPr>
            <a:endParaRPr lang="en-US" dirty="0"/>
          </a:p>
          <a:p>
            <a:endParaRPr lang="en-US" dirty="0"/>
          </a:p>
        </p:txBody>
      </p:sp>
      <p:pic>
        <p:nvPicPr>
          <p:cNvPr id="5122" name="Picture 2" descr="Label Encoder vs. One Hot Encoder in Machine Learning | The ContactSunny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6" y="3962400"/>
            <a:ext cx="9157855" cy="2895600"/>
          </a:xfrm>
          <a:prstGeom prst="rect">
            <a:avLst/>
          </a:prstGeom>
          <a:ln>
            <a:noFill/>
          </a:ln>
          <a:effectLst>
            <a:softEdge rad="112500"/>
          </a:effectLst>
        </p:spPr>
      </p:pic>
      <p:sp>
        <p:nvSpPr>
          <p:cNvPr id="6" name="TextBox 5"/>
          <p:cNvSpPr txBox="1"/>
          <p:nvPr/>
        </p:nvSpPr>
        <p:spPr>
          <a:xfrm>
            <a:off x="110836" y="4191000"/>
            <a:ext cx="2832955" cy="646331"/>
          </a:xfrm>
          <a:prstGeom prst="rect">
            <a:avLst/>
          </a:prstGeom>
          <a:noFill/>
        </p:spPr>
        <p:txBody>
          <a:bodyPr wrap="none" rtlCol="0">
            <a:spAutoFit/>
          </a:bodyPr>
          <a:lstStyle/>
          <a:p>
            <a:r>
              <a:rPr lang="en-US" b="1" dirty="0">
                <a:solidFill>
                  <a:schemeClr val="bg2"/>
                </a:solidFill>
              </a:rPr>
              <a:t>International  Plan (Yes/No)</a:t>
            </a:r>
          </a:p>
          <a:p>
            <a:r>
              <a:rPr lang="en-US" b="1" dirty="0">
                <a:solidFill>
                  <a:schemeClr val="bg2"/>
                </a:solidFill>
              </a:rPr>
              <a:t>Voice Plan (Yes/No)</a:t>
            </a:r>
          </a:p>
        </p:txBody>
      </p:sp>
      <p:sp>
        <p:nvSpPr>
          <p:cNvPr id="7" name="TextBox 6"/>
          <p:cNvSpPr txBox="1"/>
          <p:nvPr/>
        </p:nvSpPr>
        <p:spPr>
          <a:xfrm>
            <a:off x="159716" y="6001434"/>
            <a:ext cx="1639360" cy="646331"/>
          </a:xfrm>
          <a:prstGeom prst="rect">
            <a:avLst/>
          </a:prstGeom>
          <a:noFill/>
        </p:spPr>
        <p:txBody>
          <a:bodyPr wrap="none" rtlCol="0">
            <a:spAutoFit/>
          </a:bodyPr>
          <a:lstStyle/>
          <a:p>
            <a:r>
              <a:rPr lang="en-US" b="1" dirty="0">
                <a:solidFill>
                  <a:schemeClr val="bg2"/>
                </a:solidFill>
              </a:rPr>
              <a:t>Churn (Yes/No)</a:t>
            </a:r>
          </a:p>
          <a:p>
            <a:endParaRPr lang="en-US" dirty="0">
              <a:solidFill>
                <a:schemeClr val="accent6">
                  <a:lumMod val="50000"/>
                </a:schemeClr>
              </a:solidFill>
            </a:endParaRPr>
          </a:p>
        </p:txBody>
      </p:sp>
      <p:sp>
        <p:nvSpPr>
          <p:cNvPr id="8" name="TextBox 7"/>
          <p:cNvSpPr txBox="1"/>
          <p:nvPr/>
        </p:nvSpPr>
        <p:spPr>
          <a:xfrm>
            <a:off x="6553200" y="5225534"/>
            <a:ext cx="2133600" cy="369332"/>
          </a:xfrm>
          <a:prstGeom prst="rect">
            <a:avLst/>
          </a:prstGeom>
          <a:noFill/>
        </p:spPr>
        <p:txBody>
          <a:bodyPr wrap="square" rtlCol="0">
            <a:spAutoFit/>
          </a:bodyPr>
          <a:lstStyle/>
          <a:p>
            <a:r>
              <a:rPr lang="en-US" dirty="0">
                <a:solidFill>
                  <a:schemeClr val="bg2"/>
                </a:solidFill>
              </a:rPr>
              <a:t>0  1  0  0  0  1  0  1 1  </a:t>
            </a:r>
          </a:p>
        </p:txBody>
      </p:sp>
    </p:spTree>
    <p:extLst>
      <p:ext uri="{BB962C8B-B14F-4D97-AF65-F5344CB8AC3E}">
        <p14:creationId xmlns:p14="http://schemas.microsoft.com/office/powerpoint/2010/main" val="263388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857999" cy="1015663"/>
          </a:xfrm>
          <a:prstGeom prst="rect">
            <a:avLst/>
          </a:prstGeom>
          <a:noFill/>
        </p:spPr>
        <p:txBody>
          <a:bodyPr wrap="square" rtlCol="0">
            <a:spAutoFit/>
          </a:bodyPr>
          <a:lstStyle/>
          <a:p>
            <a:pPr marL="0" lvl="1" algn="ctr"/>
            <a:r>
              <a:rPr lang="en-US" sz="3200" b="1" dirty="0">
                <a:latin typeface="Times New Roman" panose="02020603050405020304" pitchFamily="18" charset="0"/>
                <a:cs typeface="Times New Roman" panose="02020603050405020304" pitchFamily="18" charset="0"/>
              </a:rPr>
              <a:t>Outlier Detection</a:t>
            </a:r>
          </a:p>
          <a:p>
            <a:pPr algn="ctr"/>
            <a:endParaRPr 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1"/>
            <a:ext cx="419719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76799" y="1396663"/>
            <a:ext cx="3809999" cy="2862322"/>
          </a:xfrm>
          <a:prstGeom prst="rect">
            <a:avLst/>
          </a:prstGeom>
          <a:noFill/>
        </p:spPr>
        <p:txBody>
          <a:bodyPr wrap="square" rtlCol="0">
            <a:spAutoFit/>
          </a:bodyPr>
          <a:lstStyle/>
          <a:p>
            <a:pPr algn="just"/>
            <a:r>
              <a:rPr lang="en-US" dirty="0"/>
              <a:t>Outliers are data points that are significantly different from the majority of the data. In a box plot, outliers are visualized as individual points outside of the box. Outliers can have a significant impact on the results of a statistical analysis and can lead to incorrect conclusions. Therefore, it's important to identify and handle outliers appropriately.</a:t>
            </a:r>
          </a:p>
        </p:txBody>
      </p:sp>
      <p:sp>
        <p:nvSpPr>
          <p:cNvPr id="5" name="TextBox 4"/>
          <p:cNvSpPr txBox="1"/>
          <p:nvPr/>
        </p:nvSpPr>
        <p:spPr>
          <a:xfrm>
            <a:off x="768926" y="4800600"/>
            <a:ext cx="7924800" cy="1754326"/>
          </a:xfrm>
          <a:prstGeom prst="rect">
            <a:avLst/>
          </a:prstGeom>
          <a:noFill/>
        </p:spPr>
        <p:txBody>
          <a:bodyPr wrap="square" rtlCol="0">
            <a:spAutoFit/>
          </a:bodyPr>
          <a:lstStyle/>
          <a:p>
            <a:r>
              <a:rPr lang="en-US" dirty="0"/>
              <a:t>By visualizing the data using a box plot, you can easily identify the presence of outliers in the data. This information can be useful in guiding further analysis, such as investigating the cause of the outliers or deciding whether to remove them from the dataset. Since, we have a large number of outliers in our dataset, removing all of them may not be a practical solution as it may result in a significant loss of information.</a:t>
            </a:r>
          </a:p>
        </p:txBody>
      </p:sp>
    </p:spTree>
    <p:extLst>
      <p:ext uri="{BB962C8B-B14F-4D97-AF65-F5344CB8AC3E}">
        <p14:creationId xmlns:p14="http://schemas.microsoft.com/office/powerpoint/2010/main" val="57350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467600" cy="1015663"/>
          </a:xfrm>
          <a:prstGeom prst="rect">
            <a:avLst/>
          </a:prstGeom>
          <a:noFill/>
        </p:spPr>
        <p:txBody>
          <a:bodyPr wrap="square" rtlCol="0">
            <a:spAutoFit/>
          </a:bodyPr>
          <a:lstStyle/>
          <a:p>
            <a:pPr marL="0" lvl="1" algn="ctr"/>
            <a:r>
              <a:rPr lang="en-US" sz="3200" b="1" dirty="0">
                <a:latin typeface="Times New Roman" panose="02020603050405020304" pitchFamily="18" charset="0"/>
                <a:cs typeface="Times New Roman" panose="02020603050405020304" pitchFamily="18" charset="0"/>
              </a:rPr>
              <a:t>Data Scaling </a:t>
            </a:r>
          </a:p>
          <a:p>
            <a:pPr algn="ctr"/>
            <a:endParaRPr lang="en-US" sz="2800" b="1" dirty="0"/>
          </a:p>
        </p:txBody>
      </p:sp>
      <p:sp>
        <p:nvSpPr>
          <p:cNvPr id="3" name="TextBox 2"/>
          <p:cNvSpPr txBox="1"/>
          <p:nvPr/>
        </p:nvSpPr>
        <p:spPr>
          <a:xfrm>
            <a:off x="4648200" y="1600200"/>
            <a:ext cx="4267199" cy="3139321"/>
          </a:xfrm>
          <a:prstGeom prst="rect">
            <a:avLst/>
          </a:prstGeom>
          <a:noFill/>
        </p:spPr>
        <p:txBody>
          <a:bodyPr wrap="square" rtlCol="0">
            <a:spAutoFit/>
          </a:bodyPr>
          <a:lstStyle/>
          <a:p>
            <a:r>
              <a:rPr lang="en-US" dirty="0"/>
              <a:t>Data scaling :</a:t>
            </a:r>
          </a:p>
          <a:p>
            <a:pPr algn="just"/>
            <a:r>
              <a:rPr lang="en-US" dirty="0"/>
              <a:t>                   It ensures that the values of different features are on the same scale, which helps to prevent bias in algorithms. The most commonly used method for data scaling is Min-Max scaling.</a:t>
            </a:r>
          </a:p>
          <a:p>
            <a:pPr algn="just"/>
            <a:endParaRPr lang="en-US" dirty="0"/>
          </a:p>
          <a:p>
            <a:pPr algn="just"/>
            <a:r>
              <a:rPr lang="en-US" dirty="0"/>
              <a:t>This plot can help you see how the different values of the data have been transformed to the same scale, making it easier to analyze and compare the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371601"/>
            <a:ext cx="4655127" cy="42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95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371600"/>
            <a:ext cx="5049982"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381000"/>
            <a:ext cx="5410200" cy="584775"/>
          </a:xfrm>
          <a:prstGeom prst="rect">
            <a:avLst/>
          </a:prstGeom>
          <a:noFill/>
        </p:spPr>
        <p:txBody>
          <a:bodyPr wrap="square" rtlCol="0">
            <a:spAutoFit/>
          </a:bodyPr>
          <a:lstStyle/>
          <a:p>
            <a:pPr algn="ctr"/>
            <a:r>
              <a:rPr lang="en-US" sz="3200" b="1" dirty="0">
                <a:solidFill>
                  <a:prstClr val="black"/>
                </a:solidFill>
                <a:latin typeface="Times New Roman" panose="02020603050405020304" pitchFamily="18" charset="0"/>
                <a:cs typeface="Times New Roman" panose="02020603050405020304" pitchFamily="18" charset="0"/>
              </a:rPr>
              <a:t>Features Importance</a:t>
            </a:r>
            <a:endParaRPr lang="en-US" dirty="0"/>
          </a:p>
        </p:txBody>
      </p:sp>
      <p:sp>
        <p:nvSpPr>
          <p:cNvPr id="4" name="TextBox 3"/>
          <p:cNvSpPr txBox="1"/>
          <p:nvPr/>
        </p:nvSpPr>
        <p:spPr>
          <a:xfrm>
            <a:off x="5029200" y="1455902"/>
            <a:ext cx="3809999" cy="5355312"/>
          </a:xfrm>
          <a:prstGeom prst="rect">
            <a:avLst/>
          </a:prstGeom>
          <a:noFill/>
        </p:spPr>
        <p:txBody>
          <a:bodyPr wrap="square" rtlCol="0">
            <a:spAutoFit/>
          </a:bodyPr>
          <a:lstStyle/>
          <a:p>
            <a:r>
              <a:rPr lang="en-US" dirty="0"/>
              <a:t>Feature importance :</a:t>
            </a:r>
          </a:p>
          <a:p>
            <a:pPr algn="just"/>
            <a:r>
              <a:rPr lang="en-US" dirty="0"/>
              <a:t>                      It refers to the relevance or importance of each feature in a dataset in predicting the target variable. Different methods exist for measuring feature importance, and the results can be used to make informed decisions about feature selection. This can improve the performance of the model, reduce </a:t>
            </a:r>
            <a:r>
              <a:rPr lang="en-US" dirty="0" err="1"/>
              <a:t>overfitting</a:t>
            </a:r>
            <a:r>
              <a:rPr lang="en-US" dirty="0"/>
              <a:t>, and lead to more accurate predictions.</a:t>
            </a:r>
          </a:p>
          <a:p>
            <a:pPr algn="just"/>
            <a:endParaRPr lang="en-US" dirty="0"/>
          </a:p>
          <a:p>
            <a:pPr algn="just"/>
            <a:r>
              <a:rPr lang="en-US" dirty="0"/>
              <a:t>The resulting plot shows the relative importance of each feature in the dataset. </a:t>
            </a:r>
          </a:p>
          <a:p>
            <a:pPr algn="just"/>
            <a:r>
              <a:rPr lang="en-US" dirty="0"/>
              <a:t>Here, </a:t>
            </a:r>
            <a:r>
              <a:rPr lang="en-US" dirty="0" err="1"/>
              <a:t>day.mins</a:t>
            </a:r>
            <a:r>
              <a:rPr lang="en-US" dirty="0"/>
              <a:t>, </a:t>
            </a:r>
            <a:r>
              <a:rPr lang="en-US" dirty="0" err="1"/>
              <a:t>eve.mins</a:t>
            </a:r>
            <a:r>
              <a:rPr lang="en-US" dirty="0"/>
              <a:t> and customer calls have more importance in respective to others.</a:t>
            </a:r>
          </a:p>
        </p:txBody>
      </p:sp>
    </p:spTree>
    <p:extLst>
      <p:ext uri="{BB962C8B-B14F-4D97-AF65-F5344CB8AC3E}">
        <p14:creationId xmlns:p14="http://schemas.microsoft.com/office/powerpoint/2010/main" val="206245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994</Words>
  <Application>Microsoft Office PowerPoint</Application>
  <PresentationFormat>On-screen Show (4:3)</PresentationFormat>
  <Paragraphs>246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Context :         </vt:lpstr>
      <vt:lpstr>Data Reading, Analysis, Cleaning &amp; Datatype Conversions</vt:lpstr>
      <vt:lpstr>Correlation and Relationship between Features </vt:lpstr>
      <vt:lpstr>PowerPoint Presentation</vt:lpstr>
      <vt:lpstr>PowerPoint Presentation</vt:lpstr>
      <vt:lpstr>PowerPoint Presentation</vt:lpstr>
      <vt:lpstr>PowerPoint Presentation</vt:lpstr>
      <vt:lpstr>PowerPoint Presentation</vt:lpstr>
      <vt:lpstr>Model Building </vt:lpstr>
      <vt:lpstr>PowerPoint Presentation</vt:lpstr>
      <vt:lpstr>SUPPORT  VECTOR  MACHINE :  The idea of SVM is simple: The algorithm creates a line or a hyper plane which separates the data into classes   . </vt:lpstr>
      <vt:lpstr>RANDOM FOREST :  A Random Forest Algorithm is a supervised machine learning algorithm which is extremely popular and is used for Classification and Regression problems in Machine Learning   . </vt:lpstr>
      <vt:lpstr> Logistic Regression :   A logistic regression model predicts a dependent data varible by analyzing the relationship between one or more existing independent variables.  . </vt:lpstr>
      <vt:lpstr> NEURAL NETWORKS :    Neural network classifiers are considered to be some of the best models for classification tasks due to several reasons: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dc:creator>
  <cp:lastModifiedBy>Monika</cp:lastModifiedBy>
  <cp:revision>41</cp:revision>
  <dcterms:created xsi:type="dcterms:W3CDTF">2023-02-04T06:06:19Z</dcterms:created>
  <dcterms:modified xsi:type="dcterms:W3CDTF">2023-02-06T07:17:28Z</dcterms:modified>
</cp:coreProperties>
</file>