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2" r:id="rId3"/>
    <p:sldId id="285" r:id="rId5"/>
    <p:sldId id="257" r:id="rId6"/>
    <p:sldId id="258" r:id="rId7"/>
    <p:sldId id="259" r:id="rId8"/>
    <p:sldId id="278" r:id="rId9"/>
    <p:sldId id="279" r:id="rId10"/>
    <p:sldId id="280" r:id="rId11"/>
    <p:sldId id="281" r:id="rId12"/>
    <p:sldId id="260" r:id="rId13"/>
    <p:sldId id="262" r:id="rId14"/>
    <p:sldId id="263" r:id="rId15"/>
    <p:sldId id="261" r:id="rId16"/>
    <p:sldId id="267" r:id="rId17"/>
    <p:sldId id="264" r:id="rId18"/>
    <p:sldId id="265" r:id="rId19"/>
    <p:sldId id="266" r:id="rId20"/>
    <p:sldId id="268" r:id="rId21"/>
    <p:sldId id="269" r:id="rId22"/>
    <p:sldId id="270" r:id="rId23"/>
    <p:sldId id="271" r:id="rId24"/>
    <p:sldId id="272" r:id="rId25"/>
    <p:sldId id="276" r:id="rId26"/>
    <p:sldId id="273" r:id="rId27"/>
    <p:sldId id="277" r:id="rId28"/>
    <p:sldId id="283" r:id="rId29"/>
    <p:sldId id="284" r:id="rId30"/>
    <p:sldId id="27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Places where bluejack occures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Public transportation</c:v>
                </c:pt>
                <c:pt idx="1">
                  <c:v>Stores ans shopping malls</c:v>
                </c:pt>
                <c:pt idx="2">
                  <c:v>Restaurants</c:v>
                </c:pt>
                <c:pt idx="3">
                  <c:v>Bars</c:v>
                </c:pt>
                <c:pt idx="4">
                  <c:v>Cafés</c:v>
                </c:pt>
                <c:pt idx="5">
                  <c:v>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23.4</c:v>
                </c:pt>
                <c:pt idx="1">
                  <c:v>32.1</c:v>
                </c:pt>
                <c:pt idx="2">
                  <c:v>9.8</c:v>
                </c:pt>
                <c:pt idx="3">
                  <c:v>11.2</c:v>
                </c:pt>
                <c:pt idx="4">
                  <c:v>7.3</c:v>
                </c:pt>
                <c:pt idx="5">
                  <c:v>0.700000000000001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195392"/>
        <c:axId val="39196928"/>
      </c:barChart>
      <c:catAx>
        <c:axId val="3919539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9196928"/>
        <c:crosses val="autoZero"/>
        <c:auto val="1"/>
        <c:lblAlgn val="ctr"/>
        <c:lblOffset val="100"/>
        <c:noMultiLvlLbl val="0"/>
      </c:catAx>
      <c:valAx>
        <c:axId val="3919692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919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C7092C9-39E5-4751-8C24-22C2F415AC37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AB3AC6F-8E89-4F23-B63B-6822FFAF3865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8DDF294-755D-4E01-AE65-C38D46C7DCD3}" type="slidenum">
              <a:rPr lang="en-US" smtClean="0">
                <a:latin typeface="Arial" panose="020B0604020202020204" pitchFamily="34" charset="0"/>
              </a:rPr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1863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>
              <a:defRPr/>
            </a:pPr>
            <a:fld id="{615F76E8-DDAF-48FA-BB5C-A89F3B087AE0}" type="datetimeFigureOut">
              <a:rPr lang="en-US"/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49913"/>
            <a:ext cx="5791200" cy="365125"/>
          </a:xfrm>
        </p:spPr>
        <p:txBody>
          <a:bodyPr tIns="0" bIns="0"/>
          <a:lstStyle>
            <a:lvl1pPr algn="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1525" y="5753100"/>
            <a:ext cx="503238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15725B5-DE1E-4436-A8A0-8678FDAAA8D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C90C8-2BFA-45C7-A48D-2F781114B7CF}" type="datetimeFigureOut">
              <a:rPr lang="en-US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7CD68-EFB2-45A3-ADFE-BF4C3B10848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5C70A-ABE7-4C3A-80EB-BA47888E3E20}" type="datetimeFigureOut">
              <a:rPr lang="en-US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00CAE-AE32-47C3-B5C6-D472C5E7E5C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075" y="64801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B4F24-5862-46A4-87C5-05E5D7AE096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59263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A35DE-0200-4B52-B30E-FEEE44D5C56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956425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D0034-9460-4D1F-8D32-A7B06A0C5038}" type="datetimeFigureOut">
              <a:rPr lang="en-US"/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5" y="64817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D4AB4-639E-4653-9BAE-18A993B99253}" type="slidenum">
              <a:rPr lang="en-US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DEED6-7617-402F-BA01-E8D13775E1EF}" type="datetimeFigureOut">
              <a:rPr lang="en-US"/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9398A-98FD-4282-89D8-FD720DBF2AB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075" y="6481763"/>
            <a:ext cx="2130425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EF717-1501-4C1C-A474-1B6ABB7B9E62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608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838" y="6483350"/>
            <a:ext cx="503237" cy="3016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904466D-3303-4776-AA5F-841ACC12442B}" type="slidenum">
              <a:rPr lang="en-US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7173F-24B7-4CA3-9BD6-8F2BBA2E9BDB}" type="datetimeFigureOut">
              <a:rPr lang="en-US"/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4467E-5A59-4679-8A8C-1E9FAABF5E5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55B90-0D38-482A-A67D-818F361F2BD3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ED8C3-25D8-4E0E-83AD-ABF847D2DD8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563" y="6556375"/>
            <a:ext cx="21336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44F2F0C8-0F38-43AE-A82E-A1A14381E551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063" y="6556375"/>
            <a:ext cx="51435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5" y="6556375"/>
            <a:ext cx="503238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F10EEDF7-3311-4AD1-A1D2-E2DA772C37E9}" type="slidenum">
              <a:rPr lang="en-US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700" y="6556375"/>
            <a:ext cx="210185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822FC6A2-71C5-46B6-B87E-B2072DBC6816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69988" y="6557963"/>
            <a:ext cx="4948237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6900" y="6556375"/>
            <a:ext cx="366713" cy="301625"/>
          </a:xfrm>
        </p:spPr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fld id="{E487FA28-2D11-427F-8188-E22ED292DA24}" type="slidenum">
              <a:rPr lang="en-US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3B0586-F22D-4319-AA54-9A57AEF7E47C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1531B27-D7A8-4845-89DF-8B987F12DBE1}" type="slidenum">
              <a:rPr lang="en-US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484505" indent="-484505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2pPr>
      <a:lvl3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3pPr>
      <a:lvl4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4pPr>
      <a:lvl5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5pPr>
      <a:lvl6pPr marL="9417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6pPr>
      <a:lvl7pPr marL="13989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7pPr>
      <a:lvl8pPr marL="18561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8pPr>
      <a:lvl9pPr marL="23133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9pPr>
    </p:titleStyle>
    <p:bodyStyle>
      <a:lvl1pPr marL="447675" indent="-3829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studymafia.org/" TargetMode="External"/><Relationship Id="rId2" Type="http://schemas.openxmlformats.org/officeDocument/2006/relationships/hyperlink" Target="http://www.wikipedia.com/" TargetMode="External"/><Relationship Id="rId1" Type="http://schemas.openxmlformats.org/officeDocument/2006/relationships/hyperlink" Target="http://www.google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logo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76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 descr="strip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609600"/>
            <a:ext cx="7620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457200" y="914400"/>
            <a:ext cx="8686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6000" dirty="0">
              <a:solidFill>
                <a:schemeClr val="accent1">
                  <a:lumMod val="60000"/>
                  <a:lumOff val="4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533400" y="4876800"/>
            <a:ext cx="86106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/>
              <a:t>Submitted To:				                 Submitted By:</a:t>
            </a:r>
            <a:endParaRPr lang="en-US" sz="1600" b="1"/>
          </a:p>
          <a:p>
            <a:pPr eaLnBrk="0" hangingPunct="0"/>
            <a:r>
              <a:rPr lang="en-US" sz="1600" b="1"/>
              <a:t>Aishwarya miss                                                                       Hiba Parveen P</a:t>
            </a:r>
            <a:endParaRPr lang="en-US" sz="1600" b="1"/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539750" y="1742440"/>
            <a:ext cx="6165850" cy="175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Seminar</a:t>
            </a:r>
            <a:endParaRPr lang="en-US" sz="3600" b="1" dirty="0">
              <a:solidFill>
                <a:schemeClr val="tx1">
                  <a:lumMod val="95000"/>
                </a:schemeClr>
              </a:solidFill>
            </a:endParaRPr>
          </a:p>
          <a:p>
            <a:pPr algn="ctr" eaLnBrk="0" hangingPunct="0">
              <a:defRPr/>
            </a:pP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On</a:t>
            </a:r>
            <a:endParaRPr lang="en-US" sz="3600" b="1" dirty="0">
              <a:solidFill>
                <a:schemeClr val="tx1">
                  <a:lumMod val="95000"/>
                </a:schemeClr>
              </a:solidFill>
            </a:endParaRPr>
          </a:p>
          <a:p>
            <a:pPr algn="ctr" eaLnBrk="0" hangingPunct="0">
              <a:defRPr/>
            </a:pPr>
            <a:r>
              <a:rPr lang="en-US" sz="36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Bluejacking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199" name="Picture 12" descr="http://upload.wikimedia.org/wikipedia/en/thumb/a/a4/BluetoothFileExchange_icon.png/300px-BluetoothFileExchange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524000"/>
            <a:ext cx="3429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6000" dirty="0" err="1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Bluejack</a:t>
            </a:r>
            <a:endParaRPr lang="en-US" sz="6000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 rtlCol="0">
            <a:normAutofit fontScale="92500" lnSpcReduction="20000"/>
          </a:bodyPr>
          <a:lstStyle/>
          <a:p>
            <a:pPr marL="448310" indent="-384175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8310" indent="-384175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computers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8310" indent="-384175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tools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0"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Bluespam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06170" lvl="2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Searches for all discoverable Bluetooth devices and sends a file to them (spam's them) if they support OBEX. </a:t>
            </a:r>
            <a:endParaRPr lang="en-US" dirty="0" smtClean="0"/>
          </a:p>
          <a:p>
            <a:pPr marL="1106170" lvl="2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By default a small text will be send.</a:t>
            </a:r>
            <a:endParaRPr lang="en-US" dirty="0" smtClean="0"/>
          </a:p>
          <a:p>
            <a:pPr marL="1106170" lvl="2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 smtClean="0"/>
          </a:p>
          <a:p>
            <a:pPr marL="822960" lvl="1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 smtClean="0"/>
          </a:p>
        </p:txBody>
      </p:sp>
      <p:sp>
        <p:nvSpPr>
          <p:cNvPr id="16388" name="AutoShape 5" descr="data:image/jpeg;base64,/9j/4AAQSkZJRgABAQAAAQABAAD/2wCEAAkGBhASEBUQEBIPDxAPEA8PEA8PEA8PDw8PFBAVFBQQFBQXHCYeFxkjGRQUHzAgIycpLCwuFR4xNTAqNSYrLCkBCQoKDgwOFw8PFykcHBgpKSkpKSkpKSkpKSksKSkpKSksKSkpKSkpKSkpKSkpKSksKSksLDUpKSkpLCkpKSkpKf/AABEIANMA7wMBIgACEQEDEQH/xAAcAAACAgMBAQAAAAAAAAAAAAAEBQMGAQIHAAj/xAA7EAABBAECBQIDBgQFBAMAAAABAAIDBBEFIQYSMUFRE2EicYEHFDJCUpEzobHRFiNywfAVU2LhJIKi/8QAGgEAAwEBAQEAAAAAAAAAAAAAAQIDBAAFBv/EACcRAAICAgIBAwMFAAAAAAAAAAABAhEDIRIxBBNBUSJhcRRCUoGx/9oADAMBAAIRAxEAPwBA+JDPjRzCsvgyvorMwtC3AUkkGFq0JrAEV5E70+dIWBMakiWSCW+tJst5jsllGz2R8j9lCtjgM8mCpq06CuuQ9S1g4T1oWy1QyphHMkFexsjYbPw+4WacRyy1J9kQ6TZJqVhGeusrjsez00n9QpYH7pdNPuiK0yetAsNnk2Vfvv8AiTaeXZIrD8uVsSFZNXRodsgoCp5JMBVZxpLNgqXSoTLLj8rdz/ZJbtzfA6k4A8lXTh+h6UIz+J3xO+ZWfK+KCgqxsEkuyYTW7Lskcp5jnt2UMa9xmBuZ3UZjRnp5XjErWKL3xqF8aYPiUToUUwC90S0MSOdGoXNTo4o8lYhbRFN31ULLQPUKnOjqIjXDggpqRCYxAg7o9kDXjdOpi0VxjEVEzCYWNLI3AUUcPZOppgomryJhHayMIFkRC9NkDI+q7sJm69J3WMOyjJ58hJbcieIrLFS1Id03r3R56qh1rqZw3yNwUk4BTL1TuJgLKo9PWCDvunUGrtPfCzyx7GsaPnPzJRlWTZJfvYPdGw2gAg46CHWbCWk7rL5srQKsVSAwqMqG5ZwF4vwEg1u8dmM3e8hrR7lNQBpwxV+8WTIf4cJ28F//AKXQy/AVe4boCCFrB1xlx8uPUphbt4GB1KwZXzloqtIguzcxwOg6oYR52WQc7Dr3RsMOAhdHdkAgWj4kY5q0LEtnALoVDIzCNmcB0Qb1WKFYJI1RGNGFi19NWWgCd1RRGqmoYs+gCus4RS0QVFHEWlPX1FA+v5S/gJHBhwwV6fSh1Cy2DHRMab+x6IWAS/ciFDLWx8laHUwdwhZag6EJ45DqKFqUBYcj8KQ3JV0W9o7XNLc9fPYrmuv1XwSFjxjx4I8haYysWgP7xgo+C0q7JZ3RdSyrL6kJ0WKKyj4raQRSoyKZK0EdMtnOxKa0LpJwSq5C5M6riCClaDZaY3qVpQ8B2Clc7ASBIrljlaUp4ah9ayZ3fgjJZH4Lu7v9kHxNqRDeRp+N55R9e6b8MTMjjDOmB+/uunqOvc5dlyNnlblAutE753Pbwhn3MreuBnmKxqND2N6keBk9UXzpY2ypDcAUnFsaw8vCEmteEDNeyohNlPHH8gbCi9YwoufHVRvtKqQpOSAo3PQj7SjNhUUTgtrFI1i3axTNYothI2xrD6QKLZGpmxqdhoTPpkLEMKe+iCo30/CPKzqB4ThZmjBC2LMKN7l1HC+zCqdxZQZYjLTs9ueR3ceyt+pWNsdyqlqsi0417iM43b5mPLHbFpwUVRnR3E9UOeXjr390irPIK6eV4Zq+mFRUkWmCRFRSq6fZvwFHNCLVphe1+8URJa0t/W7G5z2Ct2p/ZjRlb8DHVX9nxEuZ9WOJ/kQnn5UIyoVQdHM6Ryn1WtkLe79nd2seZrRZiH54clwH/kw7j+aL0odiMHuDsQU3qRluLs6q7Dqv4VHcmDWkqVoxsqvxrq3pxcrfxyfC0d8lcts5iZk5sWXP/JGeRvgn8xTs2MDCE0rS/Rha09cbny47lRWJN1R7FG9XU3Dvke6bwa209dlSvveFn/qCm4WGzoA1IditHX891R4tSd2KZV9Ux13SelQbLNHMT8lN97A6Kuf9XCjdqvuisbYbLFJeQz7yQm+T3Whu+6dQoWx6bi0Nz3SF2oKM3SjSCdTa1SsaoI5gUSxwXnscla1TMao2KdiRjGwasFbZUb3IJHEUyX2CACUZI5KNRn7DoFaKsViq3Jkkqtau7qrBZKrOrP6rZFCMo2ru+IrPBvCzr11kQB9MHnmcO0YO4+vT6qPWT8S7j9k3B/3SoJJG4ns4kkz1a38jPoP5lT8trjsbGXjTaTI42saA0NaGgDoABgBFlgXmoTVdYhrM9SZ4YOgG5c4+GtG5K8ncnoqE+n3CGt6XDJvJG0u/WBh/7jdVofahV5v4djl/ViP+nMrHpOuV7LeaF4fj8Td2vb/qadwnljyQ200C0xJqPB+cmGQf6JNv/wBD+y5lf4RunUA+zA9sMOXMfjmjcR0IcMjrj9l3KSNRcpHQq2PyZx+4HFM45qjgBjwqzcnXcdX4Wr2WODmNjkLTyzRjlIPkgbELgPEcMleV0Ugw5p6jo4dnD2W/BlWTS7RKSohktKH70lMt1Ri0tnElZYI7uFM3UVXG2UZA9BpBTHjbZKnZOlsJR0IShCfUJWQwlTQQ5R0NYJGML2wFSCoU2ZA1SgNSBJYOI/dNK3EY8rm4lPlSMuOHdF4kwcjrdXXAe6aQaiCuNw6w9vdM6nFcjfdRl4/wMpHW2zgrR71QqnGw/NlNYuMIiNypejJB5D21Nge5SWZ2Vl+rMk3BUT3hUjGgNgdoqs6m3YlWWwq7qYJ+Foy5x5WgdSScAK0QMC4B4U++X+d4zBWIe/PRz/yM/wB/ou+RMwkPBnDjalZseB6jv8yV36pD1+g6fRWNgXm+Tl5y+yKwVI3ASLXeEIbUrJZHSD08AsDvgcwHJbj8ufIT1B6tq0VaIyynDRsABlznHo1o7lZ4OSl9PYzJY6UTWem2NgjxjkDW8uPGOi5trcbaOqMNb4QTE4xt6APdh0ePBG+PceyPfxpqFoltKvytzjn5fUcPm44Y0/ui+HuB5ROLd14klDucMDuc8/Zz3d8dgPA+S2Y4+jbyPtdCPfRdXKNwWxctC7AJOwAyViQ4m4mv+nFyg4c/x1AXE/tAkEzMn+JH0d3I7hdB4k1MyPc7O3RvyXLuKZdivX8fHxRGTKEZTlbiRaTM3UtWoXHH9FJ+Q8M+M+hlG0bxyppTY89Gn9le+EOC2MjEj2AyO3HMM8o+qtf+H2OGHMaffABH1Ty8tXVC+mc2qadIe2E3r6cR1Vw/wwB+H9ivHR8dRhFZ+R3ErrIcLLpSE6l0/CCmqKilYKFjrLlGbLkZLXQzoFRNAK364WRMFX2zS+Cp43y/pKtSEseNlUrJEoiEnhHQxP8ACXQRjG9EMKFggcjYoihYRrpsvZOo3FV+m7Dk7jlClIKJpnbIjg3SmzWTM7dtc/CPMh7/AEH9Ul1TUAxhPfoB5J6BT8IcTtrOLZPwOO5HZ3c/JTnFuLoKezrjApgl2napFK0OjcHA+Cjw5eRJNPZc3VQ1dlPU3CFllzJYHSAMxs/Bw5wB/FsNiCrY4ZBB6EEHfsUl0bhCvVmdLFz5e3kDXHmEYzk8p674HXwmxtRt3TXQGNqdNkUbYo2hrGANa0eB3+fupHFZWj3JOwmMpJxVqXJH6Y/E/r7BOHyBrS52waMqgavdMkjnnudvktODHylfwLJiXUZdiue8Sv2Kvepn4VQeIehXrRIMqZG6t3AuhmeYZHwM3KrNesXvDR1Jwu48F8O+hXb2c8Bx847BeVkfPI5ey0vyXWlQ6rw4GAAAFhjZHvPIQGt29iVtdDmM2PxO+Fo9ypKmmTMA5X57kEbEpUvc4kjikzh2x8joVs+k5T145nHJ5cN/qizG/wABG6OEM+nlL5tNVmmjf4QM0Tv0qkZsWitS6chX0FYpYXfpKEfAf0lVWRgoF/wFCOyweDYR+VXN8ZKGkqk9SprLL5DRT5OF4h0ACEm0drewVzdRHzWh072VFkYKKMao7BbMreyuEuiNPbHyQj9DcOnxD26qiyoFFddVI3UvMQE1lqYGCMfNJtUmDGE+AqKYKElyyZJuUfhiHMf9Z2aP6n6KKd2NlPRrcsfM78UhMh+vQfsg7L1WLsVhWm6/PA7mjeW47dj8wr/oP2qsOG2W8p/W3cfUdlysyLIKWeKM+0FNo+jdP1qCZodE9rgfBCN5185VNQfGeZj3Md5aSCrZpf2k2o8B/LM3/wAtnfuFin4f8WOsnydiL1GVS6H2m13j/MD4z7jmb+4U9z7RqjAOR3qOPQAHr75Wf9PNOqH5IP4q1HlAhadzu7+yqbm5Uti4ZXc53Lt1o4bLdjhwjQjdifVG7KhcSbAq/aidlz7WQZrDYW+d/b/gTznxi2u/YVK2M/s14ZM0wkcPgbv9Au2xQBJ+ENEFeu0Yw5wBPsMbBWOKNeZPX0r2LL5NW02nBIBI6Z7In7ptt17KSJiJY1SsIHXqFrffv81l7cI4oaYpkwAEr0LJKiJyl87lWIGavnUDrAUUr0K+RWSFLYYVqYAjxWJ9luKY77rLyHFgi8Bbfcz8k19MDoFG8LuRwsdUHzQ0sYCYzOS6y5Mm2cLr7WOGD17HuudcUU5Wn4t487OHQ/PwVeb0yq+r6mMFpwQeud1sx42ybYnt3GhgwewVet3ULrFjlJ5CeXx4SF192VvVR7J7fQ8FxFwzIKjw7bcz1zBP6fUP9N/LjznCw6UtTWn0LtDhpUzSlMFxMYJsoBC2rSeM7O8FEQx5RjaeWoBLHosvPE0+AjbDtko4bfhpb4TC2/ZRfYyK/r+oiNjnHoAUF9m2h+vMbEm4JLt/AP8Af+iS8WWHTTNrM7nL8dgnfDmvCrKAB/lABmB2A7qUoub1+3/Q9f2diiYi4mJLpWuRytBa4HPgp3DICvOnFp7KphMbVMAtGFb5Ugmrygp3omVyAsOTo4EsPS2eVEWnpVYmVotCM1llQcky0mnQMtlXTQp2DK9zIL70sG2sXEpYU5yHleoH20LLbTqB1kk8iT3rOFLZtpFfuLTjxiNgOp2+qpurWM5TrULOVW9RPVboqibKrqkitX2W8FGxKLErcxsPwNcNnO/UfklelcPvszNbjYuX0Nwxw+yvC1jQBgALP5OXih4RCIoyxuAcAD6Kra5wRRukuLPRf/3oMNy7y5vQp5xRcLWCGP8AizHlbjq1vdyWt0mauzMLy/Ay6N++fOCsWNNLknTY7+DmmvfZZcgJdDi1H1zF/EA94+v7ZVbj5mHlcCCNiCCCD4IX0Bo1z1h6jcjsR4I6he1fh+rZH/yIWPPaQDllH/2G/wC60x8uUXU1YjgntHG9PnyrLp8YKPvfZiWnmqy8w/7cvwu+QcNj/JD16MsLuWVjmH3Gx+R6FaFmjPpi8WuyKJvpyexWut6iGRucewKn1ZmAHBUzWrpme2Bp7/F8l0nqwg2lQE89h345CQ32Hc/88LecYTR0YDQBsGjACWWWp8apUKyTTdWkhdljiB3HZX/Q+OA7AfsVzElTV5y05CaeNT7AnR3qlrrXDYhM47wK4tpeuOHcq1UOJD3KwT8auiqkX98wKEmcktfWwe6J+/A91D02hrPWWpRZiTKWfKCmenURbE1iJL5o07mAQMsSfgdZbzdWpvJJ95XvvK5QOsbuuIeW6lj7SCsXVSMAWG27/uktqyXLV7i7qtHNWmKSEYFYSqSqXnCbysym3D2i+pIMjYHddKVKwpDv7PuFg0eo4bnp8l0KZzWMJOwaMqDToAxoaOwQ+py85EQ6fm+XheROXOVllpCfS4vWlfZf5LYx+loRmpTCNhcew2Hk+EWdPZjb4T5bsg5NNDntBJdvnc7JrTd/ADThzTzHAC4Yc8l5+pTB8SO9LAwo3MUnK3Y1C98aHkdtggOHgjI/YphM1L51SGwMrHF+jc0RdAAHYP8Al9j8vC4/TkLLBD8h2436g56Ls2q2TvuuY8UVWvdzj4Xj8w7/ADW5KXFb6EN/vGVo+PKVVJndCnNfdNjyp6A0L5qyH5SFYjUyEJPp60qZOgGCQhNK1shLzXIUrGptM4f1tTI7prX1f3VSjlRDLBCnLGmFMubNSz3WzreVVIrqKjvqTxjWO3zId8qB+9rU2EOJ1jX1FgyrQqJ+T0U0E1msdgo2RE7lER1UQ2FVTACCFRzMwmLo8JfY3OEyZxBXrlzsK/aDREbR5Kr2i0wPiP0VqrPwFmzzvSGihpJa5W579kPUH5j1KDfNzH2CnbKslUhw8yLNCPLi79kC6ZNdPbhqR6QQgtUb2qYqOTopoIvsFKb0mAmNmRJbj1sxREbK/qUnVUrWoc5Vs1WTBVfux5C2romVaGLdPtPr5QjavxKwaZVWDJ9M7KLoNqUW43Gfmt5tJB6DCYwQbZR0cGQrLJexaKZa0kjslslMhdDl0/KT3dJ9lWGUVop0kOdx1/qomS9j1Tm1SLUttVc7jZw/mtCmCiPnWwnQQmwcHYhbGRGzhg22txaSr1V710Di/cmVLHAiWQKVsayWMQMiUwiUzY1HM7CZM4CtPQ0EGTkqZ7clSMHZPdI4PqJl62yVQPRTZFCSCHRyYW4mQPqrLZVNxDYyhdkhWGr0VbondWOr0UZjInKisO+EqQlQXnYYVOK2ES2ZUqtPRc70utOXowRNlZ1uTBS0bhF6+7dBVDlaH0KYZV3TyhB0Q0EKcUol5+bZSIbVi2RsEWFrXiRrYlGMgtGogUNmiCEyiYt3QprOopWo6d7KtXKmCui36uVV9Rpq8MgjRR71XPs4JZ6pBweqsl6DBSW7XDvYjutCkAGMi1MiGLyDgrPqJrOO0ALdoXl5ZgmzuiCsLK8niAH7LzF5eTs4njKJaV5eSs4yCtmry8kOGunqyVuiwvLNkKInKF1H8C8vKce0FlamS+ysLy9OBJlS4iQemrK8qy6APK6c1AvLy8/IUQ3gGyNiC8vLKhieMbqZwWV5OcL7Y2Vc1FvVeXk8QMqmptVetdV5eWhAFOoNGM90CwrK8qCs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AutoShape 7" descr="data:image/jpeg;base64,/9j/4AAQSkZJRgABAQAAAQABAAD/2wCEAAkGBhASEBUQEBIPDxAPEA8PEA8PEA8PDw8PFBAVFBQQFBQXHCYeFxkjGRQUHzAgIycpLCwuFR4xNTAqNSYrLCkBCQoKDgwOFw8PFykcHBgpKSkpKSkpKSkpKSksKSkpKSksKSkpKSkpKSkpKSkpKSksKSksLDUpKSkpLCkpKSkpKf/AABEIANMA7wMBIgACEQEDEQH/xAAcAAACAgMBAQAAAAAAAAAAAAAEBQMGAQIHAAj/xAA7EAABBAECBQIDBgQFBAMAAAABAAIDBBEFIQYSMUFRE2EicYEHFDJCUpEzobHRFiNywfAVU2LhJIKi/8QAGgEAAwEBAQEAAAAAAAAAAAAAAQIDBAAFBv/EACcRAAICAgIBAwMFAAAAAAAAAAABAhEDIRIxBBNBUSJhcRRCUoGx/9oADAMBAAIRAxEAPwBA+JDPjRzCsvgyvorMwtC3AUkkGFq0JrAEV5E70+dIWBMakiWSCW+tJst5jsllGz2R8j9lCtjgM8mCpq06CuuQ9S1g4T1oWy1QyphHMkFexsjYbPw+4WacRyy1J9kQ6TZJqVhGeusrjsez00n9QpYH7pdNPuiK0yetAsNnk2Vfvv8AiTaeXZIrD8uVsSFZNXRodsgoCp5JMBVZxpLNgqXSoTLLj8rdz/ZJbtzfA6k4A8lXTh+h6UIz+J3xO+ZWfK+KCgqxsEkuyYTW7Lskcp5jnt2UMa9xmBuZ3UZjRnp5XjErWKL3xqF8aYPiUToUUwC90S0MSOdGoXNTo4o8lYhbRFN31ULLQPUKnOjqIjXDggpqRCYxAg7o9kDXjdOpi0VxjEVEzCYWNLI3AUUcPZOppgomryJhHayMIFkRC9NkDI+q7sJm69J3WMOyjJ58hJbcieIrLFS1Id03r3R56qh1rqZw3yNwUk4BTL1TuJgLKo9PWCDvunUGrtPfCzyx7GsaPnPzJRlWTZJfvYPdGw2gAg46CHWbCWk7rL5srQKsVSAwqMqG5ZwF4vwEg1u8dmM3e8hrR7lNQBpwxV+8WTIf4cJ28F//AKXQy/AVe4boCCFrB1xlx8uPUphbt4GB1KwZXzloqtIguzcxwOg6oYR52WQc7Dr3RsMOAhdHdkAgWj4kY5q0LEtnALoVDIzCNmcB0Qb1WKFYJI1RGNGFi19NWWgCd1RRGqmoYs+gCus4RS0QVFHEWlPX1FA+v5S/gJHBhwwV6fSh1Cy2DHRMab+x6IWAS/ciFDLWx8laHUwdwhZag6EJ45DqKFqUBYcj8KQ3JV0W9o7XNLc9fPYrmuv1XwSFjxjx4I8haYysWgP7xgo+C0q7JZ3RdSyrL6kJ0WKKyj4raQRSoyKZK0EdMtnOxKa0LpJwSq5C5M6riCClaDZaY3qVpQ8B2Clc7ASBIrljlaUp4ah9ayZ3fgjJZH4Lu7v9kHxNqRDeRp+N55R9e6b8MTMjjDOmB+/uunqOvc5dlyNnlblAutE753Pbwhn3MreuBnmKxqND2N6keBk9UXzpY2ypDcAUnFsaw8vCEmteEDNeyohNlPHH8gbCi9YwoufHVRvtKqQpOSAo3PQj7SjNhUUTgtrFI1i3axTNYothI2xrD6QKLZGpmxqdhoTPpkLEMKe+iCo30/CPKzqB4ThZmjBC2LMKN7l1HC+zCqdxZQZYjLTs9ueR3ceyt+pWNsdyqlqsi0417iM43b5mPLHbFpwUVRnR3E9UOeXjr390irPIK6eV4Zq+mFRUkWmCRFRSq6fZvwFHNCLVphe1+8URJa0t/W7G5z2Ct2p/ZjRlb8DHVX9nxEuZ9WOJ/kQnn5UIyoVQdHM6Ryn1WtkLe79nd2seZrRZiH54clwH/kw7j+aL0odiMHuDsQU3qRluLs6q7Dqv4VHcmDWkqVoxsqvxrq3pxcrfxyfC0d8lcts5iZk5sWXP/JGeRvgn8xTs2MDCE0rS/Rha09cbny47lRWJN1R7FG9XU3Dvke6bwa209dlSvveFn/qCm4WGzoA1IditHX891R4tSd2KZV9Ux13SelQbLNHMT8lN97A6Kuf9XCjdqvuisbYbLFJeQz7yQm+T3Whu+6dQoWx6bi0Nz3SF2oKM3SjSCdTa1SsaoI5gUSxwXnscla1TMao2KdiRjGwasFbZUb3IJHEUyX2CACUZI5KNRn7DoFaKsViq3Jkkqtau7qrBZKrOrP6rZFCMo2ru+IrPBvCzr11kQB9MHnmcO0YO4+vT6qPWT8S7j9k3B/3SoJJG4ns4kkz1a38jPoP5lT8trjsbGXjTaTI42saA0NaGgDoABgBFlgXmoTVdYhrM9SZ4YOgG5c4+GtG5K8ncnoqE+n3CGt6XDJvJG0u/WBh/7jdVofahV5v4djl/ViP+nMrHpOuV7LeaF4fj8Td2vb/qadwnljyQ200C0xJqPB+cmGQf6JNv/wBD+y5lf4RunUA+zA9sMOXMfjmjcR0IcMjrj9l3KSNRcpHQq2PyZx+4HFM45qjgBjwqzcnXcdX4Wr2WODmNjkLTyzRjlIPkgbELgPEcMleV0Ugw5p6jo4dnD2W/BlWTS7RKSohktKH70lMt1Ri0tnElZYI7uFM3UVXG2UZA9BpBTHjbZKnZOlsJR0IShCfUJWQwlTQQ5R0NYJGML2wFSCoU2ZA1SgNSBJYOI/dNK3EY8rm4lPlSMuOHdF4kwcjrdXXAe6aQaiCuNw6w9vdM6nFcjfdRl4/wMpHW2zgrR71QqnGw/NlNYuMIiNypejJB5D21Nge5SWZ2Vl+rMk3BUT3hUjGgNgdoqs6m3YlWWwq7qYJ+Foy5x5WgdSScAK0QMC4B4U++X+d4zBWIe/PRz/yM/wB/ou+RMwkPBnDjalZseB6jv8yV36pD1+g6fRWNgXm+Tl5y+yKwVI3ASLXeEIbUrJZHSD08AsDvgcwHJbj8ufIT1B6tq0VaIyynDRsABlznHo1o7lZ4OSl9PYzJY6UTWem2NgjxjkDW8uPGOi5trcbaOqMNb4QTE4xt6APdh0ePBG+PceyPfxpqFoltKvytzjn5fUcPm44Y0/ui+HuB5ROLd14klDucMDuc8/Zz3d8dgPA+S2Y4+jbyPtdCPfRdXKNwWxctC7AJOwAyViQ4m4mv+nFyg4c/x1AXE/tAkEzMn+JH0d3I7hdB4k1MyPc7O3RvyXLuKZdivX8fHxRGTKEZTlbiRaTM3UtWoXHH9FJ+Q8M+M+hlG0bxyppTY89Gn9le+EOC2MjEj2AyO3HMM8o+qtf+H2OGHMaffABH1Ty8tXVC+mc2qadIe2E3r6cR1Vw/wwB+H9ivHR8dRhFZ+R3ErrIcLLpSE6l0/CCmqKilYKFjrLlGbLkZLXQzoFRNAK364WRMFX2zS+Cp43y/pKtSEseNlUrJEoiEnhHQxP8ACXQRjG9EMKFggcjYoihYRrpsvZOo3FV+m7Dk7jlClIKJpnbIjg3SmzWTM7dtc/CPMh7/AEH9Ul1TUAxhPfoB5J6BT8IcTtrOLZPwOO5HZ3c/JTnFuLoKezrjApgl2napFK0OjcHA+Cjw5eRJNPZc3VQ1dlPU3CFllzJYHSAMxs/Bw5wB/FsNiCrY4ZBB6EEHfsUl0bhCvVmdLFz5e3kDXHmEYzk8p674HXwmxtRt3TXQGNqdNkUbYo2hrGANa0eB3+fupHFZWj3JOwmMpJxVqXJH6Y/E/r7BOHyBrS52waMqgavdMkjnnudvktODHylfwLJiXUZdiue8Sv2Kvepn4VQeIehXrRIMqZG6t3AuhmeYZHwM3KrNesXvDR1Jwu48F8O+hXb2c8Bx847BeVkfPI5ey0vyXWlQ6rw4GAAAFhjZHvPIQGt29iVtdDmM2PxO+Fo9ypKmmTMA5X57kEbEpUvc4kjikzh2x8joVs+k5T145nHJ5cN/qizG/wABG6OEM+nlL5tNVmmjf4QM0Tv0qkZsWitS6chX0FYpYXfpKEfAf0lVWRgoF/wFCOyweDYR+VXN8ZKGkqk9SprLL5DRT5OF4h0ACEm0drewVzdRHzWh072VFkYKKMao7BbMreyuEuiNPbHyQj9DcOnxD26qiyoFFddVI3UvMQE1lqYGCMfNJtUmDGE+AqKYKElyyZJuUfhiHMf9Z2aP6n6KKd2NlPRrcsfM78UhMh+vQfsg7L1WLsVhWm6/PA7mjeW47dj8wr/oP2qsOG2W8p/W3cfUdlysyLIKWeKM+0FNo+jdP1qCZodE9rgfBCN5185VNQfGeZj3Md5aSCrZpf2k2o8B/LM3/wAtnfuFin4f8WOsnydiL1GVS6H2m13j/MD4z7jmb+4U9z7RqjAOR3qOPQAHr75Wf9PNOqH5IP4q1HlAhadzu7+yqbm5Uti4ZXc53Lt1o4bLdjhwjQjdifVG7KhcSbAq/aidlz7WQZrDYW+d/b/gTznxi2u/YVK2M/s14ZM0wkcPgbv9Au2xQBJ+ENEFeu0Yw5wBPsMbBWOKNeZPX0r2LL5NW02nBIBI6Z7In7ptt17KSJiJY1SsIHXqFrffv81l7cI4oaYpkwAEr0LJKiJyl87lWIGavnUDrAUUr0K+RWSFLYYVqYAjxWJ9luKY77rLyHFgi8Bbfcz8k19MDoFG8LuRwsdUHzQ0sYCYzOS6y5Mm2cLr7WOGD17HuudcUU5Wn4t487OHQ/PwVeb0yq+r6mMFpwQeud1sx42ybYnt3GhgwewVet3ULrFjlJ5CeXx4SF192VvVR7J7fQ8FxFwzIKjw7bcz1zBP6fUP9N/LjznCw6UtTWn0LtDhpUzSlMFxMYJsoBC2rSeM7O8FEQx5RjaeWoBLHosvPE0+AjbDtko4bfhpb4TC2/ZRfYyK/r+oiNjnHoAUF9m2h+vMbEm4JLt/AP8Af+iS8WWHTTNrM7nL8dgnfDmvCrKAB/lABmB2A7qUoub1+3/Q9f2diiYi4mJLpWuRytBa4HPgp3DICvOnFp7KphMbVMAtGFb5Ugmrygp3omVyAsOTo4EsPS2eVEWnpVYmVotCM1llQcky0mnQMtlXTQp2DK9zIL70sG2sXEpYU5yHleoH20LLbTqB1kk8iT3rOFLZtpFfuLTjxiNgOp2+qpurWM5TrULOVW9RPVboqibKrqkitX2W8FGxKLErcxsPwNcNnO/UfklelcPvszNbjYuX0Nwxw+yvC1jQBgALP5OXih4RCIoyxuAcAD6Kra5wRRukuLPRf/3oMNy7y5vQp5xRcLWCGP8AizHlbjq1vdyWt0mauzMLy/Ay6N++fOCsWNNLknTY7+DmmvfZZcgJdDi1H1zF/EA94+v7ZVbj5mHlcCCNiCCCD4IX0Bo1z1h6jcjsR4I6he1fh+rZH/yIWPPaQDllH/2G/wC60x8uUXU1YjgntHG9PnyrLp8YKPvfZiWnmqy8w/7cvwu+QcNj/JD16MsLuWVjmH3Gx+R6FaFmjPpi8WuyKJvpyexWut6iGRucewKn1ZmAHBUzWrpme2Bp7/F8l0nqwg2lQE89h345CQ32Hc/88LecYTR0YDQBsGjACWWWp8apUKyTTdWkhdljiB3HZX/Q+OA7AfsVzElTV5y05CaeNT7AnR3qlrrXDYhM47wK4tpeuOHcq1UOJD3KwT8auiqkX98wKEmcktfWwe6J+/A91D02hrPWWpRZiTKWfKCmenURbE1iJL5o07mAQMsSfgdZbzdWpvJJ95XvvK5QOsbuuIeW6lj7SCsXVSMAWG27/uktqyXLV7i7qtHNWmKSEYFYSqSqXnCbysym3D2i+pIMjYHddKVKwpDv7PuFg0eo4bnp8l0KZzWMJOwaMqDToAxoaOwQ+py85EQ6fm+XheROXOVllpCfS4vWlfZf5LYx+loRmpTCNhcew2Hk+EWdPZjb4T5bsg5NNDntBJdvnc7JrTd/ADThzTzHAC4Yc8l5+pTB8SO9LAwo3MUnK3Y1C98aHkdtggOHgjI/YphM1L51SGwMrHF+jc0RdAAHYP8Al9j8vC4/TkLLBD8h2436g56Ls2q2TvuuY8UVWvdzj4Xj8w7/ADW5KXFb6EN/vGVo+PKVVJndCnNfdNjyp6A0L5qyH5SFYjUyEJPp60qZOgGCQhNK1shLzXIUrGptM4f1tTI7prX1f3VSjlRDLBCnLGmFMubNSz3WzreVVIrqKjvqTxjWO3zId8qB+9rU2EOJ1jX1FgyrQqJ+T0U0E1msdgo2RE7lER1UQ2FVTACCFRzMwmLo8JfY3OEyZxBXrlzsK/aDREbR5Kr2i0wPiP0VqrPwFmzzvSGihpJa5W579kPUH5j1KDfNzH2CnbKslUhw8yLNCPLi79kC6ZNdPbhqR6QQgtUb2qYqOTopoIvsFKb0mAmNmRJbj1sxREbK/qUnVUrWoc5Vs1WTBVfux5C2romVaGLdPtPr5QjavxKwaZVWDJ9M7KLoNqUW43Gfmt5tJB6DCYwQbZR0cGQrLJexaKZa0kjslslMhdDl0/KT3dJ9lWGUVop0kOdx1/qomS9j1Tm1SLUttVc7jZw/mtCmCiPnWwnQQmwcHYhbGRGzhg22txaSr1V710Di/cmVLHAiWQKVsayWMQMiUwiUzY1HM7CZM4CtPQ0EGTkqZ7clSMHZPdI4PqJl62yVQPRTZFCSCHRyYW4mQPqrLZVNxDYyhdkhWGr0VbondWOr0UZjInKisO+EqQlQXnYYVOK2ES2ZUqtPRc70utOXowRNlZ1uTBS0bhF6+7dBVDlaH0KYZV3TyhB0Q0EKcUol5+bZSIbVi2RsEWFrXiRrYlGMgtGogUNmiCEyiYt3QprOopWo6d7KtXKmCui36uVV9Rpq8MgjRR71XPs4JZ6pBweqsl6DBSW7XDvYjutCkAGMi1MiGLyDgrPqJrOO0ALdoXl5ZgmzuiCsLK8niAH7LzF5eTs4njKJaV5eSs4yCtmry8kOGunqyVuiwvLNkKInKF1H8C8vKce0FlamS+ysLy9OBJlS4iQemrK8qy6APK6c1AvLy8/IUQ3gGyNiC8vLKhieMbqZwWV5OcL7Y2Vc1FvVeXk8QMqmptVetdV5eWhAFOoNGM90CwrK8qCs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/>
          </a:p>
        </p:txBody>
      </p:sp>
      <p:pic>
        <p:nvPicPr>
          <p:cNvPr id="16390" name="Picture 9" descr="http://www.kk.org/thetechnium/question-mark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15000" y="1598613"/>
            <a:ext cx="2590800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438"/>
          </a:xfrm>
        </p:spPr>
        <p:txBody>
          <a:bodyPr>
            <a:normAutofit fontScale="92500"/>
          </a:bodyPr>
          <a:lstStyle/>
          <a:p>
            <a:pPr marL="1106170" lvl="2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Customize the message that should be send you need a palm with an SD/MMC card, then you create the directory /PALM/programs/</a:t>
            </a:r>
            <a:r>
              <a:rPr lang="en-US" dirty="0" err="1" smtClean="0"/>
              <a:t>BlueSpam</a:t>
            </a:r>
            <a:r>
              <a:rPr lang="en-US" dirty="0" smtClean="0"/>
              <a:t>/ Send/ and put the file you would like to in into this directory. Activity is logged to /PALM/programs/</a:t>
            </a:r>
            <a:r>
              <a:rPr lang="en-US" dirty="0" err="1" smtClean="0"/>
              <a:t>BlueSpam</a:t>
            </a:r>
            <a:r>
              <a:rPr lang="en-US" dirty="0" smtClean="0"/>
              <a:t>/Log/log.txt. </a:t>
            </a:r>
            <a:br>
              <a:rPr lang="en-US" dirty="0" smtClean="0"/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0" lvl="1" eaLnBrk="1" fontAlgn="auto" hangingPunct="1">
              <a:lnSpc>
                <a:spcPct val="150000"/>
              </a:lnSpc>
              <a:spcAft>
                <a:spcPts val="0"/>
              </a:spcAft>
              <a:buFont typeface="Verdana" panose="020B0604030504040204"/>
              <a:buChar char="›"/>
              <a:defRPr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Mobiluck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Continued….</a:t>
            </a:r>
            <a:endParaRPr lang="en-US" dirty="0" smtClean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5580" y="613410"/>
            <a:ext cx="8491220" cy="1490345"/>
          </a:xfrm>
        </p:spPr>
        <p:txBody>
          <a:bodyPr/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Continued….</a:t>
            </a:r>
            <a:endParaRPr lang="en-US" dirty="0" smtClean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Meeting point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150000"/>
              </a:lnSpc>
            </a:pPr>
            <a:r>
              <a:rPr lang="en-IN" smtClean="0"/>
              <a:t>Is compatible with pocket PC, palm, Windows.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Proximity mail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Easyjack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Freejack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150000"/>
              </a:lnSpc>
            </a:pP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Freejack is compatible to java phone like Nokia N-series.</a:t>
            </a:r>
            <a:endParaRPr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of </a:t>
            </a:r>
            <a:r>
              <a:rPr lang="en-US" sz="6000" dirty="0" err="1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bluejacking</a:t>
            </a:r>
            <a:endParaRPr lang="en-US" sz="6000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>
            <a:normAutofit fontScale="92500" lnSpcReduction="10000"/>
          </a:bodyPr>
          <a:lstStyle/>
          <a:p>
            <a:pPr marL="448310" indent="-384175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IN" dirty="0" smtClean="0"/>
              <a:t>Busy shopping centre</a:t>
            </a:r>
            <a:endParaRPr lang="en-US" dirty="0" smtClean="0"/>
          </a:p>
          <a:p>
            <a:pPr marL="448310" indent="-384175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IN" dirty="0" smtClean="0"/>
              <a:t>Starbucks</a:t>
            </a:r>
            <a:endParaRPr lang="en-US" dirty="0" smtClean="0"/>
          </a:p>
          <a:p>
            <a:pPr marL="448310" indent="-384175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IN" dirty="0" smtClean="0"/>
              <a:t>Train Station</a:t>
            </a:r>
            <a:endParaRPr lang="en-US" dirty="0" smtClean="0"/>
          </a:p>
          <a:p>
            <a:pPr marL="448310" indent="-384175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IN" dirty="0" smtClean="0"/>
              <a:t>High Street</a:t>
            </a:r>
            <a:endParaRPr lang="en-US" dirty="0" smtClean="0"/>
          </a:p>
          <a:p>
            <a:pPr marL="448310" indent="-384175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IN" dirty="0" smtClean="0"/>
              <a:t>On a train/ tube/ bus </a:t>
            </a:r>
            <a:endParaRPr lang="en-US" dirty="0" smtClean="0"/>
          </a:p>
          <a:p>
            <a:pPr marL="448310" indent="-384175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IN" dirty="0" smtClean="0"/>
              <a:t>Cinema</a:t>
            </a:r>
            <a:endParaRPr lang="en-US" dirty="0" smtClean="0"/>
          </a:p>
          <a:p>
            <a:pPr marL="448310" indent="-384175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IN" dirty="0" smtClean="0"/>
              <a:t>Café/ restaurant/ pub</a:t>
            </a:r>
            <a:endParaRPr lang="en-US" dirty="0" smtClean="0"/>
          </a:p>
          <a:p>
            <a:pPr marL="448310" indent="-384175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IN" dirty="0" smtClean="0"/>
              <a:t>Mobile phone shop</a:t>
            </a:r>
            <a:endParaRPr lang="en-US" dirty="0" smtClean="0"/>
          </a:p>
          <a:p>
            <a:pPr marL="448310" indent="-384175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IN" dirty="0" smtClean="0"/>
              <a:t>Electronics shop (e.g. Dixons)</a:t>
            </a:r>
            <a:endParaRPr lang="en-US" dirty="0" smtClean="0"/>
          </a:p>
          <a:p>
            <a:pPr marL="448310" indent="-384175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dirty="0" smtClean="0"/>
          </a:p>
          <a:p>
            <a:pPr marL="448310" indent="-384175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dirty="0" smtClean="0"/>
          </a:p>
        </p:txBody>
      </p:sp>
      <p:pic>
        <p:nvPicPr>
          <p:cNvPr id="19460" name="Picture 5" descr="https://encrypted-tbn3.gstatic.com/images?q=tbn:ANd9GcQFCPIQdUU-uXbYq5Es5iaomm_uMZi49Mosq8Men1IX5RrkRXbOjQ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91200" y="25908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04106"/>
          </a:xfrm>
        </p:spPr>
        <p:txBody>
          <a:bodyPr>
            <a:normAutofit fontScale="90000"/>
          </a:bodyPr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Places where </a:t>
            </a:r>
            <a:r>
              <a:rPr lang="en-US" dirty="0" err="1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bluejack</a:t>
            </a: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 occurs</a:t>
            </a:r>
            <a:b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endParaRPr lang="en-US" dirty="0" smtClean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Continued…</a:t>
            </a:r>
            <a:endParaRPr lang="en-US" dirty="0" smtClean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Advertisement</a:t>
            </a:r>
            <a:endParaRPr lang="en-US" smtClean="0"/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Marketing opportunity</a:t>
            </a:r>
            <a:endParaRPr lang="en-US" smtClean="0"/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Viral communication</a:t>
            </a:r>
            <a:endParaRPr lang="en-US" smtClean="0"/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Community activities</a:t>
            </a:r>
            <a:endParaRPr lang="en-US" smtClean="0"/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Location based service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sz="600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of ethics</a:t>
            </a:r>
            <a:endParaRPr lang="en-US" sz="600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 rtlCol="0">
            <a:normAutofit fontScale="77500" lnSpcReduction="20000"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Do not hack any device</a:t>
            </a:r>
            <a:endParaRPr lang="en-US" dirty="0" smtClean="0"/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Don't send abusive messages </a:t>
            </a:r>
            <a:endParaRPr lang="en-US" dirty="0" smtClean="0"/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Don't threaten anyone </a:t>
            </a:r>
            <a:endParaRPr lang="en-US" dirty="0" smtClean="0"/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Don't put your personal information in a </a:t>
            </a:r>
            <a:r>
              <a:rPr lang="en-US" dirty="0" err="1" smtClean="0"/>
              <a:t>BlueJack</a:t>
            </a:r>
            <a:r>
              <a:rPr lang="en-US" dirty="0" smtClean="0"/>
              <a:t> message </a:t>
            </a:r>
            <a:endParaRPr lang="en-US" dirty="0" smtClean="0"/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Don't reveal yourself to the 'victim' </a:t>
            </a:r>
            <a:endParaRPr lang="en-US" dirty="0" smtClean="0"/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Do disable Bluetooth if you don't want to be BlueJacked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concepts</a:t>
            </a:r>
            <a:endParaRPr lang="en-US" sz="6000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Bluesnarfing</a:t>
            </a:r>
            <a:endParaRPr lang="en-US" smtClean="0"/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Bluecasting</a:t>
            </a:r>
            <a:endParaRPr lang="en-US" smtClean="0"/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Bluebugging</a:t>
            </a:r>
            <a:endParaRPr lang="en-US" smtClean="0"/>
          </a:p>
          <a:p>
            <a:pPr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smtClean="0"/>
          </a:p>
        </p:txBody>
      </p:sp>
      <p:pic>
        <p:nvPicPr>
          <p:cNvPr id="23556" name="Picture 5" descr="https://encrypted-tbn0.gstatic.com/images?q=tbn:ANd9GcTK-cJ7BLToXDoE_vX3HeFBKDVHnWnnLISZq2J8Ou5GvaiKrYWh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29200" y="2286000"/>
            <a:ext cx="35909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sz="6000" dirty="0" err="1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Bluesnarfing</a:t>
            </a:r>
            <a:endParaRPr lang="en-US" sz="6000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Is the unauthorized access of information from a wireless device through a Bluetooth connection, often between phones, desktops, laptops, and PDAs.</a:t>
            </a:r>
            <a:endParaRPr lang="en-US" smtClean="0"/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Even if your device is hidden bluesnarfing can also be done.</a:t>
            </a:r>
            <a:endParaRPr lang="en-US" smtClean="0"/>
          </a:p>
        </p:txBody>
      </p:sp>
      <p:pic>
        <p:nvPicPr>
          <p:cNvPr id="24580" name="Picture 5" descr="https://encrypted-tbn2.gstatic.com/images?q=tbn:ANd9GcTUzJpExYa_I2TniQVkkqYKVrfVUENjNLx5Llm2UYmB2YBDBwWNRQ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486400" y="914400"/>
            <a:ext cx="35194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sz="6000" dirty="0" err="1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Bluecasting</a:t>
            </a:r>
            <a:endParaRPr lang="en-US" sz="6000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Provision of any small digital media to suitable media provisioning enabled devices over Bluetooth via the OBEX protocol.</a:t>
            </a:r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u="sng" dirty="0" smtClean="0">
                <a:solidFill>
                  <a:schemeClr val="accent6"/>
                </a:solidFill>
              </a:rPr>
              <a:t>Content</a:t>
            </a:r>
            <a:endParaRPr lang="en-US" sz="4400" b="1" u="sng" dirty="0" smtClean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Bluejacking</a:t>
            </a:r>
            <a:r>
              <a:rPr lang="en-US" sz="2400" b="1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sz="2400" b="1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2400" b="1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US" sz="2400" b="1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400" b="1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400" b="1" dirty="0" err="1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Bluejack</a:t>
            </a:r>
            <a:endParaRPr lang="en-US" sz="2400" b="1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of </a:t>
            </a:r>
            <a:r>
              <a:rPr lang="en-US" sz="2400" b="1" dirty="0" err="1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bluejacking</a:t>
            </a:r>
            <a:endParaRPr lang="en-US" sz="2400" b="1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US" sz="2400" b="1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endParaRPr lang="en-US" sz="2400" b="1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2400" b="1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endParaRPr lang="en-US" sz="2400" b="1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b="1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2400" b="1" dirty="0"/>
          </a:p>
        </p:txBody>
      </p:sp>
    </p:spTree>
  </p:cSld>
  <p:clrMapOvr>
    <a:masterClrMapping/>
  </p:clrMapOvr>
  <p:transition>
    <p:newsfla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sz="600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Bluebugging</a:t>
            </a:r>
            <a:endParaRPr lang="en-US" sz="600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Form of Bluetooth attack. </a:t>
            </a:r>
            <a:endParaRPr lang="en-US" smtClean="0"/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Allows the user to take control of a victim's phone to call the user's phone.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issues</a:t>
            </a:r>
            <a:endParaRPr lang="en-US" sz="6000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 rtlCol="0">
            <a:normAutofit fontScale="92500" lnSpcReduction="10000"/>
          </a:bodyPr>
          <a:lstStyle/>
          <a:p>
            <a:pPr marL="274320" indent="-274320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Earlier issue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640080" lvl="1" indent="-247015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Promotes an environment that puts consumer devices at greater risk.</a:t>
            </a:r>
            <a:endParaRPr lang="en-US" dirty="0" smtClean="0"/>
          </a:p>
          <a:p>
            <a:pPr marL="640080" lvl="1" indent="-247015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Complete memory contents of some mobile phones can be accessed by a previously trusted paired device.</a:t>
            </a:r>
            <a:endParaRPr lang="en-US" dirty="0" smtClean="0"/>
          </a:p>
          <a:p>
            <a:pPr marL="640080" lvl="1" indent="-247015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Phonebook and calendar can be obtained without owners knowledge.</a:t>
            </a:r>
            <a:endParaRPr lang="en-US" dirty="0" smtClean="0"/>
          </a:p>
          <a:p>
            <a:pPr marL="640080" lvl="1" indent="-247015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</p:txBody>
      </p:sp>
      <p:pic>
        <p:nvPicPr>
          <p:cNvPr id="27652" name="Picture 5" descr="http://t3.gstatic.com/images?q=tbn:ANd9GcTZPi4grDCCJb5dEZZbAK38vlJhr-rkrorZoAkmfg3pEF77FbN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867400" y="228600"/>
            <a:ext cx="28575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389438"/>
          </a:xfrm>
        </p:spPr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Present Scenario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640080" lvl="1" indent="-247015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3000" dirty="0" smtClean="0"/>
              <a:t>primarily occurs in public spaces</a:t>
            </a:r>
            <a:endParaRPr lang="en-US" sz="3000" dirty="0" smtClean="0"/>
          </a:p>
          <a:p>
            <a:pPr marL="640080" lvl="1" indent="-247015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3000" dirty="0" smtClean="0"/>
              <a:t>Security issues previously involved with bluejacking has been resolved.</a:t>
            </a:r>
            <a:endParaRPr lang="en-US" sz="3000" dirty="0" smtClean="0"/>
          </a:p>
          <a:p>
            <a:pPr marL="1106170" lvl="2" indent="-247015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500" dirty="0" smtClean="0"/>
              <a:t>In order for information to be duplicated, the devices would have to be paired. Bluejacking does not require a password to be entered and therefore the two devices are not paired</a:t>
            </a:r>
            <a:endParaRPr lang="en-US" sz="25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sz="600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Counters-measures</a:t>
            </a:r>
            <a:endParaRPr lang="en-US" sz="600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8943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mtClean="0"/>
              <a:t>Turn off your Bluetooth device until you need to communicate with another user.</a:t>
            </a:r>
            <a:endParaRPr lang="en-US" smtClean="0"/>
          </a:p>
          <a:p>
            <a:pPr algn="just" eaLnBrk="1" hangingPunct="1">
              <a:lnSpc>
                <a:spcPct val="150000"/>
              </a:lnSpc>
            </a:pPr>
            <a:r>
              <a:rPr lang="en-US" smtClean="0"/>
              <a:t>Buy an E2X bag.</a:t>
            </a:r>
            <a:endParaRPr lang="en-US" smtClean="0"/>
          </a:p>
          <a:p>
            <a:pPr lvl="1" algn="just" eaLnBrk="1" hangingPunct="1">
              <a:lnSpc>
                <a:spcPct val="150000"/>
              </a:lnSpc>
            </a:pPr>
            <a:r>
              <a:rPr lang="en-US" smtClean="0"/>
              <a:t>It blocks all transmissions and receiving signals from leaving the bag.</a:t>
            </a:r>
            <a:endParaRPr lang="en-US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aspects</a:t>
            </a:r>
            <a:endParaRPr lang="en-US" sz="6000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mtClean="0"/>
              <a:t>Act as major sale tool</a:t>
            </a:r>
            <a:endParaRPr lang="en-US" smtClean="0"/>
          </a:p>
          <a:p>
            <a:pPr algn="just" eaLnBrk="1" hangingPunct="1">
              <a:lnSpc>
                <a:spcPct val="150000"/>
              </a:lnSpc>
            </a:pPr>
            <a:r>
              <a:rPr lang="en-US" smtClean="0"/>
              <a:t>learn user preferences by placing options like "more ads like this" and "less ads like this" in each advertisement.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sz="72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7200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3894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Because of its low cost and power consumption this technology has a great future ahead.</a:t>
            </a:r>
            <a:endParaRPr lang="en-US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Reference</a:t>
            </a:r>
            <a:endParaRPr lang="en-US" b="1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r>
              <a:rPr lang="en-US" smtClean="0">
                <a:hlinkClick r:id="rId1"/>
              </a:rPr>
              <a:t>www.google.com</a:t>
            </a:r>
            <a:endParaRPr lang="en-US" smtClean="0"/>
          </a:p>
          <a:p>
            <a:r>
              <a:rPr lang="en-US" smtClean="0">
                <a:hlinkClick r:id="rId2"/>
              </a:rPr>
              <a:t>www.wikipedia.com</a:t>
            </a:r>
            <a:endParaRPr lang="en-US" smtClean="0"/>
          </a:p>
          <a:p>
            <a:r>
              <a:rPr lang="en-US" smtClean="0">
                <a:hlinkClick r:id="rId3"/>
              </a:rPr>
              <a:t>www.studymafia.org</a:t>
            </a: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  <p:transition>
    <p:newsfla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670425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algn="ctr">
              <a:buFont typeface="Wingdings 2" pitchFamily="18" charset="2"/>
              <a:buNone/>
            </a:pPr>
            <a:r>
              <a:rPr lang="en-US" sz="9600" smtClean="0"/>
              <a:t>                              Thanks</a:t>
            </a:r>
            <a:endParaRPr lang="en-US" sz="9600" smtClean="0"/>
          </a:p>
        </p:txBody>
      </p:sp>
    </p:spTree>
  </p:cSld>
  <p:clrMapOvr>
    <a:masterClrMapping/>
  </p:clrMapOvr>
  <p:transition>
    <p:newsfla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sz="489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Any questions?</a:t>
            </a:r>
            <a:endParaRPr lang="en-US" sz="4890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819" name="Picture 4" descr="http://www.legalpointfoundation.org/files/2012/03/investor_query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24200" y="762000"/>
            <a:ext cx="250380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newsflash/>
      </p:transition>
    </mc:Choice>
    <mc:Fallback>
      <p:transition>
        <p:newsfla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sz="8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8000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 rtlCol="0">
            <a:normAutofit lnSpcReduction="10000"/>
          </a:bodyPr>
          <a:lstStyle/>
          <a:p>
            <a:pPr marL="448310" indent="-384175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Bluejacking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0"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Sending of unsolicited messages over Bluetooth to Bluetooth-enabled devices such as mobile phones, PDAs or laptop computers via the OBEX protocol.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8310" indent="-384175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0"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Started after a Malaysian IT consultant named 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posted a comment on a mobile phone forum.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8310" indent="-384175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/>
          </a:p>
        </p:txBody>
      </p:sp>
      <p:pic>
        <p:nvPicPr>
          <p:cNvPr id="9220" name="Picture 11" descr="https://encrypted-tbn2.gstatic.com/images?q=tbn:ANd9GcScWQXRe8LV1M5Wgnjg3alpyOMTpoLZitnFzzHDWbk2Poh1v-Ot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24600" y="533400"/>
            <a:ext cx="23622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1143000"/>
          </a:xfrm>
        </p:spPr>
        <p:txBody>
          <a:bodyPr rtlCol="0">
            <a:normAutofit fontScale="90000"/>
          </a:bodyPr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sz="6600" dirty="0" err="1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Bluejacking</a:t>
            </a:r>
            <a:r>
              <a:rPr lang="en-US" sz="66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  <a:endParaRPr lang="en-US" sz="6600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2468563"/>
            <a:ext cx="8229600" cy="438943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technology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vCard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OBEX protocol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Picture 5" descr="https://encrypted-tbn0.gstatic.com/images?q=tbn:ANd9GcS1ZA3PSLC0cDsk1GEc4fJ92H_DUAKKq5eooRrFbBiyN_ohEvkc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43425" y="2438400"/>
            <a:ext cx="4448175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Continued….</a:t>
            </a:r>
            <a:endParaRPr lang="en-US" sz="6000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 rtlCol="0">
            <a:normAutofit fontScale="92500" lnSpcReduction="20000"/>
          </a:bodyPr>
          <a:lstStyle/>
          <a:p>
            <a:pPr marL="274320" indent="-274320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range wireless LAN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numerous devices of different functions like telephones, notebooks, computers, digital cameras etc. , in Personal Area Network (PAN).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areas - Data and Voice access points, Cable replacement, and Ad hoc networking.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point - to - point as well as multi-point.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cost single chip radio – feasible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6000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anose="05000000000000000000" pitchFamily="2" charset="2"/>
              <a:buNone/>
              <a:defRPr/>
            </a:pPr>
            <a:r>
              <a:rPr lang="en-US" b="1" u="sng" dirty="0" smtClean="0"/>
              <a:t>Piconet</a:t>
            </a:r>
            <a:endParaRPr lang="en-US" b="1" u="sng" dirty="0" smtClean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anose="05000000000000000000" pitchFamily="2" charset="2"/>
              <a:buNone/>
              <a:defRPr/>
            </a:pPr>
            <a:endParaRPr lang="en-US" sz="2800" b="1" u="sng" dirty="0" smtClean="0"/>
          </a:p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devices find each other and form a network called “ </a:t>
            </a:r>
            <a:r>
              <a:rPr lang="en-US" sz="28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piconet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” spontaneously.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piconet is a basic unit with up to 8 nodes, one of which is a master and up to seven active slave nodes within a maximum distance of 10 meters.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communication between master and slaves.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Piconet is a centralized TDM system.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controls clock and decides the time slot for the device.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piconet , there can be up to 255 parked nodes.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switches to low power state and parked node wait for beacon from master.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12292" name="Picture 5" descr="http://upload.wikimedia.org/wikipedia/en/7/7a/Azerbaijan_Architecture_Construction_logo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72200" y="228600"/>
            <a:ext cx="18764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304800" y="990600"/>
            <a:ext cx="8534400" cy="5334000"/>
          </a:xfr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sz="54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Features</a:t>
            </a:r>
            <a:endParaRPr lang="en-US" sz="5400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99"/>
          <p:cNvGraphicFramePr/>
          <p:nvPr/>
        </p:nvGraphicFramePr>
        <p:xfrm>
          <a:off x="381000" y="1447800"/>
          <a:ext cx="8305800" cy="5181600"/>
        </p:xfrm>
        <a:graphic>
          <a:graphicData uri="http://schemas.openxmlformats.org/drawingml/2006/table">
            <a:tbl>
              <a:tblPr/>
              <a:tblGrid>
                <a:gridCol w="3822138"/>
                <a:gridCol w="4483662"/>
              </a:tblGrid>
              <a:tr h="6875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 Type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Spread Spectrum (Frequency Hopping) &amp; Time Division Duplex (1600 hops/sec)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5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Spectrum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 GHz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ISM Open Band (79 MHz of spectrum = 79 channels)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0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Modulation</a:t>
                      </a:r>
                      <a:endParaRPr kumimoji="0" 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Gaussian Frequency Shift Keying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0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Transmission Power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mw – 100 mw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0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Rate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Mbps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0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ft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0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Stations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devices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0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Security –Authentication Key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bit key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0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Security –Encryption Key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8-128 bits (configurable)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0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Module size</a:t>
                      </a:r>
                      <a:endParaRPr kumimoji="0" 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 x 9 mm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74" name="Picture 40" descr="http://3.bp.blogspot.com/-bUWZMs2Da_w/UAysCu51clI/AAAAAAAAAMU/FHRuHJJOuAA/s1600/Captur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15125" y="47625"/>
            <a:ext cx="15144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505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endParaRPr lang="en-US" dirty="0" smtClean="0">
              <a:solidFill>
                <a:schemeClr val="accent1">
                  <a:tint val="83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n-US" sz="2800" b="1" smtClean="0">
                <a:latin typeface="Times New Roman" panose="02020603050405020304" pitchFamily="18" charset="0"/>
              </a:rPr>
              <a:t>Classification of devices on the basis of Power dissipated &amp; corresponding maximum Range.</a:t>
            </a:r>
            <a:endParaRPr lang="en-US" sz="2800" b="1" smtClean="0">
              <a:latin typeface="Times New Roman" panose="02020603050405020304" pitchFamily="18" charset="0"/>
            </a:endParaRPr>
          </a:p>
          <a:p>
            <a:pPr eaLnBrk="1" hangingPunct="1"/>
            <a:endParaRPr lang="en-US" smtClean="0"/>
          </a:p>
        </p:txBody>
      </p:sp>
      <p:graphicFrame>
        <p:nvGraphicFramePr>
          <p:cNvPr id="4" name="Group 30"/>
          <p:cNvGraphicFramePr/>
          <p:nvPr/>
        </p:nvGraphicFramePr>
        <p:xfrm>
          <a:off x="1524000" y="3276600"/>
          <a:ext cx="5822950" cy="1981202"/>
        </p:xfrm>
        <a:graphic>
          <a:graphicData uri="http://schemas.openxmlformats.org/drawingml/2006/table">
            <a:tbl>
              <a:tblPr/>
              <a:tblGrid>
                <a:gridCol w="1941513"/>
                <a:gridCol w="1939925"/>
                <a:gridCol w="1941512"/>
              </a:tblGrid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RANGE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CLASS 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 dBm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 m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CLASS II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0-4 dBm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 m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CLASS III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 dBm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 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  <a:fontScheme name="Verve">
    <a:majorFont>
      <a:latin typeface="Century Gothic"/>
      <a:ea typeface=""/>
      <a:cs typeface=""/>
      <a:font script="Jpan" typeface="HGｺﾞｼｯｸM"/>
      <a:font script="Hang" typeface="HY중고딕"/>
      <a:font script="Hans" typeface="幼圆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幼圆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Verve">
    <a:fillStyleLst>
      <a:solidFill>
        <a:schemeClr val="phClr"/>
      </a:solidFill>
      <a:gradFill rotWithShape="1">
        <a:gsLst>
          <a:gs pos="0">
            <a:schemeClr val="phClr">
              <a:tint val="10000"/>
              <a:satMod val="300000"/>
            </a:schemeClr>
          </a:gs>
          <a:gs pos="34000">
            <a:schemeClr val="phClr">
              <a:tint val="13500"/>
              <a:satMod val="250000"/>
            </a:schemeClr>
          </a:gs>
          <a:gs pos="100000">
            <a:schemeClr val="phClr">
              <a:tint val="60000"/>
              <a:satMod val="200000"/>
            </a:schemeClr>
          </a:gs>
        </a:gsLst>
        <a:path path="circle">
          <a:fillToRect l="50000" t="155000" r="50000" b="-55000"/>
        </a:path>
      </a:gradFill>
      <a:gradFill rotWithShape="1">
        <a:gsLst>
          <a:gs pos="0">
            <a:schemeClr val="phClr">
              <a:tint val="60000"/>
              <a:satMod val="160000"/>
            </a:schemeClr>
          </a:gs>
          <a:gs pos="46000">
            <a:schemeClr val="phClr">
              <a:tint val="86000"/>
              <a:satMod val="160000"/>
            </a:schemeClr>
          </a:gs>
          <a:gs pos="100000">
            <a:schemeClr val="phClr">
              <a:shade val="40000"/>
              <a:satMod val="160000"/>
            </a:schemeClr>
          </a:gs>
        </a:gsLst>
        <a:path path="circle">
          <a:fillToRect l="50000" t="155000" r="50000" b="-55000"/>
        </a:path>
      </a:gradFill>
    </a:fillStyleLst>
    <a:lnStyleLst>
      <a:ln w="9525" cap="flat" cmpd="sng" algn="ctr">
        <a:solidFill>
          <a:schemeClr val="phClr">
            <a:satMod val="12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63500" dist="25400" dir="147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50800" dist="38100" dir="14700000" algn="t" rotWithShape="0">
            <a:srgbClr val="000000">
              <a:alpha val="60000"/>
            </a:srgbClr>
          </a:outerShdw>
        </a:effectLst>
      </a:effectStyle>
      <a:effectStyle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8000"/>
              <a:satMod val="230000"/>
            </a:schemeClr>
          </a:gs>
          <a:gs pos="60000">
            <a:schemeClr val="phClr">
              <a:shade val="92000"/>
              <a:satMod val="230000"/>
            </a:schemeClr>
          </a:gs>
          <a:gs pos="100000">
            <a:schemeClr val="phClr">
              <a:tint val="85000"/>
              <a:satMod val="400000"/>
            </a:schemeClr>
          </a:gs>
        </a:gsLst>
        <a:lin ang="5400000" scaled="0"/>
      </a:gradFill>
      <a:blipFill>
        <a:blip xmlns:r="http://schemas.openxmlformats.org/officeDocument/2006/relationships" r:embed="rId1">
          <a:duotone>
            <a:schemeClr val="phClr">
              <a:shade val="1200"/>
              <a:satMod val="150000"/>
            </a:schemeClr>
            <a:schemeClr val="phClr">
              <a:tint val="90000"/>
              <a:satMod val="150000"/>
            </a:schemeClr>
          </a:duotone>
        </a:blip>
        <a:tile tx="0" ty="0" sx="70000" sy="7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4927</Words>
  <Application>WPS Presentation</Application>
  <PresentationFormat>On-screen Show (4:3)</PresentationFormat>
  <Paragraphs>256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SimSun</vt:lpstr>
      <vt:lpstr>Wingdings</vt:lpstr>
      <vt:lpstr>Century Gothic</vt:lpstr>
      <vt:lpstr>Wingdings 2</vt:lpstr>
      <vt:lpstr>Wingdings</vt:lpstr>
      <vt:lpstr>Verdana</vt:lpstr>
      <vt:lpstr>Wingdings 2</vt:lpstr>
      <vt:lpstr>Tahoma</vt:lpstr>
      <vt:lpstr>Times New Roman</vt:lpstr>
      <vt:lpstr>Microsoft YaHei</vt:lpstr>
      <vt:lpstr>Arial Unicode MS</vt:lpstr>
      <vt:lpstr>Calibri</vt:lpstr>
      <vt:lpstr>Verdana</vt:lpstr>
      <vt:lpstr>Verve</vt:lpstr>
      <vt:lpstr>PowerPoint 演示文稿</vt:lpstr>
      <vt:lpstr>Content</vt:lpstr>
      <vt:lpstr>Introduction</vt:lpstr>
      <vt:lpstr>Bluejacking Technology</vt:lpstr>
      <vt:lpstr>Continued….</vt:lpstr>
      <vt:lpstr>Architecture</vt:lpstr>
      <vt:lpstr>PowerPoint 演示文稿</vt:lpstr>
      <vt:lpstr>Technical Features</vt:lpstr>
      <vt:lpstr>Classification </vt:lpstr>
      <vt:lpstr>How to Bluejack</vt:lpstr>
      <vt:lpstr>Continued….</vt:lpstr>
      <vt:lpstr>Continued….</vt:lpstr>
      <vt:lpstr>Usage of bluejacking</vt:lpstr>
      <vt:lpstr>Places where bluejack occurs </vt:lpstr>
      <vt:lpstr>Continued…</vt:lpstr>
      <vt:lpstr>Code of ethics</vt:lpstr>
      <vt:lpstr>Related concepts</vt:lpstr>
      <vt:lpstr>Bluesnarfing</vt:lpstr>
      <vt:lpstr>Bluecasting</vt:lpstr>
      <vt:lpstr>Bluebugging</vt:lpstr>
      <vt:lpstr>Security issues</vt:lpstr>
      <vt:lpstr>PowerPoint 演示文稿</vt:lpstr>
      <vt:lpstr>Counters-measures</vt:lpstr>
      <vt:lpstr>Future aspects</vt:lpstr>
      <vt:lpstr>Conclusion</vt:lpstr>
      <vt:lpstr>Reference</vt:lpstr>
      <vt:lpstr>PowerPoint 演示文稿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Bluejacking</dc:title>
  <dc:creator>naveen</dc:creator>
  <cp:lastModifiedBy>user</cp:lastModifiedBy>
  <cp:revision>55</cp:revision>
  <dcterms:created xsi:type="dcterms:W3CDTF">2008-10-21T23:47:00Z</dcterms:created>
  <dcterms:modified xsi:type="dcterms:W3CDTF">2022-10-17T02:25:56Z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2BE213876FD744B3825FE69BB7766A17</vt:lpwstr>
  </property>
  <property fmtid="{D5CDD505-2E9C-101B-9397-08002B2CF9AE}" pid="3" name="KSOProductBuildVer">
    <vt:lpwstr>1033-11.2.0.10463</vt:lpwstr>
  </property>
</Properties>
</file>