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ME4ThIQhMl5wxVoSTf1GoamG8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865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25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338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5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ANALYSIS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809998" y="3723272"/>
            <a:ext cx="5807971" cy="168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Python , SQL-Server And Power Bi 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35179-8BA8-4BAC-6BD3-5BCE29EAC9F6}"/>
              </a:ext>
            </a:extLst>
          </p:cNvPr>
          <p:cNvSpPr txBox="1"/>
          <p:nvPr/>
        </p:nvSpPr>
        <p:spPr>
          <a:xfrm>
            <a:off x="698091" y="1484672"/>
            <a:ext cx="45523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Content</a:t>
            </a:r>
          </a:p>
          <a:p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Overview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Architecture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Data cleaning and processing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Data insights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Power BI Dashboards</a:t>
            </a:r>
            <a:endParaRPr lang="en-US" sz="2000" b="0" i="0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2,536 Analytics Dashboard Laptop Screen Stock Photos - Free &amp; Royalty-Free  Stock Photos from Dreamstime">
            <a:extLst>
              <a:ext uri="{FF2B5EF4-FFF2-40B4-BE49-F238E27FC236}">
                <a16:creationId xmlns:a16="http://schemas.microsoft.com/office/drawing/2014/main" id="{CC42BA14-CF48-ACD0-7FD1-982ECC5A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194" y="0"/>
            <a:ext cx="6341806" cy="612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88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613272" y="0"/>
            <a:ext cx="10965455" cy="664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Overview</a:t>
            </a:r>
          </a:p>
          <a:p>
            <a:pPr algn="ctr"/>
            <a:endParaRPr sz="2000" b="0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285750" marR="0" lvl="0" indent="-28575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The project focuses on analyzing Walmart’s sales data using Python, SQL- server and Power BI.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marR="0" lvl="0" indent="-1587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285750" marR="0" lvl="0" indent="-28575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Objective: </a:t>
            </a: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The goal is to clean, preprocess and  visualize the data to generate insight that can help in decision-making.</a:t>
            </a:r>
            <a:endParaRPr sz="2000" b="0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285750" marR="0" lvl="0" indent="-1587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Python: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Used for data cleaning, preprocessing and visualization.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Libraries like </a:t>
            </a: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Pandas</a:t>
            </a: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 </a:t>
            </a: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NumPy</a:t>
            </a: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 </a:t>
            </a: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Matplotlib</a:t>
            </a: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 and </a:t>
            </a: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Seaborn</a:t>
            </a: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 were utilized for data manipulation and visualization.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marR="0" lvl="1" indent="-1587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285750" marR="0" lvl="0" indent="-28575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SQL-Server:</a:t>
            </a:r>
            <a:endParaRPr sz="2000" b="1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Used to store and manage the dataset in a relational database.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marR="0" lvl="1" indent="-28575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Enabled efficient querying and extraction of data for analysis.</a:t>
            </a:r>
            <a:endParaRPr sz="2000" b="1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285750" marR="0" lvl="0" indent="-28575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Power BI: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marR="0" lvl="1" indent="-285750" algn="just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Power BI was used for </a:t>
            </a:r>
            <a:r>
              <a:rPr lang="en-US" sz="2000" b="1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data visualization, dashboard creation, and interactive reporting</a:t>
            </a:r>
            <a:r>
              <a:rPr lang="en-US" sz="2000" b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.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1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000" b="0" u="none" strike="noStrike" cap="none" dirty="0">
              <a:latin typeface="Segoe UI Semibold" panose="020B0702040204020203" pitchFamily="34" charset="0"/>
              <a:ea typeface="Inter"/>
              <a:cs typeface="Segoe UI Semibold" panose="020B0702040204020203" pitchFamily="34" charset="0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284603" y="3327662"/>
            <a:ext cx="11777030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Dataset: 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The dataset used in this project was collected from open source, containing detailed information about sales transactions. It includes 18 columns, such as </a:t>
            </a:r>
            <a:r>
              <a:rPr lang="en-US" sz="2000" b="1" i="0" u="none" strike="noStrike" cap="none" dirty="0" err="1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InvoiceID</a:t>
            </a:r>
            <a:r>
              <a:rPr lang="en-US" sz="2000" b="1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 Branch, City, Category, </a:t>
            </a:r>
            <a:r>
              <a:rPr lang="en-US" sz="2000" b="1" i="0" u="none" strike="noStrike" cap="none" dirty="0" err="1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Unit_Price</a:t>
            </a:r>
            <a:r>
              <a:rPr lang="en-US" sz="2000" b="1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 Quantity, Date, Time, </a:t>
            </a:r>
            <a:r>
              <a:rPr lang="en-US" sz="2000" b="1" i="0" u="none" strike="noStrike" cap="none" dirty="0" err="1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Payment_Method</a:t>
            </a:r>
            <a:r>
              <a:rPr lang="en-US" sz="2000" b="1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 </a:t>
            </a:r>
            <a:r>
              <a:rPr lang="en-US" sz="2000" b="1" i="0" u="none" strike="noStrike" cap="none" dirty="0" err="1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Profit_Margin</a:t>
            </a:r>
            <a:r>
              <a:rPr lang="en-US" sz="2000" b="1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 </a:t>
            </a:r>
            <a:r>
              <a:rPr lang="en-US" sz="2000" b="1" i="0" u="none" strike="noStrike" cap="none" dirty="0" err="1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Total_Revenue</a:t>
            </a:r>
            <a:r>
              <a:rPr lang="en-US" sz="2000" b="1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 Profit, </a:t>
            </a:r>
            <a:r>
              <a:rPr lang="en-US" sz="2000" b="1" i="0" u="none" strike="noStrike" cap="none" dirty="0" err="1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Profit_per_unit</a:t>
            </a:r>
            <a:r>
              <a:rPr lang="en-US" sz="2000" b="1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 Year, Month, </a:t>
            </a:r>
            <a:r>
              <a:rPr lang="en-US" sz="2000" b="1" i="0" u="none" strike="noStrike" cap="none" dirty="0" err="1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DayOfWeek</a:t>
            </a:r>
            <a:r>
              <a:rPr lang="en-US" sz="2000" b="1" i="0" u="none" strike="noStrike" cap="none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, and Day.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Segoe UI Semibold" panose="020B0702040204020203" pitchFamily="34" charset="0"/>
              <a:ea typeface="Inter"/>
              <a:cs typeface="Segoe UI Semibold" panose="020B0702040204020203" pitchFamily="34" charset="0"/>
              <a:sym typeface="Inte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BEFORE CLEANING: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10051 rows and 11 columns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AFTER CLEANING: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10000 rows and 18 columns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latin typeface="Segoe UI Semibold" panose="020B0702040204020203" pitchFamily="34" charset="0"/>
              <a:ea typeface="Inter"/>
              <a:cs typeface="Segoe UI Semibold" panose="020B0702040204020203" pitchFamily="34" charset="0"/>
              <a:sym typeface="Int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latin typeface="Segoe UI Semibold" panose="020B0702040204020203" pitchFamily="34" charset="0"/>
              <a:ea typeface="Inter"/>
              <a:cs typeface="Segoe UI Semibold" panose="020B0702040204020203" pitchFamily="34" charset="0"/>
              <a:sym typeface="Int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Segoe UI Semibold" panose="020B0702040204020203" pitchFamily="34" charset="0"/>
              <a:ea typeface="Gill Sans"/>
              <a:cs typeface="Segoe UI Semibold" panose="020B0702040204020203" pitchFamily="34" charset="0"/>
              <a:sym typeface="Gill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37948-8579-6027-5835-5EA98DD3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5" y="0"/>
            <a:ext cx="11524472" cy="33276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478167" y="174642"/>
            <a:ext cx="11055072" cy="439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375" rIns="9142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dirty="0"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  <a:sym typeface="Times New Roman"/>
              </a:rPr>
              <a:t>Data cleaning and processing</a:t>
            </a:r>
            <a:endParaRPr sz="2400" b="1" i="0" u="none" strike="noStrike" cap="none" dirty="0">
              <a:latin typeface="Segoe UI Semibold" panose="020B0702040204020203" pitchFamily="34" charset="0"/>
              <a:ea typeface="Times New Roman"/>
              <a:cs typeface="Segoe UI Semibold" panose="020B0702040204020203" pitchFamily="34" charset="0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Handling Missing Values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:</a:t>
            </a:r>
            <a:endParaRPr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First, I identified missing values in columns like </a:t>
            </a:r>
            <a:r>
              <a:rPr lang="en-US" sz="2000" b="0" i="0" u="none" strike="noStrike" cap="none" dirty="0" err="1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unit_price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 and quantity. For numerical columns, I filled missing values with the mean, and for categorical columns, I used the mode. </a:t>
            </a:r>
            <a:endParaRPr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Segoe UI Semibold" panose="020B0702040204020203" pitchFamily="34" charset="0"/>
              <a:ea typeface="Inter"/>
              <a:cs typeface="Segoe UI Semibold" panose="020B0702040204020203" pitchFamily="34" charset="0"/>
              <a:sym typeface="Inter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Creating New Columns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:</a:t>
            </a:r>
            <a:endParaRPr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Created new columns like “Revenue”(</a:t>
            </a:r>
            <a:r>
              <a:rPr lang="en-US" sz="2000" b="0" i="0" u="none" strike="noStrike" cap="none" dirty="0" err="1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unit_price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 * quantity),”Profit”(Revenue*</a:t>
            </a:r>
            <a:r>
              <a:rPr lang="en-US" sz="2000" b="0" i="0" u="none" strike="noStrike" cap="none" dirty="0" err="1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profit_margin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) and “</a:t>
            </a:r>
            <a:r>
              <a:rPr lang="en-US" sz="2000" b="0" i="0" u="none" strike="noStrike" cap="none" dirty="0" err="1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profit_per_unit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”(profit*quantity).</a:t>
            </a:r>
            <a:endParaRPr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Segoe UI Semibold" panose="020B0702040204020203" pitchFamily="34" charset="0"/>
              <a:ea typeface="Inter"/>
              <a:cs typeface="Segoe UI Semibold" panose="020B0702040204020203" pitchFamily="34" charset="0"/>
              <a:sym typeface="Inter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Data Transformation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:</a:t>
            </a:r>
            <a:endParaRPr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Finally, I transformed the </a:t>
            </a:r>
            <a:r>
              <a:rPr lang="en-US" sz="2000" b="0" i="0" u="none" strike="noStrike" cap="none" dirty="0" err="1"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Unit_Price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 column by removing the 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$</a:t>
            </a: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 sign and converting it into a numerical format. </a:t>
            </a:r>
            <a:endParaRPr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latin typeface="Segoe UI Semibold" panose="020B0702040204020203" pitchFamily="34" charset="0"/>
                <a:ea typeface="Inter"/>
                <a:cs typeface="Segoe UI Semibold" panose="020B0702040204020203" pitchFamily="34" charset="0"/>
                <a:sym typeface="Inter"/>
              </a:rPr>
              <a:t>Converted “Date” to a datetime format for easier analysis.</a:t>
            </a:r>
            <a:endParaRPr sz="2000" b="0" i="0" u="none" strike="noStrike" cap="none" dirty="0"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DD771-C162-6A53-F748-670D62D0797A}"/>
              </a:ext>
            </a:extLst>
          </p:cNvPr>
          <p:cNvSpPr txBox="1"/>
          <p:nvPr/>
        </p:nvSpPr>
        <p:spPr>
          <a:xfrm>
            <a:off x="108155" y="98322"/>
            <a:ext cx="11965858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b="1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Insights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Revenue and Profit Trends</a:t>
            </a: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Health and beauty products have the highest unit price and contribute significantly to total revenue and profit.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Electronic accessories have a lower unit price but may have higher sales volume, contributing to overall profitability.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Geographical Performance</a:t>
            </a: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Compare sales and profitability across cities (e.g., San Antonio, Harlingen, Haltom City) to identify high-performing and underperforming regions.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Category Performance</a:t>
            </a: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Health and beauty and Home and lifestyle categories show higher profit margins compared to Electronic accessories.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Focus on promoting high-margin categories to boost overall profitability.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Payment Method Analysis</a:t>
            </a: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Ewallet and Cash are popular payment methods. Credit card usage may vary by location or category.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 if payment methods influence customer ratings or purchase behavior.</a:t>
            </a:r>
          </a:p>
          <a:p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8BB10-58E2-0380-51D3-AE5F0992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" y="1"/>
            <a:ext cx="12185270" cy="61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547D0-1A9C-FE13-32FC-43591953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1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A0E51-0608-F299-66D6-00234572DDD2}"/>
              </a:ext>
            </a:extLst>
          </p:cNvPr>
          <p:cNvSpPr txBox="1"/>
          <p:nvPr/>
        </p:nvSpPr>
        <p:spPr>
          <a:xfrm>
            <a:off x="2585884" y="2110684"/>
            <a:ext cx="6302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23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</TotalTime>
  <Words>486</Words>
  <Application>Microsoft Office PowerPoint</Application>
  <PresentationFormat>Widescreen</PresentationFormat>
  <Paragraphs>54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Century Gothic</vt:lpstr>
      <vt:lpstr>Courier New</vt:lpstr>
      <vt:lpstr>Gill Sans</vt:lpstr>
      <vt:lpstr>Noto Sans Symbols</vt:lpstr>
      <vt:lpstr>Segoe UI Semibold</vt:lpstr>
      <vt:lpstr>Times New Roman</vt:lpstr>
      <vt:lpstr>Wingdings 2</vt:lpstr>
      <vt:lpstr>Quotable</vt:lpstr>
      <vt:lpstr>WALMART 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Vaibhav Raut</dc:creator>
  <cp:lastModifiedBy>ismail - [2010]</cp:lastModifiedBy>
  <cp:revision>4</cp:revision>
  <dcterms:created xsi:type="dcterms:W3CDTF">2025-02-19T06:11:14Z</dcterms:created>
  <dcterms:modified xsi:type="dcterms:W3CDTF">2025-05-06T15:47:36Z</dcterms:modified>
</cp:coreProperties>
</file>