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1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CEC701-A2E9-4699-82D0-500EB43FBDE4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CFD3E49-A2AF-4ED4-97A1-408C53F2C922}" type="slidenum">
              <a:rPr lang="en-CA" altLang="en-US" sz="1200" i="0">
                <a:latin typeface="Tahoma" charset="0"/>
              </a:rPr>
              <a:pPr>
                <a:defRPr/>
              </a:pPr>
              <a:t>18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457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43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AAFE829-023C-4168-8EA5-208AB219C469}" type="slidenum">
              <a:rPr lang="en-CA" altLang="en-US" sz="1200" i="0">
                <a:latin typeface="Tahoma" charset="0"/>
              </a:rPr>
              <a:pPr>
                <a:defRPr/>
              </a:pPr>
              <a:t>20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686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75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EE0290C-B06E-4A01-8DF6-A21E57D38CAD}" type="slidenum">
              <a:rPr lang="en-CA" altLang="en-US" sz="1200" i="0">
                <a:latin typeface="Tahoma" charset="0"/>
              </a:rPr>
              <a:pPr>
                <a:defRPr/>
              </a:pPr>
              <a:t>22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891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663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65C894C-9719-49DF-82C2-233CD8F0C5B1}" type="slidenum">
              <a:rPr lang="en-CA" altLang="en-US" sz="1200" i="0">
                <a:latin typeface="Tahoma" charset="0"/>
              </a:rPr>
              <a:pPr>
                <a:defRPr/>
              </a:pPr>
              <a:t>24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3011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6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15BCFEB-279F-4F25-A247-78C31DF38D4E}" type="slidenum">
              <a:rPr lang="en-CA" altLang="en-US" sz="1200" i="0">
                <a:latin typeface="Tahoma" charset="0"/>
              </a:rPr>
              <a:pPr>
                <a:defRPr/>
              </a:pPr>
              <a:t>25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505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92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82FC366-69A2-48A9-B9C6-705BBE8900DE}" type="slidenum">
              <a:rPr lang="en-CA" altLang="en-US" sz="1200" i="0">
                <a:latin typeface="Tahoma" charset="0"/>
              </a:rPr>
              <a:pPr>
                <a:defRPr/>
              </a:pPr>
              <a:t>26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710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23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466E641-A834-4B00-A62C-075B46D27F09}" type="slidenum">
              <a:rPr lang="en-CA" altLang="en-US" sz="1200" i="0">
                <a:latin typeface="Tahoma" charset="0"/>
              </a:rPr>
              <a:pPr>
                <a:defRPr/>
              </a:pPr>
              <a:t>27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633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FE5E672-CF48-4512-B16D-8F08ED38FA60}" type="slidenum">
              <a:rPr lang="en-CA" altLang="en-US" sz="1200" i="0">
                <a:latin typeface="Tahoma" charset="0"/>
              </a:rPr>
              <a:pPr>
                <a:defRPr/>
              </a:pPr>
              <a:t>28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313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87A2328-AB23-4588-8876-F6C7A4EAA71D}" type="slidenum">
              <a:rPr lang="en-CA" altLang="en-US" sz="1200" i="0">
                <a:latin typeface="Tahoma" charset="0"/>
              </a:rPr>
              <a:pPr>
                <a:defRPr/>
              </a:pPr>
              <a:t>29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42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86EF7C7-AF85-4102-A2B0-499FD22B9DF1}" type="slidenum">
              <a:rPr lang="en-CA" altLang="en-US" sz="1200" i="0">
                <a:latin typeface="Tahoma" charset="0"/>
              </a:rPr>
              <a:pPr>
                <a:defRPr/>
              </a:pPr>
              <a:t>32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553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87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D0310C5-5508-400B-9A6B-A871811E3E63}" type="slidenum">
              <a:rPr lang="en-CA" altLang="en-US" sz="1200" i="0">
                <a:latin typeface="Tahoma" charset="0"/>
              </a:rPr>
              <a:pPr>
                <a:defRPr/>
              </a:pPr>
              <a:t>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638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38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CDD1344-7B97-4E9F-AA1F-0BDCA7A6CF8E}" type="slidenum">
              <a:rPr lang="en-CA" altLang="en-US" sz="1200" i="0">
                <a:latin typeface="Tahoma" charset="0"/>
              </a:rPr>
              <a:pPr>
                <a:defRPr/>
              </a:pPr>
              <a:t>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638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20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56A5BFA-F644-4B79-A3EE-819E7A8EF753}" type="slidenum">
              <a:rPr lang="en-CA" altLang="en-US" sz="1200" i="0">
                <a:latin typeface="Tahoma" charset="0"/>
              </a:rPr>
              <a:pPr>
                <a:defRPr/>
              </a:pPr>
              <a:t>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843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92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53C57D7-EB64-420A-9F87-96624E0200E7}" type="slidenum">
              <a:rPr lang="en-CA" altLang="en-US" sz="1200" i="0">
                <a:latin typeface="Tahoma" charset="0"/>
              </a:rPr>
              <a:pPr>
                <a:defRPr/>
              </a:pPr>
              <a:t>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0483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7A71926-EC58-43C0-AA88-DD0327C9F787}" type="slidenum">
              <a:rPr lang="en-CA" altLang="en-US" sz="1200" i="0">
                <a:latin typeface="Tahoma" charset="0"/>
              </a:rPr>
              <a:pPr>
                <a:defRPr/>
              </a:pPr>
              <a:t>11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481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99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D713668-8CE3-4BA2-A9CC-4D30F28E35A0}" type="slidenum">
              <a:rPr lang="en-CA" altLang="en-US" sz="1200" i="0">
                <a:latin typeface="Tahoma" charset="0"/>
              </a:rPr>
              <a:pPr>
                <a:defRPr/>
              </a:pPr>
              <a:t>12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2531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85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514CE24-036E-46D8-9EF0-4BAC4FEC64F7}" type="slidenum">
              <a:rPr lang="en-CA" altLang="en-US" sz="1200" i="0">
                <a:latin typeface="Tahoma" charset="0"/>
              </a:rPr>
              <a:pPr>
                <a:defRPr/>
              </a:pPr>
              <a:t>13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662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758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8366957-4AE2-4E79-B3F7-6342BBD76B72}" type="slidenum">
              <a:rPr lang="en-CA" altLang="en-US" sz="1200" i="0">
                <a:latin typeface="Tahoma" charset="0"/>
              </a:rPr>
              <a:pPr>
                <a:defRPr/>
              </a:pPr>
              <a:t>16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867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2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5400" dirty="0" smtClean="0">
                <a:solidFill>
                  <a:schemeClr val="bg1"/>
                </a:solidFill>
              </a:rPr>
              <a:t>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</a:t>
            </a:r>
            <a:r>
              <a:rPr lang="en-US" sz="2800" b="1" dirty="0" smtClean="0"/>
              <a:t>14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Violating Guideline 1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828800" y="3352801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By mixing attributes from distinct real-world entities</a:t>
            </a:r>
          </a:p>
        </p:txBody>
      </p:sp>
    </p:spTree>
    <p:extLst>
      <p:ext uri="{BB962C8B-B14F-4D97-AF65-F5344CB8AC3E}">
        <p14:creationId xmlns:p14="http://schemas.microsoft.com/office/powerpoint/2010/main" val="145716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 Redundant Information in Tuples and Update Anomalies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GUIDELINE 2: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Design a schema that does not suffer from the anomalies.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Note the anomalies and take them into account. </a:t>
            </a:r>
          </a:p>
        </p:txBody>
      </p:sp>
    </p:spTree>
    <p:extLst>
      <p:ext uri="{BB962C8B-B14F-4D97-AF65-F5344CB8AC3E}">
        <p14:creationId xmlns:p14="http://schemas.microsoft.com/office/powerpoint/2010/main" val="301209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 Redundant Information in Tuples and Update Anomalies 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goal of design schema is to minimize the storage space</a:t>
            </a:r>
          </a:p>
          <a:p>
            <a:pPr eaLnBrk="1" hangingPunct="1"/>
            <a:r>
              <a:rPr lang="en-US" altLang="en-US" smtClean="0"/>
              <a:t>By violating guideline 2:</a:t>
            </a:r>
          </a:p>
          <a:p>
            <a:pPr lvl="1" eaLnBrk="1" hangingPunct="1"/>
            <a:r>
              <a:rPr lang="en-US" altLang="en-US" smtClean="0"/>
              <a:t>Information is stored redundantly </a:t>
            </a:r>
          </a:p>
          <a:p>
            <a:pPr lvl="1" eaLnBrk="1" hangingPunct="1"/>
            <a:r>
              <a:rPr lang="en-US" altLang="en-US" smtClean="0"/>
              <a:t>Wastes storage</a:t>
            </a:r>
          </a:p>
          <a:p>
            <a:pPr lvl="1" eaLnBrk="1" hangingPunct="1"/>
            <a:r>
              <a:rPr lang="en-US" altLang="en-US" smtClean="0"/>
              <a:t>Causes problems such as</a:t>
            </a:r>
          </a:p>
          <a:p>
            <a:pPr lvl="2" eaLnBrk="1" hangingPunct="1"/>
            <a:r>
              <a:rPr lang="en-US" altLang="en-US" smtClean="0"/>
              <a:t>Insertion anomalies</a:t>
            </a:r>
          </a:p>
          <a:p>
            <a:pPr lvl="2" eaLnBrk="1" hangingPunct="1"/>
            <a:r>
              <a:rPr lang="en-US" altLang="en-US" smtClean="0"/>
              <a:t>Deletion anomalies</a:t>
            </a:r>
          </a:p>
          <a:p>
            <a:pPr lvl="2" eaLnBrk="1" hangingPunct="1"/>
            <a:r>
              <a:rPr lang="en-US" altLang="en-US" smtClean="0"/>
              <a:t>Modification anomalies </a:t>
            </a:r>
          </a:p>
        </p:txBody>
      </p:sp>
    </p:spTree>
    <p:extLst>
      <p:ext uri="{BB962C8B-B14F-4D97-AF65-F5344CB8AC3E}">
        <p14:creationId xmlns:p14="http://schemas.microsoft.com/office/powerpoint/2010/main" val="379193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AN INSERT ANOMALY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Consider the relation:</a:t>
            </a:r>
          </a:p>
          <a:p>
            <a:pPr lvl="1" eaLnBrk="1" hangingPunct="1">
              <a:defRPr/>
            </a:pPr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</a:t>
            </a:r>
            <a:r>
              <a:rPr lang="en-US" altLang="en-US" dirty="0"/>
              <a:t>, </a:t>
            </a:r>
            <a:r>
              <a:rPr lang="en-US" altLang="en-US" dirty="0" err="1"/>
              <a:t>No_hours</a:t>
            </a:r>
            <a:r>
              <a:rPr lang="en-US" altLang="en-US" dirty="0"/>
              <a:t>)</a:t>
            </a:r>
          </a:p>
          <a:p>
            <a:pPr eaLnBrk="1" hangingPunct="1">
              <a:defRPr/>
            </a:pPr>
            <a:r>
              <a:rPr lang="en-US" altLang="en-US" dirty="0" smtClean="0"/>
              <a:t>Insert  Anomaly:</a:t>
            </a:r>
          </a:p>
          <a:p>
            <a:pPr lvl="1" eaLnBrk="1" hangingPunct="1">
              <a:defRPr/>
            </a:pPr>
            <a:r>
              <a:rPr lang="en-US" altLang="en-US" dirty="0" smtClean="0"/>
              <a:t>Insert new employee in tuple 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Add department or ii) NULL department</a:t>
            </a:r>
          </a:p>
          <a:p>
            <a:pPr eaLnBrk="1" hangingPunct="1">
              <a:defRPr/>
            </a:pPr>
            <a:r>
              <a:rPr lang="en-US" altLang="en-US" dirty="0" smtClean="0"/>
              <a:t>It is difficult to add department with zero (NULL) employees</a:t>
            </a:r>
          </a:p>
          <a:p>
            <a:pPr lvl="1" eaLnBrk="1" hangingPunct="1">
              <a:defRPr/>
            </a:pPr>
            <a:r>
              <a:rPr lang="en-US" altLang="en-US" dirty="0" smtClean="0"/>
              <a:t>Entity integrity</a:t>
            </a:r>
          </a:p>
        </p:txBody>
      </p:sp>
    </p:spTree>
    <p:extLst>
      <p:ext uri="{BB962C8B-B14F-4D97-AF65-F5344CB8AC3E}">
        <p14:creationId xmlns:p14="http://schemas.microsoft.com/office/powerpoint/2010/main" val="21869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5843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4" y="4132264"/>
            <a:ext cx="8294687" cy="339725"/>
          </a:xfrm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227264"/>
            <a:ext cx="84439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22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609601"/>
            <a:ext cx="741521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703638"/>
            <a:ext cx="60229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86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DELETE ANOMALY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relation:</a:t>
            </a:r>
          </a:p>
          <a:p>
            <a:pPr lvl="1" eaLnBrk="1" hangingPunct="1"/>
            <a:r>
              <a:rPr lang="en-US" altLang="en-US" smtClean="0"/>
              <a:t>EMP_PROJ(Emp#, Proj#, Ename, Pname, No_hours)</a:t>
            </a:r>
          </a:p>
          <a:p>
            <a:pPr eaLnBrk="1" hangingPunct="1"/>
            <a:r>
              <a:rPr lang="en-US" altLang="en-US" smtClean="0"/>
              <a:t>Delete Anomaly:</a:t>
            </a:r>
          </a:p>
          <a:p>
            <a:pPr lvl="1" eaLnBrk="1" hangingPunct="1"/>
            <a:r>
              <a:rPr lang="en-US" altLang="en-US" smtClean="0"/>
              <a:t>When a project is deleted, it will result in deleting all the employees who work on that project.</a:t>
            </a:r>
          </a:p>
          <a:p>
            <a:pPr lvl="1" eaLnBrk="1" hangingPunct="1"/>
            <a:r>
              <a:rPr lang="en-US" altLang="en-US" smtClean="0"/>
              <a:t>Alternately, if an employee is the sole employee on a project, deleting that employee would result in deleting the corresponding project.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387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609601"/>
            <a:ext cx="741521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703638"/>
            <a:ext cx="60229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94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AN UPDATE ANOMALY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relation:</a:t>
            </a:r>
          </a:p>
          <a:p>
            <a:pPr lvl="1" eaLnBrk="1" hangingPunct="1"/>
            <a:r>
              <a:rPr lang="en-US" altLang="en-US" smtClean="0"/>
              <a:t>EMP_PROJ(Emp#, Proj#, Ename, Pname, No_hours)</a:t>
            </a:r>
          </a:p>
          <a:p>
            <a:pPr eaLnBrk="1" hangingPunct="1"/>
            <a:r>
              <a:rPr lang="en-US" altLang="en-US" smtClean="0"/>
              <a:t>Update Anomaly:</a:t>
            </a:r>
          </a:p>
          <a:p>
            <a:pPr lvl="1" eaLnBrk="1" hangingPunct="1"/>
            <a:r>
              <a:rPr lang="en-US" altLang="en-US" smtClean="0"/>
              <a:t>Changing the name of  project number 1 from “Product X” to “Product Y” may cause this update to be made for all 100 employees working on project 1. </a:t>
            </a:r>
          </a:p>
        </p:txBody>
      </p:sp>
    </p:spTree>
    <p:extLst>
      <p:ext uri="{BB962C8B-B14F-4D97-AF65-F5344CB8AC3E}">
        <p14:creationId xmlns:p14="http://schemas.microsoft.com/office/powerpoint/2010/main" val="391653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609601"/>
            <a:ext cx="741521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703638"/>
            <a:ext cx="60229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48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41717" y="8680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14</a:t>
            </a:r>
          </a:p>
          <a:p>
            <a:pPr algn="ctr">
              <a:buNone/>
              <a:defRPr/>
            </a:pPr>
            <a:endParaRPr lang="en-US" sz="3200" b="1" dirty="0" smtClean="0"/>
          </a:p>
          <a:p>
            <a:pPr marL="0" indent="0" algn="ctr">
              <a:buNone/>
              <a:defRPr/>
            </a:pPr>
            <a:r>
              <a:rPr lang="en-US" sz="3600" dirty="0"/>
              <a:t>The Basics </a:t>
            </a:r>
            <a:r>
              <a:rPr lang="en-US" sz="3600" dirty="0"/>
              <a:t>of Functional Dependencies and Normalization for Relational Databases</a:t>
            </a:r>
            <a:endParaRPr lang="en-US" sz="3600" dirty="0"/>
          </a:p>
          <a:p>
            <a:pPr algn="ctr">
              <a:buNone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57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 Null Values in Tuples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>
          <a:xfrm>
            <a:off x="1600200" y="1524000"/>
            <a:ext cx="8763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GUIDELINE 3:</a:t>
            </a:r>
          </a:p>
          <a:p>
            <a:pPr lvl="1" eaLnBrk="1" hangingPunct="1">
              <a:defRPr/>
            </a:pPr>
            <a:r>
              <a:rPr lang="en-US" altLang="en-US" dirty="0"/>
              <a:t>Minimize the NULL values in tuples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Attributes that are NULL frequently could be placed in separate relations (with the primary key)</a:t>
            </a:r>
          </a:p>
        </p:txBody>
      </p:sp>
    </p:spTree>
    <p:extLst>
      <p:ext uri="{BB962C8B-B14F-4D97-AF65-F5344CB8AC3E}">
        <p14:creationId xmlns:p14="http://schemas.microsoft.com/office/powerpoint/2010/main" val="75584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Reasons for Null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 i="1"/>
              <a:t>Attribute not applicable or invalid</a:t>
            </a:r>
          </a:p>
          <a:p>
            <a:pPr lvl="2" eaLnBrk="1" hangingPunct="1"/>
            <a:r>
              <a:rPr lang="en-US" altLang="en-US" sz="2200"/>
              <a:t>(Visa_Status)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b="1" i="1"/>
              <a:t>Attribute value unknown  (may exist)</a:t>
            </a:r>
            <a:endParaRPr lang="en-US" altLang="en-US"/>
          </a:p>
          <a:p>
            <a:pPr lvl="2" eaLnBrk="1" hangingPunct="1"/>
            <a:r>
              <a:rPr lang="en-US" altLang="en-US" sz="2200"/>
              <a:t>(Date_of_birth)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b="1" i="1"/>
              <a:t>Value known to exist, but unavailable</a:t>
            </a:r>
            <a:endParaRPr lang="en-US" altLang="en-US"/>
          </a:p>
          <a:p>
            <a:pPr lvl="2" eaLnBrk="1" hangingPunct="1"/>
            <a:r>
              <a:rPr lang="en-US" altLang="en-US" sz="2200"/>
              <a:t>(Home_Phone_Number)</a:t>
            </a:r>
          </a:p>
        </p:txBody>
      </p:sp>
    </p:spTree>
    <p:extLst>
      <p:ext uri="{BB962C8B-B14F-4D97-AF65-F5344CB8AC3E}">
        <p14:creationId xmlns:p14="http://schemas.microsoft.com/office/powerpoint/2010/main" val="220583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 Generation of Spurious Tuples – avoid at any cost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1676400" y="14478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Design relation schemas so that they can be joined with equality conditions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No spurious tuples should be there.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Avoid relations that contain matching attributes that are not (foreign key, primary key) combinations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Bad designs for a relational database may result in erroneous results for certain JOIN operations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GUIDELINE 4: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No spurious tuples should be generated by doing a natural-join of any relations.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24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Functional Dependencies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A Functional Dependency (FD) is a constraint between attributes or two sets of attributes from the database (relation).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Dependencies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dependencies</a:t>
            </a:r>
          </a:p>
          <a:p>
            <a:pPr lvl="1" eaLnBrk="1" hangingPunct="1"/>
            <a:r>
              <a:rPr lang="en-US" altLang="en-US" smtClean="0"/>
              <a:t>Are used to specify </a:t>
            </a:r>
            <a:r>
              <a:rPr lang="en-US" altLang="en-US" i="1" smtClean="0"/>
              <a:t>formal measures</a:t>
            </a:r>
            <a:r>
              <a:rPr lang="en-US" altLang="en-US" smtClean="0"/>
              <a:t> of the "goodness" of relational designs</a:t>
            </a:r>
          </a:p>
          <a:p>
            <a:pPr lvl="1" eaLnBrk="1" hangingPunct="1"/>
            <a:r>
              <a:rPr lang="en-US" altLang="en-US" smtClean="0"/>
              <a:t>FDs are </a:t>
            </a:r>
            <a:r>
              <a:rPr lang="en-US" altLang="en-US" b="1" smtClean="0"/>
              <a:t>constraints</a:t>
            </a:r>
            <a:r>
              <a:rPr lang="en-US" altLang="en-US" smtClean="0"/>
              <a:t> that derived from the </a:t>
            </a:r>
            <a:r>
              <a:rPr lang="en-US" altLang="en-US" i="1" smtClean="0"/>
              <a:t>meaning</a:t>
            </a:r>
            <a:r>
              <a:rPr lang="en-US" altLang="en-US" smtClean="0"/>
              <a:t>  and </a:t>
            </a:r>
            <a:r>
              <a:rPr lang="en-US" altLang="en-US" i="1" smtClean="0"/>
              <a:t>interrelationships</a:t>
            </a:r>
            <a:r>
              <a:rPr lang="en-US" altLang="en-US" smtClean="0"/>
              <a:t>  of the data attributes</a:t>
            </a:r>
          </a:p>
          <a:p>
            <a:pPr eaLnBrk="1" hangingPunct="1"/>
            <a:r>
              <a:rPr lang="en-US" altLang="en-US" smtClean="0"/>
              <a:t>A set of attributes X </a:t>
            </a:r>
            <a:r>
              <a:rPr lang="en-US" altLang="en-US" i="1" smtClean="0"/>
              <a:t>functionally</a:t>
            </a:r>
            <a:r>
              <a:rPr lang="en-US" altLang="en-US" smtClean="0"/>
              <a:t> </a:t>
            </a:r>
            <a:r>
              <a:rPr lang="en-US" altLang="en-US" i="1" smtClean="0"/>
              <a:t>determines</a:t>
            </a:r>
            <a:r>
              <a:rPr lang="en-US" altLang="en-US" smtClean="0"/>
              <a:t>  a set of attributes Y if the value of X determines a unique value for Y</a:t>
            </a:r>
          </a:p>
        </p:txBody>
      </p:sp>
    </p:spTree>
    <p:extLst>
      <p:ext uri="{BB962C8B-B14F-4D97-AF65-F5344CB8AC3E}">
        <p14:creationId xmlns:p14="http://schemas.microsoft.com/office/powerpoint/2010/main" val="374456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Functional Dependencies 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idx="1"/>
          </p:nvPr>
        </p:nvSpPr>
        <p:spPr>
          <a:xfrm>
            <a:off x="1676400" y="1371600"/>
            <a:ext cx="8294688" cy="4572000"/>
          </a:xfrm>
        </p:spPr>
        <p:txBody>
          <a:bodyPr/>
          <a:lstStyle/>
          <a:p>
            <a:pPr eaLnBrk="1" hangingPunct="1"/>
            <a:r>
              <a:rPr lang="en-GB" altLang="en-US" sz="2000" b="1"/>
              <a:t>If A and B are attributes of relation R, B is functionally dependent on A (denoted A </a:t>
            </a:r>
            <a:r>
              <a:rPr lang="en-GB" altLang="en-US" sz="2000" b="1">
                <a:sym typeface="Symbol" panose="05050102010706020507" pitchFamily="18" charset="2"/>
              </a:rPr>
              <a:t></a:t>
            </a:r>
            <a:r>
              <a:rPr lang="en-GB" altLang="en-US" sz="2000" b="1"/>
              <a:t> B), if each value of A in R is associated with exactly one value of B in R.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X </a:t>
            </a:r>
            <a:r>
              <a:rPr lang="en-US" altLang="en-US" sz="2000">
                <a:sym typeface="Wingdings 3" panose="05040102010807070707" pitchFamily="18" charset="2"/>
              </a:rPr>
              <a:t></a:t>
            </a:r>
            <a:r>
              <a:rPr lang="en-US" altLang="en-US" sz="2000"/>
              <a:t> Y holds if whenever two tuples have the same value for X, they </a:t>
            </a:r>
            <a:r>
              <a:rPr lang="en-US" altLang="en-US" sz="2000" i="1"/>
              <a:t>must have </a:t>
            </a:r>
            <a:r>
              <a:rPr lang="en-US" altLang="en-US" sz="2000"/>
              <a:t>the same value for Y</a:t>
            </a:r>
          </a:p>
          <a:p>
            <a:pPr lvl="1" eaLnBrk="1" hangingPunct="1"/>
            <a:r>
              <a:rPr lang="en-US" altLang="en-US" sz="2000"/>
              <a:t>For any two tuples t1 and t2 in any relation instance r(R): If  t1[X]=t2[X], </a:t>
            </a:r>
            <a:r>
              <a:rPr lang="en-US" altLang="en-US" sz="2000" i="1"/>
              <a:t>then</a:t>
            </a:r>
            <a:r>
              <a:rPr lang="en-US" altLang="en-US" sz="2000"/>
              <a:t> t1[Y]=t2[Y]</a:t>
            </a:r>
          </a:p>
          <a:p>
            <a:pPr eaLnBrk="1" hangingPunct="1"/>
            <a:r>
              <a:rPr lang="en-US" altLang="en-US" sz="2000"/>
              <a:t>X </a:t>
            </a:r>
            <a:r>
              <a:rPr lang="en-US" altLang="en-US" sz="2000">
                <a:sym typeface="Wingdings 3" panose="05040102010807070707" pitchFamily="18" charset="2"/>
              </a:rPr>
              <a:t></a:t>
            </a:r>
            <a:r>
              <a:rPr lang="en-US" altLang="en-US" sz="2000"/>
              <a:t> Y in R specifies a </a:t>
            </a:r>
            <a:r>
              <a:rPr lang="en-US" altLang="en-US" sz="2000" i="1"/>
              <a:t>constraint</a:t>
            </a:r>
            <a:r>
              <a:rPr lang="en-US" altLang="en-US" sz="2000"/>
              <a:t> on all relation instances r(R)</a:t>
            </a:r>
          </a:p>
          <a:p>
            <a:pPr eaLnBrk="1" hangingPunct="1"/>
            <a:r>
              <a:rPr lang="en-US" altLang="en-US" sz="2000"/>
              <a:t>Written as X </a:t>
            </a:r>
            <a:r>
              <a:rPr lang="en-US" altLang="en-US" sz="2000">
                <a:sym typeface="Wingdings 3" panose="05040102010807070707" pitchFamily="18" charset="2"/>
              </a:rPr>
              <a:t></a:t>
            </a:r>
            <a:r>
              <a:rPr lang="en-US" altLang="en-US" sz="2000"/>
              <a:t> Y; ( denoted by the arrow).</a:t>
            </a:r>
          </a:p>
          <a:p>
            <a:pPr eaLnBrk="1" hangingPunct="1"/>
            <a:r>
              <a:rPr lang="en-US" altLang="en-US" sz="2000"/>
              <a:t>FDs are derived from the real-world constraints on the attributes </a:t>
            </a:r>
          </a:p>
        </p:txBody>
      </p:sp>
      <p:pic>
        <p:nvPicPr>
          <p:cNvPr id="52229" name="Picture 6" descr="DS3-Figure 13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476500"/>
            <a:ext cx="3133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57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FD constraints (1) 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Social security number determines employee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SSN </a:t>
            </a:r>
            <a:r>
              <a:rPr lang="en-US" altLang="en-US" sz="2800">
                <a:sym typeface="Wingdings 3" panose="05040102010807070707" pitchFamily="18" charset="2"/>
              </a:rPr>
              <a:t></a:t>
            </a:r>
            <a:r>
              <a:rPr lang="en-US" altLang="en-US" smtClean="0"/>
              <a:t> ENAME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Project number determines project name and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PNUMBER </a:t>
            </a:r>
            <a:r>
              <a:rPr lang="en-US" altLang="en-US" sz="2800">
                <a:sym typeface="Wingdings 3" panose="05040102010807070707" pitchFamily="18" charset="2"/>
              </a:rPr>
              <a:t></a:t>
            </a:r>
            <a:r>
              <a:rPr lang="en-US" altLang="en-US" smtClean="0"/>
              <a:t> {PNAME, PLOCATION}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Employee ssn and project number determines the hours per week that the employee works on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{SSN, PNUMBER} </a:t>
            </a:r>
            <a:r>
              <a:rPr lang="en-US" altLang="en-US" sz="2800">
                <a:sym typeface="Wingdings 3" panose="05040102010807070707" pitchFamily="18" charset="2"/>
              </a:rPr>
              <a:t></a:t>
            </a:r>
            <a:r>
              <a:rPr lang="en-US" altLang="en-US" smtClean="0"/>
              <a:t> HOURS </a:t>
            </a:r>
          </a:p>
        </p:txBody>
      </p:sp>
    </p:spTree>
    <p:extLst>
      <p:ext uri="{BB962C8B-B14F-4D97-AF65-F5344CB8AC3E}">
        <p14:creationId xmlns:p14="http://schemas.microsoft.com/office/powerpoint/2010/main" val="366986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FD constraints (2)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FD is a property of the attributes in the schema R</a:t>
            </a:r>
          </a:p>
          <a:p>
            <a:pPr eaLnBrk="1" hangingPunct="1"/>
            <a:r>
              <a:rPr lang="en-US" altLang="en-US" smtClean="0"/>
              <a:t>The constraint must hold on </a:t>
            </a:r>
            <a:r>
              <a:rPr lang="en-US" altLang="en-US" i="1" smtClean="0"/>
              <a:t>every</a:t>
            </a:r>
            <a:r>
              <a:rPr lang="en-US" altLang="en-US" smtClean="0"/>
              <a:t> relation instance r(R)</a:t>
            </a:r>
          </a:p>
          <a:p>
            <a:pPr eaLnBrk="1" hangingPunct="1"/>
            <a:r>
              <a:rPr lang="en-US" altLang="en-US" smtClean="0"/>
              <a:t>If K is a key of R, then K functionally determines all attributes in R </a:t>
            </a:r>
          </a:p>
          <a:p>
            <a:pPr lvl="1" eaLnBrk="1" hangingPunct="1"/>
            <a:r>
              <a:rPr lang="en-US" altLang="en-US" smtClean="0"/>
              <a:t>(since we never have two distinct tuples with t1[K]=t2[K]) </a:t>
            </a:r>
          </a:p>
        </p:txBody>
      </p:sp>
    </p:spTree>
    <p:extLst>
      <p:ext uri="{BB962C8B-B14F-4D97-AF65-F5344CB8AC3E}">
        <p14:creationId xmlns:p14="http://schemas.microsoft.com/office/powerpoint/2010/main" val="172343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FDs from instances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that in order to define the FDs,</a:t>
            </a:r>
          </a:p>
          <a:p>
            <a:pPr lvl="1" eaLnBrk="1" hangingPunct="1"/>
            <a:r>
              <a:rPr lang="en-US" altLang="en-US" smtClean="0"/>
              <a:t>understand the meaning of the attributes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Given the instance (population) of a relation, all we can conclude is that an FD </a:t>
            </a:r>
            <a:r>
              <a:rPr lang="en-US" altLang="en-US" i="1" u="sng" smtClean="0">
                <a:solidFill>
                  <a:srgbClr val="990033"/>
                </a:solidFill>
              </a:rPr>
              <a:t>may exist </a:t>
            </a:r>
            <a:r>
              <a:rPr lang="en-US" altLang="en-US" smtClean="0"/>
              <a:t>between certain attributes.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we can definitely conclude is – that certain FDs </a:t>
            </a:r>
            <a:r>
              <a:rPr lang="en-US" altLang="en-US" i="1" u="sng" smtClean="0">
                <a:solidFill>
                  <a:srgbClr val="990033"/>
                </a:solidFill>
              </a:rPr>
              <a:t>do not exist </a:t>
            </a:r>
            <a:r>
              <a:rPr lang="en-US" altLang="en-US" smtClean="0"/>
              <a:t>because there are tuples that show a violation of those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173345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60420" name="Picture 2" descr="fig14_0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3739" y="3038475"/>
            <a:ext cx="7585075" cy="3581400"/>
          </a:xfrm>
          <a:noFill/>
        </p:spPr>
      </p:pic>
      <p:sp>
        <p:nvSpPr>
          <p:cNvPr id="2" name="TextBox 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905001" y="1447800"/>
            <a:ext cx="8042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+mn-lt"/>
                <a:cs typeface="MS PGothic" charset="0"/>
              </a:rPr>
              <a:t>Text → Course may exist.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+mn-lt"/>
                <a:cs typeface="MS PGothic" charset="0"/>
              </a:rPr>
              <a:t>However, the FDs  Teacher → Course, Teacher </a:t>
            </a:r>
            <a:r>
              <a:rPr lang="en-US" altLang="en-US" sz="2400" dirty="0">
                <a:cs typeface="MS PGothic" charset="0"/>
              </a:rPr>
              <a:t>→ Text </a:t>
            </a:r>
            <a:r>
              <a:rPr lang="en-US" altLang="en-US" sz="2400" dirty="0">
                <a:latin typeface="+mn-lt"/>
                <a:cs typeface="MS PGothic" charset="0"/>
              </a:rPr>
              <a:t>and Couse → Text are ruled out. </a:t>
            </a:r>
          </a:p>
        </p:txBody>
      </p:sp>
    </p:spTree>
    <p:extLst>
      <p:ext uri="{BB962C8B-B14F-4D97-AF65-F5344CB8AC3E}">
        <p14:creationId xmlns:p14="http://schemas.microsoft.com/office/powerpoint/2010/main" val="218171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Normalization</a:t>
            </a:r>
            <a:endParaRPr lang="en-US" altLang="en-US" dirty="0" smtClean="0"/>
          </a:p>
        </p:txBody>
      </p:sp>
      <p:sp>
        <p:nvSpPr>
          <p:cNvPr id="17411" name="Content Placeholder 5"/>
          <p:cNvSpPr>
            <a:spLocks noGrp="1" noChangeArrowheads="1"/>
          </p:cNvSpPr>
          <p:nvPr>
            <p:ph idx="1"/>
          </p:nvPr>
        </p:nvSpPr>
        <p:spPr>
          <a:xfrm>
            <a:off x="1763714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Normalization is the process of reorganizing/restructuring data in a database with a series of so called normal-forms, so that it meets two basic requirements: </a:t>
            </a:r>
          </a:p>
          <a:p>
            <a:pPr lvl="1" eaLnBrk="1" hangingPunct="1"/>
            <a:r>
              <a:rPr lang="en-US" altLang="en-US"/>
              <a:t>(1) There is no redundancy of data (all data is stored in only one place), and </a:t>
            </a:r>
          </a:p>
          <a:p>
            <a:pPr lvl="1" eaLnBrk="1" hangingPunct="1"/>
            <a:r>
              <a:rPr lang="en-US" altLang="en-US"/>
              <a:t>(2) data dependencies are logical (all related data items are stored together). </a:t>
            </a:r>
          </a:p>
          <a:p>
            <a:pPr eaLnBrk="1" hangingPunct="1"/>
            <a:r>
              <a:rPr lang="en-US" altLang="en-US" sz="2400"/>
              <a:t>Normalization is important for many reasons, but chiefly because it allows databases to take up as little disk space as possible, resulting in increased performance.</a:t>
            </a:r>
            <a:r>
              <a:rPr lang="en-US" altLang="en-US" sz="2400">
                <a:solidFill>
                  <a:srgbClr val="333399"/>
                </a:solidFill>
              </a:rPr>
              <a:t> </a:t>
            </a:r>
          </a:p>
          <a:p>
            <a:pPr eaLnBrk="1" hangingPunct="1"/>
            <a:endParaRPr lang="en-US" altLang="en-US" sz="2400">
              <a:solidFill>
                <a:srgbClr val="333399"/>
              </a:solidFill>
            </a:endParaRP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3594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FDs may exist?</a:t>
            </a:r>
          </a:p>
        </p:txBody>
      </p:sp>
      <p:sp>
        <p:nvSpPr>
          <p:cNvPr id="62468" name="Tit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</a:rPr>
              <a:t>A relation </a:t>
            </a:r>
            <a:r>
              <a:rPr lang="en-US" altLang="en-US" sz="1800" i="1">
                <a:latin typeface="Verdana" panose="020B0604030504040204" pitchFamily="34" charset="0"/>
              </a:rPr>
              <a:t>R</a:t>
            </a:r>
            <a:r>
              <a:rPr lang="en-US" altLang="en-US" sz="1800">
                <a:latin typeface="Verdana" panose="020B0604030504040204" pitchFamily="34" charset="0"/>
              </a:rPr>
              <a:t>(A, B, C, D) with its extension.</a:t>
            </a:r>
          </a:p>
        </p:txBody>
      </p:sp>
      <p:pic>
        <p:nvPicPr>
          <p:cNvPr id="62469" name="Picture 2" descr="fig14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2451101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62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FDs may exist?</a:t>
            </a:r>
          </a:p>
        </p:txBody>
      </p:sp>
      <p:sp>
        <p:nvSpPr>
          <p:cNvPr id="63492" name="Title 1"/>
          <p:cNvSpPr>
            <a:spLocks noGrp="1" noChangeArrowheads="1"/>
          </p:cNvSpPr>
          <p:nvPr>
            <p:ph idx="1"/>
          </p:nvPr>
        </p:nvSpPr>
        <p:spPr>
          <a:xfrm>
            <a:off x="1763714" y="1600200"/>
            <a:ext cx="8599487" cy="5105400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</a:rPr>
              <a:t>Which FDs </a:t>
            </a:r>
            <a:r>
              <a:rPr lang="en-US" altLang="en-US" sz="1800" i="1" u="sng">
                <a:latin typeface="Verdana" panose="020B0604030504040204" pitchFamily="34" charset="0"/>
              </a:rPr>
              <a:t>may exist </a:t>
            </a:r>
            <a:r>
              <a:rPr lang="en-US" altLang="en-US" sz="1800">
                <a:latin typeface="Verdana" panose="020B0604030504040204" pitchFamily="34" charset="0"/>
              </a:rPr>
              <a:t>in this relation?</a:t>
            </a:r>
          </a:p>
        </p:txBody>
      </p:sp>
      <p:pic>
        <p:nvPicPr>
          <p:cNvPr id="63493" name="Picture 2" descr="fig14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374901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86600" y="1295401"/>
            <a:ext cx="1905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u="sng">
                <a:solidFill>
                  <a:schemeClr val="tx1"/>
                </a:solidFill>
              </a:rPr>
              <a:t>FD holds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{A,B}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{A,B}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{A,C}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{A,C}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{A,D}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{B,D}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{C,D}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{C,D}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{A,B,C}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{A,B,D}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{B,C,D} -&gt; 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26514" y="1447800"/>
            <a:ext cx="15128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u="sng">
                <a:solidFill>
                  <a:schemeClr val="tx1"/>
                </a:solidFill>
              </a:rPr>
              <a:t>FD not holds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{B,C} -&gt; D</a:t>
            </a:r>
          </a:p>
        </p:txBody>
      </p:sp>
    </p:spTree>
    <p:extLst>
      <p:ext uri="{BB962C8B-B14F-4D97-AF65-F5344CB8AC3E}">
        <p14:creationId xmlns:p14="http://schemas.microsoft.com/office/powerpoint/2010/main" val="428324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Definitions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idx="1"/>
          </p:nvPr>
        </p:nvSpPr>
        <p:spPr>
          <a:xfrm>
            <a:off x="1600200" y="1371600"/>
            <a:ext cx="8675688" cy="4572000"/>
          </a:xfrm>
        </p:spPr>
        <p:txBody>
          <a:bodyPr/>
          <a:lstStyle/>
          <a:p>
            <a:pPr eaLnBrk="1" hangingPunct="1"/>
            <a:r>
              <a:rPr lang="en-US" altLang="en-US" sz="1800" b="1"/>
              <a:t>Determinant</a:t>
            </a:r>
          </a:p>
          <a:p>
            <a:pPr lvl="1" eaLnBrk="1" hangingPunct="1"/>
            <a:r>
              <a:rPr lang="en-US" altLang="en-US" sz="1800"/>
              <a:t>Refers to the attribute, or group of attributes, on the left-hand side of the arrow of a functional dependency.</a:t>
            </a:r>
          </a:p>
          <a:p>
            <a:pPr eaLnBrk="1" hangingPunct="1"/>
            <a:r>
              <a:rPr lang="en-US" altLang="en-US" sz="1800" b="1"/>
              <a:t>Full Functional dependency:</a:t>
            </a:r>
          </a:p>
          <a:p>
            <a:pPr lvl="1" eaLnBrk="1" hangingPunct="1"/>
            <a:r>
              <a:rPr lang="en-US" altLang="en-US" sz="1800"/>
              <a:t>Indicates that if A and B are attributes of a relation, B is fully functionally dependent on A if B is functionally dependent on A, but not on any proper subset of A.</a:t>
            </a:r>
          </a:p>
          <a:p>
            <a:pPr lvl="2" eaLnBrk="1" hangingPunct="1"/>
            <a:r>
              <a:rPr lang="en-US" altLang="en-US" sz="1600"/>
              <a:t>{StaffNo, StaffName} </a:t>
            </a:r>
            <a:r>
              <a:rPr lang="en-US" altLang="en-US" sz="1600">
                <a:sym typeface="Wingdings" panose="05000000000000000000" pitchFamily="2" charset="2"/>
              </a:rPr>
              <a:t> BranchNo</a:t>
            </a:r>
          </a:p>
          <a:p>
            <a:pPr lvl="2" eaLnBrk="1" hangingPunct="1"/>
            <a:r>
              <a:rPr lang="en-US" altLang="en-US" sz="1600">
                <a:sym typeface="Wingdings" panose="05000000000000000000" pitchFamily="2" charset="2"/>
              </a:rPr>
              <a:t>StaffNo  BranchNo</a:t>
            </a:r>
            <a:endParaRPr lang="en-US" altLang="en-US" sz="1600"/>
          </a:p>
          <a:p>
            <a:pPr eaLnBrk="1" hangingPunct="1"/>
            <a:r>
              <a:rPr lang="en-US" altLang="en-US" sz="2000"/>
              <a:t> </a:t>
            </a:r>
            <a:r>
              <a:rPr lang="en-US" altLang="en-US" sz="1800" b="1"/>
              <a:t>Transitive Dependency</a:t>
            </a:r>
          </a:p>
          <a:p>
            <a:pPr lvl="1" eaLnBrk="1" hangingPunct="1"/>
            <a:r>
              <a:rPr lang="en-US" altLang="en-US" sz="1800"/>
              <a:t>A condition where A, B, and C are attributes of a relation such that if A → B and B → C, then C is transitively dependent on A via B.</a:t>
            </a:r>
          </a:p>
        </p:txBody>
      </p:sp>
    </p:spTree>
    <p:extLst>
      <p:ext uri="{BB962C8B-B14F-4D97-AF65-F5344CB8AC3E}">
        <p14:creationId xmlns:p14="http://schemas.microsoft.com/office/powerpoint/2010/main" val="300801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Example Transitive Dependency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4095751"/>
            <a:ext cx="8382000" cy="22891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1400" b="1" dirty="0"/>
              <a:t>Consider functional dependencies in the </a:t>
            </a:r>
            <a:r>
              <a:rPr lang="en-US" altLang="en-US" sz="1400" b="1" dirty="0" err="1"/>
              <a:t>StaffBranch</a:t>
            </a:r>
            <a:r>
              <a:rPr lang="en-US" altLang="en-US" sz="1400" b="1" dirty="0"/>
              <a:t> relation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400" b="1" dirty="0"/>
              <a:t>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400" b="1" dirty="0"/>
              <a:t>	 </a:t>
            </a:r>
            <a:r>
              <a:rPr lang="en-US" altLang="en-US" sz="1400" b="1" dirty="0" err="1"/>
              <a:t>staffNo</a:t>
            </a:r>
            <a:r>
              <a:rPr lang="en-US" altLang="en-US" sz="1400" b="1" dirty="0"/>
              <a:t> </a:t>
            </a:r>
            <a:r>
              <a:rPr lang="en-US" altLang="en-US" sz="1400" b="1" dirty="0">
                <a:cs typeface="Times New Roman" panose="02020603050405020304" pitchFamily="18" charset="0"/>
              </a:rPr>
              <a:t>→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sName</a:t>
            </a:r>
            <a:r>
              <a:rPr lang="en-US" altLang="en-US" sz="1400" b="1" dirty="0"/>
              <a:t>, position, salary, </a:t>
            </a:r>
            <a:r>
              <a:rPr lang="en-US" altLang="en-US" sz="1400" b="1" dirty="0" err="1"/>
              <a:t>branchNo</a:t>
            </a:r>
            <a:r>
              <a:rPr lang="en-US" altLang="en-US" sz="1400" b="1" dirty="0"/>
              <a:t>, </a:t>
            </a:r>
            <a:r>
              <a:rPr lang="en-US" altLang="en-US" sz="1400" b="1" dirty="0" err="1"/>
              <a:t>bAddress</a:t>
            </a:r>
            <a:endParaRPr lang="en-US" altLang="en-US" sz="1400" b="1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400" b="1" dirty="0"/>
              <a:t>	 </a:t>
            </a:r>
            <a:r>
              <a:rPr lang="en-US" altLang="en-US" sz="1400" b="1" dirty="0" err="1"/>
              <a:t>branchNo</a:t>
            </a:r>
            <a:r>
              <a:rPr lang="en-US" altLang="en-US" sz="1400" b="1" dirty="0"/>
              <a:t> </a:t>
            </a:r>
            <a:r>
              <a:rPr lang="en-US" altLang="en-US" sz="1400" b="1" dirty="0">
                <a:cs typeface="Times New Roman" panose="02020603050405020304" pitchFamily="18" charset="0"/>
              </a:rPr>
              <a:t>→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bAddress</a:t>
            </a:r>
            <a:endParaRPr lang="en-US" altLang="en-US" sz="1400" b="1" dirty="0"/>
          </a:p>
          <a:p>
            <a:pPr marL="0" indent="0">
              <a:buNone/>
              <a:defRPr/>
            </a:pPr>
            <a:endParaRPr lang="en-US" altLang="en-US" sz="1400" b="1" dirty="0"/>
          </a:p>
          <a:p>
            <a:pPr>
              <a:buFontTx/>
              <a:buChar char="•"/>
              <a:defRPr/>
            </a:pPr>
            <a:r>
              <a:rPr lang="en-US" altLang="en-US" sz="1400" b="1" dirty="0"/>
              <a:t>Transitive dependency:</a:t>
            </a:r>
          </a:p>
          <a:p>
            <a:pPr lvl="1">
              <a:buFontTx/>
              <a:buChar char="•"/>
              <a:defRPr/>
            </a:pPr>
            <a:r>
              <a:rPr lang="en-US" altLang="en-US" sz="1200" b="1" dirty="0"/>
              <a:t> </a:t>
            </a:r>
            <a:r>
              <a:rPr lang="en-US" altLang="en-US" sz="1200" b="1" dirty="0" err="1">
                <a:solidFill>
                  <a:schemeClr val="tx2"/>
                </a:solidFill>
              </a:rPr>
              <a:t>staffNo</a:t>
            </a:r>
            <a:r>
              <a:rPr lang="en-US" altLang="en-US" sz="1200" b="1" dirty="0">
                <a:solidFill>
                  <a:schemeClr val="tx2"/>
                </a:solidFill>
              </a:rPr>
              <a:t> → </a:t>
            </a:r>
            <a:r>
              <a:rPr lang="en-US" altLang="en-US" sz="1200" b="1" dirty="0" err="1">
                <a:solidFill>
                  <a:schemeClr val="tx2"/>
                </a:solidFill>
              </a:rPr>
              <a:t>branchNo</a:t>
            </a:r>
            <a:endParaRPr lang="en-US" altLang="en-US" sz="1200" b="1" dirty="0"/>
          </a:p>
          <a:p>
            <a:pPr lvl="1">
              <a:buFontTx/>
              <a:buChar char="•"/>
              <a:defRPr/>
            </a:pPr>
            <a:r>
              <a:rPr lang="en-US" altLang="en-US" sz="1400" b="1" dirty="0" err="1">
                <a:solidFill>
                  <a:schemeClr val="tx2"/>
                </a:solidFill>
              </a:rPr>
              <a:t>branchNo</a:t>
            </a:r>
            <a:r>
              <a:rPr lang="en-US" altLang="en-US" sz="1400" b="1" dirty="0">
                <a:solidFill>
                  <a:schemeClr val="tx2"/>
                </a:solidFill>
              </a:rPr>
              <a:t> → </a:t>
            </a:r>
            <a:r>
              <a:rPr lang="en-US" altLang="en-US" sz="1400" b="1" dirty="0" err="1">
                <a:solidFill>
                  <a:schemeClr val="tx2"/>
                </a:solidFill>
              </a:rPr>
              <a:t>bAddress</a:t>
            </a:r>
            <a:r>
              <a:rPr lang="en-US" altLang="en-US" sz="1400" b="1" dirty="0">
                <a:solidFill>
                  <a:schemeClr val="tx2"/>
                </a:solidFill>
              </a:rPr>
              <a:t> exists on </a:t>
            </a:r>
            <a:r>
              <a:rPr lang="en-US" altLang="en-US" sz="1400" b="1" dirty="0" err="1">
                <a:solidFill>
                  <a:schemeClr val="tx2"/>
                </a:solidFill>
              </a:rPr>
              <a:t>staffNo</a:t>
            </a:r>
            <a:r>
              <a:rPr lang="en-US" altLang="en-US" sz="1400" b="1" dirty="0">
                <a:solidFill>
                  <a:schemeClr val="tx2"/>
                </a:solidFill>
              </a:rPr>
              <a:t> via </a:t>
            </a:r>
            <a:r>
              <a:rPr lang="en-US" altLang="en-US" sz="1400" b="1" dirty="0" err="1">
                <a:solidFill>
                  <a:schemeClr val="tx2"/>
                </a:solidFill>
              </a:rPr>
              <a:t>branchNo</a:t>
            </a:r>
            <a:endParaRPr lang="en-US" altLang="en-US" sz="1200" b="1" dirty="0"/>
          </a:p>
          <a:p>
            <a:pPr>
              <a:defRPr/>
            </a:pPr>
            <a:endParaRPr lang="en-US" altLang="en-US" sz="1400" b="1" dirty="0"/>
          </a:p>
        </p:txBody>
      </p:sp>
      <p:pic>
        <p:nvPicPr>
          <p:cNvPr id="66565" name="Picture 1032" descr="DS3-Figure 13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571625"/>
            <a:ext cx="62357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71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Design Guidelines for Relational Databases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 first discuss informal guidelines for good relational design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Then we discuss formal concepts of functional dependencies and normal forms</a:t>
            </a:r>
          </a:p>
        </p:txBody>
      </p:sp>
    </p:spTree>
    <p:extLst>
      <p:ext uri="{BB962C8B-B14F-4D97-AF65-F5344CB8AC3E}">
        <p14:creationId xmlns:p14="http://schemas.microsoft.com/office/powerpoint/2010/main" val="40439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Informal Design Guidelines for Relational Databases</a:t>
            </a:r>
          </a:p>
        </p:txBody>
      </p:sp>
      <p:sp>
        <p:nvSpPr>
          <p:cNvPr id="20483" name="Content Placeholder 5"/>
          <p:cNvSpPr>
            <a:spLocks noGrp="1" noChangeArrowheads="1"/>
          </p:cNvSpPr>
          <p:nvPr>
            <p:ph idx="1"/>
          </p:nvPr>
        </p:nvSpPr>
        <p:spPr>
          <a:xfrm>
            <a:off x="1763714" y="1600200"/>
            <a:ext cx="8294687" cy="480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333399"/>
                </a:solidFill>
              </a:rPr>
              <a:t>What is relational database design?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dirty="0" smtClean="0"/>
              <a:t>The grouping of attributes to form "good" relation schemas</a:t>
            </a:r>
          </a:p>
          <a:p>
            <a:pPr eaLnBrk="1" hangingPunct="1"/>
            <a:r>
              <a:rPr lang="en-US" altLang="en-US" dirty="0" smtClean="0">
                <a:solidFill>
                  <a:srgbClr val="333399"/>
                </a:solidFill>
              </a:rPr>
              <a:t> Two levels for measuring the “</a:t>
            </a:r>
            <a:r>
              <a:rPr lang="en-US" altLang="en-US" i="1" dirty="0" smtClean="0">
                <a:solidFill>
                  <a:srgbClr val="333399"/>
                </a:solidFill>
              </a:rPr>
              <a:t>goodness” </a:t>
            </a:r>
            <a:r>
              <a:rPr lang="en-US" altLang="en-US" dirty="0" smtClean="0">
                <a:solidFill>
                  <a:srgbClr val="333399"/>
                </a:solidFill>
              </a:rPr>
              <a:t>of relation schemas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dirty="0" smtClean="0"/>
              <a:t>The logical (conceptual) level, i.e., user view 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dirty="0" smtClean="0"/>
              <a:t>The implementation (physical storage) level, i.e., tuples store in base relation.</a:t>
            </a:r>
          </a:p>
          <a:p>
            <a:pPr eaLnBrk="1" hangingPunct="1"/>
            <a:r>
              <a:rPr lang="en-US" altLang="en-US" dirty="0" smtClean="0">
                <a:solidFill>
                  <a:srgbClr val="333399"/>
                </a:solidFill>
              </a:rPr>
              <a:t> Design is concerned mainly with base relations</a:t>
            </a:r>
          </a:p>
          <a:p>
            <a:pPr eaLnBrk="1" hangingPunct="1"/>
            <a:r>
              <a:rPr lang="en-US" altLang="en-US" dirty="0" smtClean="0">
                <a:solidFill>
                  <a:srgbClr val="333399"/>
                </a:solidFill>
              </a:rPr>
              <a:t> What are the criteria for "good" base relations? </a:t>
            </a:r>
          </a:p>
          <a:p>
            <a:pPr eaLnBrk="1" hangingPunct="1"/>
            <a:endParaRPr lang="en-US" altLang="en-US" dirty="0" smtClean="0">
              <a:solidFill>
                <a:srgbClr val="333399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63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Design Guidelines for Relational Databases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/>
              <a:t>Semantics of the attributes must be clear in the schema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/>
              <a:t>Reducing the redundant information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/>
              <a:t>Reducing the NULL values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/>
              <a:t>Disallowing the possibility of generating spurious tuples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1059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 Semantics of the Relational Attributes must be clear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GUIDELINE 1: Informally, each tuple in a relation should represent one entity or relationship instance. (Applies to individual relations and their attributes).</a:t>
            </a:r>
          </a:p>
          <a:p>
            <a:pPr lvl="1" eaLnBrk="1" hangingPunct="1"/>
            <a:r>
              <a:rPr lang="en-US" altLang="en-US" sz="2200"/>
              <a:t>Attributes of different entities (EMPLOYEEs, DEPARTMENTs, PROJECTs) should not be mixed in the same relation</a:t>
            </a:r>
          </a:p>
          <a:p>
            <a:pPr lvl="1" eaLnBrk="1" hangingPunct="1"/>
            <a:r>
              <a:rPr lang="en-US" altLang="en-US" sz="2200"/>
              <a:t>Only foreign keys should be used to refer to other entities</a:t>
            </a:r>
          </a:p>
          <a:p>
            <a:pPr lvl="1" eaLnBrk="1" hangingPunct="1"/>
            <a:r>
              <a:rPr lang="en-US" altLang="en-US" sz="2200"/>
              <a:t>Entity and relationship attributes should be kept apart as much as possible.</a:t>
            </a:r>
          </a:p>
          <a:p>
            <a:pPr eaLnBrk="1" hangingPunct="1"/>
            <a:r>
              <a:rPr lang="en-US" altLang="en-US" sz="2400" u="sng"/>
              <a:t>Bottom Line:</a:t>
            </a:r>
            <a:r>
              <a:rPr lang="en-US" altLang="en-US" sz="2400"/>
              <a:t> </a:t>
            </a:r>
            <a:r>
              <a:rPr lang="en-US" altLang="en-US" sz="2400" i="1"/>
              <a:t>Design a schema that can be explained easily relation by relation. The semantics of attributes should be easy to interpret. </a:t>
            </a:r>
          </a:p>
        </p:txBody>
      </p:sp>
    </p:spTree>
    <p:extLst>
      <p:ext uri="{BB962C8B-B14F-4D97-AF65-F5344CB8AC3E}">
        <p14:creationId xmlns:p14="http://schemas.microsoft.com/office/powerpoint/2010/main" val="387146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560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524000"/>
            <a:ext cx="8294688" cy="1212850"/>
          </a:xfrm>
        </p:spPr>
      </p:pic>
      <p:pic>
        <p:nvPicPr>
          <p:cNvPr id="2560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6" y="3829050"/>
            <a:ext cx="70199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89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26628" name="Picture 6" descr="fig14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419225"/>
            <a:ext cx="34512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itle 1"/>
          <p:cNvSpPr txBox="1">
            <a:spLocks/>
          </p:cNvSpPr>
          <p:nvPr/>
        </p:nvSpPr>
        <p:spPr bwMode="auto">
          <a:xfrm>
            <a:off x="1731963" y="5029200"/>
            <a:ext cx="20050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Verdana" panose="020B0604030504040204" pitchFamily="34" charset="0"/>
              </a:rPr>
              <a:t>Figure 14.1   </a:t>
            </a:r>
            <a:r>
              <a:rPr lang="en-US" altLang="en-US" sz="1400">
                <a:solidFill>
                  <a:srgbClr val="000000"/>
                </a:solidFill>
                <a:latin typeface="Verdana" panose="020B0604030504040204" pitchFamily="34" charset="0"/>
              </a:rPr>
              <a:t>A simplified COMPANY relational database schema.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Company Database</a:t>
            </a:r>
          </a:p>
        </p:txBody>
      </p:sp>
    </p:spTree>
    <p:extLst>
      <p:ext uri="{BB962C8B-B14F-4D97-AF65-F5344CB8AC3E}">
        <p14:creationId xmlns:p14="http://schemas.microsoft.com/office/powerpoint/2010/main" val="25879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329</TotalTime>
  <Words>1386</Words>
  <Application>Microsoft Office PowerPoint</Application>
  <PresentationFormat>Widescreen</PresentationFormat>
  <Paragraphs>215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MS PGothic</vt:lpstr>
      <vt:lpstr>MS PGothic</vt:lpstr>
      <vt:lpstr>Arial</vt:lpstr>
      <vt:lpstr>Calibri</vt:lpstr>
      <vt:lpstr>Calibri Light</vt:lpstr>
      <vt:lpstr>Monotype Sorts</vt:lpstr>
      <vt:lpstr>Symbol</vt:lpstr>
      <vt:lpstr>Tahoma</vt:lpstr>
      <vt:lpstr>Times New Roman</vt:lpstr>
      <vt:lpstr>Verdana</vt:lpstr>
      <vt:lpstr>Wingdings</vt:lpstr>
      <vt:lpstr>Wingdings 3</vt:lpstr>
      <vt:lpstr>Office Theme</vt:lpstr>
      <vt:lpstr>    Database Systems</vt:lpstr>
      <vt:lpstr> </vt:lpstr>
      <vt:lpstr>Normalization</vt:lpstr>
      <vt:lpstr>Informal Design Guidelines for Relational Databases</vt:lpstr>
      <vt:lpstr>Informal Design Guidelines for Relational Databases</vt:lpstr>
      <vt:lpstr>Informal Design Guidelines for Relational Databases</vt:lpstr>
      <vt:lpstr>1. Semantics of the Relational Attributes must be clear</vt:lpstr>
      <vt:lpstr>EXAMPLE</vt:lpstr>
      <vt:lpstr>Company Database</vt:lpstr>
      <vt:lpstr>Violating Guideline 1</vt:lpstr>
      <vt:lpstr>2. Redundant Information in Tuples and Update Anomalies</vt:lpstr>
      <vt:lpstr>2. Redundant Information in Tuples and Update Anomalies </vt:lpstr>
      <vt:lpstr>EXAMPLE OF AN INSERT ANOMALY</vt:lpstr>
      <vt:lpstr>PowerPoint Presentation</vt:lpstr>
      <vt:lpstr>PowerPoint Presentation</vt:lpstr>
      <vt:lpstr>EXAMPLE OF A DELETE ANOMALY</vt:lpstr>
      <vt:lpstr>PowerPoint Presentation</vt:lpstr>
      <vt:lpstr>EXAMPLE OF AN UPDATE ANOMALY</vt:lpstr>
      <vt:lpstr>PowerPoint Presentation</vt:lpstr>
      <vt:lpstr>3. Null Values in Tuples </vt:lpstr>
      <vt:lpstr>Reasons for Null</vt:lpstr>
      <vt:lpstr>4. Generation of Spurious Tuples – avoid at any cost</vt:lpstr>
      <vt:lpstr>Functional Dependencies</vt:lpstr>
      <vt:lpstr>Functional Dependencies</vt:lpstr>
      <vt:lpstr>Defining Functional Dependencies </vt:lpstr>
      <vt:lpstr>Examples of FD constraints (1) </vt:lpstr>
      <vt:lpstr>Examples of FD constraints (2)</vt:lpstr>
      <vt:lpstr>Defining FDs from instances</vt:lpstr>
      <vt:lpstr>Example</vt:lpstr>
      <vt:lpstr>What FDs may exist?</vt:lpstr>
      <vt:lpstr>What FDs may exist?</vt:lpstr>
      <vt:lpstr>Important Definitions</vt:lpstr>
      <vt:lpstr>Example Transitive Dependency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75</cp:revision>
  <dcterms:created xsi:type="dcterms:W3CDTF">2020-09-07T05:50:47Z</dcterms:created>
  <dcterms:modified xsi:type="dcterms:W3CDTF">2020-11-13T08:01:29Z</dcterms:modified>
</cp:coreProperties>
</file>