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CEC701-A2E9-4699-82D0-500EB43FBDE4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0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9EB301-9985-4797-B051-731E4A0EB8FD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87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D45658-7AF3-4B69-8500-AA39B2533D01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018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BEA963-5225-456A-9E70-BA439A461346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61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A878EB-AA77-4A73-90BD-61371A79E10D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28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165C4F-68DB-4328-935E-2FC7097B255C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92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0B6EFD-02E6-48C3-9817-86E2EE60A0DE}" type="slidenum">
              <a:rPr lang="en-CA" altLang="en-US" sz="1200" smtClean="0">
                <a:latin typeface="Tahoma" panose="020B0604030504040204" pitchFamily="34" charset="0"/>
              </a:rPr>
              <a:pPr/>
              <a:t>20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9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255638-424B-4C6C-A7BC-07A5B5931D73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306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B0AA62-3F2F-4320-85BD-3EBB3F9D1179}" type="slidenum">
              <a:rPr lang="en-CA" altLang="en-US" sz="1200" smtClean="0">
                <a:latin typeface="Tahoma" panose="020B0604030504040204" pitchFamily="34" charset="0"/>
              </a:rPr>
              <a:pPr/>
              <a:t>24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094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CC2269-0E8C-4DC3-A5B5-4AF6966D8FAD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6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DA5DF6-58C8-495D-87A8-6CE6241A4367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8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2C75B4-AF4D-4158-BB20-7AF70667F4C3}" type="slidenum">
              <a:rPr lang="en-CA" altLang="en-US" sz="1200" smtClean="0">
                <a:latin typeface="Tahoma" panose="020B0604030504040204" pitchFamily="34" charset="0"/>
              </a:rPr>
              <a:pPr/>
              <a:t>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90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CC027-A460-4557-94CC-668EE0004E21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3853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1054BE-8480-4908-8B80-1864BC6737F3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744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96F1A0-066B-4E9D-9CBE-08CD95DE1D29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6315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7845AD-8260-4A71-BFAA-B466EFF64EC5}" type="slidenum">
              <a:rPr lang="en-CA" altLang="en-US" sz="1200" smtClean="0">
                <a:latin typeface="Tahoma" panose="020B0604030504040204" pitchFamily="34" charset="0"/>
              </a:rPr>
              <a:pPr/>
              <a:t>32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32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CE70DF-7283-4766-B819-64D17ED24073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932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9E6C6F-C77A-4576-9E20-79E1813DAE3F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70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5D4234-6D6C-4162-8C08-9410F6D46E07}" type="slidenum">
              <a:rPr lang="en-CA" altLang="en-US" sz="1200" smtClean="0">
                <a:latin typeface="Tahoma" panose="020B0604030504040204" pitchFamily="34" charset="0"/>
              </a:rPr>
              <a:pPr/>
              <a:t>35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733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7B2270-885D-4BBF-8295-1BF0326BCBA7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813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4CFC5B-7EF3-46CC-A12E-2D430099364A}" type="slidenum">
              <a:rPr lang="en-CA" altLang="en-US" sz="1200" smtClean="0">
                <a:latin typeface="Tahoma" panose="020B0604030504040204" pitchFamily="34" charset="0"/>
              </a:rPr>
              <a:pPr/>
              <a:t>37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075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63DE34-43C6-4E1B-8DCB-7DDFF4237C29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75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9D4F68-36C0-4788-8AD9-8F3DEF8B31D2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735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2DE316-D27D-4307-85D9-44EA877C89F2}" type="slidenum">
              <a:rPr lang="en-CA" altLang="en-US" sz="1200" smtClean="0">
                <a:latin typeface="Tahoma" panose="020B0604030504040204" pitchFamily="34" charset="0"/>
              </a:rPr>
              <a:pPr/>
              <a:t>39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447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CDD2CE-5CBB-411A-9A6E-E4A962A8C178}" type="slidenum">
              <a:rPr lang="en-CA" altLang="en-US" sz="1200" smtClean="0">
                <a:latin typeface="Tahoma" panose="020B0604030504040204" pitchFamily="34" charset="0"/>
              </a:rPr>
              <a:pPr/>
              <a:t>40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494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5A43B6-1D23-483C-A232-4C8E00277DE5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3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CAC884-D546-4BC6-8C68-668B2A19D9CC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39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88B6B5-9333-4551-99DB-230B4A5033A0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96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7CC8AD-9355-4570-9159-80844CF3D451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479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4434AA-3843-4211-94FE-708B88986A01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6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15C229-0C17-462C-A3AF-F7E4EE78D03C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721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sz="5400" dirty="0" smtClean="0">
                <a:solidFill>
                  <a:schemeClr val="bg1"/>
                </a:solidFill>
              </a:rPr>
              <a:t>CS203-Database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02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of a Database Schema</a:t>
            </a:r>
          </a:p>
        </p:txBody>
      </p:sp>
      <p:pic>
        <p:nvPicPr>
          <p:cNvPr id="2355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18736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19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9" y="304801"/>
            <a:ext cx="3406775" cy="22891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of a database state</a:t>
            </a:r>
          </a:p>
        </p:txBody>
      </p:sp>
      <p:pic>
        <p:nvPicPr>
          <p:cNvPr id="24580" name="Picture 4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552091"/>
            <a:ext cx="5172917" cy="595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3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Proposed to support DBMS characteristics of:</a:t>
            </a:r>
          </a:p>
          <a:p>
            <a:pPr lvl="1"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Program-data independence.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Support of </a:t>
            </a:r>
            <a:r>
              <a:rPr lang="en-US" altLang="en-US" b="1" smtClean="0">
                <a:ea typeface="ＭＳ Ｐゴシック" panose="020B0600070205080204" pitchFamily="34" charset="-128"/>
              </a:rPr>
              <a:t>multiple views</a:t>
            </a:r>
            <a:r>
              <a:rPr lang="en-US" altLang="en-US" smtClean="0">
                <a:ea typeface="ＭＳ Ｐゴシック" panose="020B0600070205080204" pitchFamily="34" charset="-128"/>
              </a:rPr>
              <a:t> of the data.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Not explicitly used in commercial DBMS products, but has been useful in explaining database system organization</a:t>
            </a:r>
          </a:p>
        </p:txBody>
      </p:sp>
    </p:spTree>
    <p:extLst>
      <p:ext uri="{BB962C8B-B14F-4D97-AF65-F5344CB8AC3E}">
        <p14:creationId xmlns:p14="http://schemas.microsoft.com/office/powerpoint/2010/main" val="15115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Defines DBMS schemas at </a:t>
            </a:r>
            <a:r>
              <a:rPr lang="en-US" altLang="en-US" sz="2400" b="1" i="1">
                <a:ea typeface="ＭＳ Ｐゴシック" panose="020B0600070205080204" pitchFamily="34" charset="-128"/>
              </a:rPr>
              <a:t>three</a:t>
            </a:r>
            <a:r>
              <a:rPr lang="en-US" altLang="en-US" sz="2400">
                <a:ea typeface="ＭＳ Ｐゴシック" panose="020B0600070205080204" pitchFamily="34" charset="-128"/>
              </a:rPr>
              <a:t> levels: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Internal schema</a:t>
            </a:r>
            <a:r>
              <a:rPr lang="en-US" altLang="en-US" sz="2200">
                <a:ea typeface="ＭＳ Ｐゴシック" panose="020B0600070205080204" pitchFamily="34" charset="-128"/>
              </a:rPr>
              <a:t> at the internal level to describe physical storage structures and access paths (e.g indexes). 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Typically uses a </a:t>
            </a:r>
            <a:r>
              <a:rPr lang="en-US" altLang="en-US" b="1">
                <a:ea typeface="ＭＳ Ｐゴシック" panose="020B0600070205080204" pitchFamily="34" charset="-128"/>
              </a:rPr>
              <a:t>physical</a:t>
            </a:r>
            <a:r>
              <a:rPr lang="en-US" altLang="en-US">
                <a:ea typeface="ＭＳ Ｐゴシック" panose="020B0600070205080204" pitchFamily="34" charset="-128"/>
              </a:rPr>
              <a:t> data model.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Conceptual schema</a:t>
            </a:r>
            <a:r>
              <a:rPr lang="en-US" altLang="en-US" sz="2200">
                <a:ea typeface="ＭＳ Ｐゴシック" panose="020B0600070205080204" pitchFamily="34" charset="-128"/>
              </a:rPr>
              <a:t> at the conceptual level to describe the structure and constraints for the whole database for a community of users. 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Uses a </a:t>
            </a:r>
            <a:r>
              <a:rPr lang="en-US" altLang="en-US" b="1">
                <a:ea typeface="ＭＳ Ｐゴシック" panose="020B0600070205080204" pitchFamily="34" charset="-128"/>
              </a:rPr>
              <a:t>conceptual</a:t>
            </a:r>
            <a:r>
              <a:rPr lang="en-US" altLang="en-US">
                <a:ea typeface="ＭＳ Ｐゴシック" panose="020B0600070205080204" pitchFamily="34" charset="-128"/>
              </a:rPr>
              <a:t> or an </a:t>
            </a:r>
            <a:r>
              <a:rPr lang="en-US" altLang="en-US" b="1">
                <a:ea typeface="ＭＳ Ｐゴシック" panose="020B0600070205080204" pitchFamily="34" charset="-128"/>
              </a:rPr>
              <a:t>implementation</a:t>
            </a:r>
            <a:r>
              <a:rPr lang="en-US" altLang="en-US">
                <a:ea typeface="ＭＳ Ｐゴシック" panose="020B0600070205080204" pitchFamily="34" charset="-128"/>
              </a:rPr>
              <a:t> data model.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External schemas</a:t>
            </a:r>
            <a:r>
              <a:rPr lang="en-US" altLang="en-US" sz="2200">
                <a:ea typeface="ＭＳ Ｐゴシック" panose="020B0600070205080204" pitchFamily="34" charset="-128"/>
              </a:rPr>
              <a:t> at the external level to describe the various user views. 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Usually uses the same data model as the conceptual schema.</a:t>
            </a:r>
          </a:p>
        </p:txBody>
      </p:sp>
    </p:spTree>
    <p:extLst>
      <p:ext uri="{BB962C8B-B14F-4D97-AF65-F5344CB8AC3E}">
        <p14:creationId xmlns:p14="http://schemas.microsoft.com/office/powerpoint/2010/main" val="35742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three-schema architecture</a:t>
            </a:r>
          </a:p>
        </p:txBody>
      </p:sp>
      <p:pic>
        <p:nvPicPr>
          <p:cNvPr id="29700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762126"/>
            <a:ext cx="7010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0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Mappings among schema levels are needed to transform requests and data.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Programs refer to an external schema, and are mapped by the DBMS to the internal schema for execution.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extracted from the internal DBMS level is reformatted to match the user’s external view (e.g. formatting the results of an SQL query for display in a Web page)</a:t>
            </a:r>
          </a:p>
        </p:txBody>
      </p:sp>
    </p:spTree>
    <p:extLst>
      <p:ext uri="{BB962C8B-B14F-4D97-AF65-F5344CB8AC3E}">
        <p14:creationId xmlns:p14="http://schemas.microsoft.com/office/powerpoint/2010/main" val="21109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Independence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ea typeface="ＭＳ Ｐゴシック" panose="020B0600070205080204" pitchFamily="34" charset="-128"/>
              </a:rPr>
              <a:t>Logical Data Independence: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The capacity to change the conceptual schema without having to change the external schemas and their associated application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ea typeface="ＭＳ Ｐゴシック" panose="020B0600070205080204" pitchFamily="34" charset="-128"/>
              </a:rPr>
              <a:t>Physical Data Independence: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The capacity to change the internal schema without having to change the conceptual schema.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For example, the internal schema may be changed when certain file structures are reorganized or new indexes are created to improve database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3821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Independence (continued)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When a schema at a lower level is changed, only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mappings</a:t>
            </a:r>
            <a:r>
              <a:rPr lang="en-US" altLang="en-US" smtClean="0">
                <a:ea typeface="ＭＳ Ｐゴシック" panose="020B0600070205080204" pitchFamily="34" charset="-128"/>
              </a:rPr>
              <a:t> between this schema and higher-level schemas need to be changed in a DBMS that fully supports data independence.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higher-level schemas themselves are </a:t>
            </a:r>
            <a:r>
              <a:rPr lang="en-US" altLang="en-US" b="1" smtClean="0">
                <a:ea typeface="ＭＳ Ｐゴシック" panose="020B0600070205080204" pitchFamily="34" charset="-128"/>
              </a:rPr>
              <a:t>unchanged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Hence, the application programs need not be changed since they refer to the external schemas.</a:t>
            </a:r>
          </a:p>
        </p:txBody>
      </p:sp>
    </p:spTree>
    <p:extLst>
      <p:ext uri="{BB962C8B-B14F-4D97-AF65-F5344CB8AC3E}">
        <p14:creationId xmlns:p14="http://schemas.microsoft.com/office/powerpoint/2010/main" val="28255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endParaRPr lang="en-US" sz="5400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US" sz="5400">
                <a:ea typeface="ＭＳ Ｐゴシック" panose="020B0600070205080204" pitchFamily="34" charset="-128"/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8467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DBMS Languages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Definition Language (DDL)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Manipulation Language (DML)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High-Level or Non-procedural Languages: These include the relational language SQL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May be used in a standalone way or may be embedded in a programming language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Low Level or Procedural Languages: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These must be embedded in a programming language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44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868093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/>
              <a:t>CHAPTER 2</a:t>
            </a:r>
          </a:p>
          <a:p>
            <a:pPr marL="0" indent="0" algn="ctr">
              <a:buNone/>
              <a:defRPr/>
            </a:pPr>
            <a:endParaRPr lang="en-US" sz="3200" b="1" dirty="0"/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/>
              <a:t>Database System Concepts </a:t>
            </a:r>
            <a:br>
              <a:rPr lang="en-US" sz="3600" dirty="0"/>
            </a:br>
            <a:r>
              <a:rPr lang="en-US" sz="3600" dirty="0"/>
              <a:t>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767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DBMS Programming Language Interfaces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Programmer interfaces for embedding DML in a programming languages:</a:t>
            </a:r>
          </a:p>
          <a:p>
            <a:pPr lvl="1" eaLnBrk="1" hangingPunct="1"/>
            <a:r>
              <a:rPr lang="en-US" altLang="en-US" sz="2000" b="1">
                <a:ea typeface="ＭＳ Ｐゴシック" panose="020B0600070205080204" pitchFamily="34" charset="-128"/>
              </a:rPr>
              <a:t>Embedded Approach</a:t>
            </a:r>
            <a:r>
              <a:rPr lang="en-US" altLang="en-US" sz="2000">
                <a:ea typeface="ＭＳ Ｐゴシック" panose="020B0600070205080204" pitchFamily="34" charset="-128"/>
              </a:rPr>
              <a:t>: e.g embedded SQL (for C, C++, etc.), SQLJ (for Java)</a:t>
            </a:r>
          </a:p>
          <a:p>
            <a:pPr lvl="1" eaLnBrk="1" hangingPunct="1"/>
            <a:r>
              <a:rPr lang="en-US" altLang="en-US" sz="2000" b="1">
                <a:ea typeface="ＭＳ Ｐゴシック" panose="020B0600070205080204" pitchFamily="34" charset="-128"/>
              </a:rPr>
              <a:t>Procedure Call Approach</a:t>
            </a:r>
            <a:r>
              <a:rPr lang="en-US" altLang="en-US" sz="2000">
                <a:ea typeface="ＭＳ Ｐゴシック" panose="020B0600070205080204" pitchFamily="34" charset="-128"/>
              </a:rPr>
              <a:t>: e.g. JDBC for Java, ODBC (Open Databse Connectivity) for other programming languages as API’s (application programming interfaces)</a:t>
            </a:r>
          </a:p>
          <a:p>
            <a:pPr lvl="1" eaLnBrk="1" hangingPunct="1"/>
            <a:r>
              <a:rPr lang="en-US" altLang="en-US" sz="2000" b="1">
                <a:ea typeface="ＭＳ Ｐゴシック" panose="020B0600070205080204" pitchFamily="34" charset="-128"/>
              </a:rPr>
              <a:t>Database Programming Language Approach</a:t>
            </a:r>
            <a:r>
              <a:rPr lang="en-US" altLang="en-US" sz="2000">
                <a:ea typeface="ＭＳ Ｐゴシック" panose="020B0600070205080204" pitchFamily="34" charset="-128"/>
              </a:rPr>
              <a:t>: e.g. ORACLE has PL/SQL, a programming language based on SQL; language incorporates SQL and its data types as integral components</a:t>
            </a:r>
          </a:p>
          <a:p>
            <a:pPr lvl="1" eaLnBrk="1" hangingPunct="1"/>
            <a:r>
              <a:rPr lang="en-US" altLang="en-US" sz="2000" b="1">
                <a:ea typeface="ＭＳ Ｐゴシック" panose="020B0600070205080204" pitchFamily="34" charset="-128"/>
              </a:rPr>
              <a:t>Scripting Languages: </a:t>
            </a:r>
            <a:r>
              <a:rPr lang="en-US" altLang="en-US" sz="2000">
                <a:ea typeface="ＭＳ Ｐゴシック" panose="020B0600070205080204" pitchFamily="34" charset="-128"/>
              </a:rPr>
              <a:t>PHP (client-side scripting) and Python (server-side scripting) are used to write database programs.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2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96351" y="320467"/>
            <a:ext cx="2743200" cy="419258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Typical DBMS Component Modules</a:t>
            </a:r>
          </a:p>
        </p:txBody>
      </p:sp>
      <p:pic>
        <p:nvPicPr>
          <p:cNvPr id="41988" name="Picture 4" descr="fig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62" y="590111"/>
            <a:ext cx="5825706" cy="583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Centralized and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Client-Server DBMS Architectures 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Centralized DBMS: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Combines everything into single system including- DBMS software, hardware, application programs, and user interface processing software.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User can still connect through a remote terminal – however, all processing is done at centralized site.</a:t>
            </a:r>
          </a:p>
        </p:txBody>
      </p:sp>
    </p:spTree>
    <p:extLst>
      <p:ext uri="{BB962C8B-B14F-4D97-AF65-F5344CB8AC3E}">
        <p14:creationId xmlns:p14="http://schemas.microsoft.com/office/powerpoint/2010/main" val="129858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Physical Centralized Architecture</a:t>
            </a:r>
          </a:p>
        </p:txBody>
      </p:sp>
      <p:pic>
        <p:nvPicPr>
          <p:cNvPr id="45060" name="Picture 4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97038"/>
            <a:ext cx="647700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8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Basic 2-tier Client-Server Architectures</a:t>
            </a:r>
          </a:p>
        </p:txBody>
      </p:sp>
      <p:sp>
        <p:nvSpPr>
          <p:cNvPr id="46084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Specialized Servers with Specialized functions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Print server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File server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DBMS server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Web server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Email server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Clients can access the specialized servers as needed</a:t>
            </a:r>
          </a:p>
        </p:txBody>
      </p:sp>
    </p:spTree>
    <p:extLst>
      <p:ext uri="{BB962C8B-B14F-4D97-AF65-F5344CB8AC3E}">
        <p14:creationId xmlns:p14="http://schemas.microsoft.com/office/powerpoint/2010/main" val="18320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Logical two-tier client server architecture</a:t>
            </a:r>
          </a:p>
        </p:txBody>
      </p:sp>
      <p:pic>
        <p:nvPicPr>
          <p:cNvPr id="48132" name="Picture 4" descr="fig02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63814"/>
            <a:ext cx="78105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5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Clients</a:t>
            </a:r>
          </a:p>
        </p:txBody>
      </p:sp>
      <p:sp>
        <p:nvSpPr>
          <p:cNvPr id="49156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Provide appropriate interfaces through a client software module to access and utilize the various server resources. 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Clients may be diskless machines or PCs or Workstations with disks with only the client software installed.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Connected to the servers via some form of a network.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(LAN: local area network, wireless network, etc.)</a:t>
            </a:r>
          </a:p>
        </p:txBody>
      </p:sp>
    </p:spTree>
    <p:extLst>
      <p:ext uri="{BB962C8B-B14F-4D97-AF65-F5344CB8AC3E}">
        <p14:creationId xmlns:p14="http://schemas.microsoft.com/office/powerpoint/2010/main" val="21878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DBMS Server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Provides database query and transaction services to the clients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Relational DBMS servers are often called SQL servers, query servers, or transaction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Applications running on clients utilize an Application Program Interface (</a:t>
            </a:r>
            <a:r>
              <a:rPr lang="en-US" altLang="en-US" sz="2400" b="1">
                <a:ea typeface="ＭＳ Ｐゴシック" panose="020B0600070205080204" pitchFamily="34" charset="-128"/>
              </a:rPr>
              <a:t>API</a:t>
            </a:r>
            <a:r>
              <a:rPr lang="en-US" altLang="en-US" sz="2400">
                <a:ea typeface="ＭＳ Ｐゴシック" panose="020B0600070205080204" pitchFamily="34" charset="-128"/>
              </a:rPr>
              <a:t>) to access server databases via standard interface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ODBC: Open Database Connectivity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JDBC: for Java programming access</a:t>
            </a:r>
          </a:p>
        </p:txBody>
      </p:sp>
    </p:spTree>
    <p:extLst>
      <p:ext uri="{BB962C8B-B14F-4D97-AF65-F5344CB8AC3E}">
        <p14:creationId xmlns:p14="http://schemas.microsoft.com/office/powerpoint/2010/main" val="21805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Two Tier Client-Server Architecture</a:t>
            </a:r>
          </a:p>
        </p:txBody>
      </p:sp>
      <p:sp>
        <p:nvSpPr>
          <p:cNvPr id="53252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Client and server must install appropriate client module and server module software for ODBC or JDBC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client program may connect to several DBMSs, sometimes called the data sources.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 general, data sources can be files or other non-DBMS software that manages data.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See Chapter 10 for details on Database Programming</a:t>
            </a:r>
          </a:p>
        </p:txBody>
      </p:sp>
    </p:spTree>
    <p:extLst>
      <p:ext uri="{BB962C8B-B14F-4D97-AF65-F5344CB8AC3E}">
        <p14:creationId xmlns:p14="http://schemas.microsoft.com/office/powerpoint/2010/main" val="13708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 Tier Client-Server Architecture</a:t>
            </a:r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63714" y="1295400"/>
            <a:ext cx="8294687" cy="4876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Common for Web applications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Intermediate Layer called Application Server or Web Server: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Stores the web connectivity software and the business logic part of the application used to access the corresponding data from the database server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Acts like a conduit for sending partially processed data between the database server and the client.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Three-tier Architecture Can Enhance Security: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Database server only accessible via middle tier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Clients cannot directly access database server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Clients contain user interfaces and Web browsers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The client is typically a PC or a mobile device connected to the Web</a:t>
            </a:r>
          </a:p>
        </p:txBody>
      </p:sp>
    </p:spTree>
    <p:extLst>
      <p:ext uri="{BB962C8B-B14F-4D97-AF65-F5344CB8AC3E}">
        <p14:creationId xmlns:p14="http://schemas.microsoft.com/office/powerpoint/2010/main" val="2169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Models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Data Model: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set of concepts to describe the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structure</a:t>
            </a:r>
            <a:r>
              <a:rPr lang="en-US" altLang="en-US" sz="2200">
                <a:ea typeface="ＭＳ Ｐゴシック" panose="020B0600070205080204" pitchFamily="34" charset="-128"/>
              </a:rPr>
              <a:t> of a database, the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operations </a:t>
            </a:r>
            <a:r>
              <a:rPr lang="en-US" altLang="en-US" sz="2200">
                <a:ea typeface="ＭＳ Ｐゴシック" panose="020B0600070205080204" pitchFamily="34" charset="-128"/>
              </a:rPr>
              <a:t>for manipulating these structures, and certain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constraints</a:t>
            </a:r>
            <a:r>
              <a:rPr lang="en-US" altLang="en-US" sz="2200">
                <a:ea typeface="ＭＳ Ｐゴシック" panose="020B0600070205080204" pitchFamily="34" charset="-128"/>
              </a:rPr>
              <a:t> that the database should obey.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Data Model Structure and Constraints: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Constructs are used to define the database structure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Constructs typically include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elements </a:t>
            </a:r>
            <a:r>
              <a:rPr lang="en-US" altLang="en-US" sz="2200">
                <a:ea typeface="ＭＳ Ｐゴシック" panose="020B0600070205080204" pitchFamily="34" charset="-128"/>
              </a:rPr>
              <a:t>(and their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data types</a:t>
            </a:r>
            <a:r>
              <a:rPr lang="en-US" altLang="en-US" sz="2200">
                <a:ea typeface="ＭＳ Ｐゴシック" panose="020B0600070205080204" pitchFamily="34" charset="-128"/>
              </a:rPr>
              <a:t>) as well as groups of elements (e.g.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entity, record, table</a:t>
            </a:r>
            <a:r>
              <a:rPr lang="en-US" altLang="en-US" sz="2200">
                <a:ea typeface="ＭＳ Ｐゴシック" panose="020B0600070205080204" pitchFamily="34" charset="-128"/>
              </a:rPr>
              <a:t>), and </a:t>
            </a:r>
            <a:r>
              <a:rPr lang="en-US" altLang="en-US" sz="2200" b="1" i="1">
                <a:ea typeface="ＭＳ Ｐゴシック" panose="020B0600070205080204" pitchFamily="34" charset="-128"/>
              </a:rPr>
              <a:t>relationships</a:t>
            </a:r>
            <a:r>
              <a:rPr lang="en-US" altLang="en-US" sz="2200">
                <a:ea typeface="ＭＳ Ｐゴシック" panose="020B0600070205080204" pitchFamily="34" charset="-128"/>
              </a:rPr>
              <a:t> among such groups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Constraints specify some restrictions on valid data; these constraints must be enforced at all times</a:t>
            </a:r>
          </a:p>
        </p:txBody>
      </p:sp>
    </p:spTree>
    <p:extLst>
      <p:ext uri="{BB962C8B-B14F-4D97-AF65-F5344CB8AC3E}">
        <p14:creationId xmlns:p14="http://schemas.microsoft.com/office/powerpoint/2010/main" val="35629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Three-tier client-server architecture</a:t>
            </a:r>
          </a:p>
        </p:txBody>
      </p:sp>
      <p:pic>
        <p:nvPicPr>
          <p:cNvPr id="57348" name="Picture 4" descr="fig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6" y="1847850"/>
            <a:ext cx="81946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Variations of Distributed DBMSs (DDBMSs)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Homogeneous DDBMS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Heterogeneous DDBMS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Federated or Multidatabase Systems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Participating Databases are loosely coupled with high degree of autonomy.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Distributed Database Systems have now come to be known as client-server based database systems because: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They do not support a totally distributed environment, but rather a set of database servers supporting a set of clients.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5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11" y="268289"/>
            <a:ext cx="9670212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History of Data Models (Additional Material)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Network Model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Hierarchical Model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Model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Object-oriented Data Models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Object-Relational Models</a:t>
            </a:r>
          </a:p>
        </p:txBody>
      </p:sp>
    </p:spTree>
    <p:extLst>
      <p:ext uri="{BB962C8B-B14F-4D97-AF65-F5344CB8AC3E}">
        <p14:creationId xmlns:p14="http://schemas.microsoft.com/office/powerpoint/2010/main" val="696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History of Data Models </a:t>
            </a:r>
          </a:p>
        </p:txBody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ea typeface="ＭＳ Ｐゴシック" panose="020B0600070205080204" pitchFamily="34" charset="-128"/>
              </a:rPr>
              <a:t>Network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The first network DBMS was implemented by Honeywell in 1964-65 (IDS System).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Adopted heavily due to the support by CODASYL (Conference on Data Systems Languages) (CODASYL - DBTG report of 1971).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Later implemented in a large variety of systems - IDMS (Cullinet - now Computer Associates), DMS 1100 (Unisys), IMAGE (H.P. (Hewlett-Packard)), VAX -DBMS (Digital Equipment Corp., next COMPAQ, now H.P.).</a:t>
            </a:r>
          </a:p>
        </p:txBody>
      </p:sp>
    </p:spTree>
    <p:extLst>
      <p:ext uri="{BB962C8B-B14F-4D97-AF65-F5344CB8AC3E}">
        <p14:creationId xmlns:p14="http://schemas.microsoft.com/office/powerpoint/2010/main" val="41129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Network Model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Network Model is able to model complex relationships and represents semantics of add/delete on the relationships.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Can handle most situations for modeling using record types and relationship types.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Language is navigational; uses constructs like FIND, FIND member, FIND owner, FIND NEXT within set, GET,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Programmers can do optimal navigation through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420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Network Model</a:t>
            </a:r>
          </a:p>
        </p:txBody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Disadvantages: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Navigational and procedural nature of processing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contains a complex array of pointers that thread through a set of records.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Little scope for automated “query optimization”</a:t>
            </a:r>
          </a:p>
        </p:txBody>
      </p:sp>
    </p:spTree>
    <p:extLst>
      <p:ext uri="{BB962C8B-B14F-4D97-AF65-F5344CB8AC3E}">
        <p14:creationId xmlns:p14="http://schemas.microsoft.com/office/powerpoint/2010/main" val="4432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History of Data Models 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Hierarchical Data Model: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Initially implemented in a joint effort by IBM and North American Rockwell around 1965. Resulted in the IMS family of systems.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IBM’s IMS product had (and still has) a very large customer base worldwide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Hierarchical model was formalized based on the IMS system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Other systems based on this model: System 2k (SAS inc.)</a:t>
            </a:r>
          </a:p>
        </p:txBody>
      </p:sp>
    </p:spTree>
    <p:extLst>
      <p:ext uri="{BB962C8B-B14F-4D97-AF65-F5344CB8AC3E}">
        <p14:creationId xmlns:p14="http://schemas.microsoft.com/office/powerpoint/2010/main" val="38258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Hierarchical Model</a:t>
            </a:r>
          </a:p>
        </p:txBody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Advantages: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Simple to construct and operate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Corresponds to a number of natural hierarchically organized domains, e.g., organization (“org”) chart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Language is simple: 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Uses constructs like GET, GET UNIQUE, GET NEXT, GET NEXT WITHIN PARENT, etc.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Disadvantages: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Navigational and procedural nature of processing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Database is visualized as a linear arrangement of records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Little scope for "query optimization"</a:t>
            </a:r>
          </a:p>
        </p:txBody>
      </p:sp>
    </p:spTree>
    <p:extLst>
      <p:ext uri="{BB962C8B-B14F-4D97-AF65-F5344CB8AC3E}">
        <p14:creationId xmlns:p14="http://schemas.microsoft.com/office/powerpoint/2010/main" val="879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History of Data Models 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Relational Model: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Proposed in 1970 by E.F. Codd (IBM), first commercial system in 1981-82.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Now in several commercial products (e.g. DB2, ORACLE, MS SQL Server, SYBASE, INFORMIX).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Several free open source implementations, e.g. MySQL, PostgreSQL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Currently most dominant for developing database applications.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SQL relational standards: SQL-89 (SQL1), SQL-92 (SQL2), SQL-99, SQL3, …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Chapters 5 through 11 describe this model in detail</a:t>
            </a:r>
          </a:p>
        </p:txBody>
      </p:sp>
    </p:spTree>
    <p:extLst>
      <p:ext uri="{BB962C8B-B14F-4D97-AF65-F5344CB8AC3E}">
        <p14:creationId xmlns:p14="http://schemas.microsoft.com/office/powerpoint/2010/main" val="28259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History of Data Models</a:t>
            </a:r>
          </a:p>
        </p:txBody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Object-oriented Data Models: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Several models have been proposed for implementing in a database system.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One set comprises models of persistent O-O Programming Languages such as C++ (e.g., in OBJECTSTORE or VERSANT), and Smalltalk (e.g., in GEMSTONE).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Additionally, systems like O2, ORION (at MCC - then ITASCA), IRIS (at H.P.- used in Open OODB).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Object Database Standard: ODMG-93, ODMG-version 2.0, ODMG-version 3.0.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Chapter 12 describes this model.</a:t>
            </a:r>
          </a:p>
        </p:txBody>
      </p:sp>
    </p:spTree>
    <p:extLst>
      <p:ext uri="{BB962C8B-B14F-4D97-AF65-F5344CB8AC3E}">
        <p14:creationId xmlns:p14="http://schemas.microsoft.com/office/powerpoint/2010/main" val="41730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Models (continued)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Data Model Operations: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These operations are used for specifying database </a:t>
            </a:r>
            <a:r>
              <a:rPr lang="en-US" altLang="en-US" i="1" smtClean="0">
                <a:ea typeface="ＭＳ Ｐゴシック" panose="020B0600070205080204" pitchFamily="34" charset="-128"/>
              </a:rPr>
              <a:t>retrievals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updates</a:t>
            </a:r>
            <a:r>
              <a:rPr lang="en-US" altLang="en-US" smtClean="0">
                <a:ea typeface="ＭＳ Ｐゴシック" panose="020B0600070205080204" pitchFamily="34" charset="-128"/>
              </a:rPr>
              <a:t> by referring to the constructs of the data model.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Operations on the data model may include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basic model operations </a:t>
            </a:r>
            <a:r>
              <a:rPr lang="en-US" altLang="en-US" smtClean="0">
                <a:ea typeface="ＭＳ Ｐゴシック" panose="020B0600070205080204" pitchFamily="34" charset="-128"/>
              </a:rPr>
              <a:t>(e.g. generic insert, delete, update) and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 user-defined operations </a:t>
            </a:r>
            <a:r>
              <a:rPr lang="en-US" altLang="en-US" smtClean="0">
                <a:ea typeface="ＭＳ Ｐゴシック" panose="020B0600070205080204" pitchFamily="34" charset="-128"/>
              </a:rPr>
              <a:t>(e.g. compute_student_gpa, update_inventory)</a:t>
            </a:r>
            <a:endParaRPr lang="en-US" altLang="en-US" b="1" i="1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History of Data Models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Object-Relational Models: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trend to mix object models with relational was started with Informix Universal Server.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systems incorporated concepts from object databases leading to object-relational.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Exemplified in the versions of Oracle, DB2, and SQL Server and other DBMSs.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Current trend by Relational DBMS vendors is to extend relational DBMSs with capability to process XML, Text and other data types.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term “Object-relational” is receding in 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26727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Categories of Data Models</a:t>
            </a:r>
          </a:p>
        </p:txBody>
      </p:sp>
      <p:sp>
        <p:nvSpPr>
          <p:cNvPr id="819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714" y="1295400"/>
            <a:ext cx="8294687" cy="4876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Conceptual (high-level, semantic)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are close to the way many users perceive data.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(Also called </a:t>
            </a:r>
            <a:r>
              <a:rPr lang="en-US" altLang="en-US" b="1" i="1" dirty="0"/>
              <a:t>entity-based</a:t>
            </a:r>
            <a:r>
              <a:rPr lang="en-US" altLang="en-US" i="1" dirty="0"/>
              <a:t> </a:t>
            </a:r>
            <a:r>
              <a:rPr lang="en-US" altLang="en-US" dirty="0"/>
              <a:t>or</a:t>
            </a:r>
            <a:r>
              <a:rPr lang="en-US" altLang="en-US" i="1" dirty="0"/>
              <a:t> </a:t>
            </a:r>
            <a:r>
              <a:rPr lang="en-US" altLang="en-US" b="1" i="1" dirty="0"/>
              <a:t>object-based</a:t>
            </a:r>
            <a:r>
              <a:rPr lang="en-US" altLang="en-US" dirty="0"/>
              <a:t> data models.)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Physical (low-level, internal)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describe details of how data is stored in the computer. These are usually specified in an ad-hoc manner through DBMS design and administration manuals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Implementation (representational)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fall between the above two, used by many commercial DBMS implementations (e.g. relational data models used in many commercial systems).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Self-Describing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Combine the description of data with the data values. Examples include XML, key-value stores and some NOSQL systems.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Schemas versus Instances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Database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description</a:t>
            </a:r>
            <a:r>
              <a:rPr lang="en-US" altLang="en-US" smtClean="0">
                <a:ea typeface="ＭＳ Ｐゴシック" panose="020B0600070205080204" pitchFamily="34" charset="-128"/>
              </a:rPr>
              <a:t> of a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Includes descriptions of the database structure, data types, and the constraints on the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Schema Diagram: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An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illustrative</a:t>
            </a:r>
            <a:r>
              <a:rPr lang="en-US" altLang="en-US" smtClean="0">
                <a:ea typeface="ＭＳ Ｐゴシック" panose="020B0600070205080204" pitchFamily="34" charset="-128"/>
              </a:rPr>
              <a:t> display of (most aspects of) a database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Schema Construct: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component</a:t>
            </a:r>
            <a:r>
              <a:rPr lang="en-US" altLang="en-US" smtClean="0">
                <a:ea typeface="ＭＳ Ｐゴシック" panose="020B0600070205080204" pitchFamily="34" charset="-128"/>
              </a:rPr>
              <a:t> of the schema or an object within the schema, e.g., STUDENT, COURSE.</a:t>
            </a:r>
          </a:p>
        </p:txBody>
      </p:sp>
    </p:spTree>
    <p:extLst>
      <p:ext uri="{BB962C8B-B14F-4D97-AF65-F5344CB8AC3E}">
        <p14:creationId xmlns:p14="http://schemas.microsoft.com/office/powerpoint/2010/main" val="5839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Schemas versus Instances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State: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actual data stored in a database at a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particular moment in time</a:t>
            </a:r>
            <a:r>
              <a:rPr lang="en-US" altLang="en-US" smtClean="0">
                <a:ea typeface="ＭＳ Ｐゴシック" panose="020B0600070205080204" pitchFamily="34" charset="-128"/>
              </a:rPr>
              <a:t>. This includes the collection of all the data in the database.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Also called database instance (or occurrence or snapshot).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i="1" smtClean="0">
                <a:ea typeface="ＭＳ Ｐゴシック" panose="020B0600070205080204" pitchFamily="34" charset="-128"/>
              </a:rPr>
              <a:t>instance </a:t>
            </a:r>
            <a:r>
              <a:rPr lang="en-US" altLang="en-US" smtClean="0">
                <a:ea typeface="ＭＳ Ｐゴシック" panose="020B0600070205080204" pitchFamily="34" charset="-128"/>
              </a:rPr>
              <a:t> is also applied to individual database components, e.g. </a:t>
            </a:r>
            <a:r>
              <a:rPr lang="en-US" altLang="en-US" i="1" smtClean="0">
                <a:ea typeface="ＭＳ Ｐゴシック" panose="020B0600070205080204" pitchFamily="34" charset="-128"/>
              </a:rPr>
              <a:t>record instance, table instance, entity instance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6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Schema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vs. Database State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State: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Refers to the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content</a:t>
            </a:r>
            <a:r>
              <a:rPr lang="en-US" altLang="en-US" smtClean="0">
                <a:ea typeface="ＭＳ Ｐゴシック" panose="020B0600070205080204" pitchFamily="34" charset="-128"/>
              </a:rPr>
              <a:t> of a database at a moment in time.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Initial Database State: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Refers to the database state when it is initially loaded into the system.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Valid State: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state that satisfies the structure and constraints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920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Schema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vs. Database State (continued)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Distinction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database schema</a:t>
            </a:r>
            <a:r>
              <a:rPr lang="en-US" altLang="en-US" smtClean="0">
                <a:ea typeface="ＭＳ Ｐゴシック" panose="020B0600070205080204" pitchFamily="34" charset="-128"/>
              </a:rPr>
              <a:t> changes very infrequently.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database state</a:t>
            </a:r>
            <a:r>
              <a:rPr lang="en-US" altLang="en-US" smtClean="0">
                <a:ea typeface="ＭＳ Ｐゴシック" panose="020B0600070205080204" pitchFamily="34" charset="-128"/>
              </a:rPr>
              <a:t> changes every time the database is updated. 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Schema</a:t>
            </a:r>
            <a:r>
              <a:rPr lang="en-US" altLang="en-US" smtClean="0">
                <a:ea typeface="ＭＳ Ｐゴシック" panose="020B0600070205080204" pitchFamily="34" charset="-128"/>
              </a:rPr>
              <a:t> is also called </a:t>
            </a:r>
            <a:r>
              <a:rPr lang="en-US" altLang="en-US" b="1" smtClean="0">
                <a:ea typeface="ＭＳ Ｐゴシック" panose="020B0600070205080204" pitchFamily="34" charset="-128"/>
              </a:rPr>
              <a:t>intension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State</a:t>
            </a:r>
            <a:r>
              <a:rPr lang="en-US" altLang="en-US" smtClean="0">
                <a:ea typeface="ＭＳ Ｐゴシック" panose="020B0600070205080204" pitchFamily="34" charset="-128"/>
              </a:rPr>
              <a:t> is also called </a:t>
            </a:r>
            <a:r>
              <a:rPr lang="en-US" altLang="en-US" b="1" smtClean="0">
                <a:ea typeface="ＭＳ Ｐゴシック" panose="020B0600070205080204" pitchFamily="34" charset="-128"/>
              </a:rPr>
              <a:t>extension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3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293</TotalTime>
  <Words>2079</Words>
  <Application>Microsoft Office PowerPoint</Application>
  <PresentationFormat>Widescreen</PresentationFormat>
  <Paragraphs>244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Tahoma</vt:lpstr>
      <vt:lpstr>Wingdings</vt:lpstr>
      <vt:lpstr>Office Theme</vt:lpstr>
      <vt:lpstr>        CS203-Database Systems</vt:lpstr>
      <vt:lpstr> 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 vs. Database State</vt:lpstr>
      <vt:lpstr>Database Schema  vs. Database State (continued)</vt:lpstr>
      <vt:lpstr>Example of a Database Schema</vt:lpstr>
      <vt:lpstr>Example of a database state</vt:lpstr>
      <vt:lpstr>Three-Schema Architecture</vt:lpstr>
      <vt:lpstr>Three-Schema Architecture</vt:lpstr>
      <vt:lpstr>The three-schema architecture</vt:lpstr>
      <vt:lpstr>Three-Schema Architecture</vt:lpstr>
      <vt:lpstr>Data Independence</vt:lpstr>
      <vt:lpstr>Data Independence (continued)</vt:lpstr>
      <vt:lpstr>PowerPoint Presentation</vt:lpstr>
      <vt:lpstr>DBMS Languages</vt:lpstr>
      <vt:lpstr>DBMS Programming Language Interfaces</vt:lpstr>
      <vt:lpstr>Typical DBMS Component Modules</vt:lpstr>
      <vt:lpstr>Centralized and  Client-Server DBMS Architectures </vt:lpstr>
      <vt:lpstr>A Physical Centralized Architecture</vt:lpstr>
      <vt:lpstr>Basic 2-tier Client-Server Architectures</vt:lpstr>
      <vt:lpstr>Logical two-tier client server architecture</vt:lpstr>
      <vt:lpstr>Clients</vt:lpstr>
      <vt:lpstr>DBMS Server</vt:lpstr>
      <vt:lpstr>Two Tier Client-Server Architecture</vt:lpstr>
      <vt:lpstr>Three Tier Client-Server Architecture</vt:lpstr>
      <vt:lpstr>Three-tier client-server architecture</vt:lpstr>
      <vt:lpstr>Variations of Distributed DBMSs (DDBMSs)</vt:lpstr>
      <vt:lpstr>History of Data Models (Additional Material)</vt:lpstr>
      <vt:lpstr>History of Data Models </vt:lpstr>
      <vt:lpstr>Network Model</vt:lpstr>
      <vt:lpstr>Network Model</vt:lpstr>
      <vt:lpstr>History of Data Models </vt:lpstr>
      <vt:lpstr>Hierarchical Model</vt:lpstr>
      <vt:lpstr>History of Data Models </vt:lpstr>
      <vt:lpstr>History of Data Models</vt:lpstr>
      <vt:lpstr>History of Data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59</cp:revision>
  <dcterms:created xsi:type="dcterms:W3CDTF">2020-09-07T05:50:47Z</dcterms:created>
  <dcterms:modified xsi:type="dcterms:W3CDTF">2020-10-14T10:00:03Z</dcterms:modified>
</cp:coreProperties>
</file>