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590DA-3FD2-4561-8916-7F3571138BC9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AD11C-1893-4E3A-AC42-84D2C9FA2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97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87C6AE7-C4B5-4CF0-9A3A-7A8D62CF186A}" type="slidenum">
              <a:rPr lang="en-CA" altLang="en-US" sz="1200" smtClean="0">
                <a:latin typeface="Tahoma" panose="020B0604030504040204" pitchFamily="34" charset="0"/>
              </a:rPr>
              <a:pPr/>
              <a:t>2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7059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AC6E15D-1112-4FBF-9593-E87D6ABDFC2A}" type="slidenum">
              <a:rPr lang="en-CA" altLang="en-US" sz="1200" smtClean="0">
                <a:latin typeface="Tahoma" panose="020B0604030504040204" pitchFamily="34" charset="0"/>
              </a:rPr>
              <a:pPr/>
              <a:t>11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8828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6E51B29-4F85-4EFD-BA98-14004C38244B}" type="slidenum">
              <a:rPr lang="en-CA" altLang="en-US" sz="1200" smtClean="0">
                <a:latin typeface="Tahoma" panose="020B0604030504040204" pitchFamily="34" charset="0"/>
              </a:rPr>
              <a:pPr/>
              <a:t>12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2867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10360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28150B0-DE58-4AEE-816F-DE40DB85A37D}" type="slidenum">
              <a:rPr lang="en-CA" altLang="en-US" sz="1200" smtClean="0">
                <a:latin typeface="Tahoma" panose="020B0604030504040204" pitchFamily="34" charset="0"/>
              </a:rPr>
              <a:pPr/>
              <a:t>13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8213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78A9253-532F-467F-9068-6141CDFD3DBA}" type="slidenum">
              <a:rPr lang="en-CA" altLang="en-US" sz="1200" smtClean="0">
                <a:latin typeface="Tahoma" panose="020B0604030504040204" pitchFamily="34" charset="0"/>
              </a:rPr>
              <a:pPr/>
              <a:t>14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3277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3313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E7E6C6C-3222-424C-A8C1-6456A34962FE}" type="slidenum">
              <a:rPr lang="en-CA" altLang="en-US" sz="1200" smtClean="0">
                <a:latin typeface="Tahoma" panose="020B0604030504040204" pitchFamily="34" charset="0"/>
              </a:rPr>
              <a:pPr/>
              <a:t>15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99106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7720B57-CC80-4431-B5C3-75E026EDD68B}" type="slidenum">
              <a:rPr lang="en-CA" altLang="en-US" sz="1200" smtClean="0">
                <a:latin typeface="Tahoma" panose="020B0604030504040204" pitchFamily="34" charset="0"/>
              </a:rPr>
              <a:pPr/>
              <a:t>16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3686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45462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7C6DBD5-B65B-4868-B5D5-1DE4A7CE55BE}" type="slidenum">
              <a:rPr lang="en-CA" altLang="en-US" sz="1200" smtClean="0">
                <a:latin typeface="Tahoma" panose="020B0604030504040204" pitchFamily="34" charset="0"/>
              </a:rPr>
              <a:pPr/>
              <a:t>17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6621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9EDFE42-F852-41E3-A642-5E1F58D240FC}" type="slidenum">
              <a:rPr lang="en-CA" altLang="en-US" sz="1200" smtClean="0">
                <a:latin typeface="Tahoma" panose="020B0604030504040204" pitchFamily="34" charset="0"/>
              </a:rPr>
              <a:pPr/>
              <a:t>18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4096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53339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9FB4C7A-F2B0-48A1-A09B-30A605D05ECA}" type="slidenum">
              <a:rPr lang="en-CA" altLang="en-US" sz="1200" smtClean="0">
                <a:latin typeface="Tahoma" panose="020B0604030504040204" pitchFamily="34" charset="0"/>
              </a:rPr>
              <a:pPr/>
              <a:t>20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4403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55732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40B9142-A521-4D25-89C7-63F1E1ED8052}" type="slidenum">
              <a:rPr lang="en-CA" altLang="en-US" sz="1200" smtClean="0">
                <a:latin typeface="Tahoma" panose="020B0604030504040204" pitchFamily="34" charset="0"/>
              </a:rPr>
              <a:pPr/>
              <a:t>21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1166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C842394-3D18-4833-851F-4E9996E93D23}" type="slidenum">
              <a:rPr lang="en-CA" altLang="en-US" sz="1200" smtClean="0">
                <a:latin typeface="Tahoma" panose="020B0604030504040204" pitchFamily="34" charset="0"/>
              </a:rPr>
              <a:pPr/>
              <a:t>3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4056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01E45C3-3FB9-4812-A298-286D75662A13}" type="slidenum">
              <a:rPr lang="en-CA" altLang="en-US" sz="1200" smtClean="0">
                <a:latin typeface="Tahoma" panose="020B0604030504040204" pitchFamily="34" charset="0"/>
              </a:rPr>
              <a:pPr/>
              <a:t>22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4813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51535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BF556CF-9145-476B-99B4-1A08CEEFB4CA}" type="slidenum">
              <a:rPr lang="en-CA" altLang="en-US" sz="1200" smtClean="0">
                <a:latin typeface="Tahoma" panose="020B0604030504040204" pitchFamily="34" charset="0"/>
              </a:rPr>
              <a:pPr/>
              <a:t>23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82767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1D7AD15-9F63-4917-8CD0-4E61F062D402}" type="slidenum">
              <a:rPr lang="en-CA" altLang="en-US" sz="1200" smtClean="0">
                <a:latin typeface="Tahoma" panose="020B0604030504040204" pitchFamily="34" charset="0"/>
              </a:rPr>
              <a:pPr/>
              <a:t>24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522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51432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474C36E-D9F1-45DF-A38C-66FD6C0F5366}" type="slidenum">
              <a:rPr lang="en-CA" altLang="en-US" sz="1200" smtClean="0">
                <a:latin typeface="Tahoma" panose="020B0604030504040204" pitchFamily="34" charset="0"/>
              </a:rPr>
              <a:pPr/>
              <a:t>25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83835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512C856-6C7F-434F-9290-80E4EB99DC78}" type="slidenum">
              <a:rPr lang="en-CA" altLang="en-US" sz="1200" smtClean="0">
                <a:latin typeface="Tahoma" panose="020B0604030504040204" pitchFamily="34" charset="0"/>
              </a:rPr>
              <a:pPr/>
              <a:t>26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50726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864DD4B-3863-4FAA-93C3-012F4BBD144A}" type="slidenum">
              <a:rPr lang="en-CA" altLang="en-US" sz="1200" smtClean="0">
                <a:latin typeface="Tahoma" panose="020B0604030504040204" pitchFamily="34" charset="0"/>
              </a:rPr>
              <a:pPr/>
              <a:t>29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65507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62A7D10-379E-4F5E-A3DE-EDC693A72491}" type="slidenum">
              <a:rPr lang="en-CA" altLang="en-US" sz="1200" smtClean="0">
                <a:latin typeface="Tahoma" panose="020B0604030504040204" pitchFamily="34" charset="0"/>
              </a:rPr>
              <a:pPr/>
              <a:t>30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49785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CDB84A8-A9C2-4AC4-891C-6EABF62B1C86}" type="slidenum">
              <a:rPr lang="en-CA" altLang="en-US" sz="1200" smtClean="0">
                <a:latin typeface="Tahoma" panose="020B0604030504040204" pitchFamily="34" charset="0"/>
              </a:rPr>
              <a:pPr/>
              <a:t>31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69231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4F922D0-71D1-4D04-8BFF-24D36D6C0AAC}" type="slidenum">
              <a:rPr lang="en-CA" altLang="en-US" sz="1200" smtClean="0">
                <a:latin typeface="Tahoma" panose="020B0604030504040204" pitchFamily="34" charset="0"/>
              </a:rPr>
              <a:pPr/>
              <a:t>32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07070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0406EC4-C743-4AB9-A1A3-95D0A2B09EC2}" type="slidenum">
              <a:rPr lang="en-CA" altLang="en-US" sz="1200" smtClean="0">
                <a:latin typeface="Tahoma" panose="020B0604030504040204" pitchFamily="34" charset="0"/>
              </a:rPr>
              <a:pPr/>
              <a:t>33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1810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F664717-912C-4070-913E-CC18AAF6F5CC}" type="slidenum">
              <a:rPr lang="en-CA" altLang="en-US" sz="1200" smtClean="0">
                <a:latin typeface="Tahoma" panose="020B0604030504040204" pitchFamily="34" charset="0"/>
              </a:rPr>
              <a:pPr/>
              <a:t>4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122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68429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7F7DB07-7228-4FF0-BEC5-DC26F9B53CA6}" type="slidenum">
              <a:rPr lang="en-CA" altLang="en-US" sz="1200" smtClean="0">
                <a:latin typeface="Tahoma" panose="020B0604030504040204" pitchFamily="34" charset="0"/>
              </a:rPr>
              <a:pPr/>
              <a:t>34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47485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5FD4FE4-313D-4D78-9219-3FD9403F67DF}" type="slidenum">
              <a:rPr lang="en-CA" altLang="en-US" sz="1200" smtClean="0">
                <a:latin typeface="Tahoma" panose="020B0604030504040204" pitchFamily="34" charset="0"/>
              </a:rPr>
              <a:pPr/>
              <a:t>35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5847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B2568E3-C575-4986-944E-EE25044EE6AB}" type="slidenum">
              <a:rPr lang="en-CA" altLang="en-US" sz="1200" smtClean="0">
                <a:latin typeface="Tahoma" panose="020B0604030504040204" pitchFamily="34" charset="0"/>
              </a:rPr>
              <a:pPr/>
              <a:t>36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16470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C7B7747-EAEF-45EA-8B46-B2260EF36DB0}" type="slidenum">
              <a:rPr lang="en-CA" altLang="en-US" sz="1200" smtClean="0">
                <a:latin typeface="Tahoma" panose="020B0604030504040204" pitchFamily="34" charset="0"/>
              </a:rPr>
              <a:pPr/>
              <a:t>37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00985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62E7A35-0F72-496D-B868-D7DD2CB2D26D}" type="slidenum">
              <a:rPr lang="en-CA" altLang="en-US" sz="1200" smtClean="0">
                <a:latin typeface="Tahoma" panose="020B0604030504040204" pitchFamily="34" charset="0"/>
              </a:rPr>
              <a:pPr/>
              <a:t>38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3147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27ED1A5-44DD-4E20-A1BA-1DEA9F20FF68}" type="slidenum">
              <a:rPr lang="en-CA" altLang="en-US" sz="1200" smtClean="0">
                <a:latin typeface="Tahoma" panose="020B0604030504040204" pitchFamily="34" charset="0"/>
              </a:rPr>
              <a:pPr/>
              <a:t>5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1433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6600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B7636BF-A1F1-4893-80AA-F76C6C80C25D}" type="slidenum">
              <a:rPr lang="en-CA" altLang="en-US" sz="1200" smtClean="0">
                <a:latin typeface="Tahoma" panose="020B0604030504040204" pitchFamily="34" charset="0"/>
              </a:rPr>
              <a:pPr/>
              <a:t>6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8513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C384754-C1A8-4947-8533-00046B8D98B2}" type="slidenum">
              <a:rPr lang="en-CA" altLang="en-US" sz="1200" smtClean="0">
                <a:latin typeface="Tahoma" panose="020B0604030504040204" pitchFamily="34" charset="0"/>
              </a:rPr>
              <a:pPr/>
              <a:t>7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4536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7A00AC4-D5BF-412D-A750-B9BFED9D5BC4}" type="slidenum">
              <a:rPr lang="en-CA" altLang="en-US" sz="1200" smtClean="0">
                <a:latin typeface="Tahoma" panose="020B0604030504040204" pitchFamily="34" charset="0"/>
              </a:rPr>
              <a:pPr/>
              <a:t>8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2048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8620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EA9DF6A-3BA8-47D3-9D3A-CBA1AF5C289B}" type="slidenum">
              <a:rPr lang="en-CA" altLang="en-US" sz="1200" smtClean="0">
                <a:latin typeface="Tahoma" panose="020B0604030504040204" pitchFamily="34" charset="0"/>
              </a:rPr>
              <a:pPr/>
              <a:t>9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5901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51ACEAE-F8A3-4AD1-8222-0422BFD5E18C}" type="slidenum">
              <a:rPr lang="en-CA" altLang="en-US" sz="1200" smtClean="0">
                <a:latin typeface="Tahoma" panose="020B0604030504040204" pitchFamily="34" charset="0"/>
              </a:rPr>
              <a:pPr/>
              <a:t>10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2457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3542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9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58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1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3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3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7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80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2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4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42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6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ABADA-53A4-47B7-81C3-83D8469E7AE0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6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14410"/>
            <a:ext cx="12192001" cy="1094570"/>
          </a:xfrm>
          <a:solidFill>
            <a:srgbClr val="00B0F0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        </a:t>
            </a:r>
            <a:r>
              <a:rPr lang="en-US" sz="5400" dirty="0" smtClean="0">
                <a:solidFill>
                  <a:schemeClr val="bg1"/>
                </a:solidFill>
              </a:rPr>
              <a:t>CS203-Database Systems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88059" y="4611319"/>
            <a:ext cx="3404556" cy="926838"/>
          </a:xfrm>
        </p:spPr>
        <p:txBody>
          <a:bodyPr/>
          <a:lstStyle/>
          <a:p>
            <a:pPr algn="r"/>
            <a:r>
              <a:rPr lang="en-US" dirty="0" smtClean="0"/>
              <a:t>Mr. Faizad Ullah</a:t>
            </a:r>
          </a:p>
          <a:p>
            <a:pPr algn="r"/>
            <a:r>
              <a:rPr lang="en-US" sz="1400" dirty="0" smtClean="0"/>
              <a:t>Lecturer Computer Science</a:t>
            </a:r>
            <a:endParaRPr lang="en-US" sz="14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8353" y="914410"/>
            <a:ext cx="1158634" cy="1110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3784120" y="3141953"/>
            <a:ext cx="3404556" cy="926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/>
              <a:t>Chapter 05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1471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Formal Definitions - Domain</a:t>
            </a:r>
          </a:p>
        </p:txBody>
      </p:sp>
      <p:sp>
        <p:nvSpPr>
          <p:cNvPr id="2355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A </a:t>
            </a:r>
            <a:r>
              <a:rPr lang="en-US" altLang="en-US" sz="2000" b="1">
                <a:ea typeface="ＭＳ Ｐゴシック" panose="020B0600070205080204" pitchFamily="34" charset="-128"/>
              </a:rPr>
              <a:t>domain</a:t>
            </a:r>
            <a:r>
              <a:rPr lang="en-US" altLang="en-US" sz="2000">
                <a:ea typeface="ＭＳ Ｐゴシック" panose="020B0600070205080204" pitchFamily="34" charset="-128"/>
              </a:rPr>
              <a:t> has a logical definition: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900">
                <a:ea typeface="ＭＳ Ｐゴシック" panose="020B0600070205080204" pitchFamily="34" charset="-128"/>
              </a:rPr>
              <a:t>Example: “USA_phone_numbers” are the set of 10 digit phone numbers valid in the U.S.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A domain also has a data-type or a format defined for it.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900">
                <a:ea typeface="ＭＳ Ｐゴシック" panose="020B0600070205080204" pitchFamily="34" charset="-128"/>
              </a:rPr>
              <a:t>The USA_phone_numbers may have a format: (ddd)ddd-dddd where each d is a decimal digit.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Dates have various formats such as year, month, date formatted as yyyy-mm-dd, or as dd mm,yyyy etc.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18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The attribute name designates the role played by a domain in a relation: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Used to interpret the meaning of the data elements corresponding to that attribute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900">
                <a:ea typeface="ＭＳ Ｐゴシック" panose="020B0600070205080204" pitchFamily="34" charset="-128"/>
              </a:rPr>
              <a:t>Example: The domain Date may be used to define two attributes named “Invoice-date” and “Payment-date” with different meanings</a:t>
            </a:r>
          </a:p>
        </p:txBody>
      </p:sp>
    </p:spTree>
    <p:extLst>
      <p:ext uri="{BB962C8B-B14F-4D97-AF65-F5344CB8AC3E}">
        <p14:creationId xmlns:p14="http://schemas.microsoft.com/office/powerpoint/2010/main" val="123848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Formal Definitions - State</a:t>
            </a:r>
          </a:p>
        </p:txBody>
      </p:sp>
      <p:sp>
        <p:nvSpPr>
          <p:cNvPr id="2560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The </a:t>
            </a:r>
            <a:r>
              <a:rPr lang="en-US" altLang="en-US" b="1" smtClean="0">
                <a:ea typeface="ＭＳ Ｐゴシック" panose="020B0600070205080204" pitchFamily="34" charset="-128"/>
              </a:rPr>
              <a:t>relation state</a:t>
            </a:r>
            <a:r>
              <a:rPr lang="en-US" altLang="en-US" smtClean="0">
                <a:ea typeface="ＭＳ Ｐゴシック" panose="020B0600070205080204" pitchFamily="34" charset="-128"/>
              </a:rPr>
              <a:t> is a subset of the Cartesian product of the domains of its attributes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each domain contains the set of all possible values the attribute can take.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Example: attribute Cust-name is defined over the domain of character strings of maximum length 25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dom(Cust-name) is varchar(25)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The role these strings play in the CUSTOMER relation is that of the </a:t>
            </a:r>
            <a:r>
              <a:rPr lang="en-US" altLang="en-US" i="1" smtClean="0">
                <a:ea typeface="ＭＳ Ｐゴシック" panose="020B0600070205080204" pitchFamily="34" charset="-128"/>
              </a:rPr>
              <a:t>name of a customer</a:t>
            </a:r>
            <a:r>
              <a:rPr lang="en-US" altLang="en-US" smtClean="0">
                <a:ea typeface="ＭＳ Ｐゴシック" panose="020B0600070205080204" pitchFamily="34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247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Formal Definitions - Summary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Formally,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Given R(A1, A2, .........., An)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 	r(R) </a:t>
            </a:r>
            <a:r>
              <a:rPr lang="en-US" altLang="en-US" sz="2200">
                <a:ea typeface="ＭＳ Ｐゴシック" panose="020B0600070205080204" pitchFamily="34" charset="-128"/>
                <a:sym typeface="Symbol" panose="05050102010706020507" pitchFamily="18" charset="2"/>
              </a:rPr>
              <a:t></a:t>
            </a:r>
            <a:r>
              <a:rPr lang="en-US" altLang="en-US" sz="2200">
                <a:ea typeface="ＭＳ Ｐゴシック" panose="020B0600070205080204" pitchFamily="34" charset="-128"/>
              </a:rPr>
              <a:t> dom (A1) X dom (A2) X ....X dom(An)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R(A1, A2, …, An) is the </a:t>
            </a:r>
            <a:r>
              <a:rPr lang="en-US" altLang="en-US" sz="2400" b="1">
                <a:ea typeface="ＭＳ Ｐゴシック" panose="020B0600070205080204" pitchFamily="34" charset="-128"/>
              </a:rPr>
              <a:t>schema</a:t>
            </a:r>
            <a:r>
              <a:rPr lang="en-US" altLang="en-US" sz="2400">
                <a:ea typeface="ＭＳ Ｐゴシック" panose="020B0600070205080204" pitchFamily="34" charset="-128"/>
              </a:rPr>
              <a:t> of the relation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R is the </a:t>
            </a:r>
            <a:r>
              <a:rPr lang="en-US" altLang="en-US" sz="2400" b="1">
                <a:ea typeface="ＭＳ Ｐゴシック" panose="020B0600070205080204" pitchFamily="34" charset="-128"/>
              </a:rPr>
              <a:t>name</a:t>
            </a:r>
            <a:r>
              <a:rPr lang="en-US" altLang="en-US" sz="2400">
                <a:ea typeface="ＭＳ Ｐゴシック" panose="020B0600070205080204" pitchFamily="34" charset="-128"/>
              </a:rPr>
              <a:t> of the relation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A1, A2, …, An are the </a:t>
            </a:r>
            <a:r>
              <a:rPr lang="en-US" altLang="en-US" sz="2400" b="1">
                <a:ea typeface="ＭＳ Ｐゴシック" panose="020B0600070205080204" pitchFamily="34" charset="-128"/>
              </a:rPr>
              <a:t>attributes</a:t>
            </a:r>
            <a:r>
              <a:rPr lang="en-US" altLang="en-US" sz="2400">
                <a:ea typeface="ＭＳ Ｐゴシック" panose="020B0600070205080204" pitchFamily="34" charset="-128"/>
              </a:rPr>
              <a:t> of the relation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r(R):  a specific </a:t>
            </a:r>
            <a:r>
              <a:rPr lang="en-US" altLang="en-US" sz="2400" b="1">
                <a:ea typeface="ＭＳ Ｐゴシック" panose="020B0600070205080204" pitchFamily="34" charset="-128"/>
              </a:rPr>
              <a:t>state</a:t>
            </a:r>
            <a:r>
              <a:rPr lang="en-US" altLang="en-US" sz="2400">
                <a:ea typeface="ＭＳ Ｐゴシック" panose="020B0600070205080204" pitchFamily="34" charset="-128"/>
              </a:rPr>
              <a:t> (or "value" or “population”) of relation R – this is a </a:t>
            </a:r>
            <a:r>
              <a:rPr lang="en-US" altLang="en-US" sz="2400" i="1">
                <a:ea typeface="ＭＳ Ｐゴシック" panose="020B0600070205080204" pitchFamily="34" charset="-128"/>
              </a:rPr>
              <a:t>set of tuples</a:t>
            </a:r>
            <a:r>
              <a:rPr lang="en-US" altLang="en-US" sz="2400">
                <a:ea typeface="ＭＳ Ｐゴシック" panose="020B0600070205080204" pitchFamily="34" charset="-128"/>
              </a:rPr>
              <a:t> (rows)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r(R) = {t1, t2, …, tn} where each ti is an n-tuple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ti = &lt;v1, v2, …, vn&gt; where each vj </a:t>
            </a:r>
            <a:r>
              <a:rPr lang="en-US" altLang="en-US" sz="2200" i="1">
                <a:ea typeface="ＭＳ Ｐゴシック" panose="020B0600070205080204" pitchFamily="34" charset="-128"/>
              </a:rPr>
              <a:t>element-of</a:t>
            </a:r>
            <a:r>
              <a:rPr lang="en-US" altLang="en-US" sz="2200">
                <a:ea typeface="ＭＳ Ｐゴシック" panose="020B0600070205080204" pitchFamily="34" charset="-128"/>
              </a:rPr>
              <a:t> dom(Aj)</a:t>
            </a:r>
          </a:p>
        </p:txBody>
      </p:sp>
    </p:spTree>
    <p:extLst>
      <p:ext uri="{BB962C8B-B14F-4D97-AF65-F5344CB8AC3E}">
        <p14:creationId xmlns:p14="http://schemas.microsoft.com/office/powerpoint/2010/main" val="2986229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Formal Definitions - Example</a:t>
            </a:r>
          </a:p>
        </p:txBody>
      </p:sp>
      <p:sp>
        <p:nvSpPr>
          <p:cNvPr id="2970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Let R(A1, A2) be a relation schema: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Let dom(A1) = {0,1}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Let  dom(A2) =  {a,b,c}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Then: dom(A1) X dom(A2) is all possible combinations: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200">
                <a:ea typeface="ＭＳ Ｐゴシック" panose="020B0600070205080204" pitchFamily="34" charset="-128"/>
              </a:rPr>
              <a:t>{&lt;0,a&gt; , &lt;0,b&gt; , &lt;0,c&gt;, &lt;1,a&gt;, &lt;1,b&gt;, &lt;1,c&gt; }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20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The relation state r(R) </a:t>
            </a:r>
            <a:r>
              <a:rPr lang="en-US" altLang="en-US" sz="2400">
                <a:ea typeface="ＭＳ Ｐゴシック" panose="020B0600070205080204" pitchFamily="34" charset="-128"/>
                <a:sym typeface="Symbol" panose="05050102010706020507" pitchFamily="18" charset="2"/>
              </a:rPr>
              <a:t></a:t>
            </a:r>
            <a:r>
              <a:rPr lang="en-US" altLang="en-US" sz="2400">
                <a:ea typeface="ＭＳ Ｐゴシック" panose="020B0600070205080204" pitchFamily="34" charset="-128"/>
              </a:rPr>
              <a:t> dom(A1) X dom(A2)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For example: r(R) could be {&lt;0,a&gt; , &lt;0,b&gt; , &lt;1,c&gt; }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this is one possible state (or “population” or “extension”) r of the relation R, defined over A1 and A2.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It has three 2-tuples: &lt;0,a&gt; , &lt;0,b&gt; , &lt;1,c&gt; </a:t>
            </a:r>
          </a:p>
        </p:txBody>
      </p:sp>
    </p:spTree>
    <p:extLst>
      <p:ext uri="{BB962C8B-B14F-4D97-AF65-F5344CB8AC3E}">
        <p14:creationId xmlns:p14="http://schemas.microsoft.com/office/powerpoint/2010/main" val="108631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Definition Summary</a:t>
            </a:r>
          </a:p>
        </p:txBody>
      </p:sp>
      <p:graphicFrame>
        <p:nvGraphicFramePr>
          <p:cNvPr id="686130" name="Group 50">
            <a:extLst>
              <a:ext uri="{FF2B5EF4-FFF2-40B4-BE49-F238E27FC236}"/>
            </a:extLst>
          </p:cNvPr>
          <p:cNvGraphicFramePr>
            <a:graphicFrameLocks noGrp="1"/>
          </p:cNvGraphicFramePr>
          <p:nvPr>
            <p:ph type="tbl" idx="4294967295"/>
          </p:nvPr>
        </p:nvGraphicFramePr>
        <p:xfrm>
          <a:off x="2133601" y="1600201"/>
          <a:ext cx="8050213" cy="4822823"/>
        </p:xfrm>
        <a:graphic>
          <a:graphicData uri="http://schemas.openxmlformats.org/drawingml/2006/table">
            <a:tbl>
              <a:tblPr/>
              <a:tblGrid>
                <a:gridCol w="3438525">
                  <a:extLst>
                    <a:ext uri="{9D8B030D-6E8A-4147-A177-3AD203B41FA5}"/>
                  </a:extLst>
                </a:gridCol>
                <a:gridCol w="1111250">
                  <a:extLst>
                    <a:ext uri="{9D8B030D-6E8A-4147-A177-3AD203B41FA5}"/>
                  </a:extLst>
                </a:gridCol>
                <a:gridCol w="3500438">
                  <a:extLst>
                    <a:ext uri="{9D8B030D-6E8A-4147-A177-3AD203B41FA5}"/>
                  </a:extLst>
                </a:gridCol>
              </a:tblGrid>
              <a:tr h="571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" charset="0"/>
                        </a:rPr>
                        <a:t>Informal Terms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" charset="0"/>
                        </a:rPr>
                        <a:t>Formal Terms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571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Times New Roman" pitchFamily="1" charset="0"/>
                        </a:rPr>
                        <a:t>Table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Times New Roman" pitchFamily="1" charset="0"/>
                        </a:rPr>
                        <a:t>Relation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571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Column Header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Attribute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8229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All possible Column Values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Domain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571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Row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Tuple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571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571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Table Definition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Schema of a Relation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571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Populated Table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State of the Relation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644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Example – A relation STUDENT</a:t>
            </a:r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10410825" y="61595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3797" name="Picture 8" descr="fig05_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2219326"/>
            <a:ext cx="8589963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783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Characteristics Of Relations</a:t>
            </a:r>
          </a:p>
        </p:txBody>
      </p:sp>
      <p:sp>
        <p:nvSpPr>
          <p:cNvPr id="3584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Ordering of tuples in a relation r(R):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The tuples are </a:t>
            </a:r>
            <a:r>
              <a:rPr lang="en-US" altLang="en-US" i="1">
                <a:ea typeface="ＭＳ Ｐゴシック" panose="020B0600070205080204" pitchFamily="34" charset="-128"/>
              </a:rPr>
              <a:t>not considered to be ordered</a:t>
            </a:r>
            <a:r>
              <a:rPr lang="en-US" altLang="en-US">
                <a:ea typeface="ＭＳ Ｐゴシック" panose="020B0600070205080204" pitchFamily="34" charset="-128"/>
              </a:rPr>
              <a:t>, even though they appear to be in the tabular form.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Ordering of attributes in a relation schema R (and of values within each tuple):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We will consider the attributes in R(A1, A2, ..., An) and the values in t=&lt;v1, v2, ..., vn&gt; to be ordered 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(However, a more general alternative definition  of relation does not require this ordering. It includes both the name and the value for each of the attributes ).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Example: t= { &lt;name, “John” &gt;, &lt;SSN, 123456789&gt; }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This representation may be called as “self-describing”.</a:t>
            </a:r>
          </a:p>
        </p:txBody>
      </p:sp>
    </p:spTree>
    <p:extLst>
      <p:ext uri="{BB962C8B-B14F-4D97-AF65-F5344CB8AC3E}">
        <p14:creationId xmlns:p14="http://schemas.microsoft.com/office/powerpoint/2010/main" val="56156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Same state as previous Figure (but with different order of tuples)</a:t>
            </a:r>
          </a:p>
        </p:txBody>
      </p:sp>
      <p:pic>
        <p:nvPicPr>
          <p:cNvPr id="37892" name="Picture 5" descr="fig05_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2444750"/>
            <a:ext cx="8450263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481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Characteristics Of Relations</a:t>
            </a:r>
          </a:p>
        </p:txBody>
      </p:sp>
      <p:sp>
        <p:nvSpPr>
          <p:cNvPr id="39940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Values in a tuple: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All values are considered atomic (indivisible).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Each value in a tuple must be from the domain of the attribute for that column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If tuple t = &lt;v1, v2, …, vn&gt; is a tuple (row) in the relation state r of R(A1, A2, …, An)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Then each </a:t>
            </a:r>
            <a:r>
              <a:rPr lang="en-US" altLang="en-US" i="1" smtClean="0">
                <a:ea typeface="ＭＳ Ｐゴシック" panose="020B0600070205080204" pitchFamily="34" charset="-128"/>
              </a:rPr>
              <a:t>vi</a:t>
            </a:r>
            <a:r>
              <a:rPr lang="en-US" altLang="en-US" smtClean="0">
                <a:ea typeface="ＭＳ Ｐゴシック" panose="020B0600070205080204" pitchFamily="34" charset="-128"/>
              </a:rPr>
              <a:t> must be a value from </a:t>
            </a:r>
            <a:r>
              <a:rPr lang="en-US" altLang="en-US" i="1" smtClean="0">
                <a:ea typeface="ＭＳ Ｐゴシック" panose="020B0600070205080204" pitchFamily="34" charset="-128"/>
              </a:rPr>
              <a:t>dom(Ai)</a:t>
            </a:r>
          </a:p>
          <a:p>
            <a:pPr lvl="2" eaLnBrk="1" hangingPunct="1"/>
            <a:endParaRPr lang="en-US" altLang="en-US" smtClean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A special </a:t>
            </a:r>
            <a:r>
              <a:rPr lang="en-US" altLang="en-US" b="1" smtClean="0">
                <a:ea typeface="ＭＳ Ｐゴシック" panose="020B0600070205080204" pitchFamily="34" charset="-128"/>
              </a:rPr>
              <a:t>null</a:t>
            </a:r>
            <a:r>
              <a:rPr lang="en-US" altLang="en-US" smtClean="0">
                <a:ea typeface="ＭＳ Ｐゴシック" panose="020B0600070205080204" pitchFamily="34" charset="-128"/>
              </a:rPr>
              <a:t> value is used to represent values that are unknown or not available or inapplicable in certain tuples. </a:t>
            </a:r>
          </a:p>
        </p:txBody>
      </p:sp>
    </p:spTree>
    <p:extLst>
      <p:ext uri="{BB962C8B-B14F-4D97-AF65-F5344CB8AC3E}">
        <p14:creationId xmlns:p14="http://schemas.microsoft.com/office/powerpoint/2010/main" val="221612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CONSTRAINTS</a:t>
            </a:r>
          </a:p>
        </p:txBody>
      </p:sp>
      <p:sp>
        <p:nvSpPr>
          <p:cNvPr id="4198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Constraints determine which values are </a:t>
            </a:r>
            <a:r>
              <a:rPr lang="en-US" altLang="en-US" sz="2400" b="1">
                <a:ea typeface="ＭＳ Ｐゴシック" panose="020B0600070205080204" pitchFamily="34" charset="-128"/>
              </a:rPr>
              <a:t>permissible</a:t>
            </a:r>
            <a:r>
              <a:rPr lang="en-US" altLang="en-US" sz="2400">
                <a:ea typeface="ＭＳ Ｐゴシック" panose="020B0600070205080204" pitchFamily="34" charset="-128"/>
              </a:rPr>
              <a:t> and which are not in the database.</a:t>
            </a:r>
          </a:p>
          <a:p>
            <a:pPr marL="0" indent="0"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They are of three main types:</a:t>
            </a:r>
          </a:p>
          <a:p>
            <a:pPr marL="0" indent="0"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1. </a:t>
            </a:r>
            <a:r>
              <a:rPr lang="en-US" altLang="en-US" sz="2400" b="1">
                <a:ea typeface="ＭＳ Ｐゴシック" panose="020B0600070205080204" pitchFamily="34" charset="-128"/>
              </a:rPr>
              <a:t>Inherent or Implicit Constraints</a:t>
            </a:r>
            <a:r>
              <a:rPr lang="en-US" altLang="en-US" sz="2400">
                <a:ea typeface="ＭＳ Ｐゴシック" panose="020B0600070205080204" pitchFamily="34" charset="-128"/>
              </a:rPr>
              <a:t>: These are based on the data model itself. (E.g., relational model does not allow a list as a value for any attribute)</a:t>
            </a:r>
          </a:p>
          <a:p>
            <a:pPr marL="0" indent="0"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2. </a:t>
            </a:r>
            <a:r>
              <a:rPr lang="en-US" altLang="en-US" sz="2400" b="1">
                <a:ea typeface="ＭＳ Ｐゴシック" panose="020B0600070205080204" pitchFamily="34" charset="-128"/>
              </a:rPr>
              <a:t>Schema-based or Explicit Constraints</a:t>
            </a:r>
            <a:r>
              <a:rPr lang="en-US" altLang="en-US" sz="2400">
                <a:ea typeface="ＭＳ Ｐゴシック" panose="020B0600070205080204" pitchFamily="34" charset="-128"/>
              </a:rPr>
              <a:t>: They are expressed in the schema by using the facilities provided by the model.</a:t>
            </a:r>
          </a:p>
          <a:p>
            <a:pPr marL="0" indent="0"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3. </a:t>
            </a:r>
            <a:r>
              <a:rPr lang="en-US" altLang="en-US" sz="2400" b="1">
                <a:ea typeface="ＭＳ Ｐゴシック" panose="020B0600070205080204" pitchFamily="34" charset="-128"/>
              </a:rPr>
              <a:t>Application based or semantic constraints</a:t>
            </a:r>
            <a:r>
              <a:rPr lang="en-US" altLang="en-US" sz="2400">
                <a:ea typeface="ＭＳ Ｐゴシック" panose="020B0600070205080204" pitchFamily="34" charset="-128"/>
              </a:rPr>
              <a:t>: These are beyond the expressive power of the model and must be specified and enforced by the application programs.</a:t>
            </a:r>
          </a:p>
        </p:txBody>
      </p:sp>
    </p:spTree>
    <p:extLst>
      <p:ext uri="{BB962C8B-B14F-4D97-AF65-F5344CB8AC3E}">
        <p14:creationId xmlns:p14="http://schemas.microsoft.com/office/powerpoint/2010/main" val="156851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8900"/>
            <a:ext cx="10515600" cy="4351338"/>
          </a:xfrm>
        </p:spPr>
        <p:txBody>
          <a:bodyPr/>
          <a:lstStyle/>
          <a:p>
            <a:pPr>
              <a:defRPr/>
            </a:pPr>
            <a:endParaRPr lang="en-US" dirty="0">
              <a:ea typeface="+mn-ea"/>
              <a:cs typeface="+mn-cs"/>
            </a:endParaRPr>
          </a:p>
          <a:p>
            <a:pPr marL="0" indent="0"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marL="0" indent="0" algn="ctr">
              <a:buNone/>
              <a:defRPr/>
            </a:pPr>
            <a:r>
              <a:rPr lang="en-US" sz="3200" b="1" dirty="0"/>
              <a:t>CHAPTER 5</a:t>
            </a:r>
          </a:p>
          <a:p>
            <a:pPr marL="0" indent="0" algn="ctr">
              <a:buNone/>
              <a:defRPr/>
            </a:pPr>
            <a:endParaRPr lang="en-US" sz="3200" b="1" dirty="0"/>
          </a:p>
          <a:p>
            <a:pPr algn="ctr" eaLnBrk="1" hangingPunct="1">
              <a:buFont typeface="Wingdings" charset="0"/>
              <a:buNone/>
              <a:defRPr/>
            </a:pPr>
            <a:r>
              <a:rPr lang="en-US" sz="3600" dirty="0"/>
              <a:t>The Relational Data Model and Relational Database Constraints</a:t>
            </a:r>
          </a:p>
        </p:txBody>
      </p:sp>
    </p:spTree>
    <p:extLst>
      <p:ext uri="{BB962C8B-B14F-4D97-AF65-F5344CB8AC3E}">
        <p14:creationId xmlns:p14="http://schemas.microsoft.com/office/powerpoint/2010/main" val="211890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Relational Integrity Constraints</a:t>
            </a:r>
          </a:p>
        </p:txBody>
      </p:sp>
      <p:sp>
        <p:nvSpPr>
          <p:cNvPr id="4301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Constraints are </a:t>
            </a:r>
            <a:r>
              <a:rPr lang="en-US" altLang="en-US" sz="2400" b="1">
                <a:ea typeface="ＭＳ Ｐゴシック" panose="020B0600070205080204" pitchFamily="34" charset="-128"/>
              </a:rPr>
              <a:t>conditions</a:t>
            </a:r>
            <a:r>
              <a:rPr lang="en-US" altLang="en-US" sz="2400">
                <a:ea typeface="ＭＳ Ｐゴシック" panose="020B0600070205080204" pitchFamily="34" charset="-128"/>
              </a:rPr>
              <a:t> that must hold on </a:t>
            </a:r>
            <a:r>
              <a:rPr lang="en-US" altLang="en-US" sz="2400" b="1">
                <a:ea typeface="ＭＳ Ｐゴシック" panose="020B0600070205080204" pitchFamily="34" charset="-128"/>
              </a:rPr>
              <a:t>all</a:t>
            </a:r>
            <a:r>
              <a:rPr lang="en-US" altLang="en-US" sz="2400">
                <a:ea typeface="ＭＳ Ｐゴシック" panose="020B0600070205080204" pitchFamily="34" charset="-128"/>
              </a:rPr>
              <a:t>  valid relation states.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There are three </a:t>
            </a:r>
            <a:r>
              <a:rPr lang="en-US" altLang="en-US" sz="2400" i="1">
                <a:ea typeface="ＭＳ Ｐゴシック" panose="020B0600070205080204" pitchFamily="34" charset="-128"/>
              </a:rPr>
              <a:t>main types</a:t>
            </a:r>
            <a:r>
              <a:rPr lang="en-US" altLang="en-US" sz="2400">
                <a:ea typeface="ＭＳ Ｐゴシック" panose="020B0600070205080204" pitchFamily="34" charset="-128"/>
              </a:rPr>
              <a:t> of (explicit schema-based) constraints that can be expressed in the relational model:</a:t>
            </a:r>
          </a:p>
          <a:p>
            <a:pPr lvl="1" eaLnBrk="1" hangingPunct="1"/>
            <a:r>
              <a:rPr lang="en-US" altLang="en-US" sz="2200" b="1">
                <a:ea typeface="ＭＳ Ｐゴシック" panose="020B0600070205080204" pitchFamily="34" charset="-128"/>
              </a:rPr>
              <a:t>Key</a:t>
            </a:r>
            <a:r>
              <a:rPr lang="en-US" altLang="en-US" sz="2200">
                <a:ea typeface="ＭＳ Ｐゴシック" panose="020B0600070205080204" pitchFamily="34" charset="-128"/>
              </a:rPr>
              <a:t> constraints</a:t>
            </a:r>
          </a:p>
          <a:p>
            <a:pPr lvl="1" eaLnBrk="1" hangingPunct="1"/>
            <a:r>
              <a:rPr lang="en-US" altLang="en-US" sz="2200" b="1">
                <a:ea typeface="ＭＳ Ｐゴシック" panose="020B0600070205080204" pitchFamily="34" charset="-128"/>
              </a:rPr>
              <a:t>Entity</a:t>
            </a:r>
            <a:r>
              <a:rPr lang="en-US" altLang="en-US" sz="2200">
                <a:ea typeface="ＭＳ Ｐゴシック" panose="020B0600070205080204" pitchFamily="34" charset="-128"/>
              </a:rPr>
              <a:t> </a:t>
            </a:r>
            <a:r>
              <a:rPr lang="en-US" altLang="en-US" sz="2200" b="1">
                <a:ea typeface="ＭＳ Ｐゴシック" panose="020B0600070205080204" pitchFamily="34" charset="-128"/>
              </a:rPr>
              <a:t>integrity</a:t>
            </a:r>
            <a:r>
              <a:rPr lang="en-US" altLang="en-US" sz="2200">
                <a:ea typeface="ＭＳ Ｐゴシック" panose="020B0600070205080204" pitchFamily="34" charset="-128"/>
              </a:rPr>
              <a:t> constraints</a:t>
            </a:r>
          </a:p>
          <a:p>
            <a:pPr lvl="1" eaLnBrk="1" hangingPunct="1"/>
            <a:r>
              <a:rPr lang="en-US" altLang="en-US" sz="2200" b="1">
                <a:ea typeface="ＭＳ Ｐゴシック" panose="020B0600070205080204" pitchFamily="34" charset="-128"/>
              </a:rPr>
              <a:t>Referential integrity</a:t>
            </a:r>
            <a:r>
              <a:rPr lang="en-US" altLang="en-US" sz="2200">
                <a:ea typeface="ＭＳ Ｐゴシック" panose="020B0600070205080204" pitchFamily="34" charset="-128"/>
              </a:rPr>
              <a:t> constraints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Another schema-based constraint is the </a:t>
            </a:r>
            <a:r>
              <a:rPr lang="en-US" altLang="en-US" sz="2400" b="1">
                <a:ea typeface="ＭＳ Ｐゴシック" panose="020B0600070205080204" pitchFamily="34" charset="-128"/>
              </a:rPr>
              <a:t>domain</a:t>
            </a:r>
            <a:r>
              <a:rPr lang="en-US" altLang="en-US" sz="2400">
                <a:ea typeface="ＭＳ Ｐゴシック" panose="020B0600070205080204" pitchFamily="34" charset="-128"/>
              </a:rPr>
              <a:t> constraint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Every value in a tuple must be from the </a:t>
            </a:r>
            <a:r>
              <a:rPr lang="en-US" altLang="en-US" sz="2200" i="1">
                <a:ea typeface="ＭＳ Ｐゴシック" panose="020B0600070205080204" pitchFamily="34" charset="-128"/>
              </a:rPr>
              <a:t>domain of its attribute</a:t>
            </a:r>
            <a:r>
              <a:rPr lang="en-US" altLang="en-US" sz="2200">
                <a:ea typeface="ＭＳ Ｐゴシック" panose="020B0600070205080204" pitchFamily="34" charset="-128"/>
              </a:rPr>
              <a:t> (or it could be </a:t>
            </a:r>
            <a:r>
              <a:rPr lang="en-US" altLang="en-US" sz="2200" b="1">
                <a:ea typeface="ＭＳ Ｐゴシック" panose="020B0600070205080204" pitchFamily="34" charset="-128"/>
              </a:rPr>
              <a:t>null</a:t>
            </a:r>
            <a:r>
              <a:rPr lang="en-US" altLang="en-US" sz="2200">
                <a:ea typeface="ＭＳ Ｐゴシック" panose="020B0600070205080204" pitchFamily="34" charset="-128"/>
              </a:rPr>
              <a:t>, if allowed for that attribute)</a:t>
            </a:r>
          </a:p>
        </p:txBody>
      </p:sp>
    </p:spTree>
    <p:extLst>
      <p:ext uri="{BB962C8B-B14F-4D97-AF65-F5344CB8AC3E}">
        <p14:creationId xmlns:p14="http://schemas.microsoft.com/office/powerpoint/2010/main" val="156644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Key Constraints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b="1">
                <a:ea typeface="ＭＳ Ｐゴシック" panose="020B0600070205080204" pitchFamily="34" charset="-128"/>
              </a:rPr>
              <a:t>Superkey</a:t>
            </a:r>
            <a:r>
              <a:rPr lang="en-US" altLang="en-US" sz="2400">
                <a:ea typeface="ＭＳ Ｐゴシック" panose="020B0600070205080204" pitchFamily="34" charset="-128"/>
              </a:rPr>
              <a:t> of R: 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Is a set of attributes SK of R with the following condition: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No two tuples in any valid relation state r(R) will have the same value for SK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That is, for any distinct tuples t1 and t2 in r(R), t1[SK] </a:t>
            </a: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</a:t>
            </a:r>
            <a:r>
              <a:rPr lang="en-US" altLang="en-US">
                <a:ea typeface="ＭＳ Ｐゴシック" panose="020B0600070205080204" pitchFamily="34" charset="-128"/>
              </a:rPr>
              <a:t> t2[SK]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This condition must hold in </a:t>
            </a:r>
            <a:r>
              <a:rPr lang="en-US" altLang="en-US" i="1">
                <a:ea typeface="ＭＳ Ｐゴシック" panose="020B0600070205080204" pitchFamily="34" charset="-128"/>
              </a:rPr>
              <a:t>any valid state</a:t>
            </a:r>
            <a:r>
              <a:rPr lang="en-US" altLang="en-US">
                <a:ea typeface="ＭＳ Ｐゴシック" panose="020B0600070205080204" pitchFamily="34" charset="-128"/>
              </a:rPr>
              <a:t> r(R)</a:t>
            </a:r>
          </a:p>
          <a:p>
            <a:pPr eaLnBrk="1" hangingPunct="1"/>
            <a:r>
              <a:rPr lang="en-US" altLang="en-US" sz="2400" b="1">
                <a:ea typeface="ＭＳ Ｐゴシック" panose="020B0600070205080204" pitchFamily="34" charset="-128"/>
              </a:rPr>
              <a:t>Key</a:t>
            </a:r>
            <a:r>
              <a:rPr lang="en-US" altLang="en-US" sz="2400">
                <a:ea typeface="ＭＳ Ｐゴシック" panose="020B0600070205080204" pitchFamily="34" charset="-128"/>
              </a:rPr>
              <a:t> of R: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A "minimal" superkey (candidate key)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That is, a key is a superkey K such that removal of any attribute from K results in a set of attributes that is not a superkey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A Key (candidate key) is a Superkey but not vice versa</a:t>
            </a:r>
          </a:p>
        </p:txBody>
      </p:sp>
    </p:spTree>
    <p:extLst>
      <p:ext uri="{BB962C8B-B14F-4D97-AF65-F5344CB8AC3E}">
        <p14:creationId xmlns:p14="http://schemas.microsoft.com/office/powerpoint/2010/main" val="53461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Key Constraints (continued)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Example: Consider the CAR relation schema: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CAR(State, Reg#, SerialNo, Make, Model, Year)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CAR has two keys: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Key1 = {State, Reg#}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Key2 = {SerialNo}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Both are also superkeys of CAR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{SerialNo, Make} is a superkey but </a:t>
            </a:r>
            <a:r>
              <a:rPr lang="en-US" altLang="en-US" sz="2200" i="1">
                <a:ea typeface="ＭＳ Ｐゴシック" panose="020B0600070205080204" pitchFamily="34" charset="-128"/>
              </a:rPr>
              <a:t>not</a:t>
            </a:r>
            <a:r>
              <a:rPr lang="en-US" altLang="en-US" sz="2200">
                <a:ea typeface="ＭＳ Ｐゴシック" panose="020B0600070205080204" pitchFamily="34" charset="-128"/>
              </a:rPr>
              <a:t> a key.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In general: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Any </a:t>
            </a:r>
            <a:r>
              <a:rPr lang="en-US" altLang="en-US" sz="2200" i="1">
                <a:ea typeface="ＭＳ Ｐゴシック" panose="020B0600070205080204" pitchFamily="34" charset="-128"/>
              </a:rPr>
              <a:t>key</a:t>
            </a:r>
            <a:r>
              <a:rPr lang="en-US" altLang="en-US" sz="2200">
                <a:ea typeface="ＭＳ Ｐゴシック" panose="020B0600070205080204" pitchFamily="34" charset="-128"/>
              </a:rPr>
              <a:t> is a </a:t>
            </a:r>
            <a:r>
              <a:rPr lang="en-US" altLang="en-US" sz="2200" i="1">
                <a:ea typeface="ＭＳ Ｐゴシック" panose="020B0600070205080204" pitchFamily="34" charset="-128"/>
              </a:rPr>
              <a:t>superkey </a:t>
            </a:r>
            <a:r>
              <a:rPr lang="en-US" altLang="en-US" sz="2200">
                <a:ea typeface="ＭＳ Ｐゴシック" panose="020B0600070205080204" pitchFamily="34" charset="-128"/>
              </a:rPr>
              <a:t>(but not vice versa)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Any set of attributes that </a:t>
            </a:r>
            <a:r>
              <a:rPr lang="en-US" altLang="en-US" sz="2200" i="1">
                <a:ea typeface="ＭＳ Ｐゴシック" panose="020B0600070205080204" pitchFamily="34" charset="-128"/>
              </a:rPr>
              <a:t>includes a key</a:t>
            </a:r>
            <a:r>
              <a:rPr lang="en-US" altLang="en-US" sz="2200">
                <a:ea typeface="ＭＳ Ｐゴシック" panose="020B0600070205080204" pitchFamily="34" charset="-128"/>
              </a:rPr>
              <a:t> is a </a:t>
            </a:r>
            <a:r>
              <a:rPr lang="en-US" altLang="en-US" sz="2200" i="1">
                <a:ea typeface="ＭＳ Ｐゴシック" panose="020B0600070205080204" pitchFamily="34" charset="-128"/>
              </a:rPr>
              <a:t>superkey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A </a:t>
            </a:r>
            <a:r>
              <a:rPr lang="en-US" altLang="en-US" sz="2200" i="1">
                <a:ea typeface="ＭＳ Ｐゴシック" panose="020B0600070205080204" pitchFamily="34" charset="-128"/>
              </a:rPr>
              <a:t>minimal</a:t>
            </a:r>
            <a:r>
              <a:rPr lang="en-US" altLang="en-US" sz="2200">
                <a:ea typeface="ＭＳ Ｐゴシック" panose="020B0600070205080204" pitchFamily="34" charset="-128"/>
              </a:rPr>
              <a:t> superkey is also a key (candidate key)</a:t>
            </a:r>
          </a:p>
        </p:txBody>
      </p:sp>
    </p:spTree>
    <p:extLst>
      <p:ext uri="{BB962C8B-B14F-4D97-AF65-F5344CB8AC3E}">
        <p14:creationId xmlns:p14="http://schemas.microsoft.com/office/powerpoint/2010/main" val="300700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Key Constraints (continued)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If a relation has several </a:t>
            </a:r>
            <a:r>
              <a:rPr lang="en-US" altLang="en-US" sz="2400" b="1">
                <a:ea typeface="ＭＳ Ｐゴシック" panose="020B0600070205080204" pitchFamily="34" charset="-128"/>
              </a:rPr>
              <a:t>candidate keys</a:t>
            </a:r>
            <a:r>
              <a:rPr lang="en-US" altLang="en-US" sz="2400">
                <a:ea typeface="ＭＳ Ｐゴシック" panose="020B0600070205080204" pitchFamily="34" charset="-128"/>
              </a:rPr>
              <a:t>, one is chosen arbitrarily to be the </a:t>
            </a:r>
            <a:r>
              <a:rPr lang="en-US" altLang="en-US" sz="2400" b="1">
                <a:ea typeface="ＭＳ Ｐゴシック" panose="020B0600070205080204" pitchFamily="34" charset="-128"/>
              </a:rPr>
              <a:t>primary key</a:t>
            </a:r>
            <a:r>
              <a:rPr lang="en-US" altLang="en-US" sz="2400">
                <a:ea typeface="ＭＳ Ｐゴシック" panose="020B0600070205080204" pitchFamily="34" charset="-128"/>
              </a:rPr>
              <a:t>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>
                <a:ea typeface="ＭＳ Ｐゴシック" panose="020B0600070205080204" pitchFamily="34" charset="-128"/>
              </a:rPr>
              <a:t>The primary key attributes are </a:t>
            </a:r>
            <a:r>
              <a:rPr lang="en-US" altLang="en-US" sz="2200" u="sng">
                <a:ea typeface="ＭＳ Ｐゴシック" panose="020B0600070205080204" pitchFamily="34" charset="-128"/>
              </a:rPr>
              <a:t>underlined</a:t>
            </a:r>
            <a:r>
              <a:rPr lang="en-US" altLang="en-US" sz="2200">
                <a:ea typeface="ＭＳ Ｐゴシック" panose="020B0600070205080204" pitchFamily="34" charset="-128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Example: Consider the CAR relation schema: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>
                <a:ea typeface="ＭＳ Ｐゴシック" panose="020B0600070205080204" pitchFamily="34" charset="-128"/>
              </a:rPr>
              <a:t>CAR(State, Reg#, </a:t>
            </a:r>
            <a:r>
              <a:rPr lang="en-US" altLang="en-US" sz="2200" u="sng">
                <a:ea typeface="ＭＳ Ｐゴシック" panose="020B0600070205080204" pitchFamily="34" charset="-128"/>
              </a:rPr>
              <a:t>SerialNo</a:t>
            </a:r>
            <a:r>
              <a:rPr lang="en-US" altLang="en-US" sz="2200">
                <a:ea typeface="ＭＳ Ｐゴシック" panose="020B0600070205080204" pitchFamily="34" charset="-128"/>
              </a:rPr>
              <a:t>, Make, Model, Year)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>
                <a:ea typeface="ＭＳ Ｐゴシック" panose="020B0600070205080204" pitchFamily="34" charset="-128"/>
              </a:rPr>
              <a:t>We chose SerialNo as the primary key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The primary key value is used to </a:t>
            </a:r>
            <a:r>
              <a:rPr lang="en-US" altLang="en-US" sz="2400" i="1">
                <a:ea typeface="ＭＳ Ｐゴシック" panose="020B0600070205080204" pitchFamily="34" charset="-128"/>
              </a:rPr>
              <a:t>uniquely identify</a:t>
            </a:r>
            <a:r>
              <a:rPr lang="en-US" altLang="en-US" sz="2400">
                <a:ea typeface="ＭＳ Ｐゴシック" panose="020B0600070205080204" pitchFamily="34" charset="-128"/>
              </a:rPr>
              <a:t> each tuple in a relation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>
                <a:ea typeface="ＭＳ Ｐゴシック" panose="020B0600070205080204" pitchFamily="34" charset="-128"/>
              </a:rPr>
              <a:t>Provides the tuple identity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Also used to </a:t>
            </a:r>
            <a:r>
              <a:rPr lang="en-US" altLang="en-US" sz="2400" i="1">
                <a:ea typeface="ＭＳ Ｐゴシック" panose="020B0600070205080204" pitchFamily="34" charset="-128"/>
              </a:rPr>
              <a:t>reference</a:t>
            </a:r>
            <a:r>
              <a:rPr lang="en-US" altLang="en-US" sz="2400">
                <a:ea typeface="ＭＳ Ｐゴシック" panose="020B0600070205080204" pitchFamily="34" charset="-128"/>
              </a:rPr>
              <a:t> the tuple from another tuple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>
                <a:ea typeface="ＭＳ Ｐゴシック" panose="020B0600070205080204" pitchFamily="34" charset="-128"/>
              </a:rPr>
              <a:t>General rule: Choose as primary key the smallest of the candidate keys (in terms of size)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>
                <a:ea typeface="ＭＳ Ｐゴシック" panose="020B0600070205080204" pitchFamily="34" charset="-128"/>
              </a:rPr>
              <a:t>Not always applicable – choice is sometimes subjective</a:t>
            </a:r>
          </a:p>
        </p:txBody>
      </p:sp>
    </p:spTree>
    <p:extLst>
      <p:ext uri="{BB962C8B-B14F-4D97-AF65-F5344CB8AC3E}">
        <p14:creationId xmlns:p14="http://schemas.microsoft.com/office/powerpoint/2010/main" val="110767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>
                <a:ea typeface="ＭＳ Ｐゴシック" panose="020B0600070205080204" pitchFamily="34" charset="-128"/>
              </a:rPr>
              <a:t>CAR table with two candidate keys – LicenseNumber chosen as Primary Key</a:t>
            </a:r>
          </a:p>
        </p:txBody>
      </p:sp>
      <p:pic>
        <p:nvPicPr>
          <p:cNvPr id="51204" name="Picture 9" descr="fig05_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559050"/>
            <a:ext cx="84137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873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Relational Database Schema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ea typeface="ＭＳ Ｐゴシック" panose="020B0600070205080204" pitchFamily="34" charset="-128"/>
              </a:rPr>
              <a:t>Relational Database Schema: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A set S of relation schemas that belong to the same database.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S is the name of the whole </a:t>
            </a:r>
            <a:r>
              <a:rPr lang="en-US" altLang="en-US" b="1" smtClean="0">
                <a:ea typeface="ＭＳ Ｐゴシック" panose="020B0600070205080204" pitchFamily="34" charset="-128"/>
              </a:rPr>
              <a:t>database schema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S = {R1, R2, ..., Rn} and a set IC of Integrity Constraints.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R1, R2, …, Rn are the names of the individual </a:t>
            </a:r>
            <a:r>
              <a:rPr lang="en-US" altLang="en-US" b="1" smtClean="0">
                <a:ea typeface="ＭＳ Ｐゴシック" panose="020B0600070205080204" pitchFamily="34" charset="-128"/>
              </a:rPr>
              <a:t>relation schemas</a:t>
            </a:r>
            <a:r>
              <a:rPr lang="en-US" altLang="en-US" smtClean="0">
                <a:ea typeface="ＭＳ Ｐゴシック" panose="020B0600070205080204" pitchFamily="34" charset="-128"/>
              </a:rPr>
              <a:t> within the database S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Following slide shows a COMPANY database schema with 6 relation schemas</a:t>
            </a:r>
          </a:p>
        </p:txBody>
      </p:sp>
    </p:spTree>
    <p:extLst>
      <p:ext uri="{BB962C8B-B14F-4D97-AF65-F5344CB8AC3E}">
        <p14:creationId xmlns:p14="http://schemas.microsoft.com/office/powerpoint/2010/main" val="144036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9" name="Picture 5" descr="fig05_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1524000"/>
            <a:ext cx="8074025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0" name="Text Box 6" descr="Pink tissue paper"/>
          <p:cNvSpPr txBox="1">
            <a:spLocks noChangeArrowheads="1"/>
          </p:cNvSpPr>
          <p:nvPr/>
        </p:nvSpPr>
        <p:spPr bwMode="auto">
          <a:xfrm>
            <a:off x="1905000" y="762000"/>
            <a:ext cx="6934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200">
                <a:solidFill>
                  <a:srgbClr val="800000"/>
                </a:solidFill>
              </a:rPr>
              <a:t>COMPANY Database Schema</a:t>
            </a:r>
          </a:p>
        </p:txBody>
      </p:sp>
    </p:spTree>
    <p:extLst>
      <p:ext uri="{BB962C8B-B14F-4D97-AF65-F5344CB8AC3E}">
        <p14:creationId xmlns:p14="http://schemas.microsoft.com/office/powerpoint/2010/main" val="100529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Relational Database State</a:t>
            </a:r>
          </a:p>
        </p:txBody>
      </p:sp>
      <p:sp>
        <p:nvSpPr>
          <p:cNvPr id="5734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785939" y="1563688"/>
            <a:ext cx="8294687" cy="4572000"/>
          </a:xfrm>
        </p:spPr>
        <p:txBody>
          <a:bodyPr/>
          <a:lstStyle/>
          <a:p>
            <a:r>
              <a:rPr lang="en-US" altLang="en-US" sz="2600">
                <a:ea typeface="ＭＳ Ｐゴシック" panose="020B0600070205080204" pitchFamily="34" charset="-128"/>
              </a:rPr>
              <a:t>A </a:t>
            </a:r>
            <a:r>
              <a:rPr lang="en-US" altLang="en-US" sz="2600" b="1">
                <a:ea typeface="ＭＳ Ｐゴシック" panose="020B0600070205080204" pitchFamily="34" charset="-128"/>
              </a:rPr>
              <a:t>relational database state</a:t>
            </a:r>
            <a:r>
              <a:rPr lang="en-US" altLang="en-US" sz="2600">
                <a:ea typeface="ＭＳ Ｐゴシック" panose="020B0600070205080204" pitchFamily="34" charset="-128"/>
              </a:rPr>
              <a:t> DB of </a:t>
            </a:r>
            <a:r>
              <a:rPr lang="en-US" altLang="en-US" sz="2600" i="1">
                <a:ea typeface="ＭＳ Ｐゴシック" panose="020B0600070205080204" pitchFamily="34" charset="-128"/>
              </a:rPr>
              <a:t>S</a:t>
            </a:r>
            <a:r>
              <a:rPr lang="en-US" altLang="en-US" sz="2600">
                <a:ea typeface="ＭＳ Ｐゴシック" panose="020B0600070205080204" pitchFamily="34" charset="-128"/>
              </a:rPr>
              <a:t> is a set of relation states DB = {</a:t>
            </a:r>
            <a:r>
              <a:rPr lang="en-US" altLang="en-US" sz="2600" i="1">
                <a:ea typeface="ＭＳ Ｐゴシック" panose="020B0600070205080204" pitchFamily="34" charset="-128"/>
              </a:rPr>
              <a:t>r</a:t>
            </a:r>
            <a:r>
              <a:rPr lang="en-US" altLang="en-US" sz="2600" baseline="-25000">
                <a:ea typeface="ＭＳ Ｐゴシック" panose="020B0600070205080204" pitchFamily="34" charset="-128"/>
              </a:rPr>
              <a:t>1</a:t>
            </a:r>
            <a:r>
              <a:rPr lang="en-US" altLang="en-US" sz="2600">
                <a:ea typeface="ＭＳ Ｐゴシック" panose="020B0600070205080204" pitchFamily="34" charset="-128"/>
              </a:rPr>
              <a:t>, </a:t>
            </a:r>
            <a:r>
              <a:rPr lang="en-US" altLang="en-US" sz="2600" i="1">
                <a:ea typeface="ＭＳ Ｐゴシック" panose="020B0600070205080204" pitchFamily="34" charset="-128"/>
              </a:rPr>
              <a:t>r</a:t>
            </a:r>
            <a:r>
              <a:rPr lang="en-US" altLang="en-US" sz="2600" baseline="-25000">
                <a:ea typeface="ＭＳ Ｐゴシック" panose="020B0600070205080204" pitchFamily="34" charset="-128"/>
              </a:rPr>
              <a:t>2</a:t>
            </a:r>
            <a:r>
              <a:rPr lang="en-US" altLang="en-US" sz="2600">
                <a:ea typeface="ＭＳ Ｐゴシック" panose="020B0600070205080204" pitchFamily="34" charset="-128"/>
              </a:rPr>
              <a:t>, ..., </a:t>
            </a:r>
            <a:r>
              <a:rPr lang="en-US" altLang="en-US" sz="2600" i="1">
                <a:ea typeface="ＭＳ Ｐゴシック" panose="020B0600070205080204" pitchFamily="34" charset="-128"/>
              </a:rPr>
              <a:t>r</a:t>
            </a:r>
            <a:r>
              <a:rPr lang="en-US" altLang="en-US" sz="2600" i="1" baseline="-25000">
                <a:ea typeface="ＭＳ Ｐゴシック" panose="020B0600070205080204" pitchFamily="34" charset="-128"/>
              </a:rPr>
              <a:t>m</a:t>
            </a:r>
            <a:r>
              <a:rPr lang="en-US" altLang="en-US" sz="2600">
                <a:ea typeface="ＭＳ Ｐゴシック" panose="020B0600070205080204" pitchFamily="34" charset="-128"/>
              </a:rPr>
              <a:t>} such that each </a:t>
            </a:r>
            <a:r>
              <a:rPr lang="en-US" altLang="en-US" sz="2600" i="1">
                <a:ea typeface="ＭＳ Ｐゴシック" panose="020B0600070205080204" pitchFamily="34" charset="-128"/>
              </a:rPr>
              <a:t>r</a:t>
            </a:r>
            <a:r>
              <a:rPr lang="en-US" altLang="en-US" sz="2600" i="1" baseline="-25000">
                <a:ea typeface="ＭＳ Ｐゴシック" panose="020B0600070205080204" pitchFamily="34" charset="-128"/>
              </a:rPr>
              <a:t>i</a:t>
            </a:r>
            <a:r>
              <a:rPr lang="en-US" altLang="en-US" sz="2600">
                <a:ea typeface="ＭＳ Ｐゴシック" panose="020B0600070205080204" pitchFamily="34" charset="-128"/>
              </a:rPr>
              <a:t> is a state of </a:t>
            </a:r>
            <a:r>
              <a:rPr lang="en-US" altLang="en-US" sz="2600" i="1">
                <a:ea typeface="ＭＳ Ｐゴシック" panose="020B0600070205080204" pitchFamily="34" charset="-128"/>
              </a:rPr>
              <a:t>R</a:t>
            </a:r>
            <a:r>
              <a:rPr lang="en-US" altLang="en-US" sz="2600" i="1" baseline="-25000">
                <a:ea typeface="ＭＳ Ｐゴシック" panose="020B0600070205080204" pitchFamily="34" charset="-128"/>
              </a:rPr>
              <a:t>i</a:t>
            </a:r>
            <a:r>
              <a:rPr lang="en-US" altLang="en-US" sz="2600">
                <a:ea typeface="ＭＳ Ｐゴシック" panose="020B0600070205080204" pitchFamily="34" charset="-128"/>
              </a:rPr>
              <a:t> and such that the </a:t>
            </a:r>
            <a:r>
              <a:rPr lang="en-US" altLang="en-US" sz="2600" i="1">
                <a:ea typeface="ＭＳ Ｐゴシック" panose="020B0600070205080204" pitchFamily="34" charset="-128"/>
              </a:rPr>
              <a:t>r</a:t>
            </a:r>
            <a:r>
              <a:rPr lang="en-US" altLang="en-US" sz="2600" i="1" baseline="-25000">
                <a:ea typeface="ＭＳ Ｐゴシック" panose="020B0600070205080204" pitchFamily="34" charset="-128"/>
              </a:rPr>
              <a:t>i</a:t>
            </a:r>
            <a:r>
              <a:rPr lang="en-US" altLang="en-US" sz="2600">
                <a:ea typeface="ＭＳ Ｐゴシック" panose="020B0600070205080204" pitchFamily="34" charset="-128"/>
              </a:rPr>
              <a:t> relation states satisfy the integrity constraints specified in IC. </a:t>
            </a:r>
          </a:p>
          <a:p>
            <a:r>
              <a:rPr lang="en-US" altLang="en-US" sz="2600">
                <a:ea typeface="ＭＳ Ｐゴシック" panose="020B0600070205080204" pitchFamily="34" charset="-128"/>
              </a:rPr>
              <a:t>A relational database </a:t>
            </a:r>
            <a:r>
              <a:rPr lang="en-US" altLang="en-US" sz="2600" i="1">
                <a:ea typeface="ＭＳ Ｐゴシック" panose="020B0600070205080204" pitchFamily="34" charset="-128"/>
              </a:rPr>
              <a:t>state</a:t>
            </a:r>
            <a:r>
              <a:rPr lang="en-US" altLang="en-US" sz="2600">
                <a:ea typeface="ＭＳ Ｐゴシック" panose="020B0600070205080204" pitchFamily="34" charset="-128"/>
              </a:rPr>
              <a:t> is sometimes called a relational database </a:t>
            </a:r>
            <a:r>
              <a:rPr lang="en-US" altLang="en-US" sz="2600" i="1">
                <a:ea typeface="ＭＳ Ｐゴシック" panose="020B0600070205080204" pitchFamily="34" charset="-128"/>
              </a:rPr>
              <a:t>snapshot</a:t>
            </a:r>
            <a:r>
              <a:rPr lang="en-US" altLang="en-US" sz="2600">
                <a:ea typeface="ＭＳ Ｐゴシック" panose="020B0600070205080204" pitchFamily="34" charset="-128"/>
              </a:rPr>
              <a:t> or </a:t>
            </a:r>
            <a:r>
              <a:rPr lang="en-US" altLang="en-US" sz="2600" i="1">
                <a:ea typeface="ＭＳ Ｐゴシック" panose="020B0600070205080204" pitchFamily="34" charset="-128"/>
              </a:rPr>
              <a:t>instance</a:t>
            </a:r>
            <a:r>
              <a:rPr lang="en-US" altLang="en-US" sz="2600">
                <a:ea typeface="ＭＳ Ｐゴシック" panose="020B0600070205080204" pitchFamily="34" charset="-128"/>
              </a:rPr>
              <a:t>. </a:t>
            </a:r>
          </a:p>
          <a:p>
            <a:r>
              <a:rPr lang="en-US" altLang="en-US" sz="2600">
                <a:ea typeface="ＭＳ Ｐゴシック" panose="020B0600070205080204" pitchFamily="34" charset="-128"/>
              </a:rPr>
              <a:t>We will not use the term </a:t>
            </a:r>
            <a:r>
              <a:rPr lang="en-US" altLang="en-US" sz="2600" i="1">
                <a:ea typeface="ＭＳ Ｐゴシック" panose="020B0600070205080204" pitchFamily="34" charset="-128"/>
              </a:rPr>
              <a:t>instance</a:t>
            </a:r>
            <a:r>
              <a:rPr lang="en-US" altLang="en-US" sz="2600">
                <a:ea typeface="ＭＳ Ｐゴシック" panose="020B0600070205080204" pitchFamily="34" charset="-128"/>
              </a:rPr>
              <a:t> since it also applies to single tuples.</a:t>
            </a:r>
          </a:p>
          <a:p>
            <a:r>
              <a:rPr lang="en-US" altLang="en-US" sz="2600">
                <a:ea typeface="ＭＳ Ｐゴシック" panose="020B0600070205080204" pitchFamily="34" charset="-128"/>
              </a:rPr>
              <a:t>A database state that does not meet the constraints is an invalid state</a:t>
            </a:r>
          </a:p>
        </p:txBody>
      </p:sp>
    </p:spTree>
    <p:extLst>
      <p:ext uri="{BB962C8B-B14F-4D97-AF65-F5344CB8AC3E}">
        <p14:creationId xmlns:p14="http://schemas.microsoft.com/office/powerpoint/2010/main" val="159982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Populated database state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Each </a:t>
            </a:r>
            <a:r>
              <a:rPr lang="en-US" altLang="en-US" sz="2400" i="1">
                <a:ea typeface="ＭＳ Ｐゴシック" panose="020B0600070205080204" pitchFamily="34" charset="-128"/>
              </a:rPr>
              <a:t>relation</a:t>
            </a:r>
            <a:r>
              <a:rPr lang="en-US" altLang="en-US" sz="2400">
                <a:ea typeface="ＭＳ Ｐゴシック" panose="020B0600070205080204" pitchFamily="34" charset="-128"/>
              </a:rPr>
              <a:t> will have many tuples in its current relation state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Whenever the database is changed, a new state arises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Basic operations for changing the database: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INSERT a new tuple in a relation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DELETE an existing tuple from a relation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MODIFY an attribute of an existing tuple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Next slide (Fig. 5.6) shows an example state for the COMPANY database schema shown in Fig. 5.5.</a:t>
            </a:r>
          </a:p>
        </p:txBody>
      </p:sp>
    </p:spTree>
    <p:extLst>
      <p:ext uri="{BB962C8B-B14F-4D97-AF65-F5344CB8AC3E}">
        <p14:creationId xmlns:p14="http://schemas.microsoft.com/office/powerpoint/2010/main" val="258394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9" descr="fig05_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9213"/>
            <a:ext cx="5334000" cy="679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5" name="Text Box 10" descr="Pink tissue paper"/>
          <p:cNvSpPr txBox="1">
            <a:spLocks noChangeArrowheads="1"/>
          </p:cNvSpPr>
          <p:nvPr/>
        </p:nvSpPr>
        <p:spPr bwMode="auto">
          <a:xfrm>
            <a:off x="1905001" y="2438400"/>
            <a:ext cx="196691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800000"/>
                </a:solidFill>
              </a:rPr>
              <a:t>Populated database state for COMPANY</a:t>
            </a:r>
          </a:p>
        </p:txBody>
      </p:sp>
    </p:spTree>
    <p:extLst>
      <p:ext uri="{BB962C8B-B14F-4D97-AF65-F5344CB8AC3E}">
        <p14:creationId xmlns:p14="http://schemas.microsoft.com/office/powerpoint/2010/main" val="271790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Relational Model Concepts</a:t>
            </a:r>
          </a:p>
        </p:txBody>
      </p:sp>
      <p:sp>
        <p:nvSpPr>
          <p:cNvPr id="922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The relational Model of Data is based on the concept of a </a:t>
            </a:r>
            <a:r>
              <a:rPr lang="en-US" altLang="en-US" sz="2400" i="1">
                <a:ea typeface="ＭＳ Ｐゴシック" panose="020B0600070205080204" pitchFamily="34" charset="-128"/>
              </a:rPr>
              <a:t>Relation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The strength of the relational approach to data management comes from the formal foundation provided by the theory of relations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We review the essentials of the </a:t>
            </a:r>
            <a:r>
              <a:rPr lang="en-US" altLang="en-US" sz="2400" i="1">
                <a:ea typeface="ＭＳ Ｐゴシック" panose="020B0600070205080204" pitchFamily="34" charset="-128"/>
              </a:rPr>
              <a:t>formal relational model</a:t>
            </a:r>
            <a:r>
              <a:rPr lang="en-US" altLang="en-US" sz="2400">
                <a:ea typeface="ＭＳ Ｐゴシック" panose="020B0600070205080204" pitchFamily="34" charset="-128"/>
              </a:rPr>
              <a:t> in this chapter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In </a:t>
            </a:r>
            <a:r>
              <a:rPr lang="en-US" altLang="en-US" sz="2400" i="1">
                <a:ea typeface="ＭＳ Ｐゴシック" panose="020B0600070205080204" pitchFamily="34" charset="-128"/>
              </a:rPr>
              <a:t>practice</a:t>
            </a:r>
            <a:r>
              <a:rPr lang="en-US" altLang="en-US" sz="2400">
                <a:ea typeface="ＭＳ Ｐゴシック" panose="020B0600070205080204" pitchFamily="34" charset="-128"/>
              </a:rPr>
              <a:t>, there is a </a:t>
            </a:r>
            <a:r>
              <a:rPr lang="en-US" altLang="en-US" sz="2400" i="1">
                <a:ea typeface="ＭＳ Ｐゴシック" panose="020B0600070205080204" pitchFamily="34" charset="-128"/>
              </a:rPr>
              <a:t>standard model</a:t>
            </a:r>
            <a:r>
              <a:rPr lang="en-US" altLang="en-US" sz="2400">
                <a:ea typeface="ＭＳ Ｐゴシック" panose="020B0600070205080204" pitchFamily="34" charset="-128"/>
              </a:rPr>
              <a:t> based on SQL – this is described in Chapters 6 and 7 as a language</a:t>
            </a:r>
          </a:p>
          <a:p>
            <a:pPr eaLnBrk="1" hangingPunct="1"/>
            <a:r>
              <a:rPr lang="en-US" altLang="en-US" sz="2400" u="sng">
                <a:ea typeface="ＭＳ Ｐゴシック" panose="020B0600070205080204" pitchFamily="34" charset="-128"/>
              </a:rPr>
              <a:t>Note:</a:t>
            </a:r>
            <a:r>
              <a:rPr lang="en-US" altLang="en-US" sz="2400">
                <a:ea typeface="ＭＳ Ｐゴシック" panose="020B0600070205080204" pitchFamily="34" charset="-128"/>
              </a:rPr>
              <a:t> There are several important differences between the </a:t>
            </a:r>
            <a:r>
              <a:rPr lang="en-US" altLang="en-US" sz="2400" i="1">
                <a:ea typeface="ＭＳ Ｐゴシック" panose="020B0600070205080204" pitchFamily="34" charset="-128"/>
              </a:rPr>
              <a:t>formal</a:t>
            </a:r>
            <a:r>
              <a:rPr lang="en-US" altLang="en-US" sz="2400">
                <a:ea typeface="ＭＳ Ｐゴシック" panose="020B0600070205080204" pitchFamily="34" charset="-128"/>
              </a:rPr>
              <a:t> model and the </a:t>
            </a:r>
            <a:r>
              <a:rPr lang="en-US" altLang="en-US" sz="2400" i="1">
                <a:ea typeface="ＭＳ Ｐゴシック" panose="020B0600070205080204" pitchFamily="34" charset="-128"/>
              </a:rPr>
              <a:t>practical</a:t>
            </a:r>
            <a:r>
              <a:rPr lang="en-US" altLang="en-US" sz="2400">
                <a:ea typeface="ＭＳ Ｐゴシック" panose="020B0600070205080204" pitchFamily="34" charset="-128"/>
              </a:rPr>
              <a:t> model, as we shall see</a:t>
            </a:r>
          </a:p>
          <a:p>
            <a:pPr eaLnBrk="1" hangingPunct="1"/>
            <a:endParaRPr lang="en-US" altLang="en-US" sz="240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312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Entity Integrity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b="1">
                <a:ea typeface="ＭＳ Ｐゴシック" panose="020B0600070205080204" pitchFamily="34" charset="-128"/>
              </a:rPr>
              <a:t>Entity Integrity: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The </a:t>
            </a:r>
            <a:r>
              <a:rPr lang="en-US" altLang="en-US" i="1">
                <a:ea typeface="ＭＳ Ｐゴシック" panose="020B0600070205080204" pitchFamily="34" charset="-128"/>
              </a:rPr>
              <a:t>primary key attributes</a:t>
            </a:r>
            <a:r>
              <a:rPr lang="en-US" altLang="en-US">
                <a:ea typeface="ＭＳ Ｐゴシック" panose="020B0600070205080204" pitchFamily="34" charset="-128"/>
              </a:rPr>
              <a:t> PK of each relation schema R in S cannot have null values in any tuple of r(R).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This is because primary key values are used to </a:t>
            </a:r>
            <a:r>
              <a:rPr lang="en-US" altLang="en-US" i="1">
                <a:ea typeface="ＭＳ Ｐゴシック" panose="020B0600070205080204" pitchFamily="34" charset="-128"/>
              </a:rPr>
              <a:t>identify</a:t>
            </a:r>
            <a:r>
              <a:rPr lang="en-US" altLang="en-US">
                <a:ea typeface="ＭＳ Ｐゴシック" panose="020B0600070205080204" pitchFamily="34" charset="-128"/>
              </a:rPr>
              <a:t> the individual tuples.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t[PK] </a:t>
            </a: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</a:t>
            </a:r>
            <a:r>
              <a:rPr lang="en-US" altLang="en-US">
                <a:ea typeface="ＭＳ Ｐゴシック" panose="020B0600070205080204" pitchFamily="34" charset="-128"/>
              </a:rPr>
              <a:t> null for any tuple t in r(R)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If PK has several attributes, null is not allowed in any of these attributes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Note: Other attributes of R may be constrained  to disallow null values, even though they are not members of the primary key.</a:t>
            </a:r>
          </a:p>
        </p:txBody>
      </p:sp>
    </p:spTree>
    <p:extLst>
      <p:ext uri="{BB962C8B-B14F-4D97-AF65-F5344CB8AC3E}">
        <p14:creationId xmlns:p14="http://schemas.microsoft.com/office/powerpoint/2010/main" val="178589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Referential Integrity</a:t>
            </a:r>
          </a:p>
        </p:txBody>
      </p:sp>
      <p:sp>
        <p:nvSpPr>
          <p:cNvPr id="6349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A constraint involving </a:t>
            </a:r>
            <a:r>
              <a:rPr lang="en-US" altLang="en-US" b="1" smtClean="0">
                <a:ea typeface="ＭＳ Ｐゴシック" panose="020B0600070205080204" pitchFamily="34" charset="-128"/>
              </a:rPr>
              <a:t>two</a:t>
            </a:r>
            <a:r>
              <a:rPr lang="en-US" altLang="en-US" smtClean="0">
                <a:ea typeface="ＭＳ Ｐゴシック" panose="020B0600070205080204" pitchFamily="34" charset="-128"/>
              </a:rPr>
              <a:t> relations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The previous constraints involve a single  relation.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Used to specify a </a:t>
            </a:r>
            <a:r>
              <a:rPr lang="en-US" altLang="en-US" b="1" smtClean="0">
                <a:ea typeface="ＭＳ Ｐゴシック" panose="020B0600070205080204" pitchFamily="34" charset="-128"/>
              </a:rPr>
              <a:t>relationship</a:t>
            </a:r>
            <a:r>
              <a:rPr lang="en-US" altLang="en-US" smtClean="0">
                <a:ea typeface="ＭＳ Ｐゴシック" panose="020B0600070205080204" pitchFamily="34" charset="-128"/>
              </a:rPr>
              <a:t> among tuples in two relations: 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The </a:t>
            </a:r>
            <a:r>
              <a:rPr lang="en-US" altLang="en-US" b="1" smtClean="0">
                <a:ea typeface="ＭＳ Ｐゴシック" panose="020B0600070205080204" pitchFamily="34" charset="-128"/>
              </a:rPr>
              <a:t>referencing relation </a:t>
            </a:r>
            <a:r>
              <a:rPr lang="en-US" altLang="en-US" smtClean="0">
                <a:ea typeface="ＭＳ Ｐゴシック" panose="020B0600070205080204" pitchFamily="34" charset="-128"/>
              </a:rPr>
              <a:t>and the </a:t>
            </a:r>
            <a:r>
              <a:rPr lang="en-US" altLang="en-US" b="1" smtClean="0">
                <a:ea typeface="ＭＳ Ｐゴシック" panose="020B0600070205080204" pitchFamily="34" charset="-128"/>
              </a:rPr>
              <a:t>referenced relation</a:t>
            </a:r>
            <a:r>
              <a:rPr lang="en-US" altLang="en-US" smtClean="0">
                <a:ea typeface="ＭＳ Ｐゴシック" panose="020B0600070205080204" pitchFamily="34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874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Referential Integrity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Tuples in the </a:t>
            </a:r>
            <a:r>
              <a:rPr lang="en-US" altLang="en-US" b="1" smtClean="0">
                <a:ea typeface="ＭＳ Ｐゴシック" panose="020B0600070205080204" pitchFamily="34" charset="-128"/>
              </a:rPr>
              <a:t>referencing relation</a:t>
            </a:r>
            <a:r>
              <a:rPr lang="en-US" altLang="en-US" smtClean="0">
                <a:ea typeface="ＭＳ Ｐゴシック" panose="020B0600070205080204" pitchFamily="34" charset="-128"/>
              </a:rPr>
              <a:t> R1 have attributes FK (called </a:t>
            </a:r>
            <a:r>
              <a:rPr lang="en-US" altLang="en-US" b="1" smtClean="0">
                <a:ea typeface="ＭＳ Ｐゴシック" panose="020B0600070205080204" pitchFamily="34" charset="-128"/>
              </a:rPr>
              <a:t>foreign key</a:t>
            </a:r>
            <a:r>
              <a:rPr lang="en-US" altLang="en-US" smtClean="0">
                <a:ea typeface="ＭＳ Ｐゴシック" panose="020B0600070205080204" pitchFamily="34" charset="-128"/>
              </a:rPr>
              <a:t> attributes) that reference the primary key attributes PK of the </a:t>
            </a:r>
            <a:r>
              <a:rPr lang="en-US" altLang="en-US" b="1" smtClean="0">
                <a:ea typeface="ＭＳ Ｐゴシック" panose="020B0600070205080204" pitchFamily="34" charset="-128"/>
              </a:rPr>
              <a:t>referenced relation</a:t>
            </a:r>
            <a:r>
              <a:rPr lang="en-US" altLang="en-US" smtClean="0">
                <a:ea typeface="ＭＳ Ｐゴシック" panose="020B0600070205080204" pitchFamily="34" charset="-128"/>
              </a:rPr>
              <a:t> R2.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A tuple t1 in R1 is said to </a:t>
            </a:r>
            <a:r>
              <a:rPr lang="en-US" altLang="en-US" b="1" smtClean="0">
                <a:ea typeface="ＭＳ Ｐゴシック" panose="020B0600070205080204" pitchFamily="34" charset="-128"/>
              </a:rPr>
              <a:t>reference</a:t>
            </a:r>
            <a:r>
              <a:rPr lang="en-US" altLang="en-US" smtClean="0">
                <a:ea typeface="ＭＳ Ｐゴシック" panose="020B0600070205080204" pitchFamily="34" charset="-128"/>
              </a:rPr>
              <a:t> a tuple t2 in R2 if t1[FK] = t2[PK].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A referential integrity constraint can be displayed in a relational database schema as a directed arc from R1.FK to R2.PK. </a:t>
            </a:r>
          </a:p>
        </p:txBody>
      </p:sp>
    </p:spTree>
    <p:extLst>
      <p:ext uri="{BB962C8B-B14F-4D97-AF65-F5344CB8AC3E}">
        <p14:creationId xmlns:p14="http://schemas.microsoft.com/office/powerpoint/2010/main" val="198412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Referential Integrity (or foreign key) </a:t>
            </a:r>
            <a:br>
              <a:rPr lang="en-US" altLang="en-US" smtClean="0">
                <a:ea typeface="ＭＳ Ｐゴシック" panose="020B0600070205080204" pitchFamily="34" charset="-128"/>
              </a:rPr>
            </a:br>
            <a:r>
              <a:rPr lang="en-US" altLang="en-US" smtClean="0">
                <a:ea typeface="ＭＳ Ｐゴシック" panose="020B0600070205080204" pitchFamily="34" charset="-128"/>
              </a:rPr>
              <a:t>Constraint</a:t>
            </a:r>
          </a:p>
        </p:txBody>
      </p:sp>
      <p:sp>
        <p:nvSpPr>
          <p:cNvPr id="6758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Statement of the constraint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The value in the foreign key column (or columns) FK of the </a:t>
            </a:r>
            <a:r>
              <a:rPr lang="en-US" altLang="en-US" b="1" smtClean="0">
                <a:ea typeface="ＭＳ Ｐゴシック" panose="020B0600070205080204" pitchFamily="34" charset="-128"/>
              </a:rPr>
              <a:t>referencing relation</a:t>
            </a:r>
            <a:r>
              <a:rPr lang="en-US" altLang="en-US" smtClean="0">
                <a:ea typeface="ＭＳ Ｐゴシック" panose="020B0600070205080204" pitchFamily="34" charset="-128"/>
              </a:rPr>
              <a:t> R1 can be </a:t>
            </a:r>
            <a:r>
              <a:rPr lang="en-US" altLang="en-US" b="1" smtClean="0">
                <a:ea typeface="ＭＳ Ｐゴシック" panose="020B0600070205080204" pitchFamily="34" charset="-128"/>
              </a:rPr>
              <a:t>either</a:t>
            </a:r>
            <a:r>
              <a:rPr lang="en-US" altLang="en-US" smtClean="0">
                <a:ea typeface="ＭＳ Ｐゴシック" panose="020B0600070205080204" pitchFamily="34" charset="-128"/>
              </a:rPr>
              <a:t>: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(1) a value of an existing primary key value of a corresponding primary key PK in the </a:t>
            </a:r>
            <a:r>
              <a:rPr lang="en-US" altLang="en-US" b="1" smtClean="0">
                <a:ea typeface="ＭＳ Ｐゴシック" panose="020B0600070205080204" pitchFamily="34" charset="-128"/>
              </a:rPr>
              <a:t>referenced relation</a:t>
            </a:r>
            <a:r>
              <a:rPr lang="en-US" altLang="en-US" smtClean="0">
                <a:ea typeface="ＭＳ Ｐゴシック" panose="020B0600070205080204" pitchFamily="34" charset="-128"/>
              </a:rPr>
              <a:t> R2, </a:t>
            </a:r>
            <a:r>
              <a:rPr lang="en-US" altLang="en-US" u="sng" smtClean="0">
                <a:ea typeface="ＭＳ Ｐゴシック" panose="020B0600070205080204" pitchFamily="34" charset="-128"/>
              </a:rPr>
              <a:t>or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(2) a </a:t>
            </a:r>
            <a:r>
              <a:rPr lang="en-US" altLang="en-US" b="1" smtClean="0">
                <a:ea typeface="ＭＳ Ｐゴシック" panose="020B0600070205080204" pitchFamily="34" charset="-128"/>
              </a:rPr>
              <a:t>null</a:t>
            </a:r>
            <a:r>
              <a:rPr lang="en-US" altLang="en-US" smtClean="0">
                <a:ea typeface="ＭＳ Ｐゴシック" panose="020B0600070205080204" pitchFamily="34" charset="-128"/>
              </a:rPr>
              <a:t>.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In case (2), the FK in R1 should </a:t>
            </a:r>
            <a:r>
              <a:rPr lang="en-US" altLang="en-US" b="1" smtClean="0">
                <a:ea typeface="ＭＳ Ｐゴシック" panose="020B0600070205080204" pitchFamily="34" charset="-128"/>
              </a:rPr>
              <a:t>not</a:t>
            </a:r>
            <a:r>
              <a:rPr lang="en-US" altLang="en-US" smtClean="0">
                <a:ea typeface="ＭＳ Ｐゴシック" panose="020B0600070205080204" pitchFamily="34" charset="-128"/>
              </a:rPr>
              <a:t> be a part of its own primary key.</a:t>
            </a:r>
          </a:p>
        </p:txBody>
      </p:sp>
    </p:spTree>
    <p:extLst>
      <p:ext uri="{BB962C8B-B14F-4D97-AF65-F5344CB8AC3E}">
        <p14:creationId xmlns:p14="http://schemas.microsoft.com/office/powerpoint/2010/main" val="277618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Displaying a relational database schema and its constraints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Each relation schema can be displayed as a row of attribute names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The name of the relation is written above the attribute names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The primary key attribute (or attributes) will be underlined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A foreign key (referential integrity) constraints is displayed as a directed arc (arrow) from the foreign key attributes to the referenced table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>
                <a:ea typeface="ＭＳ Ｐゴシック" panose="020B0600070205080204" pitchFamily="34" charset="-128"/>
              </a:rPr>
              <a:t>Can also point to the primary key of the referenced relation for clarity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Next slide shows the COMPANY </a:t>
            </a:r>
            <a:r>
              <a:rPr lang="en-US" altLang="en-US" sz="2400" b="1">
                <a:ea typeface="ＭＳ Ｐゴシック" panose="020B0600070205080204" pitchFamily="34" charset="-128"/>
              </a:rPr>
              <a:t>relational schema diagram with referential integrity constraints </a:t>
            </a:r>
          </a:p>
        </p:txBody>
      </p:sp>
    </p:spTree>
    <p:extLst>
      <p:ext uri="{BB962C8B-B14F-4D97-AF65-F5344CB8AC3E}">
        <p14:creationId xmlns:p14="http://schemas.microsoft.com/office/powerpoint/2010/main" val="215621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3" name="Picture 5" descr="fig05_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689" y="204788"/>
            <a:ext cx="8518525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4" name="Text Box 6" descr="Pink tissue paper"/>
          <p:cNvSpPr txBox="1">
            <a:spLocks noChangeArrowheads="1"/>
          </p:cNvSpPr>
          <p:nvPr/>
        </p:nvSpPr>
        <p:spPr bwMode="auto">
          <a:xfrm>
            <a:off x="8305800" y="4114800"/>
            <a:ext cx="23622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800000"/>
                </a:solidFill>
              </a:rPr>
              <a:t>Referential Integrity Constraints for COMPANY database </a:t>
            </a:r>
          </a:p>
        </p:txBody>
      </p:sp>
    </p:spTree>
    <p:extLst>
      <p:ext uri="{BB962C8B-B14F-4D97-AF65-F5344CB8AC3E}">
        <p14:creationId xmlns:p14="http://schemas.microsoft.com/office/powerpoint/2010/main" val="252365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Other Types of Constraints</a:t>
            </a:r>
          </a:p>
        </p:txBody>
      </p:sp>
      <p:sp>
        <p:nvSpPr>
          <p:cNvPr id="7373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763714" y="1447800"/>
            <a:ext cx="8294687" cy="4724400"/>
          </a:xfrm>
        </p:spPr>
        <p:txBody>
          <a:bodyPr/>
          <a:lstStyle/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Semantic Integrity Constraints: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based on application semantics and cannot be expressed by the model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Example: “the max. no. of hours per employee for all projects he or she works on is 56 hrs per week”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A </a:t>
            </a:r>
            <a:r>
              <a:rPr lang="en-US" altLang="en-US" sz="2400" b="1">
                <a:ea typeface="ＭＳ Ｐゴシック" panose="020B0600070205080204" pitchFamily="34" charset="-128"/>
              </a:rPr>
              <a:t>constraint specification</a:t>
            </a:r>
            <a:r>
              <a:rPr lang="en-US" altLang="en-US" sz="2400">
                <a:ea typeface="ＭＳ Ｐゴシック" panose="020B0600070205080204" pitchFamily="34" charset="-128"/>
              </a:rPr>
              <a:t> language may have to be used to express these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SQL-99 allows </a:t>
            </a:r>
            <a:r>
              <a:rPr lang="en-US" altLang="en-US" sz="2400" b="1">
                <a:ea typeface="ＭＳ Ｐゴシック" panose="020B0600070205080204" pitchFamily="34" charset="-128"/>
              </a:rPr>
              <a:t>CREATE TRIGGER </a:t>
            </a:r>
            <a:r>
              <a:rPr lang="en-US" altLang="en-US" sz="2400">
                <a:ea typeface="ＭＳ Ｐゴシック" panose="020B0600070205080204" pitchFamily="34" charset="-128"/>
              </a:rPr>
              <a:t>and </a:t>
            </a:r>
            <a:r>
              <a:rPr lang="en-US" altLang="en-US" sz="2400" b="1">
                <a:ea typeface="ＭＳ Ｐゴシック" panose="020B0600070205080204" pitchFamily="34" charset="-128"/>
              </a:rPr>
              <a:t>CREATE</a:t>
            </a:r>
            <a:r>
              <a:rPr lang="en-US" altLang="en-US" sz="2400">
                <a:ea typeface="ＭＳ Ｐゴシック" panose="020B0600070205080204" pitchFamily="34" charset="-128"/>
              </a:rPr>
              <a:t> </a:t>
            </a:r>
            <a:r>
              <a:rPr lang="en-US" altLang="en-US" sz="2400" b="1">
                <a:ea typeface="ＭＳ Ｐゴシック" panose="020B0600070205080204" pitchFamily="34" charset="-128"/>
              </a:rPr>
              <a:t>ASSERTION</a:t>
            </a:r>
            <a:r>
              <a:rPr lang="en-US" altLang="en-US" sz="2400">
                <a:ea typeface="ＭＳ Ｐゴシック" panose="020B0600070205080204" pitchFamily="34" charset="-128"/>
              </a:rPr>
              <a:t> to express some of these semantic constraints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Keys, Permissibility of Null values, Candidate Keys (Unique in SQL), Foreign Keys, Referential Integrity etc. are expressed by the </a:t>
            </a:r>
            <a:r>
              <a:rPr lang="en-US" altLang="en-US" sz="2400" b="1">
                <a:ea typeface="ＭＳ Ｐゴシック" panose="020B0600070205080204" pitchFamily="34" charset="-128"/>
              </a:rPr>
              <a:t>CREATE TABLE </a:t>
            </a:r>
            <a:r>
              <a:rPr lang="en-US" altLang="en-US" sz="2400">
                <a:ea typeface="ＭＳ Ｐゴシック" panose="020B0600070205080204" pitchFamily="34" charset="-128"/>
              </a:rPr>
              <a:t>statement in SQL</a:t>
            </a:r>
            <a:r>
              <a:rPr lang="en-US" altLang="en-US" smtClean="0">
                <a:ea typeface="ＭＳ Ｐゴシック" panose="020B0600070205080204" pitchFamily="34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581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Update Operations on Relations</a:t>
            </a:r>
          </a:p>
        </p:txBody>
      </p:sp>
      <p:sp>
        <p:nvSpPr>
          <p:cNvPr id="75780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INSERT a tuple.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DELETE a tuple.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MODIFY a tuple.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Integrity constraints should not be violated by the update operations.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Several update operations may have to be grouped together.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Updates may </a:t>
            </a:r>
            <a:r>
              <a:rPr lang="en-US" altLang="en-US" b="1" smtClean="0">
                <a:ea typeface="ＭＳ Ｐゴシック" panose="020B0600070205080204" pitchFamily="34" charset="-128"/>
              </a:rPr>
              <a:t>propagate</a:t>
            </a:r>
            <a:r>
              <a:rPr lang="en-US" altLang="en-US" smtClean="0">
                <a:ea typeface="ＭＳ Ｐゴシック" panose="020B0600070205080204" pitchFamily="34" charset="-128"/>
              </a:rPr>
              <a:t>  to cause other updates automatically. This may be necessary to maintain integrity constraints.</a:t>
            </a:r>
          </a:p>
        </p:txBody>
      </p:sp>
    </p:spTree>
    <p:extLst>
      <p:ext uri="{BB962C8B-B14F-4D97-AF65-F5344CB8AC3E}">
        <p14:creationId xmlns:p14="http://schemas.microsoft.com/office/powerpoint/2010/main" val="313842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Update Operations on Relations</a:t>
            </a:r>
          </a:p>
        </p:txBody>
      </p:sp>
      <p:sp>
        <p:nvSpPr>
          <p:cNvPr id="7782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In case of integrity violation, several actions can be taken: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Cancel the operation that causes the violation (RESTRICT or REJECT option)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Perform the operation but inform the user of the violation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Trigger additional updates so the violation is corrected (CASCADE option, SET NULL option)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Execute a user-specified error-correction routine </a:t>
            </a:r>
          </a:p>
        </p:txBody>
      </p:sp>
    </p:spTree>
    <p:extLst>
      <p:ext uri="{BB962C8B-B14F-4D97-AF65-F5344CB8AC3E}">
        <p14:creationId xmlns:p14="http://schemas.microsoft.com/office/powerpoint/2010/main" val="18030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Possible violations for each operation</a:t>
            </a:r>
          </a:p>
        </p:txBody>
      </p:sp>
      <p:sp>
        <p:nvSpPr>
          <p:cNvPr id="79876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INSERT may violate any of the constraints: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Domain constraint: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if one of the attribute values provided for the new tuple is not of the specified attribute domain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Key constraint: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if the value of a key attribute in the new tuple already exists in another tuple in the relation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Referential integrity: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if a foreign key value in the new tuple references a primary key value that does not exist in the referenced relation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Entity integrity: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if the primary key value is null in the new tuple</a:t>
            </a:r>
          </a:p>
        </p:txBody>
      </p:sp>
    </p:spTree>
    <p:extLst>
      <p:ext uri="{BB962C8B-B14F-4D97-AF65-F5344CB8AC3E}">
        <p14:creationId xmlns:p14="http://schemas.microsoft.com/office/powerpoint/2010/main" val="239119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Relational Model Concepts</a:t>
            </a:r>
          </a:p>
        </p:txBody>
      </p:sp>
      <p:sp>
        <p:nvSpPr>
          <p:cNvPr id="1126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Relational model represents the database as collection of relations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A Relation is a mathematical concept based on the ideas of sets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The model was first proposed by Dr. E.F. Codd of IBM Research in 1970 in the following paper: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"A Relational Model for Large Shared Data Banks," Communications of the ACM, June 1970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The above paper caused a major revolution in the field of database management</a:t>
            </a:r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>
            <a:off x="3124200" y="1133476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06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Possible violations for each operation</a:t>
            </a:r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DELETE may violate only referential integrity: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If the primary key value of the tuple being deleted is referenced from other tuples in the database</a:t>
            </a:r>
          </a:p>
          <a:p>
            <a:pPr lvl="3" eaLnBrk="1" hangingPunct="1"/>
            <a:r>
              <a:rPr lang="en-US" altLang="en-US">
                <a:ea typeface="ＭＳ Ｐゴシック" panose="020B0600070205080204" pitchFamily="34" charset="-128"/>
              </a:rPr>
              <a:t>RESTRICT option: reject the deletion</a:t>
            </a:r>
          </a:p>
          <a:p>
            <a:pPr lvl="3" eaLnBrk="1" hangingPunct="1"/>
            <a:r>
              <a:rPr lang="en-US" altLang="en-US">
                <a:ea typeface="ＭＳ Ｐゴシック" panose="020B0600070205080204" pitchFamily="34" charset="-128"/>
              </a:rPr>
              <a:t>CASCADE option: propagate the new primary key value into the foreign keys of the referencing tuples</a:t>
            </a:r>
          </a:p>
          <a:p>
            <a:pPr lvl="3" eaLnBrk="1" hangingPunct="1"/>
            <a:r>
              <a:rPr lang="en-US" altLang="en-US">
                <a:ea typeface="ＭＳ Ｐゴシック" panose="020B0600070205080204" pitchFamily="34" charset="-128"/>
              </a:rPr>
              <a:t>SET NULL option: set the foreign keys of the referencing tuples to NULL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One of the above options must be specified during database design for each foreign key constraint</a:t>
            </a:r>
          </a:p>
        </p:txBody>
      </p:sp>
    </p:spTree>
    <p:extLst>
      <p:ext uri="{BB962C8B-B14F-4D97-AF65-F5344CB8AC3E}">
        <p14:creationId xmlns:p14="http://schemas.microsoft.com/office/powerpoint/2010/main" val="8821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Possible violations for each operation</a:t>
            </a:r>
          </a:p>
        </p:txBody>
      </p:sp>
      <p:sp>
        <p:nvSpPr>
          <p:cNvPr id="81924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UPDATE may violate domain constraint and NOT NULL constraint on an attribute being modified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Any of the other constraints may also be violated, depending on the attribute being updated: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Updating the primary key (PK):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Updating a foreign key (FK):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May violate referential integrity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Updating an ordinary attribute (neither PK nor FK):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Can only violate domain constraints</a:t>
            </a:r>
          </a:p>
        </p:txBody>
      </p:sp>
    </p:spTree>
    <p:extLst>
      <p:ext uri="{BB962C8B-B14F-4D97-AF65-F5344CB8AC3E}">
        <p14:creationId xmlns:p14="http://schemas.microsoft.com/office/powerpoint/2010/main" val="352518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Informal Definitions</a:t>
            </a:r>
          </a:p>
        </p:txBody>
      </p:sp>
      <p:sp>
        <p:nvSpPr>
          <p:cNvPr id="1331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300">
                <a:ea typeface="ＭＳ Ｐゴシック" panose="020B0600070205080204" pitchFamily="34" charset="-128"/>
              </a:rPr>
              <a:t>Informally, a </a:t>
            </a:r>
            <a:r>
              <a:rPr lang="en-US" altLang="en-US" sz="2300" b="1">
                <a:ea typeface="ＭＳ Ｐゴシック" panose="020B0600070205080204" pitchFamily="34" charset="-128"/>
              </a:rPr>
              <a:t>relation</a:t>
            </a:r>
            <a:r>
              <a:rPr lang="en-US" altLang="en-US" sz="2300">
                <a:ea typeface="ＭＳ Ｐゴシック" panose="020B0600070205080204" pitchFamily="34" charset="-128"/>
              </a:rPr>
              <a:t> looks like a </a:t>
            </a:r>
            <a:r>
              <a:rPr lang="en-US" altLang="en-US" sz="2300" b="1">
                <a:ea typeface="ＭＳ Ｐゴシック" panose="020B0600070205080204" pitchFamily="34" charset="-128"/>
              </a:rPr>
              <a:t>table</a:t>
            </a:r>
            <a:r>
              <a:rPr lang="en-US" altLang="en-US" sz="2300">
                <a:ea typeface="ＭＳ Ｐゴシック" panose="020B0600070205080204" pitchFamily="34" charset="-128"/>
              </a:rPr>
              <a:t> of values.</a:t>
            </a:r>
          </a:p>
          <a:p>
            <a:pPr eaLnBrk="1" hangingPunct="1">
              <a:lnSpc>
                <a:spcPct val="80000"/>
              </a:lnSpc>
            </a:pPr>
            <a:endParaRPr lang="en-US" altLang="en-US" sz="23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300">
                <a:ea typeface="ＭＳ Ｐゴシック" panose="020B0600070205080204" pitchFamily="34" charset="-128"/>
              </a:rPr>
              <a:t>A relation typically contains a </a:t>
            </a:r>
            <a:r>
              <a:rPr lang="en-US" altLang="en-US" sz="2300" b="1">
                <a:ea typeface="ＭＳ Ｐゴシック" panose="020B0600070205080204" pitchFamily="34" charset="-128"/>
              </a:rPr>
              <a:t>set of rows</a:t>
            </a:r>
            <a:r>
              <a:rPr lang="en-US" altLang="en-US" sz="2300">
                <a:ea typeface="ＭＳ Ｐゴシック" panose="020B0600070205080204" pitchFamily="34" charset="-128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endParaRPr lang="en-US" altLang="en-US" sz="23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300">
                <a:ea typeface="ＭＳ Ｐゴシック" panose="020B0600070205080204" pitchFamily="34" charset="-128"/>
              </a:rPr>
              <a:t>The data elements in each </a:t>
            </a:r>
            <a:r>
              <a:rPr lang="en-US" altLang="en-US" sz="2300" b="1">
                <a:ea typeface="ＭＳ Ｐゴシック" panose="020B0600070205080204" pitchFamily="34" charset="-128"/>
              </a:rPr>
              <a:t>row</a:t>
            </a:r>
            <a:r>
              <a:rPr lang="en-US" altLang="en-US" sz="2300">
                <a:ea typeface="ＭＳ Ｐゴシック" panose="020B0600070205080204" pitchFamily="34" charset="-128"/>
              </a:rPr>
              <a:t> represent certain facts </a:t>
            </a:r>
            <a:br>
              <a:rPr lang="en-US" altLang="en-US" sz="2300">
                <a:ea typeface="ＭＳ Ｐゴシック" panose="020B0600070205080204" pitchFamily="34" charset="-128"/>
              </a:rPr>
            </a:br>
            <a:r>
              <a:rPr lang="en-US" altLang="en-US" sz="2300">
                <a:ea typeface="ＭＳ Ｐゴシック" panose="020B0600070205080204" pitchFamily="34" charset="-128"/>
              </a:rPr>
              <a:t>that correspond to a real-world </a:t>
            </a:r>
            <a:r>
              <a:rPr lang="en-US" altLang="en-US" sz="2300" b="1">
                <a:ea typeface="ＭＳ Ｐゴシック" panose="020B0600070205080204" pitchFamily="34" charset="-128"/>
              </a:rPr>
              <a:t>entity</a:t>
            </a:r>
            <a:r>
              <a:rPr lang="en-US" altLang="en-US" sz="2300">
                <a:ea typeface="ＭＳ Ｐゴシック" panose="020B0600070205080204" pitchFamily="34" charset="-128"/>
              </a:rPr>
              <a:t> or </a:t>
            </a:r>
            <a:r>
              <a:rPr lang="en-US" altLang="en-US" sz="2300" b="1">
                <a:ea typeface="ＭＳ Ｐゴシック" panose="020B0600070205080204" pitchFamily="34" charset="-128"/>
              </a:rPr>
              <a:t>relationship</a:t>
            </a:r>
            <a:endParaRPr lang="en-US" altLang="en-US" sz="230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300">
                <a:ea typeface="ＭＳ Ｐゴシック" panose="020B0600070205080204" pitchFamily="34" charset="-128"/>
              </a:rPr>
              <a:t>In the formal model, rows are called </a:t>
            </a:r>
            <a:r>
              <a:rPr lang="en-US" altLang="en-US" sz="2100" b="1">
                <a:ea typeface="ＭＳ Ｐゴシック" panose="020B0600070205080204" pitchFamily="34" charset="-128"/>
              </a:rPr>
              <a:t>tuples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1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300">
                <a:ea typeface="ＭＳ Ｐゴシック" panose="020B0600070205080204" pitchFamily="34" charset="-128"/>
              </a:rPr>
              <a:t>Each </a:t>
            </a:r>
            <a:r>
              <a:rPr lang="en-US" altLang="en-US" sz="2300" b="1">
                <a:ea typeface="ＭＳ Ｐゴシック" panose="020B0600070205080204" pitchFamily="34" charset="-128"/>
              </a:rPr>
              <a:t>column</a:t>
            </a:r>
            <a:r>
              <a:rPr lang="en-US" altLang="en-US" sz="2300">
                <a:ea typeface="ＭＳ Ｐゴシック" panose="020B0600070205080204" pitchFamily="34" charset="-128"/>
              </a:rPr>
              <a:t> has a column header that gives an indication of the meaning of the data items in that column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>
                <a:ea typeface="ＭＳ Ｐゴシック" panose="020B0600070205080204" pitchFamily="34" charset="-128"/>
              </a:rPr>
              <a:t>In the formal model, the column header is called an </a:t>
            </a:r>
            <a:br>
              <a:rPr lang="en-US" altLang="en-US" sz="2100">
                <a:ea typeface="ＭＳ Ｐゴシック" panose="020B0600070205080204" pitchFamily="34" charset="-128"/>
              </a:rPr>
            </a:br>
            <a:r>
              <a:rPr lang="en-US" altLang="en-US" sz="2100" b="1">
                <a:ea typeface="ＭＳ Ｐゴシック" panose="020B0600070205080204" pitchFamily="34" charset="-128"/>
              </a:rPr>
              <a:t>attribute name</a:t>
            </a:r>
            <a:r>
              <a:rPr lang="en-US" altLang="en-US" sz="2100">
                <a:ea typeface="ＭＳ Ｐゴシック" panose="020B0600070205080204" pitchFamily="34" charset="-128"/>
              </a:rPr>
              <a:t> (or just </a:t>
            </a:r>
            <a:r>
              <a:rPr lang="en-US" altLang="en-US" sz="2100" b="1">
                <a:ea typeface="ＭＳ Ｐゴシック" panose="020B0600070205080204" pitchFamily="34" charset="-128"/>
              </a:rPr>
              <a:t>attribute</a:t>
            </a:r>
            <a:r>
              <a:rPr lang="en-US" altLang="en-US" sz="2100">
                <a:ea typeface="ＭＳ Ｐゴシック" panose="020B0600070205080204" pitchFamily="34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1087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Example of a Relation</a:t>
            </a:r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10410825" y="61595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5365" name="Picture 6" descr="fig05_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95526"/>
            <a:ext cx="8489950" cy="307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605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Informal Definitions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Key of a Relation:</a:t>
            </a:r>
          </a:p>
          <a:p>
            <a:pPr lvl="1" eaLnBrk="1" hangingPunct="1"/>
            <a:r>
              <a:rPr lang="en-US" altLang="en-US" sz="2500">
                <a:ea typeface="ＭＳ Ｐゴシック" panose="020B0600070205080204" pitchFamily="34" charset="-128"/>
              </a:rPr>
              <a:t>Each row has a value of a data item (or set of items) that uniquely identifies that row in the table</a:t>
            </a:r>
          </a:p>
          <a:p>
            <a:pPr lvl="2" eaLnBrk="1" hangingPunct="1"/>
            <a:r>
              <a:rPr lang="en-US" altLang="en-US" sz="2300">
                <a:ea typeface="ＭＳ Ｐゴシック" panose="020B0600070205080204" pitchFamily="34" charset="-128"/>
              </a:rPr>
              <a:t>Called the </a:t>
            </a:r>
            <a:r>
              <a:rPr lang="en-US" altLang="en-US" sz="2300" i="1">
                <a:ea typeface="ＭＳ Ｐゴシック" panose="020B0600070205080204" pitchFamily="34" charset="-128"/>
              </a:rPr>
              <a:t>key</a:t>
            </a:r>
          </a:p>
          <a:p>
            <a:pPr lvl="1" eaLnBrk="1" hangingPunct="1"/>
            <a:r>
              <a:rPr lang="en-US" altLang="en-US" sz="2500">
                <a:ea typeface="ＭＳ Ｐゴシック" panose="020B0600070205080204" pitchFamily="34" charset="-128"/>
              </a:rPr>
              <a:t>In the STUDENT table, SSN is the key</a:t>
            </a:r>
          </a:p>
          <a:p>
            <a:pPr lvl="1" eaLnBrk="1" hangingPunct="1"/>
            <a:endParaRPr lang="en-US" altLang="en-US" sz="250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sz="2500">
                <a:ea typeface="ＭＳ Ｐゴシック" panose="020B0600070205080204" pitchFamily="34" charset="-128"/>
              </a:rPr>
              <a:t>Sometimes row-ids or sequential numbers are assigned as keys to identify the rows in a table</a:t>
            </a:r>
          </a:p>
          <a:p>
            <a:pPr lvl="2" eaLnBrk="1" hangingPunct="1"/>
            <a:r>
              <a:rPr lang="en-US" altLang="en-US" sz="2300">
                <a:ea typeface="ＭＳ Ｐゴシック" panose="020B0600070205080204" pitchFamily="34" charset="-128"/>
              </a:rPr>
              <a:t>Called </a:t>
            </a:r>
            <a:r>
              <a:rPr lang="en-US" altLang="en-US" sz="2300" i="1">
                <a:ea typeface="ＭＳ Ｐゴシック" panose="020B0600070205080204" pitchFamily="34" charset="-128"/>
              </a:rPr>
              <a:t>artificial key</a:t>
            </a:r>
            <a:r>
              <a:rPr lang="en-US" altLang="en-US" sz="2300">
                <a:ea typeface="ＭＳ Ｐゴシック" panose="020B0600070205080204" pitchFamily="34" charset="-128"/>
              </a:rPr>
              <a:t> or </a:t>
            </a:r>
            <a:r>
              <a:rPr lang="en-US" altLang="en-US" sz="2300" i="1">
                <a:ea typeface="ＭＳ Ｐゴシック" panose="020B0600070205080204" pitchFamily="34" charset="-128"/>
              </a:rPr>
              <a:t>surrogate key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50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291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Formal Definitions - Schema</a:t>
            </a:r>
          </a:p>
        </p:txBody>
      </p:sp>
      <p:sp>
        <p:nvSpPr>
          <p:cNvPr id="1946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The </a:t>
            </a:r>
            <a:r>
              <a:rPr lang="en-US" altLang="en-US" sz="2400" b="1">
                <a:ea typeface="ＭＳ Ｐゴシック" panose="020B0600070205080204" pitchFamily="34" charset="-128"/>
              </a:rPr>
              <a:t>Schema</a:t>
            </a:r>
            <a:r>
              <a:rPr lang="en-US" altLang="en-US" sz="2400">
                <a:ea typeface="ＭＳ Ｐゴシック" panose="020B0600070205080204" pitchFamily="34" charset="-128"/>
              </a:rPr>
              <a:t> (or description) of a Relation: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Denoted by R(A1, A2, .....An)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R is the </a:t>
            </a:r>
            <a:r>
              <a:rPr lang="en-US" altLang="en-US" sz="2200" b="1">
                <a:ea typeface="ＭＳ Ｐゴシック" panose="020B0600070205080204" pitchFamily="34" charset="-128"/>
              </a:rPr>
              <a:t>name</a:t>
            </a:r>
            <a:r>
              <a:rPr lang="en-US" altLang="en-US" sz="2200">
                <a:ea typeface="ＭＳ Ｐゴシック" panose="020B0600070205080204" pitchFamily="34" charset="-128"/>
              </a:rPr>
              <a:t> of the relation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The </a:t>
            </a:r>
            <a:r>
              <a:rPr lang="en-US" altLang="en-US" sz="2200" b="1">
                <a:ea typeface="ＭＳ Ｐゴシック" panose="020B0600070205080204" pitchFamily="34" charset="-128"/>
              </a:rPr>
              <a:t>attributes</a:t>
            </a:r>
            <a:r>
              <a:rPr lang="en-US" altLang="en-US" sz="2200">
                <a:ea typeface="ＭＳ Ｐゴシック" panose="020B0600070205080204" pitchFamily="34" charset="-128"/>
              </a:rPr>
              <a:t> of the relation are A1, A2, ..., An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Example: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	CUSTOMER (Cust-id, Cust-name, Address, Phone#)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CUSTOMER is the relation name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Defined over the four attributes: Cust-id, Cust-name, Address, Phone#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Each attribute has a </a:t>
            </a:r>
            <a:r>
              <a:rPr lang="en-US" altLang="en-US" sz="2400" b="1">
                <a:ea typeface="ＭＳ Ｐゴシック" panose="020B0600070205080204" pitchFamily="34" charset="-128"/>
              </a:rPr>
              <a:t>domain</a:t>
            </a:r>
            <a:r>
              <a:rPr lang="en-US" altLang="en-US" sz="2400">
                <a:ea typeface="ＭＳ Ｐゴシック" panose="020B0600070205080204" pitchFamily="34" charset="-128"/>
              </a:rPr>
              <a:t> or a set of valid values. 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For example, the domain of Cust-id is 6 digit numbers.</a:t>
            </a:r>
          </a:p>
        </p:txBody>
      </p:sp>
    </p:spTree>
    <p:extLst>
      <p:ext uri="{BB962C8B-B14F-4D97-AF65-F5344CB8AC3E}">
        <p14:creationId xmlns:p14="http://schemas.microsoft.com/office/powerpoint/2010/main" val="94152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Formal Definitions - Tuple</a:t>
            </a:r>
          </a:p>
        </p:txBody>
      </p:sp>
      <p:sp>
        <p:nvSpPr>
          <p:cNvPr id="2150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A </a:t>
            </a:r>
            <a:r>
              <a:rPr lang="en-US" altLang="en-US" sz="2400" b="1">
                <a:ea typeface="ＭＳ Ｐゴシック" panose="020B0600070205080204" pitchFamily="34" charset="-128"/>
              </a:rPr>
              <a:t>tuple</a:t>
            </a:r>
            <a:r>
              <a:rPr lang="en-US" altLang="en-US" sz="2400">
                <a:ea typeface="ＭＳ Ｐゴシック" panose="020B0600070205080204" pitchFamily="34" charset="-128"/>
              </a:rPr>
              <a:t> is an ordered set of values (enclosed in angled brackets ‘&lt; … &gt;’)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Each value is derived from an appropriate </a:t>
            </a:r>
            <a:r>
              <a:rPr lang="en-US" altLang="en-US" sz="2400" i="1">
                <a:ea typeface="ＭＳ Ｐゴシック" panose="020B0600070205080204" pitchFamily="34" charset="-128"/>
              </a:rPr>
              <a:t>domain</a:t>
            </a:r>
            <a:r>
              <a:rPr lang="en-US" altLang="en-US" sz="2400">
                <a:ea typeface="ＭＳ Ｐゴシック" panose="020B0600070205080204" pitchFamily="34" charset="-128"/>
              </a:rPr>
              <a:t>.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A row in the CUSTOMER relation is a 4-tuple and would consist of four values, for example: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&lt;632895, "John Smith", "101 Main St. Atlanta, GA  30332", "(404) 894-2000"&gt;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This is called a 4-tuple as it has 4 values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A tuple (row) in the CUSTOMER relation.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A relation is a </a:t>
            </a:r>
            <a:r>
              <a:rPr lang="en-US" altLang="en-US" sz="2400" b="1">
                <a:ea typeface="ＭＳ Ｐゴシック" panose="020B0600070205080204" pitchFamily="34" charset="-128"/>
              </a:rPr>
              <a:t>set </a:t>
            </a:r>
            <a:r>
              <a:rPr lang="en-US" altLang="en-US" sz="2400">
                <a:ea typeface="ＭＳ Ｐゴシック" panose="020B0600070205080204" pitchFamily="34" charset="-128"/>
              </a:rPr>
              <a:t>of such tuples (rows)</a:t>
            </a:r>
          </a:p>
        </p:txBody>
      </p:sp>
    </p:spTree>
    <p:extLst>
      <p:ext uri="{BB962C8B-B14F-4D97-AF65-F5344CB8AC3E}">
        <p14:creationId xmlns:p14="http://schemas.microsoft.com/office/powerpoint/2010/main" val="209377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295</TotalTime>
  <Words>2705</Words>
  <Application>Microsoft Office PowerPoint</Application>
  <PresentationFormat>Widescreen</PresentationFormat>
  <Paragraphs>310</Paragraphs>
  <Slides>41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ＭＳ Ｐゴシック</vt:lpstr>
      <vt:lpstr>Arial</vt:lpstr>
      <vt:lpstr>Calibri</vt:lpstr>
      <vt:lpstr>Calibri Light</vt:lpstr>
      <vt:lpstr>Symbol</vt:lpstr>
      <vt:lpstr>Tahoma</vt:lpstr>
      <vt:lpstr>Times New Roman</vt:lpstr>
      <vt:lpstr>Wingdings</vt:lpstr>
      <vt:lpstr>Office Theme</vt:lpstr>
      <vt:lpstr>        CS203-Database Systems</vt:lpstr>
      <vt:lpstr> </vt:lpstr>
      <vt:lpstr>Relational Model Concepts</vt:lpstr>
      <vt:lpstr>Relational Model Concepts</vt:lpstr>
      <vt:lpstr>Informal Definitions</vt:lpstr>
      <vt:lpstr>Example of a Relation</vt:lpstr>
      <vt:lpstr>Informal Definitions</vt:lpstr>
      <vt:lpstr>Formal Definitions - Schema</vt:lpstr>
      <vt:lpstr>Formal Definitions - Tuple</vt:lpstr>
      <vt:lpstr>Formal Definitions - Domain</vt:lpstr>
      <vt:lpstr>Formal Definitions - State</vt:lpstr>
      <vt:lpstr>Formal Definitions - Summary</vt:lpstr>
      <vt:lpstr>Formal Definitions - Example</vt:lpstr>
      <vt:lpstr>Definition Summary</vt:lpstr>
      <vt:lpstr>Example – A relation STUDENT</vt:lpstr>
      <vt:lpstr>Characteristics Of Relations</vt:lpstr>
      <vt:lpstr>Same state as previous Figure (but with different order of tuples)</vt:lpstr>
      <vt:lpstr>Characteristics Of Relations</vt:lpstr>
      <vt:lpstr>CONSTRAINTS</vt:lpstr>
      <vt:lpstr>Relational Integrity Constraints</vt:lpstr>
      <vt:lpstr>Key Constraints</vt:lpstr>
      <vt:lpstr>Key Constraints (continued)</vt:lpstr>
      <vt:lpstr>Key Constraints (continued)</vt:lpstr>
      <vt:lpstr>CAR table with two candidate keys – LicenseNumber chosen as Primary Key</vt:lpstr>
      <vt:lpstr>Relational Database Schema</vt:lpstr>
      <vt:lpstr>PowerPoint Presentation</vt:lpstr>
      <vt:lpstr>Relational Database State</vt:lpstr>
      <vt:lpstr>Populated database state</vt:lpstr>
      <vt:lpstr>PowerPoint Presentation</vt:lpstr>
      <vt:lpstr>Entity Integrity</vt:lpstr>
      <vt:lpstr>Referential Integrity</vt:lpstr>
      <vt:lpstr>Referential Integrity</vt:lpstr>
      <vt:lpstr>Referential Integrity (or foreign key)  Constraint</vt:lpstr>
      <vt:lpstr>Displaying a relational database schema and its constraints</vt:lpstr>
      <vt:lpstr>PowerPoint Presentation</vt:lpstr>
      <vt:lpstr>Other Types of Constraints</vt:lpstr>
      <vt:lpstr>Update Operations on Relations</vt:lpstr>
      <vt:lpstr>Update Operations on Relations</vt:lpstr>
      <vt:lpstr>Possible violations for each operation</vt:lpstr>
      <vt:lpstr>Possible violations for each operation</vt:lpstr>
      <vt:lpstr>Possible violations for each operation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61</cp:revision>
  <dcterms:created xsi:type="dcterms:W3CDTF">2020-09-07T05:50:47Z</dcterms:created>
  <dcterms:modified xsi:type="dcterms:W3CDTF">2020-10-14T10:00:40Z</dcterms:modified>
</cp:coreProperties>
</file>