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5C95D0-CB6F-40F9-A327-B3873BBAE016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3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47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F669B9-1B69-430A-812B-CDFEB435FF4A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65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2AFA8-A39D-4D1B-BFDE-A57A994CF684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97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2F1224-0A40-48FF-8BFE-36A78956DDEB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92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F627C2-8346-4D50-A134-D26305040846}" type="slidenum">
              <a:rPr lang="en-CA" altLang="en-US" sz="1200" smtClean="0">
                <a:latin typeface="Tahoma" panose="020B0604030504040204" pitchFamily="34" charset="0"/>
              </a:rPr>
              <a:pPr/>
              <a:t>39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4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A4965-0BBB-4D35-9ACF-39DD4F358799}" type="slidenum">
              <a:rPr lang="en-CA" altLang="en-US" sz="1200" smtClean="0">
                <a:latin typeface="Tahoma" panose="020B0604030504040204" pitchFamily="34" charset="0"/>
              </a:rPr>
              <a:pPr/>
              <a:t>40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919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sz="5400" dirty="0" smtClean="0">
                <a:solidFill>
                  <a:schemeClr val="bg1"/>
                </a:solidFill>
              </a:rPr>
              <a:t>CS203-Database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06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Constraints in SQL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="" xmlns:a16="http://schemas.microsoft.com/office/drawing/2014/main" id="{9BAE39DC-B0A4-4AE4-B2FB-D987F28E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b="1" dirty="0"/>
              <a:t>Basic constraints:</a:t>
            </a:r>
          </a:p>
          <a:p>
            <a:pPr>
              <a:defRPr/>
            </a:pPr>
            <a:r>
              <a:rPr lang="en-US" altLang="en-US" dirty="0"/>
              <a:t>Relational Model has 3 basic constraint types that are supported in SQL:</a:t>
            </a:r>
          </a:p>
          <a:p>
            <a:pPr lvl="1">
              <a:defRPr/>
            </a:pPr>
            <a:r>
              <a:rPr lang="en-US" altLang="en-US" b="1" dirty="0"/>
              <a:t>Key</a:t>
            </a:r>
            <a:r>
              <a:rPr lang="en-US" altLang="en-US" dirty="0"/>
              <a:t> constraint: A primary key value cannot be duplicated</a:t>
            </a:r>
          </a:p>
          <a:p>
            <a:pPr lvl="1">
              <a:defRPr/>
            </a:pPr>
            <a:r>
              <a:rPr lang="en-US" altLang="en-US" b="1" dirty="0"/>
              <a:t>Entity Integrity </a:t>
            </a:r>
            <a:r>
              <a:rPr lang="en-US" altLang="en-US" dirty="0"/>
              <a:t>Constraint: A primary key value cannot be null</a:t>
            </a:r>
          </a:p>
          <a:p>
            <a:pPr lvl="1">
              <a:defRPr/>
            </a:pPr>
            <a:r>
              <a:rPr lang="en-US" altLang="en-US" b="1" dirty="0"/>
              <a:t>Referential integrity </a:t>
            </a:r>
            <a:r>
              <a:rPr lang="en-US" altLang="en-US" dirty="0"/>
              <a:t>constraints : The “foreign key “ must have a value that is already present as a primary key, or may be null.</a:t>
            </a:r>
          </a:p>
        </p:txBody>
      </p:sp>
    </p:spTree>
    <p:extLst>
      <p:ext uri="{BB962C8B-B14F-4D97-AF65-F5344CB8AC3E}">
        <p14:creationId xmlns:p14="http://schemas.microsoft.com/office/powerpoint/2010/main" val="3536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Attribute Constraints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="" xmlns:a16="http://schemas.microsoft.com/office/drawing/2014/main" id="{99E8B78D-295E-4ABE-89F2-E81CCCF4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416051"/>
            <a:ext cx="8228013" cy="4524375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altLang="en-US" dirty="0"/>
              <a:t>Other Restrictions on attribute domains: </a:t>
            </a:r>
          </a:p>
          <a:p>
            <a:pPr>
              <a:defRPr/>
            </a:pPr>
            <a:r>
              <a:rPr lang="en-US" altLang="en-US" dirty="0"/>
              <a:t>Default value of an attribute</a:t>
            </a:r>
          </a:p>
          <a:p>
            <a:pPr lvl="1"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 </a:t>
            </a:r>
          </a:p>
          <a:p>
            <a:pPr marL="342900" lvl="1" indent="-342900">
              <a:buClr>
                <a:srgbClr val="990033"/>
              </a:buClr>
              <a:buSzPct val="60000"/>
              <a:defRPr/>
            </a:pPr>
            <a:r>
              <a:rPr lang="en-US" altLang="en-US" sz="2800" dirty="0"/>
              <a:t>NULL</a:t>
            </a:r>
            <a:r>
              <a:rPr lang="en-US" altLang="en-US" sz="3200" dirty="0"/>
              <a:t> </a:t>
            </a:r>
            <a:r>
              <a:rPr lang="en-US" altLang="en-US" sz="2800" dirty="0">
                <a:solidFill>
                  <a:schemeClr val="tx2"/>
                </a:solidFill>
                <a:cs typeface="ＭＳ Ｐゴシック" charset="0"/>
              </a:rPr>
              <a:t>is not permitted for a particular attribute </a:t>
            </a:r>
            <a:r>
              <a:rPr lang="en-US" altLang="en-US" sz="2800" dirty="0"/>
              <a:t>(NOT NULL)</a:t>
            </a:r>
          </a:p>
          <a:p>
            <a:pPr>
              <a:defRPr/>
            </a:pPr>
            <a:r>
              <a:rPr lang="en-US" altLang="en-US" sz="2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clause</a:t>
            </a:r>
          </a:p>
          <a:p>
            <a:pPr lvl="1"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 CHECK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21);</a:t>
            </a:r>
          </a:p>
          <a:p>
            <a:pPr marL="457200" lvl="1" indent="0"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Key and Referential Integrity Constraints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PRIMARY KEY </a:t>
            </a:r>
            <a:r>
              <a:rPr lang="en-US" altLang="en-US" smtClean="0">
                <a:ea typeface="ＭＳ Ｐゴシック" panose="020B0600070205080204" pitchFamily="34" charset="-128"/>
              </a:rPr>
              <a:t>clause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Specifies one or more attributes that make up the primary key of a relation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Dnumber INT PRIMARY KEY;</a:t>
            </a:r>
          </a:p>
          <a:p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UNIQUE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clause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Specifies alternate (secondary) keys (called CANDIDATE keys in the relational model).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Dname VARCHAR(15) UNIQUE;</a:t>
            </a:r>
          </a:p>
        </p:txBody>
      </p:sp>
    </p:spTree>
    <p:extLst>
      <p:ext uri="{BB962C8B-B14F-4D97-AF65-F5344CB8AC3E}">
        <p14:creationId xmlns:p14="http://schemas.microsoft.com/office/powerpoint/2010/main" val="21041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Key and Referential Integrity Constraints (cont’d.)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FOREIGN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KEY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clause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Default operation: reject update on violation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Attach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referential triggered action </a:t>
            </a:r>
            <a:r>
              <a:rPr lang="en-US" altLang="en-US" smtClean="0">
                <a:ea typeface="ＭＳ Ｐゴシック" panose="020B0600070205080204" pitchFamily="34" charset="-128"/>
              </a:rPr>
              <a:t>clause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Options include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NULL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CASCADE</a:t>
            </a:r>
            <a:r>
              <a:rPr lang="en-US" altLang="en-US" smtClean="0">
                <a:ea typeface="ＭＳ Ｐゴシック" panose="020B0600070205080204" pitchFamily="34" charset="-128"/>
              </a:rPr>
              <a:t>, and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DEFAULT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Action taken by the DBMS for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NULL</a:t>
            </a:r>
            <a:r>
              <a:rPr lang="en-US" altLang="en-US" smtClean="0">
                <a:ea typeface="ＭＳ Ｐゴシック" panose="020B0600070205080204" pitchFamily="34" charset="-128"/>
              </a:rPr>
              <a:t> or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DEFAULT</a:t>
            </a:r>
            <a:r>
              <a:rPr lang="en-US" altLang="en-US" smtClean="0">
                <a:ea typeface="ＭＳ Ｐゴシック" panose="020B0600070205080204" pitchFamily="34" charset="-128"/>
              </a:rPr>
              <a:t> is the same for both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 DELETE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 UPDATE</a:t>
            </a:r>
          </a:p>
          <a:p>
            <a:pPr lvl="2"/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CASCADE</a:t>
            </a:r>
            <a:r>
              <a:rPr lang="en-US" altLang="en-US" smtClean="0">
                <a:ea typeface="ＭＳ Ｐゴシック" panose="020B0600070205080204" pitchFamily="34" charset="-128"/>
              </a:rPr>
              <a:t> option suitable for “relationship” relations</a:t>
            </a:r>
          </a:p>
        </p:txBody>
      </p:sp>
    </p:spTree>
    <p:extLst>
      <p:ext uri="{BB962C8B-B14F-4D97-AF65-F5344CB8AC3E}">
        <p14:creationId xmlns:p14="http://schemas.microsoft.com/office/powerpoint/2010/main" val="3276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Giving Names to Constraints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Using the Keyword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CONSTRAINT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Name a constraint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Useful for later altering</a:t>
            </a:r>
          </a:p>
        </p:txBody>
      </p:sp>
    </p:spTree>
    <p:extLst>
      <p:ext uri="{BB962C8B-B14F-4D97-AF65-F5344CB8AC3E}">
        <p14:creationId xmlns:p14="http://schemas.microsoft.com/office/powerpoint/2010/main" val="36227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>
                <a:latin typeface="Verdana" panose="020B0604030504040204" pitchFamily="34" charset="0"/>
                <a:ea typeface="ＭＳ Ｐゴシック" panose="020B0600070205080204" pitchFamily="34" charset="-128"/>
              </a:rPr>
              <a:t>Default attribute values and referential integrity triggered action specification (Fig. 6.2)</a:t>
            </a:r>
          </a:p>
        </p:txBody>
      </p:sp>
      <p:pic>
        <p:nvPicPr>
          <p:cNvPr id="31747" name="Picture 2" descr="fig06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1600200"/>
            <a:ext cx="5372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2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Constraints on Tuples Using CHECK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="" xmlns:a16="http://schemas.microsoft.com/office/drawing/2014/main" id="{27140FBE-13A7-47E8-9B99-5CE4F7FC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  <a:defRPr/>
            </a:pPr>
            <a:r>
              <a:rPr lang="en-US" altLang="en-US" dirty="0"/>
              <a:t>Additional Constraints on individual tuples within a relation are also possible using CHECK 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altLang="en-US" dirty="0"/>
              <a:t>clauses at the end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dirty="0"/>
              <a:t> statement</a:t>
            </a:r>
          </a:p>
          <a:p>
            <a:pPr lvl="1">
              <a:defRPr/>
            </a:pPr>
            <a:r>
              <a:rPr lang="en-US" altLang="en-US" dirty="0"/>
              <a:t>Apply to each tuple individually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Dept_create_date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Mgr_start_date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73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SELECT-FROM-WHERE Structure of Basic SQL Queries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form of the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SELECT</a:t>
            </a:r>
            <a:r>
              <a:rPr lang="en-US" altLang="en-US" smtClean="0">
                <a:ea typeface="ＭＳ Ｐゴシック" panose="020B0600070205080204" pitchFamily="34" charset="-128"/>
              </a:rPr>
              <a:t> statement: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438400"/>
            <a:ext cx="73072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 noChangeArrowheads="1"/>
          </p:cNvSpPr>
          <p:nvPr>
            <p:ph type="title"/>
          </p:nvPr>
        </p:nvSpPr>
        <p:spPr>
          <a:xfrm>
            <a:off x="1752601" y="228600"/>
            <a:ext cx="8228013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SELECT-FROM-WHERE Structure of Basic SQL Queries (cont’d.)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1" y="2057400"/>
            <a:ext cx="8228013" cy="4071938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Logical comparison operators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=, &lt;, &lt;=, &gt;, &gt;=,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&lt;&gt;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Projection attributes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Attributes whose values are to be retrieved 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Selection condition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Boolean condition that must be true for any retrieved tuple. Selection conditions include join conditions (see Ch.8) when multiple relations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2919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4" y="2982913"/>
            <a:ext cx="68341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0"/>
            <a:ext cx="6845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 descr="fig06_0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477964"/>
            <a:ext cx="464502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1462088"/>
            <a:ext cx="3505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Retrieval Queries</a:t>
            </a:r>
          </a:p>
        </p:txBody>
      </p:sp>
    </p:spTree>
    <p:extLst>
      <p:ext uri="{BB962C8B-B14F-4D97-AF65-F5344CB8AC3E}">
        <p14:creationId xmlns:p14="http://schemas.microsoft.com/office/powerpoint/2010/main" val="16911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671FF5-49CB-4F7A-ADB4-CFEC82AC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346"/>
            <a:ext cx="10515600" cy="4351338"/>
          </a:xfrm>
        </p:spPr>
        <p:txBody>
          <a:bodyPr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/>
              <a:t>CHAPTER 6</a:t>
            </a:r>
          </a:p>
          <a:p>
            <a:pPr marL="0" indent="0" algn="ctr">
              <a:buNone/>
              <a:defRPr/>
            </a:pPr>
            <a:endParaRPr lang="en-US" sz="3200" b="1" dirty="0"/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4400" dirty="0"/>
              <a:t>Basic SQL</a:t>
            </a:r>
          </a:p>
        </p:txBody>
      </p:sp>
    </p:spTree>
    <p:extLst>
      <p:ext uri="{BB962C8B-B14F-4D97-AF65-F5344CB8AC3E}">
        <p14:creationId xmlns:p14="http://schemas.microsoft.com/office/powerpoint/2010/main" val="35216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>
            <a:fillRect/>
          </a:stretch>
        </p:blipFill>
        <p:spPr bwMode="auto">
          <a:xfrm>
            <a:off x="1981200" y="1600200"/>
            <a:ext cx="7283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3429000"/>
            <a:ext cx="7331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Retrieval Queries (Contd.)</a:t>
            </a:r>
          </a:p>
        </p:txBody>
      </p:sp>
    </p:spTree>
    <p:extLst>
      <p:ext uri="{BB962C8B-B14F-4D97-AF65-F5344CB8AC3E}">
        <p14:creationId xmlns:p14="http://schemas.microsoft.com/office/powerpoint/2010/main" val="178858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Ambiguous Attribute Names 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Same name can be used for two (or more) attributes in different relations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 long as the attributes are in different relations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Must </a:t>
            </a:r>
            <a:r>
              <a:rPr lang="en-US" altLang="en-US" b="1" smtClean="0">
                <a:ea typeface="ＭＳ Ｐゴシック" panose="020B0600070205080204" pitchFamily="34" charset="-128"/>
              </a:rPr>
              <a:t>qualify</a:t>
            </a:r>
            <a:r>
              <a:rPr lang="en-US" altLang="en-US" smtClean="0">
                <a:ea typeface="ＭＳ Ｐゴシック" panose="020B0600070205080204" pitchFamily="34" charset="-128"/>
              </a:rPr>
              <a:t> the attribute name with the relation name to prevent ambiguity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724400"/>
            <a:ext cx="66087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Aliasing, and Renaming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="" xmlns:a16="http://schemas.microsoft.com/office/drawing/2014/main" id="{4A91E52E-7099-42B4-AFF9-8D86820A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Aliases</a:t>
            </a:r>
            <a:r>
              <a:rPr lang="en-US" altLang="en-US" dirty="0"/>
              <a:t> or </a:t>
            </a:r>
            <a:r>
              <a:rPr lang="en-US" altLang="en-US" b="1" dirty="0"/>
              <a:t>tuple variables</a:t>
            </a:r>
          </a:p>
          <a:p>
            <a:pPr lvl="1">
              <a:defRPr/>
            </a:pPr>
            <a:r>
              <a:rPr lang="en-US" altLang="en-US" dirty="0"/>
              <a:t>Declare alternative relation names E and S to refer to the EMPLOYEE relation twice in a query: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sz="2000" b="1" dirty="0"/>
              <a:t>Query 8.</a:t>
            </a:r>
            <a:r>
              <a:rPr lang="en-US" sz="2000" dirty="0"/>
              <a:t> For each employee, retrieve the employee’s first and last name and the first and last name of his or her immediate supervisor.</a:t>
            </a:r>
            <a:endParaRPr lang="en-US" sz="1600" dirty="0"/>
          </a:p>
          <a:p>
            <a:pPr>
              <a:defRPr/>
            </a:pPr>
            <a:r>
              <a:rPr lang="en-US" sz="2000" dirty="0"/>
              <a:t>		</a:t>
            </a:r>
            <a:r>
              <a:rPr lang="en-US" sz="2000" b="1" dirty="0"/>
              <a:t>SELECT</a:t>
            </a:r>
            <a:r>
              <a:rPr lang="en-US" sz="2000" dirty="0"/>
              <a:t>  </a:t>
            </a:r>
            <a:r>
              <a:rPr lang="en-US" sz="2000" dirty="0" err="1"/>
              <a:t>E.Fname</a:t>
            </a:r>
            <a:r>
              <a:rPr lang="en-US" sz="2000" dirty="0"/>
              <a:t>, </a:t>
            </a:r>
            <a:r>
              <a:rPr lang="en-US" sz="2000" dirty="0" err="1"/>
              <a:t>E.Lname</a:t>
            </a:r>
            <a:r>
              <a:rPr lang="en-US" sz="2000" dirty="0"/>
              <a:t>, </a:t>
            </a:r>
            <a:r>
              <a:rPr lang="en-US" sz="2000" dirty="0" err="1"/>
              <a:t>S.Fname</a:t>
            </a:r>
            <a:r>
              <a:rPr lang="en-US" sz="2000" dirty="0"/>
              <a:t>, </a:t>
            </a:r>
            <a:r>
              <a:rPr lang="en-US" sz="2000" dirty="0" err="1"/>
              <a:t>S.Lname</a:t>
            </a:r>
            <a:endParaRPr lang="en-US" sz="1200" dirty="0"/>
          </a:p>
          <a:p>
            <a:pPr marL="0" indent="0">
              <a:buNone/>
              <a:defRPr/>
            </a:pPr>
            <a:r>
              <a:rPr lang="en-US" sz="2000" dirty="0"/>
              <a:t>		</a:t>
            </a:r>
            <a:r>
              <a:rPr lang="en-US" sz="2000" b="1" dirty="0"/>
              <a:t>FROM</a:t>
            </a:r>
            <a:r>
              <a:rPr lang="en-US" sz="2000" dirty="0"/>
              <a:t>	EMPLOYEE </a:t>
            </a:r>
            <a:r>
              <a:rPr lang="en-US" sz="2000" b="1" dirty="0"/>
              <a:t>AS</a:t>
            </a:r>
            <a:r>
              <a:rPr lang="en-US" sz="2000" dirty="0"/>
              <a:t> E, EMPLOYEE </a:t>
            </a:r>
            <a:r>
              <a:rPr lang="en-US" sz="2000" b="1" dirty="0"/>
              <a:t>AS</a:t>
            </a:r>
            <a:r>
              <a:rPr lang="en-US" sz="2000" dirty="0"/>
              <a:t> S</a:t>
            </a:r>
            <a:endParaRPr lang="en-US" sz="1200" dirty="0"/>
          </a:p>
          <a:p>
            <a:pPr marL="0" indent="0">
              <a:buNone/>
              <a:defRPr/>
            </a:pPr>
            <a:r>
              <a:rPr lang="en-US" sz="2000" dirty="0"/>
              <a:t>		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E.Super_ssn</a:t>
            </a:r>
            <a:r>
              <a:rPr lang="en-US" sz="2000" dirty="0"/>
              <a:t>=</a:t>
            </a:r>
            <a:r>
              <a:rPr lang="en-US" sz="2000" dirty="0" err="1"/>
              <a:t>S.Ssn</a:t>
            </a:r>
            <a:r>
              <a:rPr lang="en-US" sz="2000" dirty="0"/>
              <a:t>;</a:t>
            </a:r>
            <a:endParaRPr lang="en-US" altLang="en-US" sz="2000" dirty="0"/>
          </a:p>
          <a:p>
            <a:pPr lvl="1">
              <a:defRPr/>
            </a:pPr>
            <a:r>
              <a:rPr lang="en-US" altLang="en-US" dirty="0"/>
              <a:t>Recommended practice to abbreviate names and to prefix same or similar attribute from multiple tables.</a:t>
            </a:r>
          </a:p>
        </p:txBody>
      </p:sp>
    </p:spTree>
    <p:extLst>
      <p:ext uri="{BB962C8B-B14F-4D97-AF65-F5344CB8AC3E}">
        <p14:creationId xmlns:p14="http://schemas.microsoft.com/office/powerpoint/2010/main" val="24666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Aliasing,Renaming and Tuple Variables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A1740C-8470-4EEF-A008-92671397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en-US" sz="2800" dirty="0">
                <a:cs typeface="Courier New" panose="02070309020205020404" pitchFamily="49" charset="0"/>
              </a:rPr>
              <a:t>The attribute names can also be renamed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 AS E(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Ln,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Sex, Sal,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Sssn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r>
              <a:rPr lang="en-US" altLang="en-US" sz="2800" dirty="0">
                <a:cs typeface="Courier New" panose="02070309020205020404" pitchFamily="49" charset="0"/>
              </a:rPr>
              <a:t>Note that the relation EMPLOYEE now has a variable name E which corresponds to a tuple variable</a:t>
            </a:r>
          </a:p>
          <a:p>
            <a:pPr lvl="1">
              <a:defRPr/>
            </a:pPr>
            <a:r>
              <a:rPr lang="en-US" altLang="en-US" sz="2800" dirty="0">
                <a:cs typeface="Courier New" panose="02070309020205020404" pitchFamily="49" charset="0"/>
              </a:rPr>
              <a:t>The “AS” may be dropped in most SQL implementations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Unspecified WHERE Clause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and Use of the Asterisk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Missing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WHERE </a:t>
            </a:r>
            <a:r>
              <a:rPr lang="en-US" altLang="en-US" smtClean="0">
                <a:ea typeface="ＭＳ Ｐゴシック" panose="020B0600070205080204" pitchFamily="34" charset="-128"/>
              </a:rPr>
              <a:t>clause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Indicates no condition on tuple selection</a:t>
            </a:r>
          </a:p>
          <a:p>
            <a:r>
              <a:rPr lang="en-US" altLang="en-US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Effect is a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CROSS PRODUCT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Result is all possible tuple combinations (or the Algebra operation of Cartesian Product– see Ch.8) result 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962400"/>
            <a:ext cx="6765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Unspecified WHERE Clause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and Use of the Asterisk (cont’d.)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 an asterisk (*)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Retrieve all the attribute values of the selected tuples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* can be prefixed by the relation name; e.g., EMPLOYEE *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7014"/>
            <a:ext cx="55626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93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Tables as Sets in SQL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SQL does not automatically eliminate duplicate tuples in query results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For aggregate operations (See sec 7.1.7) duplicates must be accounted for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Use the keyword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DISTINCT</a:t>
            </a:r>
            <a:r>
              <a:rPr lang="en-US" altLang="en-US" sz="2400">
                <a:ea typeface="ＭＳ Ｐゴシック" panose="020B0600070205080204" pitchFamily="34" charset="-128"/>
              </a:rPr>
              <a:t> in the 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SELECT</a:t>
            </a:r>
            <a:r>
              <a:rPr lang="en-US" altLang="en-US" sz="2400">
                <a:ea typeface="ＭＳ Ｐゴシック" panose="020B0600070205080204" pitchFamily="34" charset="-128"/>
              </a:rPr>
              <a:t> clause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Only distinct tuples should remain in the result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8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Tables as Sets in SQL (cont’d.)</a:t>
            </a:r>
          </a:p>
        </p:txBody>
      </p:sp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Set operations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UNION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EXCEPT</a:t>
            </a:r>
            <a:r>
              <a:rPr lang="en-US" altLang="en-US" smtClean="0">
                <a:ea typeface="ＭＳ Ｐゴシック" panose="020B0600070205080204" pitchFamily="34" charset="-128"/>
              </a:rPr>
              <a:t> (difference),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INTERSECT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Corresponding multiset operations: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UNION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ALL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EXCEPT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ALL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INTERSECT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ALL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Type compatibility is needed for these operations to be valid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343400"/>
            <a:ext cx="4962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1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Substring Pattern Matching and Arithmetic Operators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="" xmlns:a16="http://schemas.microsoft.com/office/drawing/2014/main" id="{052EF4A7-B199-403C-B2EC-635BE7ED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14" y="1447800"/>
            <a:ext cx="8523287" cy="4572000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b="1" dirty="0"/>
              <a:t> </a:t>
            </a:r>
            <a:r>
              <a:rPr lang="en-US" altLang="en-US" dirty="0"/>
              <a:t>comparison operator</a:t>
            </a:r>
          </a:p>
          <a:p>
            <a:pPr lvl="1">
              <a:defRPr/>
            </a:pPr>
            <a:r>
              <a:rPr lang="en-US" altLang="en-US" dirty="0"/>
              <a:t>Used for string </a:t>
            </a:r>
            <a:r>
              <a:rPr lang="en-US" altLang="en-US" b="1" dirty="0"/>
              <a:t>pattern matching</a:t>
            </a:r>
          </a:p>
          <a:p>
            <a:pPr lvl="1">
              <a:defRPr/>
            </a:pPr>
            <a:r>
              <a:rPr lang="en-US" altLang="en-US" dirty="0"/>
              <a:t>% replaces an arbitrary number of zero or more characters</a:t>
            </a:r>
          </a:p>
          <a:p>
            <a:pPr lvl="1">
              <a:defRPr/>
            </a:pPr>
            <a:r>
              <a:rPr lang="en-US" altLang="en-US" dirty="0"/>
              <a:t>underscore (_) replaces a single character</a:t>
            </a:r>
          </a:p>
          <a:p>
            <a:pPr lvl="1">
              <a:defRPr/>
            </a:pPr>
            <a:r>
              <a:rPr lang="en-US" altLang="en-US" dirty="0">
                <a:solidFill>
                  <a:schemeClr val="tx2"/>
                </a:solidFill>
                <a:cs typeface="ＭＳ Ｐゴシック" charset="0"/>
              </a:rPr>
              <a:t>Examples: </a:t>
            </a:r>
            <a:r>
              <a:rPr lang="en-US" b="1" dirty="0"/>
              <a:t>WHERE</a:t>
            </a:r>
            <a:r>
              <a:rPr lang="en-US" dirty="0"/>
              <a:t> Address </a:t>
            </a:r>
            <a:r>
              <a:rPr lang="en-US" b="1" dirty="0"/>
              <a:t>LIKE</a:t>
            </a:r>
            <a:r>
              <a:rPr lang="en-US" dirty="0"/>
              <a:t> ‘%</a:t>
            </a:r>
            <a:r>
              <a:rPr lang="en-US" dirty="0" err="1"/>
              <a:t>Houston,TX</a:t>
            </a:r>
            <a:r>
              <a:rPr lang="en-US" dirty="0"/>
              <a:t>%’;</a:t>
            </a:r>
          </a:p>
          <a:p>
            <a:pPr lvl="1">
              <a:defRPr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Ssn</a:t>
            </a:r>
            <a:r>
              <a:rPr lang="en-US" dirty="0"/>
              <a:t> </a:t>
            </a:r>
            <a:r>
              <a:rPr lang="en-US" b="1" dirty="0"/>
              <a:t>LIKE</a:t>
            </a:r>
            <a:r>
              <a:rPr lang="en-US" dirty="0"/>
              <a:t> ‘_ _ 1_ _ 8901’;</a:t>
            </a:r>
            <a:endParaRPr lang="en-US" altLang="en-US" dirty="0"/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altLang="en-US" dirty="0"/>
              <a:t> comparison operator</a:t>
            </a:r>
          </a:p>
          <a:p>
            <a:pPr marL="0" indent="0">
              <a:buNone/>
              <a:defRPr/>
            </a:pPr>
            <a:r>
              <a:rPr lang="en-US" altLang="en-US" sz="2600" dirty="0"/>
              <a:t>E.g., in Q14 :</a:t>
            </a:r>
          </a:p>
          <a:p>
            <a:pPr marL="0" indent="0">
              <a:buNone/>
              <a:defRPr/>
            </a:pPr>
            <a:r>
              <a:rPr lang="en-US" sz="2600" b="1" dirty="0">
                <a:solidFill>
                  <a:srgbClr val="800000"/>
                </a:solidFill>
              </a:rPr>
              <a:t>WHERE</a:t>
            </a:r>
            <a:r>
              <a:rPr lang="en-US" sz="2600" dirty="0">
                <a:solidFill>
                  <a:srgbClr val="800000"/>
                </a:solidFill>
              </a:rPr>
              <a:t>(Salary </a:t>
            </a:r>
            <a:r>
              <a:rPr lang="en-US" sz="2600" b="1" dirty="0">
                <a:solidFill>
                  <a:srgbClr val="800000"/>
                </a:solidFill>
              </a:rPr>
              <a:t>BETWEEN</a:t>
            </a:r>
            <a:r>
              <a:rPr lang="en-US" sz="2600" dirty="0">
                <a:solidFill>
                  <a:srgbClr val="800000"/>
                </a:solidFill>
              </a:rPr>
              <a:t> 30000 </a:t>
            </a:r>
            <a:r>
              <a:rPr lang="en-US" sz="2600" b="1" dirty="0">
                <a:solidFill>
                  <a:srgbClr val="800000"/>
                </a:solidFill>
              </a:rPr>
              <a:t>AND</a:t>
            </a:r>
            <a:r>
              <a:rPr lang="en-US" sz="2600" dirty="0">
                <a:solidFill>
                  <a:srgbClr val="800000"/>
                </a:solidFill>
              </a:rPr>
              <a:t> 40000) </a:t>
            </a:r>
          </a:p>
          <a:p>
            <a:pPr marL="0" indent="0">
              <a:buNone/>
              <a:defRPr/>
            </a:pPr>
            <a:r>
              <a:rPr lang="en-US" sz="2600" dirty="0">
                <a:solidFill>
                  <a:srgbClr val="800000"/>
                </a:solidFill>
              </a:rPr>
              <a:t>                         </a:t>
            </a:r>
            <a:r>
              <a:rPr lang="en-US" sz="2600" b="1" dirty="0">
                <a:solidFill>
                  <a:srgbClr val="800000"/>
                </a:solidFill>
              </a:rPr>
              <a:t> AND </a:t>
            </a:r>
            <a:r>
              <a:rPr lang="en-US" sz="2600" dirty="0" err="1">
                <a:solidFill>
                  <a:srgbClr val="800000"/>
                </a:solidFill>
              </a:rPr>
              <a:t>Dno</a:t>
            </a:r>
            <a:r>
              <a:rPr lang="en-US" sz="2600" dirty="0">
                <a:solidFill>
                  <a:srgbClr val="800000"/>
                </a:solidFill>
              </a:rPr>
              <a:t> = 5;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45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FAB67D-670F-4B54-9D2A-62F6FE9E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8294688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Standard arithmetic operators:</a:t>
            </a:r>
          </a:p>
          <a:p>
            <a:pPr lvl="1">
              <a:defRPr/>
            </a:pPr>
            <a:r>
              <a:rPr lang="en-US" altLang="en-US" dirty="0"/>
              <a:t>Addition (+), subtraction (–), multiplication (*), and division (/) may be included as a part of </a:t>
            </a:r>
            <a:r>
              <a:rPr lang="en-US" altLang="en-US" b="1" dirty="0"/>
              <a:t>SELECT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sz="2000" b="1" dirty="0"/>
              <a:t>Query 13.</a:t>
            </a:r>
            <a:r>
              <a:rPr lang="en-US" sz="2000" dirty="0"/>
              <a:t> Show the resulting salaries if every employee working on the ‘</a:t>
            </a:r>
            <a:r>
              <a:rPr lang="en-US" sz="2000" dirty="0" err="1"/>
              <a:t>ProductX</a:t>
            </a:r>
            <a:r>
              <a:rPr lang="en-US" sz="2000" dirty="0"/>
              <a:t>’ project is given a 10 percent raise.</a:t>
            </a:r>
          </a:p>
          <a:p>
            <a:pPr>
              <a:defRPr/>
            </a:pPr>
            <a:endParaRPr lang="en-US" sz="2000" dirty="0"/>
          </a:p>
          <a:p>
            <a:pPr marL="400050" lvl="1" indent="0">
              <a:buNone/>
              <a:defRPr/>
            </a:pPr>
            <a:r>
              <a:rPr lang="en-US" sz="2000" b="1" dirty="0"/>
              <a:t>SELECT</a:t>
            </a:r>
            <a:r>
              <a:rPr lang="en-US" sz="2000" dirty="0"/>
              <a:t>  </a:t>
            </a:r>
            <a:r>
              <a:rPr lang="en-US" sz="2000" dirty="0" err="1"/>
              <a:t>E.Fname</a:t>
            </a:r>
            <a:r>
              <a:rPr lang="en-US" sz="2000" dirty="0"/>
              <a:t>, </a:t>
            </a:r>
            <a:r>
              <a:rPr lang="en-US" sz="2000" dirty="0" err="1"/>
              <a:t>E.Lname</a:t>
            </a:r>
            <a:r>
              <a:rPr lang="en-US" sz="2000" dirty="0"/>
              <a:t>, 0.1 * </a:t>
            </a:r>
            <a:r>
              <a:rPr lang="en-US" sz="2000" dirty="0" err="1"/>
              <a:t>E.Salary</a:t>
            </a:r>
            <a:r>
              <a:rPr lang="en-US" sz="2000" dirty="0"/>
              <a:t> </a:t>
            </a:r>
            <a:r>
              <a:rPr lang="en-US" sz="2000" b="1" dirty="0"/>
              <a:t>AS</a:t>
            </a:r>
            <a:r>
              <a:rPr lang="en-US" sz="2000" dirty="0"/>
              <a:t> </a:t>
            </a:r>
            <a:r>
              <a:rPr lang="en-US" sz="2000" dirty="0" err="1"/>
              <a:t>Increased_sal</a:t>
            </a:r>
            <a:endParaRPr lang="en-US" sz="2000" dirty="0"/>
          </a:p>
          <a:p>
            <a:pPr marL="400050" lvl="1" indent="0">
              <a:buNone/>
              <a:defRPr/>
            </a:pPr>
            <a:r>
              <a:rPr lang="en-US" sz="2000" b="1" dirty="0"/>
              <a:t>FROM</a:t>
            </a:r>
            <a:r>
              <a:rPr lang="en-US" sz="2000" dirty="0"/>
              <a:t>  EMPLOYEE </a:t>
            </a:r>
            <a:r>
              <a:rPr lang="en-US" sz="2000" b="1" dirty="0"/>
              <a:t>AS</a:t>
            </a:r>
            <a:r>
              <a:rPr lang="en-US" sz="2000" dirty="0"/>
              <a:t> E, WORKS_ON </a:t>
            </a:r>
            <a:r>
              <a:rPr lang="en-US" sz="2000" b="1" dirty="0"/>
              <a:t>AS</a:t>
            </a:r>
            <a:r>
              <a:rPr lang="en-US" sz="2000" dirty="0"/>
              <a:t> W, PROJECT </a:t>
            </a:r>
            <a:r>
              <a:rPr lang="en-US" sz="2000" b="1" dirty="0"/>
              <a:t>AS</a:t>
            </a:r>
            <a:r>
              <a:rPr lang="en-US" sz="2000" dirty="0"/>
              <a:t> P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WHERE</a:t>
            </a:r>
            <a:r>
              <a:rPr lang="en-US" sz="2000" dirty="0"/>
              <a:t>  </a:t>
            </a:r>
            <a:r>
              <a:rPr lang="en-US" sz="2000" dirty="0" err="1"/>
              <a:t>E.Ssn</a:t>
            </a:r>
            <a:r>
              <a:rPr lang="en-US" sz="2000" dirty="0"/>
              <a:t>=</a:t>
            </a:r>
            <a:r>
              <a:rPr lang="en-US" sz="2000" dirty="0" err="1"/>
              <a:t>W.Essn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W.Pno</a:t>
            </a:r>
            <a:r>
              <a:rPr lang="en-US" sz="2000" dirty="0"/>
              <a:t>=</a:t>
            </a:r>
            <a:r>
              <a:rPr lang="en-US" sz="2000" dirty="0" err="1"/>
              <a:t>P.Pnumber</a:t>
            </a:r>
            <a:r>
              <a:rPr lang="en-US" sz="2000" dirty="0"/>
              <a:t> </a:t>
            </a:r>
            <a:r>
              <a:rPr lang="en-US" sz="2000" b="1" dirty="0"/>
              <a:t>AND </a:t>
            </a:r>
            <a:r>
              <a:rPr lang="en-US" sz="2000" dirty="0" err="1"/>
              <a:t>P.Pname</a:t>
            </a:r>
            <a:r>
              <a:rPr lang="en-US" sz="2000" dirty="0"/>
              <a:t>=‘</a:t>
            </a:r>
            <a:r>
              <a:rPr lang="en-US" sz="2000" dirty="0" err="1"/>
              <a:t>ProductX</a:t>
            </a:r>
            <a:r>
              <a:rPr lang="en-US" sz="2000" dirty="0"/>
              <a:t>’;</a:t>
            </a:r>
          </a:p>
          <a:p>
            <a:pPr lvl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2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SQL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63714" y="1322388"/>
            <a:ext cx="8294687" cy="4724400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SQL language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Considered one of the major reasons for the commercial success of relational databases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origin of SQL is relational predicate calculus called tuple calculus (see Ch.8) which was proposed initially as the language SQUARE.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SQL </a:t>
            </a:r>
            <a:r>
              <a:rPr lang="en-US" altLang="en-US" sz="2000">
                <a:ea typeface="ＭＳ Ｐゴシック" panose="020B0600070205080204" pitchFamily="34" charset="-128"/>
              </a:rPr>
              <a:t>Actually comes from the word “SEQUEL” which was the original term used in the paper: “SEQUEL TO SQUARE” by Chamberlin and Boyce. IBM could not copyright that term, so they abbreviated to SQL and copyrighted the term SQL.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Now popularly  known as “Structured Query language”.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SQL is an informal  or practical rendering of the relational data model with syntax</a:t>
            </a:r>
          </a:p>
        </p:txBody>
      </p:sp>
    </p:spTree>
    <p:extLst>
      <p:ext uri="{BB962C8B-B14F-4D97-AF65-F5344CB8AC3E}">
        <p14:creationId xmlns:p14="http://schemas.microsoft.com/office/powerpoint/2010/main" val="12670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Ordering of Query Results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="" xmlns:a16="http://schemas.microsoft.com/office/drawing/2014/main" id="{6A71D147-DF2F-4895-9B73-F6E5A81C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clause</a:t>
            </a:r>
          </a:p>
          <a:p>
            <a:pPr lvl="1">
              <a:defRPr/>
            </a:pPr>
            <a:r>
              <a:rPr lang="en-US" altLang="en-US" dirty="0"/>
              <a:t>Keyword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to see result in a descending order of values</a:t>
            </a:r>
          </a:p>
          <a:p>
            <a:pPr lvl="1">
              <a:defRPr/>
            </a:pPr>
            <a:r>
              <a:rPr lang="en-US" altLang="en-US" dirty="0"/>
              <a:t>Keyword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to specify ascending order explicitly</a:t>
            </a:r>
          </a:p>
          <a:p>
            <a:pPr lvl="1">
              <a:defRPr/>
            </a:pPr>
            <a:r>
              <a:rPr lang="en-US" altLang="en-US" dirty="0"/>
              <a:t>Typically placed at the end of the query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marL="457200" lvl="1" indent="0"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E.Lname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E.Fname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</a:t>
            </a:r>
          </a:p>
        </p:txBody>
      </p:sp>
    </p:spTree>
    <p:extLst>
      <p:ext uri="{BB962C8B-B14F-4D97-AF65-F5344CB8AC3E}">
        <p14:creationId xmlns:p14="http://schemas.microsoft.com/office/powerpoint/2010/main" val="16222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>
          <a:xfrm>
            <a:off x="1524001" y="273050"/>
            <a:ext cx="8685213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/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Basic SQL Retrieval Query Block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1"/>
            <a:ext cx="39893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3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INSERT, DELETE, and UPDATE Statements in SQL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Three commands used to modify the database: 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INSERT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8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UPDATE</a:t>
            </a:r>
          </a:p>
          <a:p>
            <a:r>
              <a:rPr lang="en-US" altLang="en-US" sz="2600" dirty="0">
                <a:solidFill>
                  <a:srgbClr val="8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INSERT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typically inserts a tuple (row) in a relation (table)</a:t>
            </a:r>
          </a:p>
          <a:p>
            <a:r>
              <a:rPr lang="en-US" altLang="en-US" sz="2600" dirty="0">
                <a:solidFill>
                  <a:srgbClr val="8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UPDATE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may update a number of tuples (rows) in a relation (table) that satisfy the condition</a:t>
            </a:r>
          </a:p>
          <a:p>
            <a:r>
              <a:rPr lang="en-US" altLang="en-US" sz="2600" dirty="0">
                <a:solidFill>
                  <a:srgbClr val="8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may also update a number of tuples (rows) in a relation (table) that satisfy the condition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3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 its simplest form, it is used to add one or more tuples to a relation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Attribute values should be listed in the same order as the attributes were specified in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CREATE TABLE</a:t>
            </a:r>
            <a:r>
              <a:rPr lang="en-US" altLang="en-US" smtClean="0">
                <a:ea typeface="ＭＳ Ｐゴシック" panose="020B0600070205080204" pitchFamily="34" charset="-128"/>
              </a:rPr>
              <a:t> command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Constraints on data types are observed automatically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Any integrity constraints as a part of the DDL specification are enforced</a:t>
            </a:r>
          </a:p>
        </p:txBody>
      </p:sp>
    </p:spTree>
    <p:extLst>
      <p:ext uri="{BB962C8B-B14F-4D97-AF65-F5344CB8AC3E}">
        <p14:creationId xmlns:p14="http://schemas.microsoft.com/office/powerpoint/2010/main" val="2005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INSERT Command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="" xmlns:a16="http://schemas.microsoft.com/office/drawing/2014/main" id="{7A6936B2-A8E6-4CF4-BA15-87D11ABA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Specify the relation name and a list of values for the tuple. All values including nulls are supplied.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 variation below inserts multiple tuples where a new table is loaded values from the result of a query.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667000"/>
            <a:ext cx="7029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4948238"/>
            <a:ext cx="71135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5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BULK LOADING OF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C68A20-5759-4F37-AEF4-2502425E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600" dirty="0"/>
              <a:t>Another variation of </a:t>
            </a:r>
            <a:r>
              <a:rPr lang="en-US" sz="2600" b="1" dirty="0"/>
              <a:t>INSERT </a:t>
            </a:r>
            <a:r>
              <a:rPr lang="en-US" sz="2600" dirty="0"/>
              <a:t>is used for bulk-loading of several tuples into tables</a:t>
            </a:r>
          </a:p>
          <a:p>
            <a:pPr>
              <a:defRPr/>
            </a:pPr>
            <a:r>
              <a:rPr lang="en-US" sz="2600" dirty="0"/>
              <a:t>A new table TNEW can be created with the same attributes as T and using LIKE and DATA in the syntax, it can be loaded with entire data.</a:t>
            </a:r>
          </a:p>
          <a:p>
            <a:pPr>
              <a:defRPr/>
            </a:pPr>
            <a:r>
              <a:rPr lang="en-US" sz="2600" dirty="0"/>
              <a:t>EXAMPLE: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990033"/>
                </a:solidFill>
              </a:rPr>
              <a:t>CREATE TABLE</a:t>
            </a:r>
            <a:r>
              <a:rPr lang="en-US" sz="2000" dirty="0">
                <a:solidFill>
                  <a:srgbClr val="990033"/>
                </a:solidFill>
              </a:rPr>
              <a:t> D5EMPS  </a:t>
            </a:r>
            <a:r>
              <a:rPr lang="en-US" sz="2000" b="1" dirty="0">
                <a:solidFill>
                  <a:srgbClr val="990033"/>
                </a:solidFill>
              </a:rPr>
              <a:t>LIKE  </a:t>
            </a:r>
            <a:r>
              <a:rPr lang="en-US" sz="2000" dirty="0">
                <a:solidFill>
                  <a:srgbClr val="990033"/>
                </a:solidFill>
              </a:rPr>
              <a:t>EMPLOYEE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990033"/>
                </a:solidFill>
              </a:rPr>
              <a:t>		(</a:t>
            </a:r>
            <a:r>
              <a:rPr lang="en-US" sz="2000" b="1" dirty="0">
                <a:solidFill>
                  <a:srgbClr val="990033"/>
                </a:solidFill>
              </a:rPr>
              <a:t>SELECT</a:t>
            </a:r>
            <a:r>
              <a:rPr lang="en-US" sz="2000" dirty="0">
                <a:solidFill>
                  <a:srgbClr val="990033"/>
                </a:solidFill>
              </a:rPr>
              <a:t>   E.*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990033"/>
                </a:solidFill>
              </a:rPr>
              <a:t>		 </a:t>
            </a:r>
            <a:r>
              <a:rPr lang="en-US" sz="2000" b="1" dirty="0">
                <a:solidFill>
                  <a:srgbClr val="990033"/>
                </a:solidFill>
              </a:rPr>
              <a:t>FROM</a:t>
            </a:r>
            <a:r>
              <a:rPr lang="en-US" sz="2000" dirty="0">
                <a:solidFill>
                  <a:srgbClr val="990033"/>
                </a:solidFill>
              </a:rPr>
              <a:t>	      EMPLOYEE </a:t>
            </a:r>
            <a:r>
              <a:rPr lang="en-US" sz="2000" b="1" dirty="0">
                <a:solidFill>
                  <a:srgbClr val="990033"/>
                </a:solidFill>
              </a:rPr>
              <a:t>AS </a:t>
            </a:r>
            <a:r>
              <a:rPr lang="en-US" sz="2000" dirty="0">
                <a:solidFill>
                  <a:srgbClr val="990033"/>
                </a:solidFill>
              </a:rPr>
              <a:t>E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990033"/>
                </a:solidFill>
              </a:rPr>
              <a:t>		</a:t>
            </a:r>
            <a:r>
              <a:rPr lang="en-US" sz="2000" b="1" dirty="0">
                <a:solidFill>
                  <a:srgbClr val="990033"/>
                </a:solidFill>
              </a:rPr>
              <a:t>WHERE</a:t>
            </a:r>
            <a:r>
              <a:rPr lang="en-US" sz="2000" dirty="0">
                <a:solidFill>
                  <a:srgbClr val="990033"/>
                </a:solidFill>
              </a:rPr>
              <a:t>     </a:t>
            </a:r>
            <a:r>
              <a:rPr lang="en-US" sz="2000" dirty="0" err="1">
                <a:solidFill>
                  <a:srgbClr val="990033"/>
                </a:solidFill>
              </a:rPr>
              <a:t>E.Dno</a:t>
            </a:r>
            <a:r>
              <a:rPr lang="en-US" sz="2000" dirty="0">
                <a:solidFill>
                  <a:srgbClr val="990033"/>
                </a:solidFill>
              </a:rPr>
              <a:t>=5)  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990033"/>
                </a:solidFill>
              </a:rPr>
              <a:t> </a:t>
            </a:r>
            <a:r>
              <a:rPr lang="en-US" sz="2000" b="1" dirty="0">
                <a:solidFill>
                  <a:srgbClr val="990033"/>
                </a:solidFill>
              </a:rPr>
              <a:t>WITH DATA</a:t>
            </a:r>
            <a:r>
              <a:rPr lang="en-US" sz="2000" dirty="0">
                <a:solidFill>
                  <a:srgbClr val="990033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89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DELETE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Removes tuples from a relation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Includes a WHERE-clause to select the tuples to be deleted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Referential integrity should be enforced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Tuples are deleted from only </a:t>
            </a:r>
            <a:r>
              <a:rPr lang="en-US" altLang="en-US" i="1">
                <a:ea typeface="ＭＳ Ｐゴシック" panose="020B0600070205080204" pitchFamily="34" charset="-128"/>
              </a:rPr>
              <a:t>one table</a:t>
            </a:r>
            <a:r>
              <a:rPr lang="en-US" altLang="en-US">
                <a:ea typeface="ＭＳ Ｐゴシック" panose="020B0600070205080204" pitchFamily="34" charset="-128"/>
              </a:rPr>
              <a:t> at a time (unless CASCADE is specified on a referential integrity constraint)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missing WHERE-clause specifies that </a:t>
            </a:r>
            <a:r>
              <a:rPr lang="en-US" altLang="en-US" i="1">
                <a:ea typeface="ＭＳ Ｐゴシック" panose="020B0600070205080204" pitchFamily="34" charset="-128"/>
              </a:rPr>
              <a:t>all tuples</a:t>
            </a:r>
            <a:r>
              <a:rPr lang="en-US" altLang="en-US">
                <a:ea typeface="ＭＳ Ｐゴシック" panose="020B0600070205080204" pitchFamily="34" charset="-128"/>
              </a:rPr>
              <a:t> in the relation are to be deleted; the table then becomes an empty table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number of tuples deleted depends on the number of tuples in the relation that satisfy the WHERE-clause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1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DELETE Command</a:t>
            </a: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Removes tuples from a relation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Includes a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WHERE</a:t>
            </a:r>
            <a:r>
              <a:rPr lang="en-US" altLang="en-US" smtClean="0">
                <a:ea typeface="ＭＳ Ｐゴシック" panose="020B0600070205080204" pitchFamily="34" charset="-128"/>
              </a:rPr>
              <a:t> clause to select the tuples to be deleted. The number of tuples deleted will vary.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/>
          <a:stretch>
            <a:fillRect/>
          </a:stretch>
        </p:blipFill>
        <p:spPr bwMode="auto">
          <a:xfrm>
            <a:off x="3276600" y="3348038"/>
            <a:ext cx="4979988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7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UPDATE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Used to modify attribute values of one or more selected tuples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 WHERE-clause selects the tuples to be modified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An additional SET-clause specifies the attributes to be modified and their new values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Each command modifies tuples </a:t>
            </a:r>
            <a:r>
              <a:rPr lang="en-US" altLang="en-US" i="1" smtClean="0">
                <a:ea typeface="ＭＳ Ｐゴシック" panose="020B0600070205080204" pitchFamily="34" charset="-128"/>
              </a:rPr>
              <a:t>in the same relation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Referential integrity specified as part of DDL specification is enforced</a:t>
            </a:r>
          </a:p>
        </p:txBody>
      </p:sp>
    </p:spTree>
    <p:extLst>
      <p:ext uri="{BB962C8B-B14F-4D97-AF65-F5344CB8AC3E}">
        <p14:creationId xmlns:p14="http://schemas.microsoft.com/office/powerpoint/2010/main" val="23089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UPDATE (contd.)</a:t>
            </a:r>
          </a:p>
        </p:txBody>
      </p:sp>
      <p:sp>
        <p:nvSpPr>
          <p:cNvPr id="160772" name="Rectangle 7">
            <a:extLst>
              <a:ext uri="{FF2B5EF4-FFF2-40B4-BE49-F238E27FC236}">
                <a16:creationId xmlns="" xmlns:a16="http://schemas.microsoft.com/office/drawing/2014/main" id="{F22D2A7B-AD9E-4C95-8FE2-6E43B81A4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Example: Change the location and controlling department number of project number 10 to 'Bellaire' and 5, respectively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U5:	UPDATE 	PROJECT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SET		PLOCATION = 'Bellaire', 					DNUM = 5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WHERE	PNUMBER=10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5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CREATE TABLE Command in SQL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="" xmlns:a16="http://schemas.microsoft.com/office/drawing/2014/main" id="{D46877A3-508F-4F84-8CDA-3F1B0634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Specifying a new relation </a:t>
            </a:r>
          </a:p>
          <a:p>
            <a:pPr lvl="1">
              <a:defRPr/>
            </a:pPr>
            <a:r>
              <a:rPr lang="en-US" dirty="0"/>
              <a:t>Provide name of table</a:t>
            </a:r>
          </a:p>
          <a:p>
            <a:pPr lvl="1">
              <a:defRPr/>
            </a:pPr>
            <a:r>
              <a:rPr lang="en-US" dirty="0"/>
              <a:t>Specify attributes, their types  and initial constraints</a:t>
            </a:r>
          </a:p>
          <a:p>
            <a:pPr>
              <a:defRPr/>
            </a:pPr>
            <a:r>
              <a:rPr lang="en-US" dirty="0"/>
              <a:t>Can optionally specify schema: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COMPANY.EMPLOYEE ...</a:t>
            </a:r>
          </a:p>
          <a:p>
            <a:pPr marL="971550" lvl="1" indent="-514350">
              <a:buNone/>
              <a:defRPr/>
            </a:pPr>
            <a:r>
              <a:rPr lang="en-US" dirty="0"/>
              <a:t>	or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EMPLOYEE ...</a:t>
            </a:r>
          </a:p>
        </p:txBody>
      </p:sp>
    </p:spTree>
    <p:extLst>
      <p:ext uri="{BB962C8B-B14F-4D97-AF65-F5344CB8AC3E}">
        <p14:creationId xmlns:p14="http://schemas.microsoft.com/office/powerpoint/2010/main" val="17989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UPDATE (contd.)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Example: Give all employees in the 'Research' department a 10% raise in salary.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U6:	UPDATE 	EMPLOYEE</a:t>
            </a:r>
            <a:br>
              <a:rPr lang="en-US" altLang="en-US" sz="2200">
                <a:ea typeface="ＭＳ Ｐゴシック" panose="020B0600070205080204" pitchFamily="34" charset="-128"/>
              </a:rPr>
            </a:br>
            <a:r>
              <a:rPr lang="en-US" altLang="en-US" sz="2200">
                <a:ea typeface="ＭＳ Ｐゴシック" panose="020B0600070205080204" pitchFamily="34" charset="-128"/>
              </a:rPr>
              <a:t>	SET		SALARY = SALARY *1.1</a:t>
            </a:r>
            <a:br>
              <a:rPr lang="en-US" altLang="en-US" sz="2200">
                <a:ea typeface="ＭＳ Ｐゴシック" panose="020B0600070205080204" pitchFamily="34" charset="-128"/>
              </a:rPr>
            </a:br>
            <a:r>
              <a:rPr lang="en-US" altLang="en-US" sz="2200">
                <a:ea typeface="ＭＳ Ｐゴシック" panose="020B0600070205080204" pitchFamily="34" charset="-128"/>
              </a:rPr>
              <a:t>	WHERE	DNO  IN (SELECT	DNUMBER</a:t>
            </a:r>
            <a:br>
              <a:rPr lang="en-US" altLang="en-US" sz="2200">
                <a:ea typeface="ＭＳ Ｐゴシック" panose="020B0600070205080204" pitchFamily="34" charset="-128"/>
              </a:rPr>
            </a:br>
            <a:r>
              <a:rPr lang="en-US" altLang="en-US" sz="2200">
                <a:ea typeface="ＭＳ Ｐゴシック" panose="020B0600070205080204" pitchFamily="34" charset="-128"/>
              </a:rPr>
              <a:t>			    FROM	DEPARTMENT</a:t>
            </a:r>
            <a:br>
              <a:rPr lang="en-US" altLang="en-US" sz="2200">
                <a:ea typeface="ＭＳ Ｐゴシック" panose="020B0600070205080204" pitchFamily="34" charset="-128"/>
              </a:rPr>
            </a:br>
            <a:r>
              <a:rPr lang="en-US" altLang="en-US" sz="2200">
                <a:ea typeface="ＭＳ Ｐゴシック" panose="020B0600070205080204" pitchFamily="34" charset="-128"/>
              </a:rPr>
              <a:t>			    WHERE	DNAME='Research')</a:t>
            </a:r>
            <a:br>
              <a:rPr lang="en-US" altLang="en-US" sz="2200">
                <a:ea typeface="ＭＳ Ｐゴシック" panose="020B0600070205080204" pitchFamily="34" charset="-128"/>
              </a:rPr>
            </a:br>
            <a:endParaRPr lang="en-US" altLang="en-US" sz="22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In this request, the modified SALARY value depends on the original SALARY value in each tuple</a:t>
            </a:r>
          </a:p>
          <a:p>
            <a:pPr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reference to the SALARY attribute on the right of = refers to the old SALARY value before modification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reference to the SALARY attribute on the left of = refers to the new SALARY value after modification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CREATE TABLE Command in SQL (cont’d.)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Base tables </a:t>
            </a:r>
            <a:r>
              <a:rPr lang="en-US" altLang="en-US" smtClean="0">
                <a:ea typeface="ＭＳ Ｐゴシック" panose="020B0600070205080204" pitchFamily="34" charset="-128"/>
              </a:rPr>
              <a:t>(</a:t>
            </a:r>
            <a:r>
              <a:rPr lang="en-US" altLang="en-US" b="1" smtClean="0">
                <a:ea typeface="ＭＳ Ｐゴシック" panose="020B0600070205080204" pitchFamily="34" charset="-128"/>
              </a:rPr>
              <a:t>base relations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Relation and its tuples are actually created and stored as a file by the DBMS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Virtual relations (views)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Created through the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CREATE VIEW </a:t>
            </a:r>
            <a:r>
              <a:rPr lang="en-US" altLang="en-US" smtClean="0">
                <a:ea typeface="ＭＳ Ｐゴシック" panose="020B0600070205080204" pitchFamily="34" charset="-128"/>
              </a:rPr>
              <a:t>statement. Do not correspond to any physical file.</a:t>
            </a:r>
          </a:p>
        </p:txBody>
      </p:sp>
    </p:spTree>
    <p:extLst>
      <p:ext uri="{BB962C8B-B14F-4D97-AF65-F5344CB8AC3E}">
        <p14:creationId xmlns:p14="http://schemas.microsoft.com/office/powerpoint/2010/main" val="25276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Verdana" panose="020B0604030504040204" pitchFamily="34" charset="0"/>
                <a:ea typeface="ＭＳ Ｐゴシック" panose="020B0600070205080204" pitchFamily="34" charset="-128"/>
              </a:rPr>
              <a:t>COMPANY relational database schema</a:t>
            </a:r>
          </a:p>
        </p:txBody>
      </p:sp>
      <p:pic>
        <p:nvPicPr>
          <p:cNvPr id="20483" name="Picture 2" descr="fig05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56" y="1877992"/>
            <a:ext cx="6566798" cy="466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9" descr="fig05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213"/>
            <a:ext cx="5334000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8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ig06_01continue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1"/>
            <a:ext cx="59436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7192964" y="6124576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solidFill>
                  <a:schemeClr val="tx1"/>
                </a:solidFill>
                <a:latin typeface="Verdana" panose="020B0604030504040204" pitchFamily="3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6236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>
                <a:latin typeface="Verdana" panose="020B0604030504040204" pitchFamily="34" charset="0"/>
                <a:ea typeface="ＭＳ Ｐゴシック" panose="020B0600070205080204" pitchFamily="34" charset="-128"/>
              </a:rPr>
              <a:t>SQL CREATE TABLE data definition statements for defining the COMPANY schema from Figure 5.7 (Fig. 6.1)</a:t>
            </a:r>
            <a:r>
              <a:rPr lang="en-US" altLang="en-US" sz="2800">
                <a:latin typeface="Verdana" panose="020B0604030504040204" pitchFamily="34" charset="0"/>
                <a:ea typeface="ＭＳ Ｐゴシック" panose="020B0600070205080204" pitchFamily="34" charset="-128"/>
              </a:rPr>
              <a:t>-continued</a:t>
            </a:r>
            <a:endParaRPr lang="en-US" altLang="en-US" sz="2600" i="1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4579" name="Picture 2" descr="fig06_01continue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640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297</TotalTime>
  <Words>1481</Words>
  <Application>Microsoft Office PowerPoint</Application>
  <PresentationFormat>Widescreen</PresentationFormat>
  <Paragraphs>207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Theme</vt:lpstr>
      <vt:lpstr>        CS203-Database Systems</vt:lpstr>
      <vt:lpstr> </vt:lpstr>
      <vt:lpstr>Basic SQL</vt:lpstr>
      <vt:lpstr>The CREATE TABLE Command in SQL</vt:lpstr>
      <vt:lpstr>The CREATE TABLE Command in SQL (cont’d.)</vt:lpstr>
      <vt:lpstr>COMPANY relational database schema</vt:lpstr>
      <vt:lpstr>PowerPoint Presentation</vt:lpstr>
      <vt:lpstr>PowerPoint Presentation</vt:lpstr>
      <vt:lpstr>SQL CREATE TABLE data definition statements for defining the COMPANY schema from Figure 5.7 (Fig. 6.1)-continued</vt:lpstr>
      <vt:lpstr>Specifying Constraints in SQL</vt:lpstr>
      <vt:lpstr>Specifying Attribute Constraints</vt:lpstr>
      <vt:lpstr>Specifying Key and Referential Integrity Constraints</vt:lpstr>
      <vt:lpstr>Specifying Key and Referential Integrity Constraints (cont’d.)</vt:lpstr>
      <vt:lpstr>Giving Names to Constraints</vt:lpstr>
      <vt:lpstr>Default attribute values and referential integrity triggered action specification (Fig. 6.2)</vt:lpstr>
      <vt:lpstr>Specifying Constraints on Tuples Using CHECK</vt:lpstr>
      <vt:lpstr>The SELECT-FROM-WHERE Structure of Basic SQL Queries</vt:lpstr>
      <vt:lpstr>The SELECT-FROM-WHERE Structure of Basic SQL Queries (cont’d.)</vt:lpstr>
      <vt:lpstr>Basic Retrieval Queries</vt:lpstr>
      <vt:lpstr>Basic Retrieval Queries (Contd.)</vt:lpstr>
      <vt:lpstr>Ambiguous Attribute Names </vt:lpstr>
      <vt:lpstr>Aliasing, and Renaming</vt:lpstr>
      <vt:lpstr>Aliasing,Renaming and Tuple Variables (contd.)</vt:lpstr>
      <vt:lpstr>Unspecified WHERE Clause and Use of the Asterisk</vt:lpstr>
      <vt:lpstr>Unspecified WHERE Clause and Use of the Asterisk (cont’d.)</vt:lpstr>
      <vt:lpstr>Tables as Sets in SQL</vt:lpstr>
      <vt:lpstr>Tables as Sets in SQL (cont’d.)</vt:lpstr>
      <vt:lpstr>Substring Pattern Matching and Arithmetic Operators</vt:lpstr>
      <vt:lpstr>Arithmetic Operations</vt:lpstr>
      <vt:lpstr>Ordering of Query Results</vt:lpstr>
      <vt:lpstr> Basic SQL Retrieval Query Block</vt:lpstr>
      <vt:lpstr>INSERT, DELETE, and UPDATE Statements in SQL</vt:lpstr>
      <vt:lpstr>INSERT</vt:lpstr>
      <vt:lpstr>The INSERT Command</vt:lpstr>
      <vt:lpstr>BULK LOADING OF TABLES</vt:lpstr>
      <vt:lpstr>DELETE</vt:lpstr>
      <vt:lpstr>The DELETE Command</vt:lpstr>
      <vt:lpstr>UPDATE</vt:lpstr>
      <vt:lpstr>UPDATE (contd.)</vt:lpstr>
      <vt:lpstr>UPDATE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64</cp:revision>
  <dcterms:created xsi:type="dcterms:W3CDTF">2020-09-07T05:50:47Z</dcterms:created>
  <dcterms:modified xsi:type="dcterms:W3CDTF">2020-10-14T10:01:23Z</dcterms:modified>
</cp:coreProperties>
</file>