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470893-14B9-4B12-9691-366266E2103F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EE23AE-3E8A-4BE1-AE04-D617A0AD6BB3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3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48F25D-3222-4EE3-BA40-F6658340A0B6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sz="5400" dirty="0" smtClean="0">
                <a:solidFill>
                  <a:schemeClr val="bg1"/>
                </a:solidFill>
              </a:rPr>
              <a:t>CS203-Database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</a:t>
            </a:r>
            <a:r>
              <a:rPr lang="en-US" sz="2800" b="1" dirty="0" smtClean="0"/>
              <a:t>07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tuples of values in comparisons </a:t>
            </a:r>
          </a:p>
          <a:p>
            <a:pPr lvl="1"/>
            <a:r>
              <a:rPr lang="en-US" altLang="en-US" smtClean="0"/>
              <a:t>Place them within parentheses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276600"/>
            <a:ext cx="6562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2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8610600" cy="4300538"/>
          </a:xfrm>
        </p:spPr>
        <p:txBody>
          <a:bodyPr/>
          <a:lstStyle/>
          <a:p>
            <a:r>
              <a:rPr lang="en-US" altLang="en-US" smtClean="0"/>
              <a:t>Use other comparison operators to compare a single value </a:t>
            </a:r>
            <a:r>
              <a:rPr lang="en-US" altLang="en-US" i="1" smtClean="0"/>
              <a:t>v</a:t>
            </a:r>
            <a:r>
              <a:rPr lang="en-US" altLang="en-US" smtClean="0"/>
              <a:t> 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 ANY </a:t>
            </a:r>
            <a:r>
              <a:rPr lang="en-US" altLang="en-US" smtClean="0"/>
              <a:t>(or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 SOME</a:t>
            </a:r>
            <a:r>
              <a:rPr lang="en-US" altLang="en-US" smtClean="0"/>
              <a:t>) operator </a:t>
            </a:r>
          </a:p>
          <a:p>
            <a:pPr lvl="2"/>
            <a:r>
              <a:rPr lang="en-US" altLang="en-US" smtClean="0"/>
              <a:t>Returns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mtClean="0"/>
              <a:t>if the value </a:t>
            </a:r>
            <a:r>
              <a:rPr lang="en-US" altLang="en-US" i="1" smtClean="0"/>
              <a:t>v</a:t>
            </a:r>
            <a:r>
              <a:rPr lang="en-US" altLang="en-US" smtClean="0"/>
              <a:t> is equal to some value in the set </a:t>
            </a:r>
            <a:r>
              <a:rPr lang="en-US" altLang="en-US" i="1" smtClean="0"/>
              <a:t>V</a:t>
            </a:r>
            <a:r>
              <a:rPr lang="en-US" altLang="en-US" smtClean="0"/>
              <a:t> and is hence equivalent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mtClean="0"/>
              <a:t>Other operators that can be combined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mtClean="0"/>
              <a:t> (or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smtClean="0"/>
              <a:t>):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mtClean="0">
                <a:cs typeface="Courier New" panose="02070309020205020404" pitchFamily="49" charset="0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altLang="en-US" smtClean="0">
                <a:cs typeface="Courier New" panose="02070309020205020404" pitchFamily="49" charset="0"/>
              </a:rPr>
              <a:t>value must exceed all values from nested query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76838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</p:spTree>
    <p:extLst>
      <p:ext uri="{BB962C8B-B14F-4D97-AF65-F5344CB8AC3E}">
        <p14:creationId xmlns:p14="http://schemas.microsoft.com/office/powerpoint/2010/main" val="158647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Avoid potential errors and ambiguities</a:t>
            </a:r>
          </a:p>
          <a:p>
            <a:pPr lvl="1"/>
            <a:r>
              <a:rPr lang="en-US" altLang="en-US" smtClean="0"/>
              <a:t>Create tuple variables (aliases) for all tables referenced in SQL query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72723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61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Correlated Nested Queries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Queries that are nested using the = or IN comparison operator </a:t>
            </a:r>
            <a:r>
              <a:rPr lang="en-US" altLang="en-US" smtClean="0"/>
              <a:t>can be collapsed into one single block: E.g., Q16 can be written as:</a:t>
            </a:r>
          </a:p>
          <a:p>
            <a:endParaRPr lang="en-US" altLang="en-US" smtClean="0"/>
          </a:p>
          <a:p>
            <a:r>
              <a:rPr lang="en-US" altLang="en-US" sz="1800" b="1">
                <a:solidFill>
                  <a:srgbClr val="800000"/>
                </a:solidFill>
              </a:rPr>
              <a:t>         SELECT</a:t>
            </a:r>
            <a:r>
              <a:rPr lang="en-US" altLang="en-US" sz="1800">
                <a:solidFill>
                  <a:srgbClr val="800000"/>
                </a:solidFill>
              </a:rPr>
              <a:t>	              E.Fname, E.Lname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800000"/>
                </a:solidFill>
              </a:rPr>
              <a:t>		</a:t>
            </a:r>
            <a:r>
              <a:rPr lang="en-US" altLang="en-US" sz="1800" b="1">
                <a:solidFill>
                  <a:srgbClr val="800000"/>
                </a:solidFill>
              </a:rPr>
              <a:t>FROM</a:t>
            </a:r>
            <a:r>
              <a:rPr lang="en-US" altLang="en-US" sz="1800">
                <a:solidFill>
                  <a:srgbClr val="800000"/>
                </a:solidFill>
              </a:rPr>
              <a:t>		EMPLOYEE </a:t>
            </a:r>
            <a:r>
              <a:rPr lang="en-US" altLang="en-US" sz="1800" b="1">
                <a:solidFill>
                  <a:srgbClr val="800000"/>
                </a:solidFill>
              </a:rPr>
              <a:t>AS</a:t>
            </a:r>
            <a:r>
              <a:rPr lang="en-US" altLang="en-US" sz="1800">
                <a:solidFill>
                  <a:srgbClr val="800000"/>
                </a:solidFill>
              </a:rPr>
              <a:t> E, DEPENDENT </a:t>
            </a:r>
            <a:r>
              <a:rPr lang="en-US" altLang="en-US" sz="1800" b="1">
                <a:solidFill>
                  <a:srgbClr val="800000"/>
                </a:solidFill>
              </a:rPr>
              <a:t>AS</a:t>
            </a:r>
            <a:r>
              <a:rPr lang="en-US" altLang="en-US" sz="1800">
                <a:solidFill>
                  <a:srgbClr val="800000"/>
                </a:solidFill>
              </a:rPr>
              <a:t>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800000"/>
                </a:solidFill>
              </a:rPr>
              <a:t>		</a:t>
            </a:r>
            <a:r>
              <a:rPr lang="en-US" altLang="en-US" sz="1800" b="1">
                <a:solidFill>
                  <a:srgbClr val="800000"/>
                </a:solidFill>
              </a:rPr>
              <a:t>WHERE</a:t>
            </a:r>
            <a:r>
              <a:rPr lang="en-US" altLang="en-US" sz="1800">
                <a:solidFill>
                  <a:srgbClr val="800000"/>
                </a:solidFill>
              </a:rPr>
              <a:t>		E.Ssn=D.Essn </a:t>
            </a:r>
            <a:r>
              <a:rPr lang="en-US" altLang="en-US" sz="1800" b="1">
                <a:solidFill>
                  <a:srgbClr val="800000"/>
                </a:solidFill>
              </a:rPr>
              <a:t>AND</a:t>
            </a:r>
            <a:r>
              <a:rPr lang="en-US" altLang="en-US" sz="1800">
                <a:solidFill>
                  <a:srgbClr val="800000"/>
                </a:solidFill>
              </a:rPr>
              <a:t> E.Sex=D.Sex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800000"/>
                </a:solidFill>
              </a:rPr>
              <a:t>						</a:t>
            </a:r>
            <a:r>
              <a:rPr lang="en-US" altLang="en-US" sz="1800" b="1">
                <a:solidFill>
                  <a:srgbClr val="800000"/>
                </a:solidFill>
              </a:rPr>
              <a:t>	AND</a:t>
            </a:r>
            <a:r>
              <a:rPr lang="en-US" altLang="en-US" sz="1800">
                <a:solidFill>
                  <a:srgbClr val="800000"/>
                </a:solidFill>
              </a:rPr>
              <a:t> 					E.Fname=D.Dependent_name;</a:t>
            </a:r>
          </a:p>
          <a:p>
            <a:r>
              <a:rPr lang="en-US" altLang="en-US" b="1" smtClean="0"/>
              <a:t>Correlated</a:t>
            </a:r>
            <a:r>
              <a:rPr lang="en-US" altLang="en-US" smtClean="0"/>
              <a:t> nested query </a:t>
            </a:r>
          </a:p>
          <a:p>
            <a:pPr lvl="1"/>
            <a:r>
              <a:rPr lang="en-US" altLang="en-US" smtClean="0"/>
              <a:t>Evaluated once for each tuple in the outer query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369538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Explicit Sets and Renaming of Attributes in SQL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use explicit set of values in WHERE clause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   Q17:</a:t>
            </a: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SELECT	DISTINCT</a:t>
            </a:r>
            <a:r>
              <a:rPr lang="en-US" altLang="en-US" sz="2000">
                <a:solidFill>
                  <a:srgbClr val="595959"/>
                </a:solidFill>
              </a:rPr>
              <a:t> Essn</a:t>
            </a:r>
            <a:endParaRPr lang="en-US" altLang="en-US" sz="120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FROM</a:t>
            </a:r>
            <a:r>
              <a:rPr lang="en-US" altLang="en-US" sz="2000">
                <a:solidFill>
                  <a:srgbClr val="595959"/>
                </a:solidFill>
              </a:rPr>
              <a:t>		WORKS_ON</a:t>
            </a:r>
            <a:endParaRPr lang="en-US" altLang="en-US" sz="120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WHERE</a:t>
            </a:r>
            <a:r>
              <a:rPr lang="en-US" altLang="en-US" sz="2000">
                <a:solidFill>
                  <a:srgbClr val="595959"/>
                </a:solidFill>
              </a:rPr>
              <a:t>	Pno </a:t>
            </a:r>
            <a:r>
              <a:rPr lang="en-US" altLang="en-US" sz="2000" b="1">
                <a:solidFill>
                  <a:srgbClr val="595959"/>
                </a:solidFill>
              </a:rPr>
              <a:t>IN</a:t>
            </a:r>
            <a:r>
              <a:rPr lang="en-US" altLang="en-US" sz="2000">
                <a:solidFill>
                  <a:srgbClr val="595959"/>
                </a:solidFill>
              </a:rPr>
              <a:t> (1, 2, 3);</a:t>
            </a:r>
            <a:endParaRPr lang="en-US" altLang="en-US" sz="1200">
              <a:solidFill>
                <a:srgbClr val="595959"/>
              </a:solidFill>
            </a:endParaRPr>
          </a:p>
          <a:p>
            <a:r>
              <a:rPr lang="en-US" altLang="en-US" smtClean="0"/>
              <a:t>Use qualifier AS followed by desired new name</a:t>
            </a:r>
          </a:p>
          <a:p>
            <a:pPr lvl="1"/>
            <a:r>
              <a:rPr lang="en-US" altLang="en-US" smtClean="0"/>
              <a:t>Rename any attribute that appears in the result of a query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5045075"/>
            <a:ext cx="7431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40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Joined Tables in the FROM Clause of SQL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Joined table</a:t>
            </a:r>
          </a:p>
          <a:p>
            <a:pPr lvl="1"/>
            <a:r>
              <a:rPr lang="en-US" altLang="en-US" smtClean="0"/>
              <a:t>Permits users to specify a table resulting from a join operation in the FROM clause of a query</a:t>
            </a:r>
          </a:p>
          <a:p>
            <a:r>
              <a:rPr lang="en-US" altLang="en-US" smtClean="0"/>
              <a:t>The FROM clause in Q1A </a:t>
            </a:r>
          </a:p>
          <a:p>
            <a:pPr lvl="1"/>
            <a:r>
              <a:rPr lang="en-US" altLang="en-US" smtClean="0"/>
              <a:t>Contains a single joined table. JOIN may also be called INNER JOIN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648200"/>
            <a:ext cx="8081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1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JOINed Tables  in SQL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63714" y="1616075"/>
            <a:ext cx="8294687" cy="4572000"/>
          </a:xfrm>
        </p:spPr>
        <p:txBody>
          <a:bodyPr/>
          <a:lstStyle/>
          <a:p>
            <a:r>
              <a:rPr lang="en-US" altLang="en-US" smtClean="0"/>
              <a:t>Specify different types of join</a:t>
            </a:r>
          </a:p>
          <a:p>
            <a:pPr lvl="1"/>
            <a:r>
              <a:rPr lang="en-US" altLang="en-US" smtClean="0"/>
              <a:t>NATURAL JOIN </a:t>
            </a:r>
          </a:p>
          <a:p>
            <a:pPr lvl="1"/>
            <a:r>
              <a:rPr lang="en-US" altLang="en-US" smtClean="0"/>
              <a:t>Various types of OUTER JOIN (LEFT, RIGHT, FULL )</a:t>
            </a:r>
          </a:p>
          <a:p>
            <a:r>
              <a:rPr lang="en-US" altLang="en-US" smtClean="0"/>
              <a:t>NATURAL JOIN on two relations R and S</a:t>
            </a:r>
          </a:p>
          <a:p>
            <a:pPr lvl="1"/>
            <a:r>
              <a:rPr lang="en-US" altLang="en-US" smtClean="0"/>
              <a:t>No join condition specified</a:t>
            </a:r>
          </a:p>
          <a:p>
            <a:pPr lvl="1"/>
            <a:r>
              <a:rPr lang="en-US" altLang="en-US" smtClean="0"/>
              <a:t>Is equivalent to an implicit EQUIJOIN condition for each pair of attributes with same name from R and S</a:t>
            </a:r>
          </a:p>
        </p:txBody>
      </p:sp>
    </p:spTree>
    <p:extLst>
      <p:ext uri="{BB962C8B-B14F-4D97-AF65-F5344CB8AC3E}">
        <p14:creationId xmlns:p14="http://schemas.microsoft.com/office/powerpoint/2010/main" val="455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NATURAL JOIN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800000"/>
                </a:solidFill>
              </a:rPr>
              <a:t>Rename attributes of one relation so it can be joined with another using NATURAL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/>
              <a:t>Q1B:        SELECT</a:t>
            </a:r>
            <a:r>
              <a:rPr lang="en-US" altLang="en-US" sz="2000" dirty="0"/>
              <a:t>        </a:t>
            </a:r>
            <a:r>
              <a:rPr lang="en-US" altLang="en-US" sz="2000" dirty="0" err="1"/>
              <a:t>Fname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Lname</a:t>
            </a:r>
            <a:r>
              <a:rPr lang="en-US" altLang="en-US" sz="2000" dirty="0"/>
              <a:t>,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    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	(EMPLOYEE </a:t>
            </a:r>
            <a:r>
              <a:rPr lang="en-US" altLang="en-US" sz="2000" b="1" dirty="0"/>
              <a:t>NATURAL JOIN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		(DEPARTMENT </a:t>
            </a:r>
            <a:r>
              <a:rPr lang="en-US" altLang="en-US" sz="2000" b="1" dirty="0"/>
              <a:t>AS</a:t>
            </a:r>
            <a:r>
              <a:rPr lang="en-US" altLang="en-US" sz="2000" dirty="0"/>
              <a:t> DEPT (</a:t>
            </a:r>
            <a:r>
              <a:rPr lang="en-US" altLang="en-US" sz="2000" dirty="0" err="1"/>
              <a:t>Dname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Mssn</a:t>
            </a:r>
            <a:r>
              <a:rPr lang="en-US" altLang="en-US" sz="2000" dirty="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 err="1"/>
              <a:t>Msdate</a:t>
            </a:r>
            <a:r>
              <a:rPr lang="en-US" altLang="en-US" sz="2000" dirty="0"/>
              <a:t>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	    </a:t>
            </a:r>
            <a:r>
              <a:rPr lang="en-US" altLang="en-US" sz="2000" b="1" dirty="0"/>
              <a:t>WHERE</a:t>
            </a:r>
            <a:r>
              <a:rPr lang="en-US" altLang="en-US" sz="2000" dirty="0"/>
              <a:t>	 </a:t>
            </a:r>
            <a:r>
              <a:rPr lang="en-US" altLang="en-US" sz="2000" dirty="0" err="1"/>
              <a:t>Dname</a:t>
            </a:r>
            <a:r>
              <a:rPr lang="en-US" altLang="en-US" sz="2000" dirty="0"/>
              <a:t>=‘Research’;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The above works with </a:t>
            </a:r>
            <a:r>
              <a:rPr lang="en-US" altLang="en-US" sz="2400" dirty="0" err="1">
                <a:solidFill>
                  <a:srgbClr val="800000"/>
                </a:solidFill>
              </a:rPr>
              <a:t>EMPLOYEE.Dno</a:t>
            </a:r>
            <a:r>
              <a:rPr lang="en-US" altLang="en-US" sz="2400" dirty="0">
                <a:solidFill>
                  <a:srgbClr val="800000"/>
                </a:solidFill>
              </a:rPr>
              <a:t> = </a:t>
            </a:r>
            <a:r>
              <a:rPr lang="en-US" altLang="en-US" sz="2400" dirty="0" err="1">
                <a:solidFill>
                  <a:srgbClr val="800000"/>
                </a:solidFill>
              </a:rPr>
              <a:t>DEPT.Dno</a:t>
            </a:r>
            <a:r>
              <a:rPr lang="en-US" altLang="en-US" sz="2400" dirty="0">
                <a:solidFill>
                  <a:srgbClr val="800000"/>
                </a:solidFill>
              </a:rPr>
              <a:t> as an implicit join condition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38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INNER and OUTER Joins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/>
              <a:t>INNER JOIN  </a:t>
            </a:r>
            <a:r>
              <a:rPr lang="en-US" altLang="en-US" sz="2200" b="1"/>
              <a:t>(versus </a:t>
            </a:r>
            <a:r>
              <a:rPr lang="en-US" altLang="en-US" sz="2200"/>
              <a:t>OUTER JOIN</a:t>
            </a:r>
            <a:r>
              <a:rPr lang="en-US" altLang="en-US" sz="2200" b="1"/>
              <a:t>)</a:t>
            </a:r>
          </a:p>
          <a:p>
            <a:pPr lvl="1"/>
            <a:r>
              <a:rPr lang="en-US" altLang="en-US" sz="2200"/>
              <a:t>Default type of join in a joined table</a:t>
            </a:r>
          </a:p>
          <a:p>
            <a:pPr lvl="1"/>
            <a:r>
              <a:rPr lang="en-US" altLang="en-US" sz="2200"/>
              <a:t>Tuple is included in the result only if a matching tuple exists in the other relation</a:t>
            </a:r>
          </a:p>
          <a:p>
            <a:r>
              <a:rPr lang="en-US" altLang="en-US" sz="2200"/>
              <a:t>LEFT OUTER JOIN 	</a:t>
            </a:r>
          </a:p>
          <a:p>
            <a:pPr lvl="1"/>
            <a:r>
              <a:rPr lang="en-US" altLang="en-US" sz="2200"/>
              <a:t>Every tuple in left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right table</a:t>
            </a:r>
          </a:p>
          <a:p>
            <a:r>
              <a:rPr lang="en-US" altLang="en-US" sz="2200"/>
              <a:t>RIGHT OUTER JOIN</a:t>
            </a:r>
          </a:p>
          <a:p>
            <a:pPr lvl="1"/>
            <a:r>
              <a:rPr lang="en-US" altLang="en-US" sz="2200"/>
              <a:t>Every tuple in right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left table</a:t>
            </a:r>
          </a:p>
        </p:txBody>
      </p:sp>
    </p:spTree>
    <p:extLst>
      <p:ext uri="{BB962C8B-B14F-4D97-AF65-F5344CB8AC3E}">
        <p14:creationId xmlns:p14="http://schemas.microsoft.com/office/powerpoint/2010/main" val="100474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LEFT OUTER JOIN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2514600" y="2133601"/>
            <a:ext cx="7086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SELECT E.Lname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Employee_Name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S.Lname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Supervisor_Name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FROM Employee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LEFT OUTER JOIN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EMPLOYEE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ON E.Super_ssn = S.Ssn)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cs typeface="Arial" panose="020B0604020202020204" pitchFamily="34" charset="0"/>
              </a:rPr>
              <a:t>ALTERNATE SYNTAX: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SELECT E.Lname </a:t>
            </a:r>
            <a:r>
              <a:rPr lang="en-US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FROM  EMPLOYEE E, EMPLOYEE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E.Super_ssn + = S.Ssn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8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837" y="968791"/>
            <a:ext cx="4326147" cy="537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6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Multiway JOIN in the FROM clause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FULL OUTER JOIN – combines result if LEFT and RIGHT OUTER JOIN</a:t>
            </a:r>
          </a:p>
          <a:p>
            <a:r>
              <a:rPr lang="en-US" altLang="en-US" smtClean="0"/>
              <a:t>Can nest JOIN specifications for a multiway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040"/>
                </a:solidFill>
              </a:rPr>
              <a:t>	Q2A:</a:t>
            </a:r>
            <a:r>
              <a:rPr lang="en-US" altLang="en-US" sz="2000">
                <a:solidFill>
                  <a:srgbClr val="404040"/>
                </a:solidFill>
              </a:rPr>
              <a:t>	</a:t>
            </a:r>
            <a:r>
              <a:rPr lang="en-US" altLang="en-US" sz="2000" b="1">
                <a:solidFill>
                  <a:srgbClr val="404040"/>
                </a:solidFill>
              </a:rPr>
              <a:t>SELECT</a:t>
            </a:r>
            <a:r>
              <a:rPr lang="en-US" altLang="en-US" sz="2000">
                <a:solidFill>
                  <a:srgbClr val="404040"/>
                </a:solidFill>
              </a:rPr>
              <a:t> Pnumber, Dnum, Lname, Address, Bdate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</a:rPr>
              <a:t>		</a:t>
            </a:r>
            <a:r>
              <a:rPr lang="en-US" altLang="en-US" sz="2000" b="1">
                <a:solidFill>
                  <a:srgbClr val="404040"/>
                </a:solidFill>
              </a:rPr>
              <a:t>FROM</a:t>
            </a:r>
            <a:r>
              <a:rPr lang="en-US" altLang="en-US" sz="2000">
                <a:solidFill>
                  <a:srgbClr val="404040"/>
                </a:solidFill>
              </a:rPr>
              <a:t>	   ((PROJECT </a:t>
            </a:r>
            <a:r>
              <a:rPr lang="en-US" altLang="en-US" sz="2000" b="1">
                <a:solidFill>
                  <a:srgbClr val="404040"/>
                </a:solidFill>
              </a:rPr>
              <a:t>JOIN</a:t>
            </a:r>
            <a:r>
              <a:rPr lang="en-US" altLang="en-US" sz="2000">
                <a:solidFill>
                  <a:srgbClr val="404040"/>
                </a:solidFill>
              </a:rPr>
              <a:t> DEPARTMENT </a:t>
            </a:r>
            <a:r>
              <a:rPr lang="en-US" altLang="en-US" sz="2000" b="1">
                <a:solidFill>
                  <a:srgbClr val="404040"/>
                </a:solidFill>
              </a:rPr>
              <a:t>ON</a:t>
            </a:r>
            <a:r>
              <a:rPr lang="en-US" altLang="en-US" sz="2000">
                <a:solidFill>
                  <a:srgbClr val="404040"/>
                </a:solidFill>
              </a:rPr>
              <a:t>               			    Dnum=Dnumber)  </a:t>
            </a:r>
            <a:r>
              <a:rPr lang="en-US" altLang="en-US" sz="2000" b="1">
                <a:solidFill>
                  <a:srgbClr val="404040"/>
                </a:solidFill>
              </a:rPr>
              <a:t>JOIN</a:t>
            </a:r>
            <a:r>
              <a:rPr lang="en-US" altLang="en-US" sz="2000">
                <a:solidFill>
                  <a:srgbClr val="404040"/>
                </a:solidFill>
              </a:rPr>
              <a:t> EMPLOYEE </a:t>
            </a:r>
            <a:r>
              <a:rPr lang="en-US" altLang="en-US" sz="2000" b="1">
                <a:solidFill>
                  <a:srgbClr val="404040"/>
                </a:solidFill>
              </a:rPr>
              <a:t>ON</a:t>
            </a:r>
            <a:r>
              <a:rPr lang="en-US" altLang="en-US" sz="2000">
                <a:solidFill>
                  <a:srgbClr val="404040"/>
                </a:solidFill>
              </a:rPr>
              <a:t> 			    Mgr_ssn=Ssn)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</a:rPr>
              <a:t>		</a:t>
            </a:r>
            <a:r>
              <a:rPr lang="en-US" altLang="en-US" sz="2000" b="1">
                <a:solidFill>
                  <a:srgbClr val="404040"/>
                </a:solidFill>
              </a:rPr>
              <a:t>WHERE</a:t>
            </a:r>
            <a:r>
              <a:rPr lang="en-US" altLang="en-US" sz="2000">
                <a:solidFill>
                  <a:srgbClr val="404040"/>
                </a:solidFill>
              </a:rPr>
              <a:t>   Plocation=‘Stafford’;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216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summarize information from multiple tuples into a single-tuple summary</a:t>
            </a:r>
          </a:p>
          <a:p>
            <a:r>
              <a:rPr lang="en-US" altLang="en-US" smtClean="0"/>
              <a:t>Built-in aggregate functions 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 smtClean="0"/>
              <a:t>,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mtClean="0"/>
              <a:t>, and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</a:p>
          <a:p>
            <a:r>
              <a:rPr lang="en-US" altLang="en-US" b="1" smtClean="0"/>
              <a:t>Grouping </a:t>
            </a:r>
          </a:p>
          <a:p>
            <a:pPr lvl="1"/>
            <a:r>
              <a:rPr lang="en-US" altLang="en-US" smtClean="0"/>
              <a:t>Create subgroups of tuples before summarizing</a:t>
            </a:r>
          </a:p>
          <a:p>
            <a:r>
              <a:rPr lang="en-US" altLang="en-US" smtClean="0"/>
              <a:t>To select entire groups,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 is used</a:t>
            </a:r>
          </a:p>
          <a:p>
            <a:r>
              <a:rPr lang="en-US" altLang="en-US" smtClean="0"/>
              <a:t>Aggregate functions can be used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mtClean="0"/>
              <a:t> clause or in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354877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Renaming Results of Aggregation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Following query returns a single row of computed values from EMPLOYEE table: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595959"/>
                </a:solidFill>
              </a:rPr>
              <a:t>Q19:</a:t>
            </a:r>
            <a:r>
              <a:rPr lang="en-US" altLang="en-US" sz="2000" dirty="0">
                <a:solidFill>
                  <a:srgbClr val="595959"/>
                </a:solidFill>
              </a:rPr>
              <a:t>	       </a:t>
            </a:r>
            <a:r>
              <a:rPr lang="en-US" altLang="en-US" sz="2000" b="1" dirty="0">
                <a:solidFill>
                  <a:srgbClr val="595959"/>
                </a:solidFill>
              </a:rPr>
              <a:t>SELECT</a:t>
            </a:r>
            <a:r>
              <a:rPr lang="en-US" altLang="en-US" sz="2000" dirty="0">
                <a:solidFill>
                  <a:srgbClr val="595959"/>
                </a:solidFill>
              </a:rPr>
              <a:t>    </a:t>
            </a:r>
            <a:r>
              <a:rPr lang="en-US" altLang="en-US" sz="2000" b="1" dirty="0">
                <a:solidFill>
                  <a:srgbClr val="595959"/>
                </a:solidFill>
              </a:rPr>
              <a:t>SUM</a:t>
            </a:r>
            <a:r>
              <a:rPr lang="en-US" altLang="en-US" sz="2000" dirty="0">
                <a:solidFill>
                  <a:srgbClr val="595959"/>
                </a:solidFill>
              </a:rPr>
              <a:t> (Salary), </a:t>
            </a:r>
            <a:r>
              <a:rPr lang="en-US" altLang="en-US" sz="2000" b="1" dirty="0">
                <a:solidFill>
                  <a:srgbClr val="595959"/>
                </a:solidFill>
              </a:rPr>
              <a:t>MAX</a:t>
            </a:r>
            <a:r>
              <a:rPr lang="en-US" altLang="en-US" sz="2000" dirty="0">
                <a:solidFill>
                  <a:srgbClr val="595959"/>
                </a:solidFill>
              </a:rPr>
              <a:t> (Salary), </a:t>
            </a:r>
            <a:r>
              <a:rPr lang="en-US" altLang="en-US" sz="2000" b="1" dirty="0">
                <a:solidFill>
                  <a:srgbClr val="595959"/>
                </a:solidFill>
              </a:rPr>
              <a:t>MIN</a:t>
            </a:r>
            <a:r>
              <a:rPr lang="en-US" altLang="en-US" sz="2000" dirty="0">
                <a:solidFill>
                  <a:srgbClr val="595959"/>
                </a:solidFill>
              </a:rPr>
              <a:t> (Salary), </a:t>
            </a:r>
            <a:r>
              <a:rPr lang="en-US" altLang="en-US" sz="2000" b="1" dirty="0">
                <a:solidFill>
                  <a:srgbClr val="595959"/>
                </a:solidFill>
              </a:rPr>
              <a:t>AVG</a:t>
            </a:r>
            <a:r>
              <a:rPr lang="en-US" altLang="en-US" sz="2000" dirty="0">
                <a:solidFill>
                  <a:srgbClr val="595959"/>
                </a:solidFill>
              </a:rPr>
              <a:t> 		             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595959"/>
                </a:solidFill>
              </a:rPr>
              <a:t>	        </a:t>
            </a:r>
            <a:r>
              <a:rPr lang="en-US" altLang="en-US" sz="2000" b="1" dirty="0">
                <a:solidFill>
                  <a:srgbClr val="595959"/>
                </a:solidFill>
              </a:rPr>
              <a:t>FROM</a:t>
            </a:r>
            <a:r>
              <a:rPr lang="en-US" altLang="en-US" sz="2000" dirty="0">
                <a:solidFill>
                  <a:srgbClr val="595959"/>
                </a:solidFill>
              </a:rPr>
              <a:t>	EMPLOYEE;</a:t>
            </a:r>
          </a:p>
          <a:p>
            <a:r>
              <a:rPr lang="en-US" altLang="en-US" sz="2400" dirty="0"/>
              <a:t>The result can be presented with new names: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595959"/>
                </a:solidFill>
              </a:rPr>
              <a:t>Q19A:</a:t>
            </a:r>
            <a:r>
              <a:rPr lang="en-US" altLang="en-US" sz="2000" dirty="0">
                <a:solidFill>
                  <a:srgbClr val="595959"/>
                </a:solidFill>
              </a:rPr>
              <a:t>          </a:t>
            </a:r>
            <a:r>
              <a:rPr lang="en-US" altLang="en-US" sz="2000" b="1" dirty="0">
                <a:solidFill>
                  <a:srgbClr val="595959"/>
                </a:solidFill>
              </a:rPr>
              <a:t>SELECT</a:t>
            </a:r>
            <a:r>
              <a:rPr lang="en-US" altLang="en-US" sz="2000" dirty="0">
                <a:solidFill>
                  <a:srgbClr val="595959"/>
                </a:solidFill>
              </a:rPr>
              <a:t>	</a:t>
            </a:r>
            <a:r>
              <a:rPr lang="en-US" altLang="en-US" sz="2000" b="1" dirty="0">
                <a:solidFill>
                  <a:srgbClr val="595959"/>
                </a:solidFill>
              </a:rPr>
              <a:t>SUM</a:t>
            </a:r>
            <a:r>
              <a:rPr lang="en-US" altLang="en-US" sz="2000" dirty="0">
                <a:solidFill>
                  <a:srgbClr val="595959"/>
                </a:solidFill>
              </a:rPr>
              <a:t> (Salary) </a:t>
            </a:r>
            <a:r>
              <a:rPr lang="en-US" altLang="en-US" sz="2000" b="1" dirty="0">
                <a:solidFill>
                  <a:srgbClr val="595959"/>
                </a:solidFill>
              </a:rPr>
              <a:t>AS </a:t>
            </a:r>
            <a:r>
              <a:rPr lang="en-US" altLang="en-US" sz="2000" dirty="0" err="1">
                <a:solidFill>
                  <a:srgbClr val="595959"/>
                </a:solidFill>
              </a:rPr>
              <a:t>Total_Sal</a:t>
            </a:r>
            <a:r>
              <a:rPr lang="en-US" altLang="en-US" sz="2000" dirty="0">
                <a:solidFill>
                  <a:srgbClr val="595959"/>
                </a:solidFill>
              </a:rPr>
              <a:t>, </a:t>
            </a:r>
            <a:r>
              <a:rPr lang="en-US" altLang="en-US" sz="2000" b="1" dirty="0">
                <a:solidFill>
                  <a:srgbClr val="595959"/>
                </a:solidFill>
              </a:rPr>
              <a:t>MAX</a:t>
            </a:r>
            <a:r>
              <a:rPr lang="en-US" altLang="en-US" sz="2000" dirty="0">
                <a:solidFill>
                  <a:srgbClr val="595959"/>
                </a:solidFill>
              </a:rPr>
              <a:t> (Salary) </a:t>
            </a:r>
            <a:r>
              <a:rPr lang="en-US" altLang="en-US" sz="2000" b="1" dirty="0">
                <a:solidFill>
                  <a:srgbClr val="595959"/>
                </a:solidFill>
              </a:rPr>
              <a:t>AS 			</a:t>
            </a:r>
            <a:r>
              <a:rPr lang="en-US" altLang="en-US" sz="2000" dirty="0" err="1">
                <a:solidFill>
                  <a:srgbClr val="595959"/>
                </a:solidFill>
              </a:rPr>
              <a:t>Highest_Sal</a:t>
            </a:r>
            <a:r>
              <a:rPr lang="en-US" altLang="en-US" sz="2000" dirty="0">
                <a:solidFill>
                  <a:srgbClr val="595959"/>
                </a:solidFill>
              </a:rPr>
              <a:t>, </a:t>
            </a:r>
            <a:r>
              <a:rPr lang="en-US" altLang="en-US" sz="2000" b="1" dirty="0">
                <a:solidFill>
                  <a:srgbClr val="595959"/>
                </a:solidFill>
              </a:rPr>
              <a:t>MIN</a:t>
            </a:r>
            <a:r>
              <a:rPr lang="en-US" altLang="en-US" sz="2000" dirty="0">
                <a:solidFill>
                  <a:srgbClr val="595959"/>
                </a:solidFill>
              </a:rPr>
              <a:t> (Salary) </a:t>
            </a:r>
            <a:r>
              <a:rPr lang="en-US" altLang="en-US" sz="2000" b="1" dirty="0">
                <a:solidFill>
                  <a:srgbClr val="595959"/>
                </a:solidFill>
              </a:rPr>
              <a:t>AS </a:t>
            </a:r>
            <a:r>
              <a:rPr lang="en-US" altLang="en-US" sz="2000" dirty="0" err="1">
                <a:solidFill>
                  <a:srgbClr val="595959"/>
                </a:solidFill>
              </a:rPr>
              <a:t>Lowest_Sal</a:t>
            </a:r>
            <a:r>
              <a:rPr lang="en-US" altLang="en-US" sz="2000" dirty="0">
                <a:solidFill>
                  <a:srgbClr val="595959"/>
                </a:solidFill>
              </a:rPr>
              <a:t>, </a:t>
            </a:r>
            <a:r>
              <a:rPr lang="en-US" altLang="en-US" sz="2000" b="1" dirty="0">
                <a:solidFill>
                  <a:srgbClr val="595959"/>
                </a:solidFill>
              </a:rPr>
              <a:t>AVG</a:t>
            </a:r>
            <a:r>
              <a:rPr lang="en-US" altLang="en-US" sz="2000" dirty="0">
                <a:solidFill>
                  <a:srgbClr val="595959"/>
                </a:solidFill>
              </a:rPr>
              <a:t> 			(Salary) </a:t>
            </a:r>
            <a:r>
              <a:rPr lang="en-US" altLang="en-US" sz="2000" b="1" dirty="0">
                <a:solidFill>
                  <a:srgbClr val="595959"/>
                </a:solidFill>
              </a:rPr>
              <a:t>AS </a:t>
            </a:r>
            <a:r>
              <a:rPr lang="en-US" altLang="en-US" sz="2000" dirty="0" err="1">
                <a:solidFill>
                  <a:srgbClr val="595959"/>
                </a:solidFill>
              </a:rPr>
              <a:t>Average_Sal</a:t>
            </a:r>
            <a:endParaRPr lang="en-US" altLang="en-US" sz="20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595959"/>
                </a:solidFill>
              </a:rPr>
              <a:t>	        </a:t>
            </a:r>
            <a:r>
              <a:rPr lang="en-US" altLang="en-US" sz="2000" b="1" dirty="0">
                <a:solidFill>
                  <a:srgbClr val="595959"/>
                </a:solidFill>
              </a:rPr>
              <a:t>FROM</a:t>
            </a:r>
            <a:r>
              <a:rPr lang="en-US" altLang="en-US" sz="2000" dirty="0">
                <a:solidFill>
                  <a:srgbClr val="595959"/>
                </a:solidFill>
              </a:rPr>
              <a:t>	EMPLOYEE;</a:t>
            </a:r>
          </a:p>
          <a:p>
            <a:endParaRPr lang="en-US" altLang="en-US" sz="2000" dirty="0">
              <a:solidFill>
                <a:srgbClr val="595959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60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 (cont’d.)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NULL values are discarded when aggregate functions are applied to a particular column</a:t>
            </a:r>
          </a:p>
          <a:p>
            <a:endParaRPr lang="en-US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1"/>
            <a:ext cx="63246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88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on Booleans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 and ALL  may be applied as functions on Boolean Values.</a:t>
            </a:r>
          </a:p>
          <a:p>
            <a:r>
              <a:rPr lang="en-US" altLang="en-US" smtClean="0"/>
              <a:t>SOME returns true if at least one element in the collection is TRUE (similar to OR)</a:t>
            </a:r>
          </a:p>
          <a:p>
            <a:r>
              <a:rPr lang="en-US" altLang="en-US" smtClean="0"/>
              <a:t>ALL returns true if all of the elements in the collection are TRUE (similar to AND)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397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Clause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Partition</a:t>
            </a:r>
            <a:r>
              <a:rPr lang="en-US" altLang="en-US" smtClean="0"/>
              <a:t> relation into subsets of tuples</a:t>
            </a:r>
          </a:p>
          <a:p>
            <a:pPr lvl="1"/>
            <a:r>
              <a:rPr lang="en-US" altLang="en-US" smtClean="0"/>
              <a:t>Based on </a:t>
            </a:r>
            <a:r>
              <a:rPr lang="en-US" altLang="en-US" b="1" smtClean="0"/>
              <a:t>grouping attribute(s)</a:t>
            </a:r>
          </a:p>
          <a:p>
            <a:pPr lvl="1"/>
            <a:r>
              <a:rPr lang="en-US" altLang="en-US" smtClean="0"/>
              <a:t>Apply function to each such group independently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smtClean="0"/>
              <a:t>clause </a:t>
            </a:r>
          </a:p>
          <a:p>
            <a:pPr lvl="1"/>
            <a:r>
              <a:rPr lang="en-US" altLang="en-US" smtClean="0"/>
              <a:t>Specifies grouping attributes</a:t>
            </a:r>
          </a:p>
          <a:p>
            <a:r>
              <a:rPr lang="en-US" altLang="en-US" smtClean="0"/>
              <a:t>COUNT (*) counts the number of rows in the group</a:t>
            </a:r>
          </a:p>
        </p:txBody>
      </p:sp>
    </p:spTree>
    <p:extLst>
      <p:ext uri="{BB962C8B-B14F-4D97-AF65-F5344CB8AC3E}">
        <p14:creationId xmlns:p14="http://schemas.microsoft.com/office/powerpoint/2010/main" val="85434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GROUP BY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The grouping attribute must appear in the SELECT clause: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595959"/>
                </a:solidFill>
              </a:rPr>
              <a:t>Q24:</a:t>
            </a:r>
            <a:r>
              <a:rPr lang="en-US" altLang="en-US" sz="2000" dirty="0">
                <a:solidFill>
                  <a:srgbClr val="595959"/>
                </a:solidFill>
              </a:rPr>
              <a:t>	</a:t>
            </a:r>
            <a:r>
              <a:rPr lang="en-US" altLang="en-US" sz="2000" b="1" dirty="0">
                <a:solidFill>
                  <a:srgbClr val="595959"/>
                </a:solidFill>
              </a:rPr>
              <a:t>SELECT</a:t>
            </a:r>
            <a:r>
              <a:rPr lang="en-US" altLang="en-US" sz="2000" dirty="0">
                <a:solidFill>
                  <a:srgbClr val="595959"/>
                </a:solidFill>
              </a:rPr>
              <a:t>	</a:t>
            </a:r>
            <a:r>
              <a:rPr lang="en-US" altLang="en-US" sz="2000" dirty="0" err="1">
                <a:solidFill>
                  <a:srgbClr val="595959"/>
                </a:solidFill>
              </a:rPr>
              <a:t>Dno</a:t>
            </a:r>
            <a:r>
              <a:rPr lang="en-US" altLang="en-US" sz="2000" dirty="0">
                <a:solidFill>
                  <a:srgbClr val="595959"/>
                </a:solidFill>
              </a:rPr>
              <a:t>, </a:t>
            </a:r>
            <a:r>
              <a:rPr lang="en-US" altLang="en-US" sz="2000" b="1" dirty="0">
                <a:solidFill>
                  <a:srgbClr val="595959"/>
                </a:solidFill>
              </a:rPr>
              <a:t>COUNT</a:t>
            </a:r>
            <a:r>
              <a:rPr lang="en-US" altLang="en-US" sz="2000" dirty="0">
                <a:solidFill>
                  <a:srgbClr val="595959"/>
                </a:solidFill>
              </a:rPr>
              <a:t> (*), </a:t>
            </a:r>
            <a:r>
              <a:rPr lang="en-US" altLang="en-US" sz="2000" b="1" dirty="0">
                <a:solidFill>
                  <a:srgbClr val="595959"/>
                </a:solidFill>
              </a:rPr>
              <a:t>AVG</a:t>
            </a:r>
            <a:r>
              <a:rPr lang="en-US" altLang="en-US" sz="2000" dirty="0">
                <a:solidFill>
                  <a:srgbClr val="595959"/>
                </a:solidFill>
              </a:rPr>
              <a:t> 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595959"/>
                </a:solidFill>
              </a:rPr>
              <a:t>		</a:t>
            </a:r>
            <a:r>
              <a:rPr lang="en-US" altLang="en-US" sz="2000" b="1" dirty="0">
                <a:solidFill>
                  <a:srgbClr val="595959"/>
                </a:solidFill>
              </a:rPr>
              <a:t>FROM</a:t>
            </a:r>
            <a:r>
              <a:rPr lang="en-US" altLang="en-US" sz="2000" dirty="0">
                <a:solidFill>
                  <a:srgbClr val="595959"/>
                </a:solidFill>
              </a:rPr>
              <a:t>		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595959"/>
                </a:solidFill>
              </a:rPr>
              <a:t>		</a:t>
            </a:r>
            <a:r>
              <a:rPr lang="en-US" altLang="en-US" sz="2000" b="1" dirty="0">
                <a:solidFill>
                  <a:srgbClr val="595959"/>
                </a:solidFill>
              </a:rPr>
              <a:t>GROUP BY</a:t>
            </a:r>
            <a:r>
              <a:rPr lang="en-US" altLang="en-US" sz="2000" dirty="0">
                <a:solidFill>
                  <a:srgbClr val="595959"/>
                </a:solidFill>
              </a:rPr>
              <a:t>	</a:t>
            </a:r>
            <a:r>
              <a:rPr lang="en-US" altLang="en-US" sz="2000" dirty="0" err="1">
                <a:solidFill>
                  <a:srgbClr val="595959"/>
                </a:solidFill>
              </a:rPr>
              <a:t>Dno</a:t>
            </a:r>
            <a:r>
              <a:rPr lang="en-US" altLang="en-US" sz="2000" dirty="0">
                <a:solidFill>
                  <a:srgbClr val="595959"/>
                </a:solidFill>
              </a:rPr>
              <a:t>;</a:t>
            </a:r>
          </a:p>
          <a:p>
            <a:r>
              <a:rPr lang="en-US" altLang="en-US" sz="2400" dirty="0"/>
              <a:t>If the grouping attribute has NULL as a possible value, then a separate group is created for the null value (e.g., null </a:t>
            </a:r>
            <a:r>
              <a:rPr lang="en-US" altLang="en-US" sz="2400" dirty="0" err="1"/>
              <a:t>Dno</a:t>
            </a:r>
            <a:r>
              <a:rPr lang="en-US" altLang="en-US" sz="2400" dirty="0"/>
              <a:t> in the above query)</a:t>
            </a:r>
          </a:p>
          <a:p>
            <a:r>
              <a:rPr lang="en-US" altLang="en-US" sz="2400" dirty="0"/>
              <a:t>GROUP BY may be applied to the result of a JOIN: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595959"/>
                </a:solidFill>
              </a:rPr>
              <a:t>Q25:</a:t>
            </a:r>
            <a:r>
              <a:rPr lang="en-US" altLang="en-US" sz="1800" dirty="0">
                <a:solidFill>
                  <a:srgbClr val="595959"/>
                </a:solidFill>
              </a:rPr>
              <a:t>	</a:t>
            </a:r>
            <a:r>
              <a:rPr lang="en-US" altLang="en-US" sz="1800" b="1" dirty="0">
                <a:solidFill>
                  <a:srgbClr val="595959"/>
                </a:solidFill>
              </a:rPr>
              <a:t>SELECT</a:t>
            </a: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dirty="0" err="1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dirty="0" err="1">
                <a:solidFill>
                  <a:srgbClr val="595959"/>
                </a:solidFill>
              </a:rPr>
              <a:t>Pname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b="1" dirty="0">
                <a:solidFill>
                  <a:srgbClr val="595959"/>
                </a:solidFill>
              </a:rPr>
              <a:t>COUNT</a:t>
            </a:r>
            <a:r>
              <a:rPr lang="en-US" altLang="en-US" sz="1800" dirty="0">
                <a:solidFill>
                  <a:srgbClr val="595959"/>
                </a:solidFill>
              </a:rPr>
              <a:t> 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FROM</a:t>
            </a:r>
            <a:r>
              <a:rPr lang="en-US" altLang="en-US" sz="1800" dirty="0">
                <a:solidFill>
                  <a:srgbClr val="595959"/>
                </a:solidFill>
              </a:rPr>
              <a:t>		PROJECT, WORKS_ON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WHERE</a:t>
            </a: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dirty="0" err="1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=</a:t>
            </a:r>
            <a:r>
              <a:rPr lang="en-US" altLang="en-US" sz="1800" dirty="0" err="1">
                <a:solidFill>
                  <a:srgbClr val="595959"/>
                </a:solidFill>
              </a:rPr>
              <a:t>Pno</a:t>
            </a:r>
            <a:endParaRPr lang="en-US" altLang="en-US" sz="18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GROUP BY</a:t>
            </a:r>
            <a:r>
              <a:rPr lang="en-US" altLang="en-US" sz="1800" dirty="0">
                <a:solidFill>
                  <a:srgbClr val="595959"/>
                </a:solidFill>
              </a:rPr>
              <a:t>	</a:t>
            </a:r>
            <a:r>
              <a:rPr lang="en-US" altLang="en-US" sz="1800" dirty="0" err="1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dirty="0" err="1">
                <a:solidFill>
                  <a:srgbClr val="595959"/>
                </a:solidFill>
              </a:rPr>
              <a:t>Pname</a:t>
            </a:r>
            <a:r>
              <a:rPr lang="en-US" altLang="en-US" sz="1800" dirty="0">
                <a:solidFill>
                  <a:srgbClr val="595959"/>
                </a:solidFill>
              </a:rPr>
              <a:t>;</a:t>
            </a:r>
          </a:p>
          <a:p>
            <a:endParaRPr lang="en-US" altLang="en-US" sz="2400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00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and HAVING Clauses (cont’d.)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b="1" smtClean="0"/>
              <a:t> </a:t>
            </a:r>
            <a:r>
              <a:rPr lang="en-US" altLang="en-US" smtClean="0"/>
              <a:t>clause</a:t>
            </a:r>
          </a:p>
          <a:p>
            <a:pPr lvl="1"/>
            <a:r>
              <a:rPr lang="en-US" altLang="en-US" smtClean="0"/>
              <a:t>Provides a condition to select or reject an entire group:</a:t>
            </a:r>
          </a:p>
          <a:p>
            <a:r>
              <a:rPr lang="en-US" altLang="en-US" sz="2000" b="1"/>
              <a:t>Query 26.</a:t>
            </a:r>
            <a:r>
              <a:rPr lang="en-US" altLang="en-US" sz="2000"/>
              <a:t> For each project </a:t>
            </a:r>
            <a:r>
              <a:rPr lang="en-US" altLang="en-US" sz="2000" i="1"/>
              <a:t>on which more than two employees work,</a:t>
            </a:r>
            <a:r>
              <a:rPr lang="en-US" altLang="en-US" sz="2000"/>
              <a:t> retrieve the project number, the project name, and the number of employees who work on the project.</a:t>
            </a:r>
          </a:p>
          <a:p>
            <a:endParaRPr lang="en-US" altLang="en-US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Q26:</a:t>
            </a:r>
            <a:r>
              <a:rPr lang="en-US" altLang="en-US" sz="2000">
                <a:solidFill>
                  <a:srgbClr val="595959"/>
                </a:solidFill>
              </a:rPr>
              <a:t>	</a:t>
            </a:r>
            <a:r>
              <a:rPr lang="en-US" altLang="en-US" sz="2000" b="1">
                <a:solidFill>
                  <a:srgbClr val="595959"/>
                </a:solidFill>
              </a:rPr>
              <a:t>SELECT</a:t>
            </a:r>
            <a:r>
              <a:rPr lang="en-US" altLang="en-US" sz="2000">
                <a:solidFill>
                  <a:srgbClr val="595959"/>
                </a:solidFill>
              </a:rPr>
              <a:t>	Pnumber, Pname, </a:t>
            </a:r>
            <a:r>
              <a:rPr lang="en-US" altLang="en-US" sz="2000" b="1">
                <a:solidFill>
                  <a:srgbClr val="595959"/>
                </a:solidFill>
              </a:rPr>
              <a:t>COUNT</a:t>
            </a:r>
            <a:r>
              <a:rPr lang="en-US" altLang="en-US" sz="2000">
                <a:solidFill>
                  <a:srgbClr val="595959"/>
                </a:solidFill>
              </a:rPr>
              <a:t> (*)</a:t>
            </a:r>
            <a:endParaRPr lang="en-US" altLang="en-US" sz="120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FROM</a:t>
            </a:r>
            <a:r>
              <a:rPr lang="en-US" altLang="en-US" sz="2000">
                <a:solidFill>
                  <a:srgbClr val="595959"/>
                </a:solidFill>
              </a:rPr>
              <a:t>		PROJECT, WORKS_ON</a:t>
            </a:r>
            <a:endParaRPr lang="en-US" altLang="en-US" sz="120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WHERE</a:t>
            </a:r>
            <a:r>
              <a:rPr lang="en-US" altLang="en-US" sz="2000">
                <a:solidFill>
                  <a:srgbClr val="595959"/>
                </a:solidFill>
              </a:rPr>
              <a:t>	Pnumber=Pno</a:t>
            </a:r>
            <a:endParaRPr lang="en-US" altLang="en-US" sz="120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GROUP BY</a:t>
            </a:r>
            <a:r>
              <a:rPr lang="en-US" altLang="en-US" sz="2000">
                <a:solidFill>
                  <a:srgbClr val="595959"/>
                </a:solidFill>
              </a:rPr>
              <a:t>	Pnumber, Pname</a:t>
            </a:r>
            <a:endParaRPr lang="en-US" altLang="en-US" sz="120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HAVING</a:t>
            </a:r>
            <a:r>
              <a:rPr lang="en-US" altLang="en-US" sz="2000">
                <a:solidFill>
                  <a:srgbClr val="595959"/>
                </a:solidFill>
              </a:rPr>
              <a:t>	</a:t>
            </a:r>
            <a:r>
              <a:rPr lang="en-US" altLang="en-US" sz="2000" b="1">
                <a:solidFill>
                  <a:srgbClr val="595959"/>
                </a:solidFill>
              </a:rPr>
              <a:t>COUNT</a:t>
            </a:r>
            <a:r>
              <a:rPr lang="en-US" altLang="en-US" sz="2000">
                <a:solidFill>
                  <a:srgbClr val="595959"/>
                </a:solidFill>
              </a:rPr>
              <a:t> (*) &gt; 2;</a:t>
            </a:r>
            <a:endParaRPr lang="en-US" altLang="en-US" sz="1200">
              <a:solidFill>
                <a:srgbClr val="595959"/>
              </a:solidFill>
            </a:endParaRP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082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the WHERE and the HAVING Clause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Consider the query: we want to count the </a:t>
            </a:r>
            <a:r>
              <a:rPr lang="en-US" altLang="en-US" sz="2400" i="1"/>
              <a:t>total</a:t>
            </a:r>
            <a:r>
              <a:rPr lang="en-US" altLang="en-US" sz="2400"/>
              <a:t> number of employees whose salaries exceed $40,000 in each department, but only for departments where more than five employees work.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>
                <a:solidFill>
                  <a:srgbClr val="800000"/>
                </a:solidFill>
              </a:rPr>
              <a:t>INCORRECT QUERY:</a:t>
            </a:r>
            <a:endParaRPr lang="en-US" altLang="en-US" sz="2400"/>
          </a:p>
          <a:p>
            <a:pPr marL="800100" lvl="2" indent="0">
              <a:buNone/>
            </a:pPr>
            <a:r>
              <a:rPr lang="en-US" altLang="en-US" b="1">
                <a:solidFill>
                  <a:srgbClr val="595959"/>
                </a:solidFill>
              </a:rPr>
              <a:t>SELECT</a:t>
            </a:r>
            <a:r>
              <a:rPr lang="en-US" altLang="en-US">
                <a:solidFill>
                  <a:srgbClr val="595959"/>
                </a:solidFill>
              </a:rPr>
              <a:t>		Dno, </a:t>
            </a:r>
            <a:r>
              <a:rPr lang="en-US" altLang="en-US" b="1">
                <a:solidFill>
                  <a:srgbClr val="595959"/>
                </a:solidFill>
              </a:rPr>
              <a:t>COUNT</a:t>
            </a:r>
            <a:r>
              <a:rPr lang="en-US" altLang="en-US">
                <a:solidFill>
                  <a:srgbClr val="595959"/>
                </a:solidFill>
              </a:rPr>
              <a:t> (*)</a:t>
            </a:r>
          </a:p>
          <a:p>
            <a:pPr marL="800100" lvl="2" indent="0">
              <a:buNone/>
            </a:pPr>
            <a:r>
              <a:rPr lang="en-US" altLang="en-US" b="1">
                <a:solidFill>
                  <a:srgbClr val="595959"/>
                </a:solidFill>
              </a:rPr>
              <a:t>FROM</a:t>
            </a:r>
            <a:r>
              <a:rPr lang="en-US" altLang="en-US">
                <a:solidFill>
                  <a:srgbClr val="595959"/>
                </a:solidFill>
              </a:rPr>
              <a:t>		EMPLOYEE</a:t>
            </a:r>
          </a:p>
          <a:p>
            <a:pPr marL="800100" lvl="2" indent="0">
              <a:buNone/>
            </a:pPr>
            <a:r>
              <a:rPr lang="en-US" altLang="en-US" b="1">
                <a:solidFill>
                  <a:srgbClr val="595959"/>
                </a:solidFill>
              </a:rPr>
              <a:t>WHERE</a:t>
            </a:r>
            <a:r>
              <a:rPr lang="en-US" altLang="en-US">
                <a:solidFill>
                  <a:srgbClr val="595959"/>
                </a:solidFill>
              </a:rPr>
              <a:t>		Salary&gt;40000</a:t>
            </a:r>
          </a:p>
          <a:p>
            <a:pPr marL="800100" lvl="2" indent="0">
              <a:buNone/>
            </a:pPr>
            <a:r>
              <a:rPr lang="en-US" altLang="en-US" b="1">
                <a:solidFill>
                  <a:srgbClr val="595959"/>
                </a:solidFill>
              </a:rPr>
              <a:t>GROUP BY</a:t>
            </a:r>
            <a:r>
              <a:rPr lang="en-US" altLang="en-US">
                <a:solidFill>
                  <a:srgbClr val="595959"/>
                </a:solidFill>
              </a:rPr>
              <a:t>	Dno</a:t>
            </a:r>
          </a:p>
          <a:p>
            <a:pPr marL="800100" lvl="2" indent="0">
              <a:buNone/>
            </a:pPr>
            <a:r>
              <a:rPr lang="en-US" altLang="en-US" b="1">
                <a:solidFill>
                  <a:srgbClr val="595959"/>
                </a:solidFill>
              </a:rPr>
              <a:t>HAVING</a:t>
            </a:r>
            <a:r>
              <a:rPr lang="en-US" altLang="en-US">
                <a:solidFill>
                  <a:srgbClr val="595959"/>
                </a:solidFill>
              </a:rPr>
              <a:t>		</a:t>
            </a:r>
            <a:r>
              <a:rPr lang="en-US" altLang="en-US" b="1">
                <a:solidFill>
                  <a:srgbClr val="595959"/>
                </a:solidFill>
              </a:rPr>
              <a:t>COUNT</a:t>
            </a:r>
            <a:r>
              <a:rPr lang="en-US" altLang="en-US">
                <a:solidFill>
                  <a:srgbClr val="595959"/>
                </a:solidFill>
              </a:rPr>
              <a:t> (*) &gt; 5;</a:t>
            </a:r>
          </a:p>
          <a:p>
            <a:pPr marL="800100" lvl="2" indent="0"/>
            <a:endParaRPr lang="en-US" altLang="en-US" sz="28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0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the WHERE and the HAVING Clause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5150C-5778-4833-B700-B43F4C2C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800000"/>
                </a:solidFill>
                <a:ea typeface="MS PGothic" panose="020B0600070205080204" pitchFamily="34" charset="-128"/>
              </a:rPr>
              <a:t>Correct Specification of the Query: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Note: the WHERE clause applies tuple by tuple whereas HAVING applies to entire group of tuples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80"/>
          <a:stretch>
            <a:fillRect/>
          </a:stretch>
        </p:blipFill>
        <p:spPr bwMode="auto">
          <a:xfrm>
            <a:off x="2116139" y="3233019"/>
            <a:ext cx="7221537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645" y="4229819"/>
            <a:ext cx="5086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30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0837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7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More SQL: Complex Queries, Triggers, Views, and Schema Modification</a:t>
            </a:r>
          </a:p>
        </p:txBody>
      </p:sp>
    </p:spTree>
    <p:extLst>
      <p:ext uri="{BB962C8B-B14F-4D97-AF65-F5344CB8AC3E}">
        <p14:creationId xmlns:p14="http://schemas.microsoft.com/office/powerpoint/2010/main" val="29889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EXPANDED Block Structure of SQL Queries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438400"/>
            <a:ext cx="61007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7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>
          <a:xfrm>
            <a:off x="1981201" y="381000"/>
            <a:ext cx="8228013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Specifying Constraints as Assertions and Actions as Triggers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1" y="1905000"/>
            <a:ext cx="8228013" cy="4224338"/>
          </a:xfrm>
        </p:spPr>
        <p:txBody>
          <a:bodyPr/>
          <a:lstStyle/>
          <a:p>
            <a:r>
              <a:rPr lang="en-US" altLang="en-US" smtClean="0"/>
              <a:t>Semantic Constraints: The following are beyond the scope of the EER and relational model 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</a:t>
            </a:r>
          </a:p>
          <a:p>
            <a:pPr lvl="1"/>
            <a:r>
              <a:rPr lang="en-US" altLang="en-US" smtClean="0"/>
              <a:t>Specify additional types of constraints outside scope of built-in relational model constraints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r>
              <a:rPr lang="en-US" altLang="en-US" smtClean="0"/>
              <a:t>Specify automatic actions that database system will perform when certain events and conditions occur</a:t>
            </a:r>
          </a:p>
        </p:txBody>
      </p:sp>
    </p:spTree>
    <p:extLst>
      <p:ext uri="{BB962C8B-B14F-4D97-AF65-F5344CB8AC3E}">
        <p14:creationId xmlns:p14="http://schemas.microsoft.com/office/powerpoint/2010/main" val="72473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General Constraints as Assertions in SQL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</a:p>
          <a:p>
            <a:pPr lvl="1"/>
            <a:r>
              <a:rPr lang="en-US" altLang="en-US" smtClean="0"/>
              <a:t>Specify a query that selects any tuples that violate the desired condition</a:t>
            </a:r>
          </a:p>
          <a:p>
            <a:pPr lvl="1"/>
            <a:r>
              <a:rPr lang="en-US" altLang="en-US" smtClean="0"/>
              <a:t>Use only in cases where it goes beyond a simple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smtClean="0"/>
              <a:t> which applies to individual attributes and domains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6337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58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Triggers in SQL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smtClean="0"/>
              <a:t>statement</a:t>
            </a:r>
          </a:p>
          <a:p>
            <a:pPr lvl="1"/>
            <a:r>
              <a:rPr lang="en-US" altLang="en-US" smtClean="0"/>
              <a:t>Used to monitor the database</a:t>
            </a:r>
          </a:p>
          <a:p>
            <a:r>
              <a:rPr lang="en-US" altLang="en-US" smtClean="0"/>
              <a:t>Typical trigger has three components which make it a rule for an “active database “ (more on active databases in section 26.1) :</a:t>
            </a:r>
          </a:p>
          <a:p>
            <a:pPr lvl="1"/>
            <a:r>
              <a:rPr lang="en-US" altLang="en-US" b="1" smtClean="0"/>
              <a:t>Event(s)</a:t>
            </a:r>
          </a:p>
          <a:p>
            <a:pPr lvl="1"/>
            <a:r>
              <a:rPr lang="en-US" altLang="en-US" b="1" smtClean="0"/>
              <a:t>Condition</a:t>
            </a:r>
          </a:p>
          <a:p>
            <a:pPr lvl="1"/>
            <a:r>
              <a:rPr lang="en-US" altLang="en-US" b="1" smtClean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5569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TRIGGERS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EXAMPLE with standard Syntax.(Note : other SQL implementations like PostgreSQL use a different syntax.)</a:t>
            </a:r>
          </a:p>
          <a:p>
            <a:endParaRPr lang="en-US" altLang="en-US" smtClean="0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2057400" y="3455989"/>
            <a:ext cx="7467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R5: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CREATE TRIGGER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SALARY_VIOLATION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BEFORE INSERT OR UPDATE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OF Salary, Supervisor_ssn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ON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WHEN (NEW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.SALARY &gt;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SELECT Salary 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WHERE Ssn = NEW. Supervisor_Ssn))  INFORM_SUPERVISOR (NEW.Supervisor.Ssn, New.Ssn)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1954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(Virtual Tables) in SQL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Concept of a view in SQL</a:t>
            </a:r>
          </a:p>
          <a:p>
            <a:pPr lvl="1"/>
            <a:r>
              <a:rPr lang="en-US" altLang="en-US" smtClean="0"/>
              <a:t>Single table derived from other tables called the </a:t>
            </a:r>
            <a:r>
              <a:rPr lang="en-US" altLang="en-US" b="1" smtClean="0"/>
              <a:t>defining tables</a:t>
            </a:r>
          </a:p>
          <a:p>
            <a:pPr lvl="1"/>
            <a:r>
              <a:rPr lang="en-US" altLang="en-US" smtClean="0"/>
              <a:t>Considered to be a virtual table that is not necessarily populated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562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</a:t>
            </a: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</a:t>
            </a:r>
            <a:r>
              <a:rPr lang="en-US" altLang="en-US" smtClean="0"/>
              <a:t> command</a:t>
            </a:r>
          </a:p>
          <a:p>
            <a:pPr lvl="1"/>
            <a:r>
              <a:rPr lang="en-US" altLang="en-US"/>
              <a:t>Give table name, list of attribute names, and a query to specify the contents of the view</a:t>
            </a:r>
          </a:p>
          <a:p>
            <a:pPr lvl="1"/>
            <a:r>
              <a:rPr lang="en-US" altLang="en-US"/>
              <a:t>In V1, attributes retain the names from base tables. In V2, attributes are assigned names</a:t>
            </a:r>
          </a:p>
          <a:p>
            <a:pPr lvl="1"/>
            <a:endParaRPr lang="en-US" alt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3733800"/>
            <a:ext cx="6572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5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 (cont’d.)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Once a View is defined, SQL queries can use the View relation in the FROM clause</a:t>
            </a:r>
          </a:p>
          <a:p>
            <a:r>
              <a:rPr lang="en-US" altLang="en-US" smtClean="0"/>
              <a:t>View is always up-to-date</a:t>
            </a:r>
          </a:p>
          <a:p>
            <a:pPr lvl="1"/>
            <a:r>
              <a:rPr lang="en-US" altLang="en-US" smtClean="0"/>
              <a:t>Responsibility of the DBMS and not the user 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altLang="en-US" smtClean="0"/>
              <a:t>command </a:t>
            </a:r>
          </a:p>
          <a:p>
            <a:pPr lvl="1"/>
            <a:r>
              <a:rPr lang="en-US" altLang="en-US" smtClean="0"/>
              <a:t>Dispose of a view</a:t>
            </a:r>
          </a:p>
        </p:txBody>
      </p:sp>
    </p:spTree>
    <p:extLst>
      <p:ext uri="{BB962C8B-B14F-4D97-AF65-F5344CB8AC3E}">
        <p14:creationId xmlns:p14="http://schemas.microsoft.com/office/powerpoint/2010/main" val="242807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Implementation, View Update, and Inline Views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Complex problem of efficiently implementing a view for querying</a:t>
            </a:r>
          </a:p>
          <a:p>
            <a:r>
              <a:rPr lang="en-US" altLang="en-US" b="1" smtClean="0"/>
              <a:t>Strategy1: Query modification	</a:t>
            </a:r>
            <a:r>
              <a:rPr lang="en-US" altLang="en-US" smtClean="0"/>
              <a:t>approach</a:t>
            </a:r>
          </a:p>
          <a:p>
            <a:pPr lvl="1"/>
            <a:r>
              <a:rPr lang="en-US" altLang="en-US" smtClean="0"/>
              <a:t>Compute the view as and when needed. Do not store permanently</a:t>
            </a:r>
          </a:p>
          <a:p>
            <a:pPr lvl="1"/>
            <a:r>
              <a:rPr lang="en-US" altLang="en-US" smtClean="0"/>
              <a:t>Modify view query into a query on underlying base tables</a:t>
            </a:r>
          </a:p>
          <a:p>
            <a:pPr lvl="1"/>
            <a:r>
              <a:rPr lang="en-US" altLang="en-US" smtClean="0"/>
              <a:t>Disadvantage: inefficient for views defined via complex queries that are time-consuming to execute</a:t>
            </a:r>
          </a:p>
        </p:txBody>
      </p:sp>
    </p:spTree>
    <p:extLst>
      <p:ext uri="{BB962C8B-B14F-4D97-AF65-F5344CB8AC3E}">
        <p14:creationId xmlns:p14="http://schemas.microsoft.com/office/powerpoint/2010/main" val="175064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523287" cy="4572000"/>
          </a:xfrm>
        </p:spPr>
        <p:txBody>
          <a:bodyPr/>
          <a:lstStyle/>
          <a:p>
            <a:r>
              <a:rPr lang="en-US" altLang="en-US" b="1" smtClean="0"/>
              <a:t>Strategy 2: View materialization </a:t>
            </a:r>
          </a:p>
          <a:p>
            <a:pPr lvl="1"/>
            <a:r>
              <a:rPr lang="en-US" altLang="en-US" smtClean="0"/>
              <a:t>Physically create a temporary view table when the view is first queried </a:t>
            </a:r>
          </a:p>
          <a:p>
            <a:pPr lvl="1"/>
            <a:r>
              <a:rPr lang="en-US" altLang="en-US" smtClean="0"/>
              <a:t>Keep that table on the assumption that other queries on the view will follow</a:t>
            </a:r>
          </a:p>
          <a:p>
            <a:pPr lvl="1"/>
            <a:r>
              <a:rPr lang="en-US" altLang="en-US" smtClean="0"/>
              <a:t>Requires efficient strategy for automatically updating the view table when the base tables are updated</a:t>
            </a:r>
          </a:p>
          <a:p>
            <a:r>
              <a:rPr lang="en-US" altLang="en-US" b="1" smtClean="0"/>
              <a:t>Incremental update strategy for materialized views</a:t>
            </a:r>
          </a:p>
          <a:p>
            <a:pPr lvl="1"/>
            <a:r>
              <a:rPr lang="en-US" altLang="en-US"/>
              <a:t>DBMS determines what new tuples must be inserted, deleted, or modified in a materialized view table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041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Complex SQL Retrieval Queries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Additional features allow users to specify more complex retrievals from database:</a:t>
            </a:r>
          </a:p>
          <a:p>
            <a:pPr lvl="1"/>
            <a:r>
              <a:rPr lang="en-US" altLang="en-US" smtClean="0"/>
              <a:t>Nested queries, joined tables, and outer joins (in the FROM clause), aggregate functions, and grouping</a:t>
            </a:r>
          </a:p>
        </p:txBody>
      </p:sp>
    </p:spTree>
    <p:extLst>
      <p:ext uri="{BB962C8B-B14F-4D97-AF65-F5344CB8AC3E}">
        <p14:creationId xmlns:p14="http://schemas.microsoft.com/office/powerpoint/2010/main" val="30835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 (contd.)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Multiple ways to handle materialization:</a:t>
            </a:r>
          </a:p>
          <a:p>
            <a:pPr lvl="1"/>
            <a:r>
              <a:rPr lang="en-US" altLang="en-US" b="1" smtClean="0"/>
              <a:t>immediate update </a:t>
            </a:r>
            <a:r>
              <a:rPr lang="en-US" altLang="en-US" smtClean="0"/>
              <a:t>strategy updates a view as soon as the base tables are changed</a:t>
            </a:r>
          </a:p>
          <a:p>
            <a:pPr lvl="1"/>
            <a:r>
              <a:rPr lang="en-US" altLang="en-US" b="1" smtClean="0"/>
              <a:t>lazy update </a:t>
            </a:r>
            <a:r>
              <a:rPr lang="en-US" altLang="en-US" smtClean="0"/>
              <a:t>strategy updates the view when needed by a view query</a:t>
            </a:r>
          </a:p>
          <a:p>
            <a:pPr lvl="1"/>
            <a:r>
              <a:rPr lang="en-US" altLang="en-US" b="1" smtClean="0"/>
              <a:t>periodic update </a:t>
            </a:r>
            <a:r>
              <a:rPr lang="en-US" altLang="en-US" smtClean="0"/>
              <a:t>strategy updates the view periodically (in the latter strategy, a view query may get a result that is not up-to-date). This is commonly used in Banks, Retail store operations, etc.</a:t>
            </a:r>
          </a:p>
        </p:txBody>
      </p:sp>
    </p:spTree>
    <p:extLst>
      <p:ext uri="{BB962C8B-B14F-4D97-AF65-F5344CB8AC3E}">
        <p14:creationId xmlns:p14="http://schemas.microsoft.com/office/powerpoint/2010/main" val="337732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Update on a view defined on a single table without any aggregate functions</a:t>
            </a:r>
          </a:p>
          <a:p>
            <a:pPr lvl="1"/>
            <a:r>
              <a:rPr lang="en-US" altLang="en-US"/>
              <a:t>Can be mapped to an update on underlying base table- possible if the primary key is preserved in the view</a:t>
            </a:r>
          </a:p>
          <a:p>
            <a:r>
              <a:rPr lang="en-US" altLang="en-US" sz="2400"/>
              <a:t>Update not permitted on aggregate views. E.g.,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chemeClr val="bg2"/>
                </a:solidFill>
              </a:rPr>
              <a:t>	UV2:</a:t>
            </a:r>
            <a:r>
              <a:rPr lang="en-US" altLang="en-US" sz="2000">
                <a:solidFill>
                  <a:schemeClr val="bg2"/>
                </a:solidFill>
              </a:rPr>
              <a:t>	</a:t>
            </a:r>
            <a:r>
              <a:rPr lang="en-US" altLang="en-US" sz="2000" b="1">
                <a:solidFill>
                  <a:schemeClr val="bg2"/>
                </a:solidFill>
              </a:rPr>
              <a:t>UPDATE</a:t>
            </a:r>
            <a:r>
              <a:rPr lang="en-US" altLang="en-US" sz="2000">
                <a:solidFill>
                  <a:schemeClr val="bg2"/>
                </a:solidFill>
              </a:rPr>
              <a:t>		DEPT_INFO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bg2"/>
                </a:solidFill>
              </a:rPr>
              <a:t>		</a:t>
            </a:r>
            <a:r>
              <a:rPr lang="en-US" altLang="en-US" sz="2000" b="1">
                <a:solidFill>
                  <a:schemeClr val="bg2"/>
                </a:solidFill>
              </a:rPr>
              <a:t>SET</a:t>
            </a:r>
            <a:r>
              <a:rPr lang="en-US" altLang="en-US" sz="2000">
                <a:solidFill>
                  <a:schemeClr val="bg2"/>
                </a:solidFill>
              </a:rPr>
              <a:t>			Total_sal=100000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bg2"/>
                </a:solidFill>
              </a:rPr>
              <a:t>		</a:t>
            </a:r>
            <a:r>
              <a:rPr lang="en-US" altLang="en-US" sz="2000" b="1">
                <a:solidFill>
                  <a:schemeClr val="bg2"/>
                </a:solidFill>
              </a:rPr>
              <a:t>WHERE</a:t>
            </a:r>
            <a:r>
              <a:rPr lang="en-US" altLang="en-US" sz="2000">
                <a:solidFill>
                  <a:schemeClr val="bg2"/>
                </a:solidFill>
              </a:rPr>
              <a:t>		Dname=‘Research’;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cannot be processed because Total_sal is a computed value in the view definition</a:t>
            </a:r>
          </a:p>
        </p:txBody>
      </p:sp>
    </p:spTree>
    <p:extLst>
      <p:ext uri="{BB962C8B-B14F-4D97-AF65-F5344CB8AC3E}">
        <p14:creationId xmlns:p14="http://schemas.microsoft.com/office/powerpoint/2010/main" val="166137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1" y="1600200"/>
            <a:ext cx="8228013" cy="3919538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View involving joins</a:t>
            </a:r>
          </a:p>
          <a:p>
            <a:pPr lvl="1"/>
            <a:r>
              <a:rPr lang="en-US" altLang="en-US" smtClean="0"/>
              <a:t>Often not possible for DBMS to determine which of the updates is intended</a:t>
            </a:r>
          </a:p>
          <a:p>
            <a:r>
              <a:rPr lang="en-US" altLang="en-US" smtClean="0"/>
              <a:t>Clause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CHECK OPTION </a:t>
            </a:r>
          </a:p>
          <a:p>
            <a:pPr lvl="1"/>
            <a:r>
              <a:rPr lang="en-US" altLang="en-US" smtClean="0"/>
              <a:t>Must be added at the end of the view definition if a view is to be updated to make sure that tuples being updated stay in the view</a:t>
            </a:r>
          </a:p>
          <a:p>
            <a:r>
              <a:rPr lang="en-US" altLang="en-US" b="1" smtClean="0"/>
              <a:t>In-line view</a:t>
            </a:r>
          </a:p>
          <a:p>
            <a:pPr lvl="1"/>
            <a:r>
              <a:rPr lang="en-US" altLang="en-US" smtClean="0"/>
              <a:t>Defined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mtClean="0"/>
              <a:t> clause of an SQL query (e.g., we saw its used in the WITH example)</a:t>
            </a:r>
          </a:p>
        </p:txBody>
      </p:sp>
      <p:sp>
        <p:nvSpPr>
          <p:cNvPr id="50179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 and Inline Views</a:t>
            </a:r>
          </a:p>
        </p:txBody>
      </p:sp>
    </p:spTree>
    <p:extLst>
      <p:ext uri="{BB962C8B-B14F-4D97-AF65-F5344CB8AC3E}">
        <p14:creationId xmlns:p14="http://schemas.microsoft.com/office/powerpoint/2010/main" val="310550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as authorization mechanism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63714" y="1447800"/>
            <a:ext cx="8294687" cy="4724400"/>
          </a:xfrm>
        </p:spPr>
        <p:txBody>
          <a:bodyPr/>
          <a:lstStyle/>
          <a:p>
            <a:r>
              <a:rPr lang="en-US" altLang="en-US" smtClean="0"/>
              <a:t>SQL query authorization statements (GRANT and REVOKE) are described in detail in Chapter 30</a:t>
            </a:r>
          </a:p>
          <a:p>
            <a:r>
              <a:rPr lang="en-US" altLang="en-US" smtClean="0"/>
              <a:t>Views can be used to hide certain attributes or tuples from unauthorized users</a:t>
            </a:r>
          </a:p>
          <a:p>
            <a:r>
              <a:rPr lang="en-US" altLang="en-US" smtClean="0"/>
              <a:t>E.g., For a user who is only allowed to see employee information for those who work for department 5, he may only access the view </a:t>
            </a:r>
            <a:r>
              <a:rPr lang="en-US" altLang="en-US" sz="2400">
                <a:solidFill>
                  <a:srgbClr val="800000"/>
                </a:solidFill>
              </a:rPr>
              <a:t>DEPT5EMP</a:t>
            </a:r>
            <a:r>
              <a:rPr lang="en-US" altLang="en-US" sz="2400"/>
              <a:t>:</a:t>
            </a:r>
            <a:endParaRPr lang="en-US" altLang="en-US" smtClean="0"/>
          </a:p>
          <a:p>
            <a:pPr marL="457200" lvl="1" indent="0">
              <a:buNone/>
            </a:pPr>
            <a:r>
              <a:rPr lang="en-US" altLang="en-US" sz="1800" b="1"/>
              <a:t>CREATE VIEW</a:t>
            </a:r>
            <a:r>
              <a:rPr lang="en-US" altLang="en-US" sz="1800"/>
              <a:t>	DEPT5EMP   </a:t>
            </a:r>
            <a:r>
              <a:rPr lang="en-US" altLang="en-US" sz="1800" b="1"/>
              <a:t>AS</a:t>
            </a:r>
            <a:endParaRPr lang="en-US" altLang="en-US" sz="1800"/>
          </a:p>
          <a:p>
            <a:pPr marL="457200" lvl="1" indent="0">
              <a:buNone/>
            </a:pPr>
            <a:r>
              <a:rPr lang="en-US" altLang="en-US" sz="1800" b="1"/>
              <a:t>SELECT</a:t>
            </a:r>
            <a:r>
              <a:rPr lang="en-US" altLang="en-US" sz="1800"/>
              <a:t>		*</a:t>
            </a:r>
          </a:p>
          <a:p>
            <a:pPr marL="457200" lvl="1" indent="0">
              <a:buNone/>
            </a:pPr>
            <a:r>
              <a:rPr lang="en-US" altLang="en-US" sz="1800" b="1"/>
              <a:t>FROM</a:t>
            </a:r>
            <a:r>
              <a:rPr lang="en-US" altLang="en-US" sz="1800"/>
              <a:t>		EMPLOYEE</a:t>
            </a:r>
          </a:p>
          <a:p>
            <a:pPr marL="457200" lvl="1" indent="0">
              <a:buNone/>
            </a:pPr>
            <a:r>
              <a:rPr lang="en-US" altLang="en-US" sz="1800" b="1"/>
              <a:t>WHERE</a:t>
            </a:r>
            <a:r>
              <a:rPr lang="en-US" altLang="en-US" sz="1800"/>
              <a:t>		Dno = 5;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435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Schema Change Statements in SQL</a:t>
            </a:r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Schema evolution commands </a:t>
            </a:r>
          </a:p>
          <a:p>
            <a:pPr lvl="1"/>
            <a:r>
              <a:rPr lang="en-US" altLang="en-US" smtClean="0"/>
              <a:t>DBA may want to change the schema while the database is operational </a:t>
            </a:r>
          </a:p>
          <a:p>
            <a:pPr lvl="1"/>
            <a:r>
              <a:rPr lang="en-US" altLang="en-US" smtClean="0"/>
              <a:t>Does not require recompilation of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61285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DROP Command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xmlns="" id="{D596CB61-0AF0-4935-B881-3EDB253F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DROP </a:t>
            </a:r>
            <a:r>
              <a:rPr lang="en-US" altLang="en-US" dirty="0">
                <a:ea typeface="MS PGothic" panose="020B0600070205080204" pitchFamily="34" charset="-128"/>
              </a:rPr>
              <a:t>command </a:t>
            </a: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Used to drop named schema elements, such as tables, domains, or constraint</a:t>
            </a:r>
          </a:p>
          <a:p>
            <a:pPr>
              <a:defRPr/>
            </a:pPr>
            <a:r>
              <a:rPr lang="en-US" altLang="en-US" dirty="0">
                <a:ea typeface="MS PGothic" panose="020B0600070205080204" pitchFamily="34" charset="-128"/>
              </a:rPr>
              <a:t>Drop behavior options: 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CASCADE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RESTRICT</a:t>
            </a:r>
          </a:p>
          <a:p>
            <a:pPr>
              <a:defRPr/>
            </a:pPr>
            <a:r>
              <a:rPr lang="en-US" altLang="en-US" dirty="0">
                <a:ea typeface="MS PGothic" panose="020B0600070205080204" pitchFamily="34" charset="-128"/>
              </a:rPr>
              <a:t>Example: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DROP SCHEMA COMPANY CASCADE;</a:t>
            </a:r>
          </a:p>
          <a:p>
            <a:pPr lvl="1">
              <a:defRPr/>
            </a:pPr>
            <a:r>
              <a:rPr lang="en-US" altLang="en-US" sz="2800" dirty="0">
                <a:solidFill>
                  <a:schemeClr val="tx2"/>
                </a:solidFill>
                <a:ea typeface="MS PGothic" panose="020B0600070205080204" pitchFamily="34" charset="-128"/>
              </a:rPr>
              <a:t>This removes the schema and all its elements including </a:t>
            </a:r>
            <a:r>
              <a:rPr lang="en-US" altLang="en-US" sz="2800" dirty="0" err="1">
                <a:solidFill>
                  <a:schemeClr val="tx2"/>
                </a:solidFill>
                <a:ea typeface="MS PGothic" panose="020B0600070205080204" pitchFamily="34" charset="-128"/>
              </a:rPr>
              <a:t>tables,views</a:t>
            </a:r>
            <a:r>
              <a:rPr lang="en-US" altLang="en-US" sz="2800" dirty="0">
                <a:solidFill>
                  <a:schemeClr val="tx2"/>
                </a:solidFill>
                <a:ea typeface="MS PGothic" panose="020B0600070205080204" pitchFamily="34" charset="-128"/>
              </a:rPr>
              <a:t>, constraints, etc.</a:t>
            </a:r>
          </a:p>
        </p:txBody>
      </p:sp>
    </p:spTree>
    <p:extLst>
      <p:ext uri="{BB962C8B-B14F-4D97-AF65-F5344CB8AC3E}">
        <p14:creationId xmlns:p14="http://schemas.microsoft.com/office/powerpoint/2010/main" val="258386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ALTER table command</a:t>
            </a:r>
          </a:p>
        </p:txBody>
      </p:sp>
      <p:sp>
        <p:nvSpPr>
          <p:cNvPr id="542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839914" y="1524000"/>
            <a:ext cx="8294687" cy="4572000"/>
          </a:xfrm>
        </p:spPr>
        <p:txBody>
          <a:bodyPr/>
          <a:lstStyle/>
          <a:p>
            <a:r>
              <a:rPr lang="en-US" altLang="en-US" b="1" smtClean="0"/>
              <a:t>Alter table actions </a:t>
            </a:r>
            <a:r>
              <a:rPr lang="en-US" altLang="en-US" smtClean="0"/>
              <a:t>include:</a:t>
            </a:r>
          </a:p>
          <a:p>
            <a:pPr lvl="1"/>
            <a:r>
              <a:rPr lang="en-US" altLang="en-US" smtClean="0"/>
              <a:t>Adding or dropping a column (attribute)</a:t>
            </a:r>
          </a:p>
          <a:p>
            <a:pPr lvl="1"/>
            <a:r>
              <a:rPr lang="en-US" altLang="en-US" smtClean="0"/>
              <a:t>Changing a column definition</a:t>
            </a:r>
          </a:p>
          <a:p>
            <a:pPr lvl="1"/>
            <a:r>
              <a:rPr lang="en-US" altLang="en-US" smtClean="0"/>
              <a:t>Adding or dropping table constraints</a:t>
            </a:r>
          </a:p>
          <a:p>
            <a:r>
              <a:rPr lang="en-US" altLang="en-US" smtClean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COMPANY.EMPLOYEE ADD COLUMN Job VARCHAR(12);</a:t>
            </a:r>
          </a:p>
          <a:p>
            <a:pPr lvl="1"/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6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and Dropping Constraints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Change constraints specified on a table </a:t>
            </a:r>
          </a:p>
          <a:p>
            <a:pPr lvl="1"/>
            <a:r>
              <a:rPr lang="en-US" altLang="en-US" smtClean="0"/>
              <a:t>Add or drop a named constraint</a:t>
            </a:r>
          </a:p>
          <a:p>
            <a:endParaRPr lang="en-US" alt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906713"/>
            <a:ext cx="600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70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Dropping Columns, Default Values</a:t>
            </a: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drop a column</a:t>
            </a:r>
          </a:p>
          <a:p>
            <a:pPr lvl="1"/>
            <a:r>
              <a:rPr lang="en-US" altLang="en-US" dirty="0" smtClean="0"/>
              <a:t>Choose either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would drop the column from views etc.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is possible if no views refer to it.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bg2"/>
                </a:solidFill>
              </a:rPr>
              <a:t>	</a:t>
            </a:r>
            <a:r>
              <a:rPr lang="en-US" altLang="en-US" sz="2400" dirty="0"/>
              <a:t>ALTER TABLE COMPANY.EMPLOYEE DROP COLUMN 	Address CASCADE;</a:t>
            </a:r>
          </a:p>
          <a:p>
            <a:r>
              <a:rPr lang="en-US" altLang="en-US" dirty="0" smtClean="0"/>
              <a:t>Default values can be dropped and altered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ALTER TABLE COMPANY.DEPARTMENT ALTER COLUMN </a:t>
            </a:r>
            <a:r>
              <a:rPr lang="en-US" altLang="en-US" dirty="0" err="1"/>
              <a:t>Mgr_ssn</a:t>
            </a:r>
            <a:r>
              <a:rPr lang="en-US" altLang="en-US" dirty="0"/>
              <a:t> DROP DEFAULT;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ALTER TABLE COMPANY.DEPARTMENT ALTER COLUMN </a:t>
            </a:r>
            <a:r>
              <a:rPr lang="en-US" altLang="en-US" dirty="0" err="1"/>
              <a:t>Mgr_ssn</a:t>
            </a:r>
            <a:r>
              <a:rPr lang="en-US" altLang="en-US" dirty="0"/>
              <a:t> SET DEFAULT ‘333445555</a:t>
            </a:r>
            <a:r>
              <a:rPr lang="en-US" altLang="en-US" dirty="0" smtClean="0"/>
              <a:t>’;</a:t>
            </a:r>
            <a:endParaRPr lang="en-US" altLang="en-US" sz="2400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39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</a:rPr>
              <a:t>Summary </a:t>
            </a:r>
            <a:r>
              <a:rPr lang="en-US" altLang="en-US" dirty="0" smtClean="0">
                <a:latin typeface="Verdana" panose="020B0604030504040204" pitchFamily="34" charset="0"/>
              </a:rPr>
              <a:t>of SQL Syntax</a:t>
            </a:r>
          </a:p>
        </p:txBody>
      </p:sp>
      <p:pic>
        <p:nvPicPr>
          <p:cNvPr id="57347" name="Picture 2" descr="tab07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57" y="1805798"/>
            <a:ext cx="8686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8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Comparisons Involving NULL</a:t>
            </a:r>
            <a:br>
              <a:rPr lang="en-US" altLang="en-US" smtClean="0"/>
            </a:br>
            <a:r>
              <a:rPr lang="en-US" altLang="en-US" smtClean="0"/>
              <a:t>and Three-Valued Logic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994" y="1853302"/>
            <a:ext cx="8228012" cy="4524375"/>
          </a:xfrm>
        </p:spPr>
        <p:txBody>
          <a:bodyPr/>
          <a:lstStyle/>
          <a:p>
            <a:r>
              <a:rPr lang="en-US" altLang="en-US" dirty="0" smtClean="0"/>
              <a:t>Meanings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b="1" dirty="0" smtClean="0"/>
              <a:t>Unknown value</a:t>
            </a:r>
          </a:p>
          <a:p>
            <a:pPr lvl="1"/>
            <a:r>
              <a:rPr lang="en-US" altLang="en-US" b="1" dirty="0" smtClean="0"/>
              <a:t>Unavailable or withheld value</a:t>
            </a:r>
          </a:p>
          <a:p>
            <a:pPr lvl="1"/>
            <a:r>
              <a:rPr lang="en-US" altLang="en-US" b="1" dirty="0" smtClean="0"/>
              <a:t>Not applicable attribute</a:t>
            </a:r>
          </a:p>
          <a:p>
            <a:r>
              <a:rPr lang="en-US" altLang="en-US" dirty="0" smtClean="0"/>
              <a:t>Each individual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 considered to be different from every other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</a:t>
            </a:r>
          </a:p>
          <a:p>
            <a:r>
              <a:rPr lang="en-US" altLang="en-US" dirty="0" smtClean="0"/>
              <a:t>SQL uses a three-valued logic: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r>
              <a:rPr lang="en-US" altLang="en-US" dirty="0" smtClean="0">
                <a:cs typeface="Courier New" panose="02070309020205020404" pitchFamily="49" charset="0"/>
              </a:rPr>
              <a:t>(like Maybe)</a:t>
            </a:r>
          </a:p>
          <a:p>
            <a:r>
              <a:rPr lang="en-US" altLang="en-US" b="1" dirty="0" smtClean="0">
                <a:cs typeface="Courier New" panose="02070309020205020404" pitchFamily="49" charset="0"/>
              </a:rPr>
              <a:t>NULL = NULL  comparison is avoided</a:t>
            </a:r>
          </a:p>
        </p:txBody>
      </p:sp>
    </p:spTree>
    <p:extLst>
      <p:ext uri="{BB962C8B-B14F-4D97-AF65-F5344CB8AC3E}">
        <p14:creationId xmlns:p14="http://schemas.microsoft.com/office/powerpoint/2010/main" val="258675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074879" cy="1325563"/>
          </a:xfrm>
        </p:spPr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</a:rPr>
              <a:t>Summary </a:t>
            </a:r>
            <a:r>
              <a:rPr lang="en-US" altLang="en-US" dirty="0" smtClean="0">
                <a:latin typeface="Verdana" panose="020B0604030504040204" pitchFamily="34" charset="0"/>
              </a:rPr>
              <a:t>of SQL </a:t>
            </a:r>
            <a:r>
              <a:rPr lang="en-US" altLang="en-US" dirty="0" smtClean="0">
                <a:latin typeface="Verdana" panose="020B0604030504040204" pitchFamily="34" charset="0"/>
              </a:rPr>
              <a:t>Syntax </a:t>
            </a:r>
            <a:r>
              <a:rPr lang="en-US" altLang="en-US" b="1" dirty="0" smtClean="0">
                <a:latin typeface="Verdana" panose="020B0604030504040204" pitchFamily="34" charset="0"/>
              </a:rPr>
              <a:t>(continued</a:t>
            </a:r>
            <a:r>
              <a:rPr lang="en-US" altLang="en-US" b="1" dirty="0">
                <a:latin typeface="Verdana" panose="020B0604030504040204" pitchFamily="34" charset="0"/>
              </a:rPr>
              <a:t>)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endParaRPr lang="en-US" altLang="en-US" dirty="0" smtClean="0">
              <a:latin typeface="Verdana" panose="020B0604030504040204" pitchFamily="34" charset="0"/>
            </a:endParaRPr>
          </a:p>
        </p:txBody>
      </p:sp>
      <p:pic>
        <p:nvPicPr>
          <p:cNvPr id="58371" name="Picture 2" descr="tab07_0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78844"/>
            <a:ext cx="86868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75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Comparisons Involving NULL</a:t>
            </a:r>
            <a:br>
              <a:rPr lang="en-US" altLang="en-US" smtClean="0"/>
            </a:br>
            <a:r>
              <a:rPr lang="en-US" altLang="en-US" smtClean="0"/>
              <a:t>and Three-Valued Logic (cont’d.)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47659"/>
            <a:ext cx="6745857" cy="445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74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Comparisons Involving NULL</a:t>
            </a:r>
            <a:br>
              <a:rPr lang="en-US" altLang="en-US" smtClean="0"/>
            </a:br>
            <a:r>
              <a:rPr lang="en-US" altLang="en-US" smtClean="0"/>
              <a:t>and Three-Valued Logic (cont’d.)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SQL allows queries that check whether an attribute value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mtClean="0"/>
              <a:t>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72532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6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Queries, Tuples,</a:t>
            </a:r>
            <a:br>
              <a:rPr lang="en-US" altLang="en-US" smtClean="0"/>
            </a:br>
            <a:r>
              <a:rPr lang="en-US" altLang="en-US" smtClean="0"/>
              <a:t>and Set/Multiset Comparisons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Nested queries</a:t>
            </a:r>
          </a:p>
          <a:p>
            <a:pPr lvl="1"/>
            <a:r>
              <a:rPr lang="en-US" altLang="en-US" smtClean="0"/>
              <a:t>Complete select-from-where blocks within WHERE clause of another query</a:t>
            </a:r>
          </a:p>
          <a:p>
            <a:pPr lvl="1"/>
            <a:r>
              <a:rPr lang="en-US" altLang="en-US" b="1" smtClean="0"/>
              <a:t>Outer query and nested subqueries</a:t>
            </a:r>
          </a:p>
          <a:p>
            <a:r>
              <a:rPr lang="en-US" altLang="en-US" smtClean="0"/>
              <a:t>Comparison operator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mtClean="0"/>
              <a:t>Compares value </a:t>
            </a:r>
            <a:r>
              <a:rPr lang="en-US" altLang="en-US" i="1" smtClean="0"/>
              <a:t>v</a:t>
            </a:r>
            <a:r>
              <a:rPr lang="en-US" altLang="en-US" smtClean="0"/>
              <a:t> with a set (or multiset) of values </a:t>
            </a:r>
            <a:r>
              <a:rPr lang="en-US" altLang="en-US" i="1" smtClean="0"/>
              <a:t>V </a:t>
            </a:r>
          </a:p>
          <a:p>
            <a:pPr lvl="1"/>
            <a:r>
              <a:rPr lang="en-US" altLang="en-US" smtClean="0"/>
              <a:t>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 if </a:t>
            </a:r>
            <a:r>
              <a:rPr lang="en-US" altLang="en-US" i="1" smtClean="0"/>
              <a:t>v</a:t>
            </a:r>
            <a:r>
              <a:rPr lang="en-US" altLang="en-US" smtClean="0"/>
              <a:t> is one of the elements in </a:t>
            </a:r>
            <a:r>
              <a:rPr lang="en-US" altLang="en-US" i="1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64302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75" y="3374366"/>
            <a:ext cx="7289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37" y="1690688"/>
            <a:ext cx="7839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78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</TotalTime>
  <Words>1754</Words>
  <Application>Microsoft Office PowerPoint</Application>
  <PresentationFormat>Widescreen</PresentationFormat>
  <Paragraphs>296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Theme</vt:lpstr>
      <vt:lpstr>        CS203-Database Systems</vt:lpstr>
      <vt:lpstr>PowerPoint Presentation</vt:lpstr>
      <vt:lpstr>PowerPoint Presentation</vt:lpstr>
      <vt:lpstr>More Complex SQL Retrieval Queries</vt:lpstr>
      <vt:lpstr>Comparisons Involving NULL and Three-Valued Logic</vt:lpstr>
      <vt:lpstr>Comparisons Involving NULL and Three-Valued Logic (cont’d.)</vt:lpstr>
      <vt:lpstr>Comparisons Involving NULL and Three-Valued Logic (cont’d.)</vt:lpstr>
      <vt:lpstr>Nested Queries, Tuples, and Set/Multiset Comparisons</vt:lpstr>
      <vt:lpstr>Nested Queries (cont’d.)</vt:lpstr>
      <vt:lpstr>Nested Queries (cont’d.)</vt:lpstr>
      <vt:lpstr>Nested Queries (cont’d.)</vt:lpstr>
      <vt:lpstr>Nested Queries (cont’d.)</vt:lpstr>
      <vt:lpstr>Correlated Nested Queries</vt:lpstr>
      <vt:lpstr>Explicit Sets and Renaming of Attributes in SQL</vt:lpstr>
      <vt:lpstr>Specifying Joined Tables in the FROM Clause of SQL</vt:lpstr>
      <vt:lpstr>Different Types of JOINed Tables  in SQL</vt:lpstr>
      <vt:lpstr>NATURAL JOIN</vt:lpstr>
      <vt:lpstr>INNER and OUTER Joins</vt:lpstr>
      <vt:lpstr>Example: LEFT OUTER JOIN</vt:lpstr>
      <vt:lpstr>Multiway JOIN in the FROM clause</vt:lpstr>
      <vt:lpstr>Aggregate Functions in SQL</vt:lpstr>
      <vt:lpstr>Renaming Results of Aggregation</vt:lpstr>
      <vt:lpstr>Aggregate Functions in SQL (cont’d.)</vt:lpstr>
      <vt:lpstr>Aggregate Functions on Booleans</vt:lpstr>
      <vt:lpstr>Grouping: The GROUP BY Clause</vt:lpstr>
      <vt:lpstr>Examples of GROUP BY</vt:lpstr>
      <vt:lpstr>Grouping: The GROUP BY and HAVING Clauses (cont’d.)</vt:lpstr>
      <vt:lpstr>Combining the WHERE and the HAVING Clause</vt:lpstr>
      <vt:lpstr>Combining the WHERE and the HAVING Clause (continued)</vt:lpstr>
      <vt:lpstr>EXPANDED Block Structure of SQL Queries</vt:lpstr>
      <vt:lpstr>Specifying Constraints as Assertions and Actions as Triggers</vt:lpstr>
      <vt:lpstr>Specifying General Constraints as Assertions in SQL</vt:lpstr>
      <vt:lpstr>Introduction to Triggers in SQL</vt:lpstr>
      <vt:lpstr>USE OF TRIGGERS</vt:lpstr>
      <vt:lpstr>Views (Virtual Tables) in SQL</vt:lpstr>
      <vt:lpstr>Specification of Views in SQL</vt:lpstr>
      <vt:lpstr>Specification of Views in SQL (cont’d.)</vt:lpstr>
      <vt:lpstr>View Implementation, View Update, and Inline Views</vt:lpstr>
      <vt:lpstr>View Materialization</vt:lpstr>
      <vt:lpstr>View Materialization (contd.)</vt:lpstr>
      <vt:lpstr>View Update</vt:lpstr>
      <vt:lpstr>View Update and Inline Views</vt:lpstr>
      <vt:lpstr>Views as authorization mechanism</vt:lpstr>
      <vt:lpstr>Schema Change Statements in SQL</vt:lpstr>
      <vt:lpstr>The DROP Command</vt:lpstr>
      <vt:lpstr>The ALTER table command</vt:lpstr>
      <vt:lpstr>Adding and Dropping Constraints</vt:lpstr>
      <vt:lpstr>Dropping Columns, Default Values</vt:lpstr>
      <vt:lpstr>Summary of SQL Syntax</vt:lpstr>
      <vt:lpstr>Summary of SQL Syntax (continued)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64</cp:revision>
  <dcterms:created xsi:type="dcterms:W3CDTF">2020-09-07T05:50:47Z</dcterms:created>
  <dcterms:modified xsi:type="dcterms:W3CDTF">2020-10-14T09:40:42Z</dcterms:modified>
</cp:coreProperties>
</file>