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21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CEC701-A2E9-4699-82D0-500EB43FBDE4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7344BF-BCFF-4BEB-9B35-5637E14B594C}" type="slidenum">
              <a:rPr lang="en-CA" altLang="en-US" sz="1200" smtClean="0">
                <a:latin typeface="Tahoma" panose="020B0604030504040204" pitchFamily="34" charset="0"/>
              </a:rPr>
              <a:pPr/>
              <a:t>11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6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F67D38-87FD-4482-9AA7-3FDFD6059132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59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2AF4F1-AF65-4F71-96D1-D13FEFA36EF9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F00091-3A7E-4683-9D8D-1D25ED92365F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4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235D38-98DC-42F5-B09B-161308D4BC40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13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5195AB-1EEB-4F66-8B8B-C63824E2ED6C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6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DD8915-A120-4499-92CA-1BB7948F97B5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3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068909-F6CC-4F50-B121-139A681F843E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83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0AC052-675E-4F61-BB9C-7BFFB4A3B49C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42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38C895-C997-4D1D-B2D0-034EBB185761}" type="slidenum">
              <a:rPr lang="en-CA" altLang="en-US" sz="1200" smtClean="0">
                <a:latin typeface="Tahoma" panose="020B0604030504040204" pitchFamily="34" charset="0"/>
              </a:rPr>
              <a:pPr/>
              <a:t>20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1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432F4A-A4D6-4DCE-87D9-72082FBA987A}" type="slidenum">
              <a:rPr lang="en-CA" altLang="en-US" sz="1200" smtClean="0">
                <a:latin typeface="Tahoma" panose="020B0604030504040204" pitchFamily="34" charset="0"/>
              </a:rPr>
              <a:pPr/>
              <a:t>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90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BE31F0-9EC2-4BF5-8C92-4B82E09EFF4A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31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EFA3BF-09F9-4A11-9DC2-5C38F64958B3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28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57C59D-E910-4819-BCE6-617F22D6C0CB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61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45A30-910D-4E9D-B0BB-28C2D85A2602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26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EECA40-6125-488A-BAD2-A1391A171CA9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66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B833D0-CE50-4711-9759-051E0D3E32FC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15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9A449B-829E-4C36-B4C8-51A5248D250A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3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F70F61-603A-4140-9775-CB34C030C36F}" type="slidenum">
              <a:rPr lang="en-CA" altLang="en-US" sz="1200" smtClean="0">
                <a:latin typeface="Tahoma" panose="020B0604030504040204" pitchFamily="34" charset="0"/>
              </a:rPr>
              <a:pPr/>
              <a:t>30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90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E43A32-0CE0-4FB3-A274-3BA8A48F68F2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50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5CC4F4-1B42-4813-8135-16008DF3D66F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6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AAC94D-8A46-4A7C-9F48-4A9FF1904167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42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BBD5FC-9269-46FC-B0E0-EF8A394C6D26}" type="slidenum">
              <a:rPr lang="en-CA" altLang="en-US" sz="1200" smtClean="0">
                <a:latin typeface="Tahoma" panose="020B0604030504040204" pitchFamily="34" charset="0"/>
              </a:rPr>
              <a:pPr/>
              <a:t>35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64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FFF521-F487-45BD-8218-8DC84331BD04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59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DC5F4D-D39F-4DBF-8A5B-D9D59B322815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87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EB1AFC-B4C5-4C87-8EAA-2238BD8DD2B2}" type="slidenum">
              <a:rPr lang="en-CA" altLang="en-US" sz="1200" smtClean="0">
                <a:latin typeface="Tahoma" panose="020B0604030504040204" pitchFamily="34" charset="0"/>
              </a:rPr>
              <a:pPr/>
              <a:t>39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2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9BC4C0-5818-4375-AD5F-969C2DA15302}" type="slidenum">
              <a:rPr lang="en-CA" altLang="en-US" sz="1200" smtClean="0">
                <a:latin typeface="Tahoma" panose="020B0604030504040204" pitchFamily="34" charset="0"/>
              </a:rPr>
              <a:pPr/>
              <a:t>40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63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6B3119-7B57-4D2B-8F18-7A03E63769BA}" type="slidenum">
              <a:rPr lang="en-CA" altLang="en-US" sz="1200" smtClean="0">
                <a:latin typeface="Tahoma" panose="020B0604030504040204" pitchFamily="34" charset="0"/>
              </a:rPr>
              <a:pPr/>
              <a:t>41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29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63A813-A95E-43AF-86F0-9CF8BE1BCBB3}" type="slidenum">
              <a:rPr lang="en-CA" altLang="en-US" sz="1200" smtClean="0">
                <a:latin typeface="Tahoma" panose="020B0604030504040204" pitchFamily="34" charset="0"/>
              </a:rPr>
              <a:pPr/>
              <a:t>42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30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1057D1-20B2-4ED4-B196-A403C3E1CA9C}" type="slidenum">
              <a:rPr lang="en-CA" altLang="en-US" sz="1200" smtClean="0">
                <a:latin typeface="Tahoma" panose="020B0604030504040204" pitchFamily="34" charset="0"/>
              </a:rPr>
              <a:pPr/>
              <a:t>43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82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214652-9D7D-4586-ADB0-F6EC04475A4B}" type="slidenum">
              <a:rPr lang="en-CA" altLang="en-US" sz="1200" smtClean="0">
                <a:latin typeface="Tahoma" panose="020B0604030504040204" pitchFamily="34" charset="0"/>
              </a:rPr>
              <a:pPr/>
              <a:t>44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39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911F91-F3A2-40DE-8DFE-8870EB67031A}" type="slidenum">
              <a:rPr lang="en-CA" altLang="en-US" sz="1200" smtClean="0">
                <a:latin typeface="Tahoma" panose="020B0604030504040204" pitchFamily="34" charset="0"/>
              </a:rPr>
              <a:pPr/>
              <a:t>49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3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AF161F-887C-4DB8-A5BE-6A29AF3D86B1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72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01A2F5-74F7-423F-864F-143D71563B80}" type="slidenum">
              <a:rPr lang="en-CA" altLang="en-US" sz="1200" smtClean="0">
                <a:latin typeface="Tahoma" panose="020B0604030504040204" pitchFamily="34" charset="0"/>
              </a:rPr>
              <a:pPr/>
              <a:t>50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088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E9013A-9704-481D-97B6-D23F44AC2AF6}" type="slidenum">
              <a:rPr lang="en-CA" altLang="en-US" sz="1200" smtClean="0">
                <a:latin typeface="Tahoma" panose="020B0604030504040204" pitchFamily="34" charset="0"/>
              </a:rPr>
              <a:pPr/>
              <a:t>52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9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CE6FF14-778B-4743-88A0-28AE8B6E468C}" type="slidenum">
              <a:rPr lang="en-CA" altLang="en-US" sz="1200" smtClean="0">
                <a:latin typeface="Tahoma" panose="020B0604030504040204" pitchFamily="34" charset="0"/>
              </a:rPr>
              <a:pPr/>
              <a:t>53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7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F2F0F8-0C52-4703-AA09-A3E49D6DB84D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9E4E1E-D6BC-4F92-BD55-06C8A06AA682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1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15E15C-6101-46BD-9B7E-50F4D143723E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EDC782-CB20-4998-9CF2-B696367EF081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7FA084-E490-49E0-8C03-B993E0DF7E3E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bs.org/empires/islam/innoalgebr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5400" dirty="0" smtClean="0">
                <a:solidFill>
                  <a:schemeClr val="bg1"/>
                </a:solidFill>
              </a:rPr>
              <a:t>Database </a:t>
            </a:r>
            <a:r>
              <a:rPr lang="en-US" sz="5400" dirty="0" smtClean="0">
                <a:solidFill>
                  <a:schemeClr val="bg1"/>
                </a:solidFill>
              </a:rPr>
              <a:t>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</a:t>
            </a:r>
            <a:r>
              <a:rPr lang="en-US" sz="2800" b="1" dirty="0" smtClean="0"/>
              <a:t>08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SELECT (continued)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SELECT Operation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The SELECT operation </a:t>
            </a:r>
            <a:r>
              <a:rPr lang="en-US" altLang="en-US" sz="2100">
                <a:latin typeface="Symbol" panose="05050102010706020507" pitchFamily="18" charset="2"/>
              </a:rPr>
              <a:t></a:t>
            </a:r>
            <a:r>
              <a:rPr lang="en-US" altLang="en-US" sz="2100"/>
              <a:t> </a:t>
            </a:r>
            <a:r>
              <a:rPr lang="en-US" altLang="en-US" sz="2100" baseline="-25000"/>
              <a:t>&lt;selection condition&gt;</a:t>
            </a:r>
            <a:r>
              <a:rPr lang="en-US" altLang="en-US" sz="2100"/>
              <a:t>(R) produces a relation S that has the same schema (same attributes) as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SELECT </a:t>
            </a:r>
            <a:r>
              <a:rPr lang="en-US" altLang="en-US" sz="2100">
                <a:latin typeface="Symbol" panose="05050102010706020507" pitchFamily="18" charset="2"/>
              </a:rPr>
              <a:t></a:t>
            </a:r>
            <a:r>
              <a:rPr lang="en-US" altLang="en-US" sz="2100"/>
              <a:t> is commutative: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/>
              <a:t> </a:t>
            </a:r>
            <a:r>
              <a:rPr lang="en-US" altLang="en-US" sz="2100" baseline="-25000"/>
              <a:t>&lt;condition1&gt;</a:t>
            </a:r>
            <a:r>
              <a:rPr lang="en-US" altLang="en-US"/>
              <a:t>(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/>
              <a:t> </a:t>
            </a:r>
            <a:r>
              <a:rPr lang="en-US" altLang="en-US" sz="2100" baseline="-25000"/>
              <a:t>&lt; condition2&gt;</a:t>
            </a:r>
            <a:r>
              <a:rPr lang="en-US" altLang="en-US"/>
              <a:t> (R)) = 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/>
              <a:t> </a:t>
            </a:r>
            <a:r>
              <a:rPr lang="en-US" altLang="en-US" sz="2100" baseline="-25000"/>
              <a:t>&lt;condition2&gt;</a:t>
            </a:r>
            <a:r>
              <a:rPr lang="en-US" altLang="en-US"/>
              <a:t> (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/>
              <a:t> </a:t>
            </a:r>
            <a:r>
              <a:rPr lang="en-US" altLang="en-US" sz="2100" baseline="-25000"/>
              <a:t>&lt; condition1&gt;</a:t>
            </a:r>
            <a:r>
              <a:rPr lang="en-US" altLang="en-US"/>
              <a:t> (R))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Because of commutativity property, a cascade (sequence) of SELECT operations may be applied in any order: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&lt;cond1&gt;</a:t>
            </a:r>
            <a:r>
              <a:rPr lang="en-US" altLang="en-US"/>
              <a:t>(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&lt;cond2&gt;</a:t>
            </a:r>
            <a:r>
              <a:rPr lang="en-US" altLang="en-US"/>
              <a:t> (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&lt;cond3&gt;</a:t>
            </a:r>
            <a:r>
              <a:rPr lang="en-US" altLang="en-US"/>
              <a:t> (R)) = 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&lt;cond2&gt;</a:t>
            </a:r>
            <a:r>
              <a:rPr lang="en-US" altLang="en-US"/>
              <a:t> (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&lt;cond3&gt;</a:t>
            </a:r>
            <a:r>
              <a:rPr lang="en-US" altLang="en-US"/>
              <a:t> (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&lt;cond1&gt;</a:t>
            </a:r>
            <a:r>
              <a:rPr lang="en-US" altLang="en-US"/>
              <a:t> ( R)))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A cascade of SELECT operations may be replaced by a single selection with a conjunction of all the conditions: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&lt;cond1&gt;</a:t>
            </a:r>
            <a:r>
              <a:rPr lang="en-US" altLang="en-US"/>
              <a:t>(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 cond2&gt;</a:t>
            </a:r>
            <a:r>
              <a:rPr lang="en-US" altLang="en-US"/>
              <a:t> (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&lt;cond3&gt;</a:t>
            </a:r>
            <a:r>
              <a:rPr lang="en-US" altLang="en-US"/>
              <a:t>(R)) = </a:t>
            </a:r>
            <a:r>
              <a:rPr lang="en-US" altLang="en-US">
                <a:latin typeface="Symbol" panose="05050102010706020507" pitchFamily="18" charset="2"/>
              </a:rPr>
              <a:t></a:t>
            </a:r>
            <a:r>
              <a:rPr lang="en-US" altLang="en-US" baseline="-25000"/>
              <a:t> &lt;cond1&gt; AND &lt; cond2&gt; AND &lt; cond3&gt;</a:t>
            </a:r>
            <a:r>
              <a:rPr lang="en-US" altLang="en-US"/>
              <a:t>(R)))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The number of tuples in the result of a SELECT is less than (or equal to) the number of tuples in the input relation 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/>
          </a:p>
          <a:p>
            <a:pPr lvl="2" eaLnBrk="1" hangingPunct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18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357563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33798" name="Picture 9" descr="fig05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64609"/>
            <a:ext cx="5257800" cy="669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6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PROJECT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PROJECT Operation is denoted by </a:t>
            </a:r>
            <a:r>
              <a:rPr lang="en-US" altLang="en-US" b="1" smtClean="0">
                <a:latin typeface="Symbol" panose="05050102010706020507" pitchFamily="18" charset="2"/>
              </a:rPr>
              <a:t></a:t>
            </a:r>
            <a:r>
              <a:rPr lang="en-US" altLang="en-US" smtClean="0">
                <a:latin typeface="Symbol" panose="05050102010706020507" pitchFamily="18" charset="2"/>
              </a:rPr>
              <a:t> </a:t>
            </a:r>
            <a:r>
              <a:rPr lang="en-US" altLang="en-US" smtClean="0"/>
              <a:t>(pi)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operation keeps certain </a:t>
            </a:r>
            <a:r>
              <a:rPr lang="en-US" altLang="en-US" i="1" smtClean="0"/>
              <a:t>columns</a:t>
            </a:r>
            <a:r>
              <a:rPr lang="en-US" altLang="en-US" smtClean="0"/>
              <a:t> (attributes) from a relation and discards the other columns.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PROJECT creates a vertical partitioning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list of specified columns (attributes) is kept in each tuple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other attributes in each tuple are discarded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 To list each employee’s first and last name and salary, the following is used: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Symbol" panose="05050102010706020507" pitchFamily="18" charset="2"/>
              </a:rPr>
              <a:t></a:t>
            </a:r>
            <a:r>
              <a:rPr lang="en-US" altLang="en-US" baseline="-25000" smtClean="0"/>
              <a:t>LNAME, FNAME,SALARY</a:t>
            </a:r>
            <a:r>
              <a:rPr lang="en-US" altLang="en-US" smtClean="0"/>
              <a:t>(EMPLOYEE)</a:t>
            </a:r>
          </a:p>
        </p:txBody>
      </p:sp>
    </p:spTree>
    <p:extLst>
      <p:ext uri="{BB962C8B-B14F-4D97-AF65-F5344CB8AC3E}">
        <p14:creationId xmlns:p14="http://schemas.microsoft.com/office/powerpoint/2010/main" val="244246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PROJECT (cont.)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 general form of the </a:t>
            </a:r>
            <a:r>
              <a:rPr lang="en-US" altLang="en-US" i="1" smtClean="0"/>
              <a:t>project</a:t>
            </a:r>
            <a:r>
              <a:rPr lang="en-US" altLang="en-US" smtClean="0"/>
              <a:t> operation is: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Symbol" panose="05050102010706020507" pitchFamily="18" charset="2"/>
              </a:rPr>
              <a:t></a:t>
            </a:r>
            <a:r>
              <a:rPr lang="en-US" altLang="en-US" baseline="-25000" smtClean="0"/>
              <a:t>&lt;attribute list&gt;</a:t>
            </a:r>
            <a:r>
              <a:rPr lang="en-US" altLang="en-US" smtClean="0"/>
              <a:t>(R)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Symbol" panose="05050102010706020507" pitchFamily="18" charset="2"/>
              </a:rPr>
              <a:t></a:t>
            </a:r>
            <a:r>
              <a:rPr lang="en-US" altLang="en-US" smtClean="0"/>
              <a:t> (pi) is the symbol used to represent the </a:t>
            </a:r>
            <a:r>
              <a:rPr lang="en-US" altLang="en-US" i="1" smtClean="0"/>
              <a:t>project</a:t>
            </a:r>
            <a:r>
              <a:rPr lang="en-US" altLang="en-US" smtClean="0"/>
              <a:t>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&lt;attribute list&gt; is the desired list of attributes from relation 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 project operation </a:t>
            </a:r>
            <a:r>
              <a:rPr lang="en-US" altLang="en-US" i="1" smtClean="0"/>
              <a:t>removes any duplicate tuples</a:t>
            </a: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This is because the result of the </a:t>
            </a:r>
            <a:r>
              <a:rPr lang="en-US" altLang="en-US" i="1" smtClean="0"/>
              <a:t>project</a:t>
            </a:r>
            <a:r>
              <a:rPr lang="en-US" altLang="en-US" smtClean="0"/>
              <a:t> operation must be a </a:t>
            </a:r>
            <a:r>
              <a:rPr lang="en-US" altLang="en-US" i="1" smtClean="0"/>
              <a:t>set of tuples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Mathematical sets </a:t>
            </a:r>
            <a:r>
              <a:rPr lang="en-US" altLang="en-US" i="1" smtClean="0"/>
              <a:t>do not allow</a:t>
            </a:r>
            <a:r>
              <a:rPr lang="en-US" altLang="en-US" smtClean="0"/>
              <a:t> duplicate elements.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791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PROJECT (contd.)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 Operation Properties</a:t>
            </a:r>
          </a:p>
          <a:p>
            <a:pPr lvl="1" eaLnBrk="1" hangingPunct="1"/>
            <a:r>
              <a:rPr lang="en-US" altLang="en-US" smtClean="0"/>
              <a:t>The number of tuples in the result of projection </a:t>
            </a:r>
            <a:r>
              <a:rPr lang="en-US" altLang="en-US" smtClean="0">
                <a:latin typeface="Symbol" panose="05050102010706020507" pitchFamily="18" charset="2"/>
              </a:rPr>
              <a:t></a:t>
            </a:r>
            <a:r>
              <a:rPr lang="en-US" altLang="en-US" baseline="-25000" smtClean="0"/>
              <a:t>&lt;list&gt;</a:t>
            </a:r>
            <a:r>
              <a:rPr lang="en-US" altLang="en-US" smtClean="0"/>
              <a:t>(R) is always less or equal to the number of tuples in R</a:t>
            </a:r>
          </a:p>
          <a:p>
            <a:pPr lvl="2" eaLnBrk="1" hangingPunct="1"/>
            <a:r>
              <a:rPr lang="en-US" altLang="en-US" smtClean="0"/>
              <a:t>If the list of attributes includes a </a:t>
            </a:r>
            <a:r>
              <a:rPr lang="en-US" altLang="en-US" i="1" smtClean="0"/>
              <a:t>key</a:t>
            </a:r>
            <a:r>
              <a:rPr lang="en-US" altLang="en-US" smtClean="0"/>
              <a:t> of R, then the number of tuples in the result of PROJECT is </a:t>
            </a:r>
            <a:r>
              <a:rPr lang="en-US" altLang="en-US" i="1" smtClean="0"/>
              <a:t>equal</a:t>
            </a:r>
            <a:r>
              <a:rPr lang="en-US" altLang="en-US" smtClean="0"/>
              <a:t> to the number of tuples in R</a:t>
            </a:r>
          </a:p>
          <a:p>
            <a:pPr lvl="1" eaLnBrk="1" hangingPunct="1"/>
            <a:r>
              <a:rPr lang="en-US" altLang="en-US" smtClean="0"/>
              <a:t>PROJECT is </a:t>
            </a:r>
            <a:r>
              <a:rPr lang="en-US" altLang="en-US" i="1" smtClean="0"/>
              <a:t>not</a:t>
            </a:r>
            <a:r>
              <a:rPr lang="en-US" altLang="en-US" smtClean="0"/>
              <a:t> commutative</a:t>
            </a:r>
          </a:p>
          <a:p>
            <a:pPr lvl="2" eaLnBrk="1" hangingPunct="1"/>
            <a:r>
              <a:rPr lang="en-US" altLang="en-US" smtClean="0">
                <a:latin typeface="Symbol" panose="05050102010706020507" pitchFamily="18" charset="2"/>
              </a:rPr>
              <a:t></a:t>
            </a:r>
            <a:r>
              <a:rPr lang="en-US" altLang="en-US" smtClean="0"/>
              <a:t> </a:t>
            </a:r>
            <a:r>
              <a:rPr lang="en-US" altLang="en-US" baseline="-25000" smtClean="0"/>
              <a:t>&lt;list1&gt;</a:t>
            </a:r>
            <a:r>
              <a:rPr lang="en-US" altLang="en-US" smtClean="0"/>
              <a:t> (</a:t>
            </a:r>
            <a:r>
              <a:rPr lang="en-US" altLang="en-US" smtClean="0">
                <a:latin typeface="Symbol" panose="05050102010706020507" pitchFamily="18" charset="2"/>
              </a:rPr>
              <a:t></a:t>
            </a:r>
            <a:r>
              <a:rPr lang="en-US" altLang="en-US" smtClean="0"/>
              <a:t> </a:t>
            </a:r>
            <a:r>
              <a:rPr lang="en-US" altLang="en-US" baseline="-25000" smtClean="0"/>
              <a:t>&lt;list2&gt;</a:t>
            </a:r>
            <a:r>
              <a:rPr lang="en-US" altLang="en-US" smtClean="0"/>
              <a:t> (R) ) = </a:t>
            </a:r>
            <a:r>
              <a:rPr lang="en-US" altLang="en-US" smtClean="0">
                <a:latin typeface="Symbol" panose="05050102010706020507" pitchFamily="18" charset="2"/>
              </a:rPr>
              <a:t></a:t>
            </a:r>
            <a:r>
              <a:rPr lang="en-US" altLang="en-US" smtClean="0"/>
              <a:t> </a:t>
            </a:r>
            <a:r>
              <a:rPr lang="en-US" altLang="en-US" baseline="-25000" smtClean="0"/>
              <a:t>&lt;list1&gt;</a:t>
            </a:r>
            <a:r>
              <a:rPr lang="en-US" altLang="en-US" smtClean="0"/>
              <a:t> (R) as long as &lt;list2&gt; contains the attributes in &lt;list1&gt; </a:t>
            </a:r>
          </a:p>
        </p:txBody>
      </p:sp>
    </p:spTree>
    <p:extLst>
      <p:ext uri="{BB962C8B-B14F-4D97-AF65-F5344CB8AC3E}">
        <p14:creationId xmlns:p14="http://schemas.microsoft.com/office/powerpoint/2010/main" val="322271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Examples of applying SELECT and PROJECT operations</a:t>
            </a:r>
          </a:p>
        </p:txBody>
      </p:sp>
      <p:pic>
        <p:nvPicPr>
          <p:cNvPr id="4198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1"/>
            <a:ext cx="80772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73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Relational Algebra Expressions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may want to apply several relational algebra operations one after the other</a:t>
            </a:r>
          </a:p>
          <a:p>
            <a:pPr lvl="1" eaLnBrk="1" hangingPunct="1"/>
            <a:r>
              <a:rPr lang="en-US" altLang="en-US" smtClean="0"/>
              <a:t>Either we can write the operations as a single </a:t>
            </a:r>
            <a:r>
              <a:rPr lang="en-US" altLang="en-US" b="1" smtClean="0"/>
              <a:t>relational algebra expression</a:t>
            </a:r>
            <a:r>
              <a:rPr lang="en-US" altLang="en-US" smtClean="0"/>
              <a:t> by nesting the operations, or</a:t>
            </a:r>
          </a:p>
          <a:p>
            <a:pPr lvl="1" eaLnBrk="1" hangingPunct="1"/>
            <a:r>
              <a:rPr lang="en-US" altLang="en-US" smtClean="0"/>
              <a:t>We can apply one operation at a time and create </a:t>
            </a:r>
            <a:r>
              <a:rPr lang="en-US" altLang="en-US" b="1" smtClean="0"/>
              <a:t>intermediate result relations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z="3000"/>
              <a:t>In the latter case, we must give names to the relations that hold the intermediate results. </a:t>
            </a:r>
            <a:r>
              <a:rPr lang="en-US" altLang="en-US" sz="31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943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Single expression versus sequence of relational operations (Example)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To retrieve the first name, last name, and salary of all employees who work in department number 5, we must apply a select and a project operation</a:t>
            </a:r>
          </a:p>
          <a:p>
            <a:pPr eaLnBrk="1" hangingPunct="1"/>
            <a:r>
              <a:rPr lang="en-US" altLang="en-US" sz="2400"/>
              <a:t>We can write a </a:t>
            </a:r>
            <a:r>
              <a:rPr lang="en-US" altLang="en-US" sz="2400" i="1"/>
              <a:t>single relational algebra expression</a:t>
            </a:r>
            <a:r>
              <a:rPr lang="en-US" altLang="en-US" sz="2400"/>
              <a:t> as follows: </a:t>
            </a:r>
          </a:p>
          <a:p>
            <a:pPr lvl="1" eaLnBrk="1" hangingPunct="1"/>
            <a:r>
              <a:rPr lang="en-US" altLang="en-US" b="1">
                <a:latin typeface="Symbol" panose="05050102010706020507" pitchFamily="18" charset="2"/>
              </a:rPr>
              <a:t></a:t>
            </a:r>
            <a:r>
              <a:rPr lang="en-US" altLang="en-US" baseline="-25000"/>
              <a:t>FNAME, LNAME, SALARY</a:t>
            </a:r>
            <a:r>
              <a:rPr lang="en-US" altLang="en-US"/>
              <a:t>(</a:t>
            </a:r>
            <a:r>
              <a:rPr lang="en-US" altLang="en-US" b="1">
                <a:latin typeface="Symbol" panose="05050102010706020507" pitchFamily="18" charset="2"/>
              </a:rPr>
              <a:t></a:t>
            </a:r>
            <a:r>
              <a:rPr lang="en-US" altLang="en-US"/>
              <a:t> </a:t>
            </a:r>
            <a:r>
              <a:rPr lang="en-US" altLang="en-US" baseline="-25000"/>
              <a:t>DNO=5</a:t>
            </a:r>
            <a:r>
              <a:rPr lang="en-US" altLang="en-US"/>
              <a:t>(EMPLOYEE))</a:t>
            </a:r>
          </a:p>
          <a:p>
            <a:pPr eaLnBrk="1" hangingPunct="1"/>
            <a:r>
              <a:rPr lang="en-US" altLang="en-US" sz="2400"/>
              <a:t>OR We can explicitly show the </a:t>
            </a:r>
            <a:r>
              <a:rPr lang="en-US" altLang="en-US" sz="2400" i="1"/>
              <a:t>sequence of operations</a:t>
            </a:r>
            <a:r>
              <a:rPr lang="en-US" altLang="en-US" sz="2400"/>
              <a:t>, giving a name to each intermediate relation:</a:t>
            </a:r>
          </a:p>
          <a:p>
            <a:pPr lvl="1" eaLnBrk="1" hangingPunct="1"/>
            <a:r>
              <a:rPr lang="en-US" altLang="en-US"/>
              <a:t>DEP5_EMPS </a:t>
            </a:r>
            <a:r>
              <a:rPr lang="en-US" altLang="en-US">
                <a:sym typeface="Symbol" panose="05050102010706020507" pitchFamily="18" charset="2"/>
              </a:rPr>
              <a:t> </a:t>
            </a:r>
            <a:r>
              <a:rPr lang="en-US" altLang="en-US" b="1">
                <a:latin typeface="Symbol" panose="05050102010706020507" pitchFamily="18" charset="2"/>
              </a:rPr>
              <a:t></a:t>
            </a:r>
            <a:r>
              <a:rPr lang="en-US" altLang="en-US"/>
              <a:t> </a:t>
            </a:r>
            <a:r>
              <a:rPr lang="en-US" altLang="en-US" baseline="-25000"/>
              <a:t>DNO=5</a:t>
            </a:r>
            <a:r>
              <a:rPr lang="en-US" altLang="en-US"/>
              <a:t>(EMPLOYEE)</a:t>
            </a:r>
          </a:p>
          <a:p>
            <a:pPr lvl="1" eaLnBrk="1" hangingPunct="1"/>
            <a:r>
              <a:rPr lang="en-US" altLang="en-US"/>
              <a:t>RESULT </a:t>
            </a:r>
            <a:r>
              <a:rPr lang="en-US" altLang="en-US">
                <a:sym typeface="Symbol" panose="05050102010706020507" pitchFamily="18" charset="2"/>
              </a:rPr>
              <a:t> </a:t>
            </a:r>
            <a:r>
              <a:rPr lang="en-US" altLang="en-US" b="1">
                <a:latin typeface="Symbol" panose="05050102010706020507" pitchFamily="18" charset="2"/>
              </a:rPr>
              <a:t></a:t>
            </a:r>
            <a:r>
              <a:rPr lang="en-US" altLang="en-US"/>
              <a:t> </a:t>
            </a:r>
            <a:r>
              <a:rPr lang="en-US" altLang="en-US" baseline="-25000"/>
              <a:t>FNAME, LNAME, SALARY</a:t>
            </a:r>
            <a:r>
              <a:rPr lang="en-US" altLang="en-US"/>
              <a:t> (DEP5_EMPS)	</a:t>
            </a:r>
          </a:p>
        </p:txBody>
      </p:sp>
    </p:spTree>
    <p:extLst>
      <p:ext uri="{BB962C8B-B14F-4D97-AF65-F5344CB8AC3E}">
        <p14:creationId xmlns:p14="http://schemas.microsoft.com/office/powerpoint/2010/main" val="373252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RENAME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RENAME operator is denoted by </a:t>
            </a:r>
            <a:r>
              <a:rPr lang="en-US" altLang="en-US" smtClean="0">
                <a:sym typeface="Symbol" panose="05050102010706020507" pitchFamily="18" charset="2"/>
              </a:rPr>
              <a:t> (rho)</a:t>
            </a:r>
          </a:p>
          <a:p>
            <a:pPr eaLnBrk="1" hangingPunct="1"/>
            <a:r>
              <a:rPr lang="en-US" altLang="en-US" smtClean="0"/>
              <a:t>In some cases, we may want to </a:t>
            </a:r>
            <a:r>
              <a:rPr lang="en-US" altLang="en-US" i="1" smtClean="0"/>
              <a:t>rename </a:t>
            </a:r>
            <a:r>
              <a:rPr lang="en-US" altLang="en-US" smtClean="0"/>
              <a:t>the attributes of a relation or the relation name or both</a:t>
            </a:r>
          </a:p>
          <a:p>
            <a:pPr lvl="1" eaLnBrk="1" hangingPunct="1"/>
            <a:r>
              <a:rPr lang="en-US" altLang="en-US" sz="2800"/>
              <a:t>Useful when a query requires multiple operations</a:t>
            </a:r>
          </a:p>
          <a:p>
            <a:pPr lvl="1" eaLnBrk="1" hangingPunct="1"/>
            <a:r>
              <a:rPr lang="en-US" altLang="en-US" sz="2800"/>
              <a:t>Necessary in some cases (see JOIN operation later)</a:t>
            </a:r>
            <a:endParaRPr lang="en-US" altLang="en-US" sz="2800" i="1"/>
          </a:p>
          <a:p>
            <a:pPr eaLnBrk="1" hangingPunct="1"/>
            <a:endParaRPr lang="en-US" altLang="en-US" sz="2900"/>
          </a:p>
        </p:txBody>
      </p:sp>
    </p:spTree>
    <p:extLst>
      <p:ext uri="{BB962C8B-B14F-4D97-AF65-F5344CB8AC3E}">
        <p14:creationId xmlns:p14="http://schemas.microsoft.com/office/powerpoint/2010/main" val="197363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RENAME (continued)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general RENAME operation </a:t>
            </a:r>
            <a:r>
              <a:rPr lang="en-US" altLang="en-US" smtClean="0">
                <a:sym typeface="Symbol" panose="05050102010706020507" pitchFamily="18" charset="2"/>
              </a:rPr>
              <a:t> </a:t>
            </a:r>
            <a:r>
              <a:rPr lang="en-US" altLang="en-US" smtClean="0"/>
              <a:t>can be expressed by any of the following forms:</a:t>
            </a: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</a:t>
            </a:r>
            <a:r>
              <a:rPr lang="en-US" altLang="en-US" baseline="-25000" smtClean="0">
                <a:sym typeface="Symbol" panose="05050102010706020507" pitchFamily="18" charset="2"/>
              </a:rPr>
              <a:t>S (B1, B2, …, Bn )</a:t>
            </a:r>
            <a:r>
              <a:rPr lang="en-US" altLang="en-US" smtClean="0">
                <a:sym typeface="Symbol" panose="05050102010706020507" pitchFamily="18" charset="2"/>
              </a:rPr>
              <a:t>(R) changes both: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the relation name to S, </a:t>
            </a:r>
            <a:r>
              <a:rPr lang="en-US" altLang="en-US" i="1" smtClean="0">
                <a:sym typeface="Symbol" panose="05050102010706020507" pitchFamily="18" charset="2"/>
              </a:rPr>
              <a:t>and 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the column (attribute) names to B1, B1, …..Bn</a:t>
            </a: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</a:t>
            </a:r>
            <a:r>
              <a:rPr lang="en-US" altLang="en-US" baseline="-25000" smtClean="0">
                <a:sym typeface="Symbol" panose="05050102010706020507" pitchFamily="18" charset="2"/>
              </a:rPr>
              <a:t>S</a:t>
            </a:r>
            <a:r>
              <a:rPr lang="en-US" altLang="en-US" smtClean="0">
                <a:sym typeface="Symbol" panose="05050102010706020507" pitchFamily="18" charset="2"/>
              </a:rPr>
              <a:t>(R) changes: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the </a:t>
            </a:r>
            <a:r>
              <a:rPr lang="en-US" altLang="en-US" i="1" smtClean="0">
                <a:sym typeface="Symbol" panose="05050102010706020507" pitchFamily="18" charset="2"/>
              </a:rPr>
              <a:t>relation name</a:t>
            </a:r>
            <a:r>
              <a:rPr lang="en-US" altLang="en-US" smtClean="0">
                <a:sym typeface="Symbol" panose="05050102010706020507" pitchFamily="18" charset="2"/>
              </a:rPr>
              <a:t> only to S</a:t>
            </a:r>
            <a:endParaRPr lang="en-US" altLang="en-US" smtClean="0"/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</a:t>
            </a:r>
            <a:r>
              <a:rPr lang="en-US" altLang="en-US" baseline="-25000" smtClean="0">
                <a:sym typeface="Symbol" panose="05050102010706020507" pitchFamily="18" charset="2"/>
              </a:rPr>
              <a:t>(B1, B2, …, Bn )</a:t>
            </a:r>
            <a:r>
              <a:rPr lang="en-US" altLang="en-US" smtClean="0">
                <a:sym typeface="Symbol" panose="05050102010706020507" pitchFamily="18" charset="2"/>
              </a:rPr>
              <a:t>(R) changes: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the </a:t>
            </a:r>
            <a:r>
              <a:rPr lang="en-US" altLang="en-US" i="1" smtClean="0">
                <a:sym typeface="Symbol" panose="05050102010706020507" pitchFamily="18" charset="2"/>
              </a:rPr>
              <a:t>column (attribute) names</a:t>
            </a:r>
            <a:r>
              <a:rPr lang="en-US" altLang="en-US" smtClean="0">
                <a:sym typeface="Symbol" panose="05050102010706020507" pitchFamily="18" charset="2"/>
              </a:rPr>
              <a:t> only to B1, B1, …..Bn</a:t>
            </a:r>
          </a:p>
        </p:txBody>
      </p:sp>
    </p:spTree>
    <p:extLst>
      <p:ext uri="{BB962C8B-B14F-4D97-AF65-F5344CB8AC3E}">
        <p14:creationId xmlns:p14="http://schemas.microsoft.com/office/powerpoint/2010/main" val="16092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8680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/>
              <a:t>CHAPTER </a:t>
            </a:r>
            <a:r>
              <a:rPr lang="en-US" sz="3200" b="1" dirty="0" smtClean="0"/>
              <a:t>08</a:t>
            </a:r>
            <a:endParaRPr lang="en-US" sz="3200" b="1" dirty="0"/>
          </a:p>
          <a:p>
            <a:pPr algn="ctr">
              <a:buNone/>
              <a:defRPr/>
            </a:pPr>
            <a:endParaRPr lang="en-US" sz="3200" b="1" dirty="0"/>
          </a:p>
          <a:p>
            <a:pPr algn="ctr">
              <a:buNone/>
              <a:defRPr/>
            </a:pPr>
            <a:r>
              <a:rPr lang="en-US" sz="3600" dirty="0"/>
              <a:t>The Relational Algebra and </a:t>
            </a:r>
          </a:p>
          <a:p>
            <a:pPr algn="ctr">
              <a:buNone/>
              <a:defRPr/>
            </a:pPr>
            <a:r>
              <a:rPr lang="en-US" sz="3600" dirty="0"/>
              <a:t>The Relational Calculus</a:t>
            </a:r>
          </a:p>
          <a:p>
            <a:pPr algn="ctr">
              <a:buNone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57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RENAME (continued)</a:t>
            </a:r>
          </a:p>
        </p:txBody>
      </p:sp>
      <p:sp>
        <p:nvSpPr>
          <p:cNvPr id="5325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>
                <a:cs typeface="+mn-cs"/>
              </a:rPr>
              <a:t>For convenience, we also use a </a:t>
            </a:r>
            <a:r>
              <a:rPr lang="en-US" altLang="en-US" i="1" dirty="0">
                <a:cs typeface="+mn-cs"/>
              </a:rPr>
              <a:t>shorthand</a:t>
            </a:r>
            <a:r>
              <a:rPr lang="en-US" altLang="en-US" dirty="0">
                <a:cs typeface="+mn-cs"/>
              </a:rPr>
              <a:t> for renaming attributes in an intermediate relation:</a:t>
            </a:r>
          </a:p>
          <a:p>
            <a:pPr lvl="1" eaLnBrk="1" hangingPunct="1">
              <a:defRPr/>
            </a:pPr>
            <a:r>
              <a:rPr lang="en-US" altLang="en-US" dirty="0"/>
              <a:t>If we write: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sz="2500" dirty="0"/>
              <a:t>RESULT </a:t>
            </a:r>
            <a:r>
              <a:rPr lang="en-US" altLang="en-US" sz="2500" dirty="0">
                <a:sym typeface="Symbol" panose="05050102010706020507" pitchFamily="18" charset="2"/>
              </a:rPr>
              <a:t> </a:t>
            </a:r>
            <a:r>
              <a:rPr lang="en-US" altLang="en-US" sz="2500" b="1" dirty="0">
                <a:latin typeface="Symbol" panose="05050102010706020507" pitchFamily="18" charset="2"/>
              </a:rPr>
              <a:t></a:t>
            </a:r>
            <a:r>
              <a:rPr lang="en-US" altLang="en-US" sz="2500" dirty="0"/>
              <a:t> </a:t>
            </a:r>
            <a:r>
              <a:rPr lang="en-US" altLang="en-US" sz="2500" baseline="-25000" dirty="0"/>
              <a:t>FNAME, LNAME, SALARY</a:t>
            </a:r>
            <a:r>
              <a:rPr lang="en-US" altLang="en-US" sz="2500" dirty="0"/>
              <a:t> (DEP5_EMPS)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sz="2500" dirty="0"/>
              <a:t>RESULT will have the </a:t>
            </a:r>
            <a:r>
              <a:rPr lang="en-US" altLang="en-US" sz="2500" i="1" dirty="0"/>
              <a:t>same attribute names</a:t>
            </a:r>
            <a:r>
              <a:rPr lang="en-US" altLang="en-US" sz="2500" dirty="0"/>
              <a:t> as DEP5_EMPS (same attributes as EMPLOYEE)</a:t>
            </a:r>
          </a:p>
          <a:p>
            <a:pPr marL="514350" lvl="1" indent="0">
              <a:spcBef>
                <a:spcPct val="0"/>
              </a:spcBef>
              <a:buNone/>
              <a:defRPr/>
            </a:pPr>
            <a:endParaRPr lang="en-US" altLang="en-US" sz="3000" dirty="0"/>
          </a:p>
          <a:p>
            <a:pPr marL="514350" lvl="1" indent="0">
              <a:spcBef>
                <a:spcPct val="0"/>
              </a:spcBef>
              <a:buNone/>
              <a:defRPr/>
            </a:pPr>
            <a:endParaRPr lang="en-US" altLang="en-US" sz="3000" dirty="0"/>
          </a:p>
          <a:p>
            <a:pPr marL="514350" lvl="1" indent="0">
              <a:spcBef>
                <a:spcPct val="0"/>
              </a:spcBef>
              <a:buNone/>
              <a:defRPr/>
            </a:pPr>
            <a:endParaRPr lang="en-US" altLang="en-US" sz="3000" dirty="0"/>
          </a:p>
          <a:p>
            <a:pPr marL="514350" lvl="1" indent="0">
              <a:spcBef>
                <a:spcPct val="0"/>
              </a:spcBef>
              <a:buNone/>
              <a:defRPr/>
            </a:pPr>
            <a:endParaRPr lang="en-US" altLang="en-US" sz="3000" dirty="0"/>
          </a:p>
          <a:p>
            <a:pPr marL="514350" lvl="1" indent="0">
              <a:spcBef>
                <a:spcPct val="0"/>
              </a:spcBef>
              <a:buNone/>
              <a:defRPr/>
            </a:pPr>
            <a:endParaRPr lang="en-US" altLang="en-US" sz="3000" dirty="0" smtClean="0"/>
          </a:p>
          <a:p>
            <a:pPr marL="514350" lvl="1" indent="0">
              <a:spcBef>
                <a:spcPct val="0"/>
              </a:spcBef>
              <a:buNone/>
              <a:defRPr/>
            </a:pPr>
            <a:r>
              <a:rPr lang="en-US" altLang="en-US" sz="3000" dirty="0" smtClean="0"/>
              <a:t>Note</a:t>
            </a:r>
            <a:r>
              <a:rPr lang="en-US" altLang="en-US" sz="3000" dirty="0"/>
              <a:t>: </a:t>
            </a:r>
            <a:r>
              <a:rPr lang="en-US" altLang="en-US" sz="2500" dirty="0">
                <a:solidFill>
                  <a:schemeClr val="tx2"/>
                </a:solidFill>
              </a:rPr>
              <a:t>the </a:t>
            </a:r>
            <a:r>
              <a:rPr lang="en-US" altLang="en-US" sz="2500" dirty="0">
                <a:solidFill>
                  <a:schemeClr val="tx2"/>
                </a:solidFill>
                <a:sym typeface="Symbol" panose="05050102010706020507" pitchFamily="18" charset="2"/>
              </a:rPr>
              <a:t> symbol is an assignment operator</a:t>
            </a:r>
            <a:endParaRPr lang="en-US" altLang="en-US" sz="2500" dirty="0">
              <a:solidFill>
                <a:schemeClr val="tx2"/>
              </a:solidFill>
            </a:endParaRPr>
          </a:p>
        </p:txBody>
      </p:sp>
      <p:pic>
        <p:nvPicPr>
          <p:cNvPr id="522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67" y="3988217"/>
            <a:ext cx="4319786" cy="68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67" y="4810589"/>
            <a:ext cx="5106977" cy="55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1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5105400"/>
            <a:ext cx="3048000" cy="1601788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/>
              <a:t>Example of applying multiple operations and RENAME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357563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542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" y="466349"/>
            <a:ext cx="8176404" cy="483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10" y="3583707"/>
            <a:ext cx="5303539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55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Operations from</a:t>
            </a:r>
            <a:br>
              <a:rPr lang="en-US" altLang="en-US" sz="3200"/>
            </a:br>
            <a:r>
              <a:rPr lang="en-US" altLang="en-US" sz="3200"/>
              <a:t>Set Theory: UNION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Binary operation, denoted by </a:t>
            </a:r>
            <a:r>
              <a:rPr lang="en-US" altLang="en-US" smtClean="0">
                <a:latin typeface="Symbol" panose="05050102010706020507" pitchFamily="18" charset="2"/>
              </a:rPr>
              <a:t>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result of R </a:t>
            </a:r>
            <a:r>
              <a:rPr lang="en-US" altLang="en-US" smtClean="0">
                <a:latin typeface="Symbol" panose="05050102010706020507" pitchFamily="18" charset="2"/>
              </a:rPr>
              <a:t></a:t>
            </a:r>
            <a:r>
              <a:rPr lang="en-US" altLang="en-US" smtClean="0"/>
              <a:t> S, is a relation that includes all tuples that are either in R or in S or in both R and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Duplicate tuples are eliminated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656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UNION Compatibility / Type Compatibility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500"/>
              <a:t>The two operand relations R and S must be “type compatible” (or UNION compatible)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/>
              <a:t>R and S must have same number of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/>
              <a:t>Each pair of corresponding attributes must be type compatible (have same or compatible domains)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79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EXAMPLE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SELECT</a:t>
            </a:r>
            <a:r>
              <a:rPr lang="en-US" smtClean="0"/>
              <a:t> column_list_1 </a:t>
            </a:r>
          </a:p>
          <a:p>
            <a:pPr marL="0" indent="0">
              <a:buNone/>
            </a:pPr>
            <a:r>
              <a:rPr lang="en-US" b="1" smtClean="0"/>
              <a:t>FROM</a:t>
            </a:r>
            <a:r>
              <a:rPr lang="en-US" smtClean="0"/>
              <a:t> T1 </a:t>
            </a:r>
          </a:p>
          <a:p>
            <a:pPr marL="0" indent="0">
              <a:buNone/>
            </a:pPr>
            <a:r>
              <a:rPr lang="en-US" b="1" smtClean="0"/>
              <a:t>UNION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b="1" smtClean="0"/>
              <a:t>SELECT</a:t>
            </a:r>
            <a:r>
              <a:rPr lang="en-US" smtClean="0"/>
              <a:t> column_list_1</a:t>
            </a:r>
          </a:p>
          <a:p>
            <a:pPr marL="0" indent="0">
              <a:buNone/>
            </a:pPr>
            <a:r>
              <a:rPr lang="en-US" b="1" smtClean="0"/>
              <a:t>FROM</a:t>
            </a:r>
            <a:r>
              <a:rPr lang="en-US" smtClean="0"/>
              <a:t> T2;</a:t>
            </a:r>
          </a:p>
        </p:txBody>
      </p:sp>
    </p:spTree>
    <p:extLst>
      <p:ext uri="{BB962C8B-B14F-4D97-AF65-F5344CB8AC3E}">
        <p14:creationId xmlns:p14="http://schemas.microsoft.com/office/powerpoint/2010/main" val="175576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Operations from</a:t>
            </a:r>
            <a:br>
              <a:rPr lang="en-US" altLang="en-US" sz="3200"/>
            </a:br>
            <a:r>
              <a:rPr lang="en-US" altLang="en-US" sz="3200"/>
              <a:t>Set Theory: UNION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2900" y="1524000"/>
            <a:ext cx="829468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Example: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To retrieve the social security numbers of all employees who either </a:t>
            </a:r>
            <a:r>
              <a:rPr lang="en-US" altLang="en-US" sz="2100" i="1"/>
              <a:t>work in department 5</a:t>
            </a:r>
            <a:r>
              <a:rPr lang="en-US" altLang="en-US" sz="2100"/>
              <a:t> (RESULT1 below) or </a:t>
            </a:r>
            <a:r>
              <a:rPr lang="en-US" altLang="en-US" sz="2100" i="1"/>
              <a:t>directly supervise an employee who works in department 5</a:t>
            </a:r>
            <a:r>
              <a:rPr lang="en-US" altLang="en-US" sz="2100"/>
              <a:t> (RESULT2 below)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We can use the UNION operation as follows: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DEP5_EMPS </a:t>
            </a:r>
            <a:r>
              <a:rPr lang="en-US" altLang="en-US" sz="2400">
                <a:sym typeface="Symbol" panose="05050102010706020507" pitchFamily="18" charset="2"/>
              </a:rPr>
              <a:t> </a:t>
            </a:r>
            <a:r>
              <a:rPr lang="en-US" altLang="en-US" sz="2400">
                <a:latin typeface="Symbol" panose="05050102010706020507" pitchFamily="18" charset="2"/>
              </a:rPr>
              <a:t></a:t>
            </a:r>
            <a:r>
              <a:rPr lang="en-US" altLang="en-US" sz="2400" baseline="-25000"/>
              <a:t>DNO=5</a:t>
            </a:r>
            <a:r>
              <a:rPr lang="en-US" altLang="en-US" sz="2400"/>
              <a:t> (EMPLOYEE)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RESULT1 </a:t>
            </a:r>
            <a:r>
              <a:rPr lang="en-US" altLang="en-US" sz="2400">
                <a:sym typeface="Symbol" panose="05050102010706020507" pitchFamily="18" charset="2"/>
              </a:rPr>
              <a:t> </a:t>
            </a:r>
            <a:r>
              <a:rPr lang="en-US" altLang="en-US" sz="2400">
                <a:latin typeface="Symbol" panose="05050102010706020507" pitchFamily="18" charset="2"/>
              </a:rPr>
              <a:t></a:t>
            </a:r>
            <a:r>
              <a:rPr lang="en-US" altLang="en-US" sz="2400"/>
              <a:t> </a:t>
            </a:r>
            <a:r>
              <a:rPr lang="en-US" altLang="en-US" sz="2400" baseline="-25000"/>
              <a:t>SSN</a:t>
            </a:r>
            <a:r>
              <a:rPr lang="en-US" altLang="en-US" sz="2400"/>
              <a:t>(DEP5_EMPS)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RESULT2(SSN) </a:t>
            </a:r>
            <a:r>
              <a:rPr lang="en-US" altLang="en-US" sz="2400">
                <a:sym typeface="Symbol" panose="05050102010706020507" pitchFamily="18" charset="2"/>
              </a:rPr>
              <a:t> </a:t>
            </a:r>
            <a:r>
              <a:rPr lang="en-US" altLang="en-US" sz="2400">
                <a:latin typeface="Symbol" panose="05050102010706020507" pitchFamily="18" charset="2"/>
              </a:rPr>
              <a:t></a:t>
            </a:r>
            <a:r>
              <a:rPr lang="en-US" altLang="en-US" sz="2400" baseline="-25000"/>
              <a:t>SUPERSSN</a:t>
            </a:r>
            <a:r>
              <a:rPr lang="en-US" altLang="en-US" sz="2400"/>
              <a:t>(DEP5_EMPS)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RESULT </a:t>
            </a:r>
            <a:r>
              <a:rPr lang="en-US" altLang="en-US" sz="2400">
                <a:sym typeface="Symbol" panose="05050102010706020507" pitchFamily="18" charset="2"/>
              </a:rPr>
              <a:t> RESULT</a:t>
            </a:r>
            <a:r>
              <a:rPr lang="en-US" altLang="en-US" sz="2400"/>
              <a:t>1 </a:t>
            </a:r>
            <a:r>
              <a:rPr lang="en-US" altLang="en-US" sz="2400">
                <a:latin typeface="Symbol" panose="05050102010706020507" pitchFamily="18" charset="2"/>
              </a:rPr>
              <a:t></a:t>
            </a:r>
            <a:r>
              <a:rPr lang="en-US" altLang="en-US" sz="2400"/>
              <a:t> RESULT2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The union operation produces the tuples that are in either RESULT1 or RESULT2 or both</a:t>
            </a:r>
          </a:p>
        </p:txBody>
      </p:sp>
      <p:pic>
        <p:nvPicPr>
          <p:cNvPr id="61445" name="Picture 2" descr="fig08_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5118100"/>
            <a:ext cx="349091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6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Operations from</a:t>
            </a:r>
            <a:br>
              <a:rPr lang="en-US" altLang="en-US" sz="3200"/>
            </a:br>
            <a:r>
              <a:rPr lang="en-US" altLang="en-US" sz="3200"/>
              <a:t>Set Theory 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Type Compatibility of operands is required for the binary set operation UNION </a:t>
            </a:r>
            <a:r>
              <a:rPr lang="en-US" altLang="en-US" sz="2400">
                <a:latin typeface="Symbol" panose="05050102010706020507" pitchFamily="18" charset="2"/>
              </a:rPr>
              <a:t></a:t>
            </a:r>
            <a:r>
              <a:rPr lang="en-US" altLang="en-US" sz="2400"/>
              <a:t>, (also for INTERSECTION </a:t>
            </a:r>
            <a:r>
              <a:rPr lang="en-US" altLang="en-US" sz="2400">
                <a:latin typeface="Symbol" panose="05050102010706020507" pitchFamily="18" charset="2"/>
              </a:rPr>
              <a:t></a:t>
            </a:r>
            <a:r>
              <a:rPr lang="en-US" altLang="en-US" sz="2400"/>
              <a:t>, and SET DIFFERENCE –, see next slides)</a:t>
            </a:r>
          </a:p>
          <a:p>
            <a:pPr eaLnBrk="1" hangingPunct="1"/>
            <a:r>
              <a:rPr lang="en-US" altLang="en-US" sz="2400"/>
              <a:t>R1(A1, A2, ..., An) and R2(B1, B2, ..., Bn) are type compatible if:</a:t>
            </a:r>
          </a:p>
          <a:p>
            <a:pPr lvl="1" eaLnBrk="1" hangingPunct="1"/>
            <a:r>
              <a:rPr lang="en-US" altLang="en-US" sz="2200"/>
              <a:t>they have the same number of attributes, and</a:t>
            </a:r>
          </a:p>
          <a:p>
            <a:pPr lvl="1" eaLnBrk="1" hangingPunct="1"/>
            <a:r>
              <a:rPr lang="en-US" altLang="en-US" sz="2200"/>
              <a:t>the domains of corresponding attributes are type compatible (i.e. dom(Ai)=dom(Bi) for i=1, 2, ..., n). </a:t>
            </a:r>
          </a:p>
          <a:p>
            <a:pPr eaLnBrk="1" hangingPunct="1"/>
            <a:r>
              <a:rPr lang="en-US" altLang="en-US" sz="2400"/>
              <a:t>The resulting relation for R1</a:t>
            </a:r>
            <a:r>
              <a:rPr lang="en-US" altLang="en-US" sz="2400">
                <a:latin typeface="Symbol" panose="05050102010706020507" pitchFamily="18" charset="2"/>
              </a:rPr>
              <a:t></a:t>
            </a:r>
            <a:r>
              <a:rPr lang="en-US" altLang="en-US" sz="2400"/>
              <a:t>R2 (also for R1</a:t>
            </a:r>
            <a:r>
              <a:rPr lang="en-US" altLang="en-US" sz="2400">
                <a:latin typeface="Symbol" panose="05050102010706020507" pitchFamily="18" charset="2"/>
              </a:rPr>
              <a:t></a:t>
            </a:r>
            <a:r>
              <a:rPr lang="en-US" altLang="en-US" sz="2400"/>
              <a:t>R2, or R1–R2, see next slides) has the same attribute names as the </a:t>
            </a:r>
            <a:r>
              <a:rPr lang="en-US" altLang="en-US" sz="2400" i="1"/>
              <a:t>first</a:t>
            </a:r>
            <a:r>
              <a:rPr lang="en-US" altLang="en-US" sz="2400"/>
              <a:t> operand relation R1 (by convention)</a:t>
            </a:r>
          </a:p>
        </p:txBody>
      </p:sp>
    </p:spTree>
    <p:extLst>
      <p:ext uri="{BB962C8B-B14F-4D97-AF65-F5344CB8AC3E}">
        <p14:creationId xmlns:p14="http://schemas.microsoft.com/office/powerpoint/2010/main" val="110711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Operations from Set Theory: INTERSECTION</a:t>
            </a:r>
          </a:p>
        </p:txBody>
      </p:sp>
      <p:sp>
        <p:nvSpPr>
          <p:cNvPr id="655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63714" y="1600200"/>
            <a:ext cx="8294687" cy="4648200"/>
          </a:xfrm>
        </p:spPr>
        <p:txBody>
          <a:bodyPr/>
          <a:lstStyle/>
          <a:p>
            <a:pPr eaLnBrk="1" hangingPunct="1"/>
            <a:r>
              <a:rPr lang="en-US" altLang="en-US" sz="3200"/>
              <a:t>INTERSECTION is denoted by </a:t>
            </a:r>
            <a:r>
              <a:rPr lang="en-US" altLang="en-US" sz="3200">
                <a:latin typeface="Symbol" panose="05050102010706020507" pitchFamily="18" charset="2"/>
              </a:rPr>
              <a:t></a:t>
            </a:r>
            <a:endParaRPr lang="en-US" altLang="en-US" sz="3200"/>
          </a:p>
          <a:p>
            <a:pPr eaLnBrk="1" hangingPunct="1"/>
            <a:r>
              <a:rPr lang="en-US" altLang="en-US" sz="3200"/>
              <a:t>The result of the operation R </a:t>
            </a:r>
            <a:r>
              <a:rPr lang="en-US" altLang="en-US" sz="3200">
                <a:latin typeface="Symbol" panose="05050102010706020507" pitchFamily="18" charset="2"/>
              </a:rPr>
              <a:t></a:t>
            </a:r>
            <a:r>
              <a:rPr lang="en-US" altLang="en-US" sz="3200"/>
              <a:t> S, is a relation that includes all tuples that are in both R and S</a:t>
            </a:r>
          </a:p>
          <a:p>
            <a:pPr lvl="1" eaLnBrk="1" hangingPunct="1"/>
            <a:r>
              <a:rPr lang="en-US" altLang="en-US" sz="3000"/>
              <a:t>The attribute names in the result will be the same as the attribute names in R</a:t>
            </a:r>
          </a:p>
          <a:p>
            <a:pPr eaLnBrk="1" hangingPunct="1"/>
            <a:r>
              <a:rPr lang="en-US" altLang="en-US" sz="3200"/>
              <a:t>The two operand relations R and S must be “type compatible”</a:t>
            </a:r>
          </a:p>
          <a:p>
            <a:pPr eaLnBrk="1" hangingPunct="1"/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4717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Relational Algebra Operations from Set Theory: SET DIFFERENCE (cont.) </a:t>
            </a:r>
          </a:p>
        </p:txBody>
      </p:sp>
      <p:sp>
        <p:nvSpPr>
          <p:cNvPr id="6758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763714" y="1600200"/>
            <a:ext cx="8294687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SET DIFFERENCE (also called MINUS or EXCEPT) is denoted by – </a:t>
            </a:r>
          </a:p>
          <a:p>
            <a:pPr eaLnBrk="1" hangingPunct="1"/>
            <a:r>
              <a:rPr lang="en-US" altLang="en-US" smtClean="0"/>
              <a:t>The result of R – S, is a relation that includes all tuples that are in R but not in S</a:t>
            </a:r>
          </a:p>
          <a:p>
            <a:pPr lvl="1" eaLnBrk="1" hangingPunct="1"/>
            <a:r>
              <a:rPr lang="en-US" altLang="en-US" sz="3000"/>
              <a:t>The attribute names in the result will be the same as the attribute names in R</a:t>
            </a:r>
          </a:p>
          <a:p>
            <a:pPr eaLnBrk="1" hangingPunct="1"/>
            <a:r>
              <a:rPr lang="en-US" altLang="en-US" sz="3200"/>
              <a:t>The two operand relations R and S must be “type compatible”</a:t>
            </a:r>
            <a:endParaRPr lang="en-US" altLang="ja-JP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105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Example to illustrate the result of UNION, INTERSECT, and DIFFERENCE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357563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696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4" y="1514476"/>
            <a:ext cx="6110287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6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Overview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Relational algebra is the basic set of operations for the relational model</a:t>
            </a:r>
          </a:p>
          <a:p>
            <a:pPr eaLnBrk="1" hangingPunct="1"/>
            <a:r>
              <a:rPr lang="en-US" altLang="en-US" sz="2700" dirty="0" smtClean="0"/>
              <a:t>Enable </a:t>
            </a:r>
            <a:r>
              <a:rPr lang="en-US" altLang="en-US" sz="2700" dirty="0"/>
              <a:t>user to specify </a:t>
            </a:r>
            <a:r>
              <a:rPr lang="en-US" altLang="en-US" sz="2700" b="1" dirty="0"/>
              <a:t>basic retrieval requests</a:t>
            </a:r>
            <a:r>
              <a:rPr lang="en-US" altLang="en-US" sz="2700" dirty="0"/>
              <a:t> (or </a:t>
            </a:r>
            <a:r>
              <a:rPr lang="en-US" altLang="en-US" sz="2700" b="1" dirty="0"/>
              <a:t>queries</a:t>
            </a:r>
            <a:r>
              <a:rPr lang="en-US" altLang="en-US" sz="2700" dirty="0"/>
              <a:t>) </a:t>
            </a:r>
          </a:p>
          <a:p>
            <a:pPr eaLnBrk="1" hangingPunct="1"/>
            <a:r>
              <a:rPr lang="en-US" altLang="en-US" dirty="0" smtClean="0"/>
              <a:t>The result of an operation is a </a:t>
            </a:r>
            <a:r>
              <a:rPr lang="en-US" altLang="en-US" i="1" dirty="0" smtClean="0"/>
              <a:t>new relation</a:t>
            </a:r>
            <a:r>
              <a:rPr lang="en-US" altLang="en-US" dirty="0" smtClean="0"/>
              <a:t>, which may have been formed from one or more relations</a:t>
            </a:r>
          </a:p>
        </p:txBody>
      </p:sp>
    </p:spTree>
    <p:extLst>
      <p:ext uri="{BB962C8B-B14F-4D97-AF65-F5344CB8AC3E}">
        <p14:creationId xmlns:p14="http://schemas.microsoft.com/office/powerpoint/2010/main" val="344859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Relational Algebra Operations from Set Theory: CARTESIAN PRODUCT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CARTESIAN (or CROSS) PRODUCT Operation</a:t>
            </a:r>
          </a:p>
          <a:p>
            <a:pPr lvl="1" eaLnBrk="1" hangingPunct="1"/>
            <a:r>
              <a:rPr lang="en-US" altLang="en-US" sz="2200"/>
              <a:t>This operation is used to combine tuples from two relations in a combinatorial fashion.</a:t>
            </a:r>
          </a:p>
          <a:p>
            <a:pPr lvl="1" eaLnBrk="1" hangingPunct="1"/>
            <a:r>
              <a:rPr lang="en-US" altLang="en-US" sz="2200"/>
              <a:t>Denoted by R(A1, A2, . . ., An) x S(B1, B2, . . ., Bm)</a:t>
            </a:r>
          </a:p>
          <a:p>
            <a:pPr lvl="1" eaLnBrk="1" hangingPunct="1"/>
            <a:r>
              <a:rPr lang="en-US" altLang="en-US" sz="2200"/>
              <a:t>Result is a relation Q with degree n + m attributes:</a:t>
            </a:r>
          </a:p>
          <a:p>
            <a:pPr lvl="2" eaLnBrk="1" hangingPunct="1"/>
            <a:r>
              <a:rPr lang="en-US" altLang="en-US"/>
              <a:t>Q(A1, A2, . . ., An, B1, B2, . . ., Bm), in that order.</a:t>
            </a:r>
          </a:p>
          <a:p>
            <a:pPr lvl="1" eaLnBrk="1" hangingPunct="1"/>
            <a:r>
              <a:rPr lang="en-US" altLang="en-US" sz="2200"/>
              <a:t>The resulting relation state has one tuple for each combination of tuples—one from R and one from S. </a:t>
            </a:r>
          </a:p>
          <a:p>
            <a:pPr lvl="1" eaLnBrk="1" hangingPunct="1"/>
            <a:r>
              <a:rPr lang="en-US" altLang="en-US" sz="2200"/>
              <a:t>Hence, if R has n</a:t>
            </a:r>
            <a:r>
              <a:rPr lang="en-US" altLang="en-US" sz="2200" baseline="-25000"/>
              <a:t>R</a:t>
            </a:r>
            <a:r>
              <a:rPr lang="en-US" altLang="en-US" sz="2200"/>
              <a:t> tuples (denoted as |R| = n</a:t>
            </a:r>
            <a:r>
              <a:rPr lang="en-US" altLang="en-US" sz="2200" baseline="-25000"/>
              <a:t>R</a:t>
            </a:r>
            <a:r>
              <a:rPr lang="en-US" altLang="en-US" sz="2200"/>
              <a:t> ), and S has n</a:t>
            </a:r>
            <a:r>
              <a:rPr lang="en-US" altLang="en-US" sz="2200" baseline="-25000"/>
              <a:t>S</a:t>
            </a:r>
            <a:r>
              <a:rPr lang="en-US" altLang="en-US" sz="2200"/>
              <a:t> tuples, then R x S will have n</a:t>
            </a:r>
            <a:r>
              <a:rPr lang="en-US" altLang="en-US" sz="2200" baseline="-25000"/>
              <a:t>R</a:t>
            </a:r>
            <a:r>
              <a:rPr lang="en-US" altLang="en-US" sz="2200"/>
              <a:t> * n</a:t>
            </a:r>
            <a:r>
              <a:rPr lang="en-US" altLang="en-US" sz="2200" baseline="-25000"/>
              <a:t>S</a:t>
            </a:r>
            <a:r>
              <a:rPr lang="en-US" altLang="en-US" sz="2200"/>
              <a:t> tuples.</a:t>
            </a:r>
          </a:p>
          <a:p>
            <a:pPr lvl="1" eaLnBrk="1" hangingPunct="1"/>
            <a:r>
              <a:rPr lang="en-US" altLang="en-US" sz="2200"/>
              <a:t>The two operands do NOT have to be "type compatible”</a:t>
            </a:r>
          </a:p>
        </p:txBody>
      </p:sp>
    </p:spTree>
    <p:extLst>
      <p:ext uri="{BB962C8B-B14F-4D97-AF65-F5344CB8AC3E}">
        <p14:creationId xmlns:p14="http://schemas.microsoft.com/office/powerpoint/2010/main" val="57052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Relational Algebra Operations from Set Theory: CARTESIAN PRODUCT (cont.)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Generally, CROSS PRODUCT is not a meaningful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Can become meaningful when followed by other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 (not meaningful):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FEMALE_EMPS </a:t>
            </a:r>
            <a:r>
              <a:rPr lang="en-US" altLang="en-US" sz="2200">
                <a:sym typeface="Symbol" panose="05050102010706020507" pitchFamily="18" charset="2"/>
              </a:rPr>
              <a:t> </a:t>
            </a:r>
            <a:r>
              <a:rPr lang="en-US" altLang="en-US" sz="2200" b="1">
                <a:latin typeface="Symbol" panose="05050102010706020507" pitchFamily="18" charset="2"/>
              </a:rPr>
              <a:t></a:t>
            </a:r>
            <a:r>
              <a:rPr lang="en-US" altLang="en-US" sz="2200"/>
              <a:t> </a:t>
            </a:r>
            <a:r>
              <a:rPr lang="en-US" altLang="en-US" sz="2200" baseline="-25000"/>
              <a:t>SEX=’F’</a:t>
            </a:r>
            <a:r>
              <a:rPr lang="en-US" altLang="ja-JP" sz="2200"/>
              <a:t>(EMPLOYEE)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EMPNAMES </a:t>
            </a:r>
            <a:r>
              <a:rPr lang="en-US" altLang="en-US" sz="2200">
                <a:sym typeface="Symbol" panose="05050102010706020507" pitchFamily="18" charset="2"/>
              </a:rPr>
              <a:t> </a:t>
            </a:r>
            <a:r>
              <a:rPr lang="en-US" altLang="en-US" sz="2200" b="1">
                <a:latin typeface="Symbol" panose="05050102010706020507" pitchFamily="18" charset="2"/>
              </a:rPr>
              <a:t></a:t>
            </a:r>
            <a:r>
              <a:rPr lang="en-US" altLang="en-US" sz="2200"/>
              <a:t> </a:t>
            </a:r>
            <a:r>
              <a:rPr lang="en-US" altLang="en-US" sz="2200" baseline="-25000"/>
              <a:t>FNAME, LNAME, SSN </a:t>
            </a:r>
            <a:r>
              <a:rPr lang="en-US" altLang="en-US" sz="2200"/>
              <a:t>(FEMALE_EMPS)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EMP_DEPENDENTS </a:t>
            </a:r>
            <a:r>
              <a:rPr lang="en-US" altLang="en-US" sz="2200">
                <a:sym typeface="Symbol" panose="05050102010706020507" pitchFamily="18" charset="2"/>
              </a:rPr>
              <a:t> </a:t>
            </a:r>
            <a:r>
              <a:rPr lang="en-US" altLang="en-US" sz="2200"/>
              <a:t>EMPNAMES x DEPENDENT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EMP_DEPENDENTS will contain every combination of EMPNAMES and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whether or not they are actually related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1578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1752600" y="303214"/>
            <a:ext cx="8534400" cy="992187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Relational Algebra Operations from Set Theory: CARTESIAN PRODUCT (cont.)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+mj-lt"/>
              </a:rPr>
              <a:t>SELECT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EMP.FIRST_NAME</a:t>
            </a:r>
            <a:r>
              <a:rPr lang="en-US" sz="2000" dirty="0"/>
              <a:t>,</a:t>
            </a:r>
            <a:r>
              <a:rPr lang="en-US" sz="2000" dirty="0"/>
              <a:t> DEPT.DEPARTMENT_NAME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+mj-lt"/>
              </a:rPr>
              <a:t>FROM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HR.EMPLOYEES EMP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+mj-lt"/>
              </a:rPr>
              <a:t>CROSS </a:t>
            </a:r>
            <a:r>
              <a:rPr lang="en-US" sz="2000" dirty="0">
                <a:solidFill>
                  <a:srgbClr val="800000"/>
                </a:solidFill>
                <a:latin typeface="+mj-lt"/>
              </a:rPr>
              <a:t>JOIN</a:t>
            </a:r>
          </a:p>
          <a:p>
            <a:pPr marL="0" indent="0">
              <a:buNone/>
              <a:defRPr/>
            </a:pPr>
            <a:r>
              <a:rPr lang="en-US" sz="2000" dirty="0"/>
              <a:t>HR.DEPARTMENTS DEPT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+mj-lt"/>
              </a:rPr>
              <a:t>WHERE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EMP.DEPARTMENT_ID = DEPT.DEPARTMENT_ID;</a:t>
            </a:r>
          </a:p>
        </p:txBody>
      </p:sp>
    </p:spTree>
    <p:extLst>
      <p:ext uri="{BB962C8B-B14F-4D97-AF65-F5344CB8AC3E}">
        <p14:creationId xmlns:p14="http://schemas.microsoft.com/office/powerpoint/2010/main" val="323306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Relational Algebra Operations from Set Theory: CARTESIAN PRODUCT (cont.)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keep only combinations where the DEPENDENT is related to the EMPLOYEE, we add a SELECT operation as follows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(meaningful):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FEMALE_EMPS </a:t>
            </a:r>
            <a:r>
              <a:rPr lang="en-US" altLang="en-US" sz="2200" dirty="0">
                <a:sym typeface="Symbol" panose="05050102010706020507" pitchFamily="18" charset="2"/>
              </a:rPr>
              <a:t> </a:t>
            </a:r>
            <a:r>
              <a:rPr lang="en-US" altLang="en-US" sz="2200" b="1" dirty="0">
                <a:latin typeface="Symbol" panose="05050102010706020507" pitchFamily="18" charset="2"/>
              </a:rPr>
              <a:t>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SEX=’F’</a:t>
            </a:r>
            <a:r>
              <a:rPr lang="en-US" altLang="ja-JP" sz="2200" dirty="0"/>
              <a:t>(EMPLOYEE)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EMPNAMES </a:t>
            </a:r>
            <a:r>
              <a:rPr lang="en-US" altLang="en-US" sz="2200" dirty="0">
                <a:sym typeface="Symbol" panose="05050102010706020507" pitchFamily="18" charset="2"/>
              </a:rPr>
              <a:t> </a:t>
            </a:r>
            <a:r>
              <a:rPr lang="en-US" altLang="en-US" sz="2200" b="1" dirty="0">
                <a:latin typeface="Symbol" panose="05050102010706020507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FNAME, LNAME, SSN </a:t>
            </a:r>
            <a:r>
              <a:rPr lang="en-US" altLang="en-US" sz="2200" dirty="0"/>
              <a:t>(FEMALE_EMPS)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EMP_DEPENDENTS </a:t>
            </a:r>
            <a:r>
              <a:rPr lang="en-US" altLang="en-US" sz="2200" dirty="0">
                <a:sym typeface="Symbol" panose="05050102010706020507" pitchFamily="18" charset="2"/>
              </a:rPr>
              <a:t> </a:t>
            </a:r>
            <a:r>
              <a:rPr lang="en-US" altLang="en-US" sz="2200" dirty="0"/>
              <a:t>EMPNAMES x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ACTUAL_DEPS </a:t>
            </a:r>
            <a:r>
              <a:rPr lang="en-US" altLang="en-US" sz="2200" dirty="0">
                <a:sym typeface="Symbol" panose="05050102010706020507" pitchFamily="18" charset="2"/>
              </a:rPr>
              <a:t> </a:t>
            </a:r>
            <a:r>
              <a:rPr lang="en-US" altLang="en-US" sz="2200" b="1" dirty="0">
                <a:latin typeface="Symbol" panose="05050102010706020507" pitchFamily="18" charset="2"/>
              </a:rPr>
              <a:t>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SSN=ESSN</a:t>
            </a:r>
            <a:r>
              <a:rPr lang="en-US" altLang="en-US" sz="2200" dirty="0"/>
              <a:t>(EMP_DEPENDENTS)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RESULT </a:t>
            </a:r>
            <a:r>
              <a:rPr lang="en-US" altLang="en-US" sz="2200" dirty="0">
                <a:sym typeface="Symbol" panose="05050102010706020507" pitchFamily="18" charset="2"/>
              </a:rPr>
              <a:t> </a:t>
            </a:r>
            <a:r>
              <a:rPr lang="en-US" altLang="en-US" sz="2200" b="1" dirty="0">
                <a:latin typeface="Symbol" panose="05050102010706020507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FNAME, LNAME, DEPENDENT_NAME </a:t>
            </a:r>
            <a:r>
              <a:rPr lang="en-US" altLang="en-US" sz="2200" dirty="0"/>
              <a:t>(ACTUAL_DEPS)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RESULT will now contain the name of female employees and their dependents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02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3" descr="fig08_05continue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57" y="228181"/>
            <a:ext cx="548640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3" descr="fig08_05continue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5"/>
          <a:stretch>
            <a:fillRect/>
          </a:stretch>
        </p:blipFill>
        <p:spPr bwMode="auto">
          <a:xfrm>
            <a:off x="6225771" y="1211031"/>
            <a:ext cx="5187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2" descr="fig08_05continued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4"/>
          <a:stretch>
            <a:fillRect/>
          </a:stretch>
        </p:blipFill>
        <p:spPr bwMode="auto">
          <a:xfrm>
            <a:off x="1411257" y="5507787"/>
            <a:ext cx="54864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1"/>
          <p:cNvSpPr>
            <a:spLocks noChangeArrowheads="1"/>
          </p:cNvSpPr>
          <p:nvPr/>
        </p:nvSpPr>
        <p:spPr bwMode="auto">
          <a:xfrm>
            <a:off x="1411257" y="2490556"/>
            <a:ext cx="456636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</a:rPr>
              <a:t>FEMALE_EMPS </a:t>
            </a:r>
            <a:r>
              <a:rPr lang="en-US" altLang="en-US" sz="11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100" b="1" dirty="0">
                <a:solidFill>
                  <a:schemeClr val="tx1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r>
              <a:rPr lang="en-US" altLang="en-US" sz="1100" baseline="-25000" dirty="0">
                <a:solidFill>
                  <a:schemeClr val="tx1"/>
                </a:solidFill>
              </a:rPr>
              <a:t>SEX=’F’</a:t>
            </a:r>
            <a:r>
              <a:rPr lang="en-US" altLang="ja-JP" sz="1100" dirty="0">
                <a:solidFill>
                  <a:schemeClr val="tx1"/>
                </a:solidFill>
              </a:rPr>
              <a:t>(EMPLOYEE)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</a:rPr>
              <a:t>EMPNAMES </a:t>
            </a:r>
            <a:r>
              <a:rPr lang="en-US" altLang="en-US" sz="11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100" b="1" dirty="0">
                <a:solidFill>
                  <a:schemeClr val="tx1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r>
              <a:rPr lang="en-US" altLang="en-US" sz="1100" baseline="-25000" dirty="0">
                <a:solidFill>
                  <a:schemeClr val="tx1"/>
                </a:solidFill>
              </a:rPr>
              <a:t>FNAME, LNAME, SSN </a:t>
            </a:r>
            <a:r>
              <a:rPr lang="en-US" altLang="en-US" sz="1100" dirty="0">
                <a:solidFill>
                  <a:schemeClr val="tx1"/>
                </a:solidFill>
              </a:rPr>
              <a:t>(FEMALE_EMPS)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</a:rPr>
              <a:t>EMP_DEPENDENTS </a:t>
            </a:r>
            <a:r>
              <a:rPr lang="en-US" altLang="en-US" sz="11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100" dirty="0">
                <a:solidFill>
                  <a:schemeClr val="tx1"/>
                </a:solidFill>
              </a:rPr>
              <a:t>EMPNAMES x DEPENDENT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</a:rPr>
              <a:t>ACTUAL_DEPS </a:t>
            </a:r>
            <a:r>
              <a:rPr lang="en-US" altLang="en-US" sz="11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100" b="1" dirty="0">
                <a:solidFill>
                  <a:schemeClr val="tx1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r>
              <a:rPr lang="en-US" altLang="en-US" sz="1100" baseline="-25000" dirty="0">
                <a:solidFill>
                  <a:schemeClr val="tx1"/>
                </a:solidFill>
              </a:rPr>
              <a:t>SSN=ESSN</a:t>
            </a:r>
            <a:r>
              <a:rPr lang="en-US" altLang="en-US" sz="1100" dirty="0">
                <a:solidFill>
                  <a:schemeClr val="tx1"/>
                </a:solidFill>
              </a:rPr>
              <a:t>(EMP_DEPENDENTS)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</a:rPr>
              <a:t>RESULT </a:t>
            </a:r>
            <a:r>
              <a:rPr lang="en-US" altLang="en-US" sz="11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100" b="1" dirty="0">
                <a:solidFill>
                  <a:schemeClr val="tx1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r>
              <a:rPr lang="en-US" altLang="en-US" sz="1100" baseline="-25000" dirty="0">
                <a:solidFill>
                  <a:schemeClr val="tx1"/>
                </a:solidFill>
              </a:rPr>
              <a:t>FNAME, LNAME, DEPENDENT_NAME </a:t>
            </a:r>
            <a:r>
              <a:rPr lang="en-US" altLang="en-US" sz="1100" dirty="0">
                <a:solidFill>
                  <a:schemeClr val="tx1"/>
                </a:solidFill>
              </a:rPr>
              <a:t>(ACTUAL_DEPS)</a:t>
            </a:r>
          </a:p>
        </p:txBody>
      </p:sp>
    </p:spTree>
    <p:extLst>
      <p:ext uri="{BB962C8B-B14F-4D97-AF65-F5344CB8AC3E}">
        <p14:creationId xmlns:p14="http://schemas.microsoft.com/office/powerpoint/2010/main" val="385588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Relational Operations: JOIN</a:t>
            </a:r>
          </a:p>
        </p:txBody>
      </p:sp>
      <p:sp>
        <p:nvSpPr>
          <p:cNvPr id="79876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JOIN Operation (denoted </a:t>
            </a:r>
            <a:r>
              <a:rPr lang="en-US" altLang="en-US" sz="2400" dirty="0" smtClean="0"/>
              <a:t>by         )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The sequence of CARTESIAN PRODECT followed by SELECT is used quite commonly to identify and select related tuples from two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 special operation, called JOIN combines this sequence into a single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This operation is very important for any relational database with more than a single relation, because it allows us </a:t>
            </a:r>
            <a:r>
              <a:rPr lang="en-US" altLang="en-US" sz="2200" i="1" dirty="0"/>
              <a:t>combine related tuples</a:t>
            </a:r>
            <a:r>
              <a:rPr lang="en-US" altLang="en-US" sz="2200" dirty="0"/>
              <a:t> from various relations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The general form of a join operation on two relations R(A1, A2, . . ., An) and S(B1, B2, . . ., </a:t>
            </a:r>
            <a:r>
              <a:rPr lang="en-US" altLang="en-US" sz="2200" dirty="0" err="1"/>
              <a:t>Bm</a:t>
            </a:r>
            <a:r>
              <a:rPr lang="en-US" altLang="en-US" sz="2200" dirty="0"/>
              <a:t>) is:</a:t>
            </a:r>
          </a:p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R     </a:t>
            </a:r>
            <a:r>
              <a:rPr lang="en-US" altLang="en-US" sz="2200" baseline="-25000" dirty="0"/>
              <a:t>&lt;join condition&gt;</a:t>
            </a:r>
            <a:r>
              <a:rPr lang="en-US" altLang="en-US" sz="2200" dirty="0"/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where R and S can be any relations that result from general </a:t>
            </a:r>
            <a:r>
              <a:rPr lang="en-US" altLang="en-US" sz="2200" i="1" dirty="0"/>
              <a:t>relational algebra expressions</a:t>
            </a:r>
            <a:r>
              <a:rPr lang="en-US" altLang="en-US" sz="22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grpSp>
        <p:nvGrpSpPr>
          <p:cNvPr id="79877" name="Group 25"/>
          <p:cNvGrpSpPr>
            <a:grpSpLocks/>
          </p:cNvGrpSpPr>
          <p:nvPr/>
        </p:nvGrpSpPr>
        <p:grpSpPr bwMode="auto">
          <a:xfrm>
            <a:off x="4706011" y="1889184"/>
            <a:ext cx="392200" cy="212485"/>
            <a:chOff x="377" y="2904"/>
            <a:chExt cx="154" cy="110"/>
          </a:xfrm>
        </p:grpSpPr>
        <p:sp>
          <p:nvSpPr>
            <p:cNvPr id="79883" name="Line 2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" name="Line 2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" name="Line 2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6" name="Line 2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878" name="Group 35"/>
          <p:cNvGrpSpPr>
            <a:grpSpLocks/>
          </p:cNvGrpSpPr>
          <p:nvPr/>
        </p:nvGrpSpPr>
        <p:grpSpPr bwMode="auto">
          <a:xfrm>
            <a:off x="5599982" y="4397196"/>
            <a:ext cx="244475" cy="174625"/>
            <a:chOff x="377" y="2904"/>
            <a:chExt cx="154" cy="110"/>
          </a:xfrm>
        </p:grpSpPr>
        <p:sp>
          <p:nvSpPr>
            <p:cNvPr id="79879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1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2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45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Binary Relational Operations: JOIN (cont.)</a:t>
            </a:r>
          </a:p>
        </p:txBody>
      </p:sp>
      <p:sp>
        <p:nvSpPr>
          <p:cNvPr id="8192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1763714" y="1600200"/>
            <a:ext cx="8447087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Example: Suppose that we want to retrieve the name of the manager of each department.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To get the manager’s name, we need to combine each DEPARTMENT tuple with the EMPLOYEE tuple whose SSN value matches the MGRSSN value in the department tuple.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We do this by using the join           operation.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DEPT_MGR </a:t>
            </a:r>
            <a:r>
              <a:rPr lang="en-US" altLang="en-US" sz="2200">
                <a:sym typeface="Symbol" panose="05050102010706020507" pitchFamily="18" charset="2"/>
              </a:rPr>
              <a:t></a:t>
            </a:r>
            <a:r>
              <a:rPr lang="en-US" altLang="en-US" sz="2200"/>
              <a:t> DEPARTMENT        </a:t>
            </a:r>
            <a:r>
              <a:rPr lang="en-US" altLang="en-US" sz="2200" baseline="-25000"/>
              <a:t>MGRSSN=SSN </a:t>
            </a:r>
            <a:r>
              <a:rPr lang="en-US" altLang="en-US" sz="2200"/>
              <a:t>EMPLOYEE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MGRSSN=SSN is the join 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Combines each department record with the employee who manages the department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The join condition can also be specified as DEPARTMENT.MGRSSN= EMPLOYEE.SSN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  <p:grpSp>
        <p:nvGrpSpPr>
          <p:cNvPr id="81925" name="Group 4"/>
          <p:cNvGrpSpPr>
            <a:grpSpLocks/>
          </p:cNvGrpSpPr>
          <p:nvPr/>
        </p:nvGrpSpPr>
        <p:grpSpPr bwMode="auto">
          <a:xfrm>
            <a:off x="5786438" y="3207231"/>
            <a:ext cx="401637" cy="212725"/>
            <a:chOff x="377" y="2904"/>
            <a:chExt cx="154" cy="110"/>
          </a:xfrm>
        </p:grpSpPr>
        <p:sp>
          <p:nvSpPr>
            <p:cNvPr id="81931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9"/>
          <p:cNvGrpSpPr>
            <a:grpSpLocks/>
          </p:cNvGrpSpPr>
          <p:nvPr/>
        </p:nvGrpSpPr>
        <p:grpSpPr bwMode="auto">
          <a:xfrm>
            <a:off x="5930900" y="3831326"/>
            <a:ext cx="330200" cy="215900"/>
            <a:chOff x="377" y="2904"/>
            <a:chExt cx="154" cy="110"/>
          </a:xfrm>
        </p:grpSpPr>
        <p:sp>
          <p:nvSpPr>
            <p:cNvPr id="81927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664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 noChangeArrowheads="1"/>
          </p:cNvSpPr>
          <p:nvPr>
            <p:ph type="title"/>
          </p:nvPr>
        </p:nvSpPr>
        <p:spPr>
          <a:xfrm>
            <a:off x="1752600" y="303214"/>
            <a:ext cx="8153400" cy="992187"/>
          </a:xfrm>
        </p:spPr>
        <p:txBody>
          <a:bodyPr/>
          <a:lstStyle/>
          <a:p>
            <a:r>
              <a:rPr lang="en-US" altLang="en-US" sz="2400">
                <a:latin typeface="Verdana" panose="020B0604030504040204" pitchFamily="34" charset="0"/>
              </a:rPr>
              <a:t>Result of the JOIN operation</a:t>
            </a:r>
          </a:p>
        </p:txBody>
      </p:sp>
      <p:pic>
        <p:nvPicPr>
          <p:cNvPr id="83971" name="Picture 2" descr="fig08_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76550"/>
            <a:ext cx="8229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1"/>
          <p:cNvSpPr>
            <a:spLocks noChangeArrowheads="1"/>
          </p:cNvSpPr>
          <p:nvPr/>
        </p:nvSpPr>
        <p:spPr bwMode="auto">
          <a:xfrm>
            <a:off x="2286000" y="1858963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Verdana" panose="020B0604030504040204" pitchFamily="34" charset="0"/>
              </a:rPr>
              <a:t>DEPT_MGR ← DEPARTMENT       </a:t>
            </a:r>
            <a:r>
              <a:rPr lang="en-US" altLang="en-US" sz="2000" baseline="-25000">
                <a:solidFill>
                  <a:schemeClr val="tx1"/>
                </a:solidFill>
                <a:latin typeface="Verdana" panose="020B0604030504040204" pitchFamily="34" charset="0"/>
              </a:rPr>
              <a:t>Mgr_ssn=Ssn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pitchFamily="34" charset="0"/>
              </a:rPr>
              <a:t>EMPLOYEE.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83974" name="Group 9"/>
          <p:cNvGrpSpPr>
            <a:grpSpLocks/>
          </p:cNvGrpSpPr>
          <p:nvPr/>
        </p:nvGrpSpPr>
        <p:grpSpPr bwMode="auto">
          <a:xfrm>
            <a:off x="6065839" y="1966914"/>
            <a:ext cx="365125" cy="238125"/>
            <a:chOff x="377" y="2904"/>
            <a:chExt cx="154" cy="110"/>
          </a:xfrm>
        </p:grpSpPr>
        <p:sp>
          <p:nvSpPr>
            <p:cNvPr id="83975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8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19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properties of JOIN</a:t>
            </a:r>
          </a:p>
        </p:txBody>
      </p:sp>
      <p:sp>
        <p:nvSpPr>
          <p:cNvPr id="8499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Consider the following JOIN operation:</a:t>
            </a:r>
          </a:p>
          <a:p>
            <a:pPr lvl="1" eaLnBrk="1" hangingPunct="1"/>
            <a:r>
              <a:rPr lang="en-US" altLang="en-US" sz="2200" dirty="0"/>
              <a:t>R(A1, A2, . . ., An)                   S(B1, B2, . . ., </a:t>
            </a:r>
            <a:r>
              <a:rPr lang="en-US" altLang="en-US" sz="2200" dirty="0" err="1"/>
              <a:t>Bm</a:t>
            </a:r>
            <a:r>
              <a:rPr lang="en-US" altLang="en-US" sz="2200" dirty="0"/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</a:t>
            </a:r>
            <a:r>
              <a:rPr lang="en-US" altLang="en-US" dirty="0" err="1"/>
              <a:t>R.Ai</a:t>
            </a:r>
            <a:r>
              <a:rPr lang="en-US" altLang="en-US" dirty="0"/>
              <a:t>=</a:t>
            </a:r>
            <a:r>
              <a:rPr lang="en-US" altLang="en-US" dirty="0" err="1"/>
              <a:t>S.Bj</a:t>
            </a:r>
            <a:endParaRPr lang="en-US" altLang="en-US" dirty="0"/>
          </a:p>
          <a:p>
            <a:pPr lvl="1" eaLnBrk="1" hangingPunct="1"/>
            <a:r>
              <a:rPr lang="en-US" altLang="en-US" sz="2200" dirty="0"/>
              <a:t>Result is a relation Q with degree n + m attributes:</a:t>
            </a:r>
          </a:p>
          <a:p>
            <a:pPr lvl="2" eaLnBrk="1" hangingPunct="1"/>
            <a:r>
              <a:rPr lang="en-US" altLang="en-US" dirty="0"/>
              <a:t>Q(A1, A2, . . ., An, B1, B2, . . ., </a:t>
            </a:r>
            <a:r>
              <a:rPr lang="en-US" altLang="en-US" dirty="0" err="1"/>
              <a:t>Bm</a:t>
            </a:r>
            <a:r>
              <a:rPr lang="en-US" altLang="en-US" dirty="0"/>
              <a:t>), in that order.</a:t>
            </a:r>
          </a:p>
          <a:p>
            <a:pPr lvl="1" eaLnBrk="1" hangingPunct="1"/>
            <a:r>
              <a:rPr lang="en-US" altLang="en-US" sz="2200" dirty="0"/>
              <a:t>The resulting relation state has one tuple for each combination of tuples—r from R and s from S, but </a:t>
            </a:r>
            <a:r>
              <a:rPr lang="en-US" altLang="en-US" sz="2200" i="1" dirty="0"/>
              <a:t>only if they satisfy the join condition</a:t>
            </a:r>
            <a:r>
              <a:rPr lang="en-US" altLang="en-US" sz="2200" dirty="0"/>
              <a:t> r[Ai]=s[</a:t>
            </a:r>
            <a:r>
              <a:rPr lang="en-US" altLang="en-US" sz="2200" dirty="0" err="1"/>
              <a:t>Bj</a:t>
            </a:r>
            <a:r>
              <a:rPr lang="en-US" altLang="en-US" sz="2200" dirty="0"/>
              <a:t>]</a:t>
            </a:r>
          </a:p>
          <a:p>
            <a:pPr lvl="1" eaLnBrk="1" hangingPunct="1"/>
            <a:r>
              <a:rPr lang="en-US" altLang="en-US" sz="2200" dirty="0"/>
              <a:t>Hence, if R has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R</a:t>
            </a:r>
            <a:r>
              <a:rPr lang="en-US" altLang="en-US" sz="2200" dirty="0"/>
              <a:t> tuples, and S has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S</a:t>
            </a:r>
            <a:r>
              <a:rPr lang="en-US" altLang="en-US" sz="2200" dirty="0"/>
              <a:t> tuples, then the join result will generally have </a:t>
            </a:r>
            <a:r>
              <a:rPr lang="en-US" altLang="en-US" sz="2200" i="1" dirty="0"/>
              <a:t>less than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R</a:t>
            </a:r>
            <a:r>
              <a:rPr lang="en-US" altLang="en-US" sz="2200" dirty="0"/>
              <a:t> *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S</a:t>
            </a:r>
            <a:r>
              <a:rPr lang="en-US" altLang="en-US" sz="2200" dirty="0"/>
              <a:t> tuples.</a:t>
            </a:r>
          </a:p>
          <a:p>
            <a:pPr lvl="1" eaLnBrk="1" hangingPunct="1"/>
            <a:r>
              <a:rPr lang="en-US" altLang="en-US" sz="2200" dirty="0"/>
              <a:t>Only related tuples (based on the join condition) will appear in the result</a:t>
            </a:r>
          </a:p>
        </p:txBody>
      </p:sp>
      <p:grpSp>
        <p:nvGrpSpPr>
          <p:cNvPr id="84997" name="Group 17"/>
          <p:cNvGrpSpPr>
            <a:grpSpLocks/>
          </p:cNvGrpSpPr>
          <p:nvPr/>
        </p:nvGrpSpPr>
        <p:grpSpPr bwMode="auto">
          <a:xfrm>
            <a:off x="4040039" y="2219865"/>
            <a:ext cx="441325" cy="347663"/>
            <a:chOff x="377" y="2904"/>
            <a:chExt cx="154" cy="110"/>
          </a:xfrm>
        </p:grpSpPr>
        <p:sp>
          <p:nvSpPr>
            <p:cNvPr id="84998" name="Line 18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" name="Line 19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Line 20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1" name="Line 21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11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properties of JOIN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general case of JOIN operation is called a Theta-join: R              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                       </a:t>
            </a:r>
            <a:r>
              <a:rPr lang="en-US" altLang="en-US" i="1" smtClean="0"/>
              <a:t>theta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join condition is called </a:t>
            </a:r>
            <a:r>
              <a:rPr lang="en-US" altLang="en-US" i="1" smtClean="0"/>
              <a:t>theta join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Most join conditions involve one or more equality conditions “AND”ed together;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R.Ai=S.Bj AND R.Ak=S.Bl AND R.Ap=S.Bq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grpSp>
        <p:nvGrpSpPr>
          <p:cNvPr id="87045" name="Group 4"/>
          <p:cNvGrpSpPr>
            <a:grpSpLocks/>
          </p:cNvGrpSpPr>
          <p:nvPr/>
        </p:nvGrpSpPr>
        <p:grpSpPr bwMode="auto">
          <a:xfrm>
            <a:off x="9891684" y="1893498"/>
            <a:ext cx="441325" cy="347663"/>
            <a:chOff x="377" y="2904"/>
            <a:chExt cx="154" cy="110"/>
          </a:xfrm>
        </p:grpSpPr>
        <p:sp>
          <p:nvSpPr>
            <p:cNvPr id="87046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7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8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9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52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Overview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algebra operations</a:t>
            </a:r>
            <a:r>
              <a:rPr lang="en-US" altLang="en-US" smtClean="0"/>
              <a:t> thus produce new relations</a:t>
            </a:r>
          </a:p>
          <a:p>
            <a:pPr lvl="1" eaLnBrk="1" hangingPunct="1"/>
            <a:r>
              <a:rPr lang="en-US" altLang="en-US" smtClean="0"/>
              <a:t>These can be further manipulated using operations of the same algebra</a:t>
            </a:r>
          </a:p>
          <a:p>
            <a:pPr eaLnBrk="1" hangingPunct="1"/>
            <a:r>
              <a:rPr lang="en-US" altLang="en-US" smtClean="0"/>
              <a:t>A sequence of relational algebra operations forms a </a:t>
            </a:r>
            <a:r>
              <a:rPr lang="en-US" altLang="en-US" b="1" smtClean="0"/>
              <a:t>relational algebra expression</a:t>
            </a:r>
          </a:p>
          <a:p>
            <a:pPr lvl="1" eaLnBrk="1" hangingPunct="1"/>
            <a:r>
              <a:rPr lang="en-US" altLang="en-US" sz="2500"/>
              <a:t>The result of a relational algebra expression is also a relation that represents the result of a database query (or retrieval request)</a:t>
            </a:r>
          </a:p>
        </p:txBody>
      </p:sp>
    </p:spTree>
    <p:extLst>
      <p:ext uri="{BB962C8B-B14F-4D97-AF65-F5344CB8AC3E}">
        <p14:creationId xmlns:p14="http://schemas.microsoft.com/office/powerpoint/2010/main" val="146869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Binary Relational Operations: EQUIJOIN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EQUIJOIN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most common use of join involves join conditions with </a:t>
            </a:r>
            <a:r>
              <a:rPr lang="en-US" altLang="en-US" i="1" smtClean="0"/>
              <a:t>equality comparisons</a:t>
            </a:r>
            <a:r>
              <a:rPr lang="en-US" altLang="en-US" smtClean="0"/>
              <a:t> 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Such a join, where the only comparison operator used is =, is called an EQUIJOIN.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the result of an EQUIJOIN we always have one or more pairs of attributes (whose names need not be  identical) that have identical values in every tuple.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JOIN seen in the previous example was an EQUIJOIN.</a:t>
            </a:r>
          </a:p>
        </p:txBody>
      </p:sp>
    </p:spTree>
    <p:extLst>
      <p:ext uri="{BB962C8B-B14F-4D97-AF65-F5344CB8AC3E}">
        <p14:creationId xmlns:p14="http://schemas.microsoft.com/office/powerpoint/2010/main" val="23226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Binary Relational Operations: </a:t>
            </a:r>
            <a:br>
              <a:rPr lang="en-US" altLang="en-US" sz="3200"/>
            </a:br>
            <a:r>
              <a:rPr lang="en-US" altLang="en-US" sz="3200"/>
              <a:t>NATURAL JOIN Operation</a:t>
            </a:r>
          </a:p>
        </p:txBody>
      </p:sp>
      <p:sp>
        <p:nvSpPr>
          <p:cNvPr id="9114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NATURAL JOIN Operation </a:t>
            </a:r>
          </a:p>
          <a:p>
            <a:pPr lvl="1" eaLnBrk="1" hangingPunct="1"/>
            <a:r>
              <a:rPr lang="en-US" altLang="en-US" sz="2200"/>
              <a:t>Another variation of JOIN called NATURAL JOIN — denoted by </a:t>
            </a:r>
            <a:r>
              <a:rPr lang="en-US" altLang="en-US"/>
              <a:t>*</a:t>
            </a:r>
            <a:r>
              <a:rPr lang="en-US" altLang="en-US" sz="2200"/>
              <a:t> — was created to get rid of the second (superfluous) attribute in an EQUIJOIN condition.</a:t>
            </a:r>
          </a:p>
          <a:p>
            <a:pPr lvl="2" eaLnBrk="1" hangingPunct="1"/>
            <a:r>
              <a:rPr lang="en-US" altLang="en-US"/>
              <a:t>because one of each pair of attributes with identical values is superfluous</a:t>
            </a:r>
          </a:p>
          <a:p>
            <a:pPr lvl="1" eaLnBrk="1" hangingPunct="1"/>
            <a:r>
              <a:rPr lang="en-US" altLang="en-US" sz="2200"/>
              <a:t>The standard definition of natural join requires that the two join attributes, or each pair of corresponding join attributes, </a:t>
            </a:r>
            <a:r>
              <a:rPr lang="en-US" altLang="en-US" sz="2200" i="1"/>
              <a:t>have the same name</a:t>
            </a:r>
            <a:r>
              <a:rPr lang="en-US" altLang="en-US" sz="2200"/>
              <a:t> in both relations	   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88659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Relational Operations </a:t>
            </a:r>
            <a:r>
              <a:rPr lang="en-US" altLang="en-US" sz="3200"/>
              <a:t>NATURAL JOIN </a:t>
            </a:r>
            <a:r>
              <a:rPr lang="en-US" altLang="en-US" smtClean="0"/>
              <a:t>(continued)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63714" y="1600200"/>
            <a:ext cx="8294687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To apply a natural join on the DNUMBER attributes of DEPARTMENT and DEPT_LOCATIONS, it is sufficient to write: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/>
              <a:t>DEPT_LOCS </a:t>
            </a:r>
            <a:r>
              <a:rPr lang="en-US" altLang="en-US" sz="1900">
                <a:sym typeface="Symbol" panose="05050102010706020507" pitchFamily="18" charset="2"/>
              </a:rPr>
              <a:t></a:t>
            </a:r>
            <a:r>
              <a:rPr lang="en-US" altLang="en-US" sz="1900"/>
              <a:t> DEPARTMENT * DEPT_LOCATIONS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Only attribute with the same name is DNUMBER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implicit join condition is created based on this attribute: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DEPARTMENT.DNUMBER=DEPT_LOCATIONS.DNUMBER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Another example: Q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000"/>
              <a:t> R(A,B,C,D) * S(C,D,E)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implicit join condition includes </a:t>
            </a:r>
            <a:r>
              <a:rPr lang="en-US" altLang="en-US" sz="2000" i="1"/>
              <a:t>each pair</a:t>
            </a:r>
            <a:r>
              <a:rPr lang="en-US" altLang="en-US" sz="2000"/>
              <a:t> of attributes with the same name, “AND”ed together: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R.C=S.C AND R.D=S.D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Result keeps only one attribute of each such pair: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Q(A,B,C,D,E)</a:t>
            </a:r>
          </a:p>
        </p:txBody>
      </p:sp>
    </p:spTree>
    <p:extLst>
      <p:ext uri="{BB962C8B-B14F-4D97-AF65-F5344CB8AC3E}">
        <p14:creationId xmlns:p14="http://schemas.microsoft.com/office/powerpoint/2010/main" val="422399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Example of NATURAL JOIN operation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3357563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952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4" y="1455739"/>
            <a:ext cx="72278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9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Complete Set of Relational Operations</a:t>
            </a:r>
          </a:p>
        </p:txBody>
      </p:sp>
      <p:sp>
        <p:nvSpPr>
          <p:cNvPr id="9728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set of operations including SELECT </a:t>
            </a:r>
            <a:r>
              <a:rPr lang="en-US" altLang="en-US" dirty="0" smtClean="0">
                <a:latin typeface="Symbol" panose="05050102010706020507" pitchFamily="18" charset="2"/>
              </a:rPr>
              <a:t></a:t>
            </a:r>
            <a:r>
              <a:rPr lang="en-US" altLang="en-US" dirty="0" smtClean="0"/>
              <a:t>, PROJECT </a:t>
            </a:r>
            <a:r>
              <a:rPr lang="en-US" altLang="en-US" dirty="0" smtClean="0">
                <a:latin typeface="Symbol" panose="05050102010706020507" pitchFamily="18" charset="2"/>
              </a:rPr>
              <a:t></a:t>
            </a:r>
            <a:r>
              <a:rPr lang="en-US" altLang="en-US" dirty="0" smtClean="0"/>
              <a:t> , UNION </a:t>
            </a:r>
            <a:r>
              <a:rPr lang="en-US" altLang="en-US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, DIFFERENCE </a:t>
            </a:r>
            <a:r>
              <a:rPr lang="en-US" altLang="en-US" dirty="0" smtClean="0">
                <a:latin typeface="Symbol" panose="05050102010706020507" pitchFamily="18" charset="2"/>
              </a:rPr>
              <a:t>-</a:t>
            </a:r>
            <a:r>
              <a:rPr lang="en-US" altLang="en-US" dirty="0" smtClean="0"/>
              <a:t> , RENAME </a:t>
            </a:r>
            <a:r>
              <a:rPr lang="en-US" altLang="en-US" dirty="0" smtClean="0">
                <a:sym typeface="Symbol" panose="05050102010706020507" pitchFamily="18" charset="2"/>
              </a:rPr>
              <a:t></a:t>
            </a:r>
            <a:r>
              <a:rPr lang="en-US" altLang="en-US" dirty="0" smtClean="0"/>
              <a:t>, and CARTESIAN PRODUCT X is called a </a:t>
            </a:r>
            <a:r>
              <a:rPr lang="en-US" altLang="en-US" i="1" dirty="0" smtClean="0"/>
              <a:t>complete set</a:t>
            </a:r>
            <a:r>
              <a:rPr lang="en-US" altLang="en-US" dirty="0" smtClean="0"/>
              <a:t> because any other relational algebra expression can be expressed by a combination of these five operations.</a:t>
            </a:r>
          </a:p>
          <a:p>
            <a:pPr eaLnBrk="1" hangingPunct="1"/>
            <a:r>
              <a:rPr lang="en-US" altLang="en-US" dirty="0" smtClean="0"/>
              <a:t>For example: </a:t>
            </a:r>
          </a:p>
          <a:p>
            <a:pPr lvl="1" eaLnBrk="1" hangingPunct="1"/>
            <a:r>
              <a:rPr lang="en-US" altLang="en-US" dirty="0" smtClean="0"/>
              <a:t>R </a:t>
            </a:r>
            <a:r>
              <a:rPr lang="en-US" altLang="en-US" dirty="0" smtClean="0">
                <a:latin typeface="Symbol" panose="05050102010706020507" pitchFamily="18" charset="2"/>
              </a:rPr>
              <a:t></a:t>
            </a:r>
            <a:r>
              <a:rPr lang="en-US" altLang="en-US" dirty="0" smtClean="0"/>
              <a:t> S = (R </a:t>
            </a:r>
            <a:r>
              <a:rPr lang="en-US" altLang="en-US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 S ) – ((R </a:t>
            </a:r>
            <a:r>
              <a:rPr lang="en-US" altLang="en-US" dirty="0" smtClean="0">
                <a:latin typeface="Symbol" panose="05050102010706020507" pitchFamily="18" charset="2"/>
              </a:rPr>
              <a:t>-</a:t>
            </a:r>
            <a:r>
              <a:rPr lang="en-US" altLang="en-US" dirty="0" smtClean="0"/>
              <a:t> S) </a:t>
            </a:r>
            <a:r>
              <a:rPr lang="en-US" altLang="en-US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 (S </a:t>
            </a:r>
            <a:r>
              <a:rPr lang="en-US" altLang="en-US" dirty="0" smtClean="0">
                <a:latin typeface="Symbol" panose="05050102010706020507" pitchFamily="18" charset="2"/>
              </a:rPr>
              <a:t>-</a:t>
            </a:r>
            <a:r>
              <a:rPr lang="en-US" altLang="en-US" dirty="0" smtClean="0"/>
              <a:t> R))</a:t>
            </a:r>
          </a:p>
          <a:p>
            <a:pPr lvl="1" eaLnBrk="1" hangingPunct="1"/>
            <a:r>
              <a:rPr lang="en-US" altLang="en-US" dirty="0" smtClean="0"/>
              <a:t>R       </a:t>
            </a:r>
            <a:r>
              <a:rPr lang="en-US" altLang="en-US" dirty="0" smtClean="0"/>
              <a:t>  </a:t>
            </a:r>
            <a:r>
              <a:rPr lang="en-US" altLang="en-US" baseline="-25000" dirty="0" smtClean="0"/>
              <a:t>&lt;</a:t>
            </a:r>
            <a:r>
              <a:rPr lang="en-US" altLang="en-US" baseline="-25000" dirty="0" smtClean="0"/>
              <a:t>join condition&gt;</a:t>
            </a:r>
            <a:r>
              <a:rPr lang="en-US" altLang="en-US" dirty="0" smtClean="0"/>
              <a:t>S = </a:t>
            </a:r>
            <a:r>
              <a:rPr lang="en-US" altLang="en-US" dirty="0" smtClean="0">
                <a:latin typeface="Symbol" panose="05050102010706020507" pitchFamily="18" charset="2"/>
              </a:rPr>
              <a:t></a:t>
            </a:r>
            <a:r>
              <a:rPr lang="en-US" altLang="en-US" dirty="0" smtClean="0"/>
              <a:t> </a:t>
            </a:r>
            <a:r>
              <a:rPr lang="en-US" altLang="en-US" baseline="-25000" dirty="0" smtClean="0"/>
              <a:t>&lt;join condition&gt;</a:t>
            </a:r>
            <a:r>
              <a:rPr lang="en-US" altLang="en-US" dirty="0" smtClean="0"/>
              <a:t> (R X S)</a:t>
            </a:r>
          </a:p>
        </p:txBody>
      </p:sp>
      <p:grpSp>
        <p:nvGrpSpPr>
          <p:cNvPr id="97285" name="Group 9"/>
          <p:cNvGrpSpPr>
            <a:grpSpLocks/>
          </p:cNvGrpSpPr>
          <p:nvPr/>
        </p:nvGrpSpPr>
        <p:grpSpPr bwMode="auto">
          <a:xfrm>
            <a:off x="1854710" y="4426790"/>
            <a:ext cx="487362" cy="257354"/>
            <a:chOff x="377" y="2904"/>
            <a:chExt cx="154" cy="110"/>
          </a:xfrm>
        </p:grpSpPr>
        <p:sp>
          <p:nvSpPr>
            <p:cNvPr id="97286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081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 noChangeArrowheads="1"/>
          </p:cNvSpPr>
          <p:nvPr>
            <p:ph type="title"/>
          </p:nvPr>
        </p:nvSpPr>
        <p:spPr>
          <a:xfrm>
            <a:off x="1762126" y="611189"/>
            <a:ext cx="7796213" cy="663575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Division</a:t>
            </a:r>
          </a:p>
        </p:txBody>
      </p:sp>
      <p:sp>
        <p:nvSpPr>
          <p:cNvPr id="1003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00200" y="1514475"/>
            <a:ext cx="8839200" cy="4572000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Retrieve the names of employees who work on all the projects that ‘John Smith’ works on.</a:t>
            </a:r>
          </a:p>
          <a:p>
            <a:pPr>
              <a:defRPr/>
            </a:pPr>
            <a:r>
              <a:rPr lang="en-US" altLang="en-US" sz="2000" dirty="0"/>
              <a:t>First retrieve the list of project numbers that ‘John Smith’ works on in the intermediate relation SMITH_PNOS: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sz="1100" dirty="0"/>
          </a:p>
          <a:p>
            <a:pPr>
              <a:defRPr/>
            </a:pPr>
            <a:r>
              <a:rPr lang="en-US" altLang="en-US" sz="2000" dirty="0"/>
              <a:t>Next, create a relation that includes a tuple &lt;</a:t>
            </a:r>
            <a:r>
              <a:rPr lang="en-US" altLang="en-US" sz="2000" dirty="0" err="1"/>
              <a:t>Pno</a:t>
            </a:r>
            <a:r>
              <a:rPr lang="en-US" altLang="en-US" sz="2000" dirty="0"/>
              <a:t>, ESSN&gt;, whenever the employee whose SSN is ESSN works on the project whose number is PNO in the intermediate relation SSN_PNOS</a:t>
            </a:r>
          </a:p>
          <a:p>
            <a:pPr>
              <a:defRPr/>
            </a:pPr>
            <a:endParaRPr lang="en-US" altLang="en-US" sz="1050" dirty="0"/>
          </a:p>
          <a:p>
            <a:pPr>
              <a:defRPr/>
            </a:pPr>
            <a:endParaRPr lang="en-US" altLang="en-US" sz="1050" dirty="0"/>
          </a:p>
          <a:p>
            <a:pPr>
              <a:defRPr/>
            </a:pPr>
            <a:r>
              <a:rPr lang="en-US" altLang="en-US" sz="2000" dirty="0"/>
              <a:t>Finally apply the division operation, to the two relations, which gives the desired employees’ SSN</a:t>
            </a:r>
          </a:p>
        </p:txBody>
      </p:sp>
      <p:pic>
        <p:nvPicPr>
          <p:cNvPr id="993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52" y="2870201"/>
            <a:ext cx="52260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52" y="4454526"/>
            <a:ext cx="41116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52" y="5680075"/>
            <a:ext cx="47355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93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8" y="244476"/>
            <a:ext cx="8920163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84" y="4828368"/>
            <a:ext cx="51816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84" y="5453064"/>
            <a:ext cx="41116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65" y="5892801"/>
            <a:ext cx="47371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0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latin typeface="Verdana" panose="020B0604030504040204" pitchFamily="34" charset="0"/>
              </a:rPr>
              <a:t>Operations </a:t>
            </a:r>
            <a:r>
              <a:rPr lang="en-US" altLang="en-US" sz="3200" dirty="0">
                <a:latin typeface="Verdana" panose="020B0604030504040204" pitchFamily="34" charset="0"/>
              </a:rPr>
              <a:t>of Relational Algebra</a:t>
            </a:r>
          </a:p>
        </p:txBody>
      </p:sp>
      <p:pic>
        <p:nvPicPr>
          <p:cNvPr id="101379" name="Picture 2" descr="tab08_0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881188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55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latin typeface="Verdana" panose="020B0604030504040204" pitchFamily="34" charset="0"/>
              </a:rPr>
              <a:t>Operations </a:t>
            </a:r>
            <a:r>
              <a:rPr lang="en-US" altLang="en-US" sz="3200" dirty="0">
                <a:latin typeface="Verdana" panose="020B0604030504040204" pitchFamily="34" charset="0"/>
              </a:rPr>
              <a:t>of Relational Algebra (continued)</a:t>
            </a:r>
          </a:p>
        </p:txBody>
      </p:sp>
      <p:pic>
        <p:nvPicPr>
          <p:cNvPr id="102403" name="Picture 2" descr="tab08_0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1"/>
            <a:ext cx="86868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04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 Function Operation</a:t>
            </a:r>
          </a:p>
        </p:txBody>
      </p:sp>
      <p:sp>
        <p:nvSpPr>
          <p:cNvPr id="1034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Use of the Aggregate Functional operation ℱ</a:t>
            </a:r>
          </a:p>
          <a:p>
            <a:pPr lvl="1" eaLnBrk="1" hangingPunct="1"/>
            <a:r>
              <a:rPr lang="en-US" altLang="en-US" sz="2200"/>
              <a:t>ℱ</a:t>
            </a:r>
            <a:r>
              <a:rPr lang="en-US" altLang="en-US" sz="2200" baseline="-25000"/>
              <a:t>MAX Salary</a:t>
            </a:r>
            <a:r>
              <a:rPr lang="en-US" altLang="en-US" sz="2200"/>
              <a:t> (EMPLOYEE) retrieves the maximum salary value from the EMPLOYEE relation</a:t>
            </a:r>
          </a:p>
          <a:p>
            <a:pPr lvl="1" eaLnBrk="1" hangingPunct="1"/>
            <a:r>
              <a:rPr lang="en-US" altLang="en-US" sz="2200"/>
              <a:t>ℱ</a:t>
            </a:r>
            <a:r>
              <a:rPr lang="en-US" altLang="en-US" sz="2200" baseline="-25000"/>
              <a:t>MIN Salary</a:t>
            </a:r>
            <a:r>
              <a:rPr lang="en-US" altLang="en-US" sz="2200"/>
              <a:t> (EMPLOYEE) retrieves the minimum Salary value from the EMPLOYEE relation</a:t>
            </a:r>
          </a:p>
          <a:p>
            <a:pPr lvl="1" eaLnBrk="1" hangingPunct="1"/>
            <a:r>
              <a:rPr lang="en-US" altLang="en-US" sz="2200"/>
              <a:t>ℱ</a:t>
            </a:r>
            <a:r>
              <a:rPr lang="en-US" altLang="en-US" sz="2200" baseline="-25000"/>
              <a:t>SUM Salary</a:t>
            </a:r>
            <a:r>
              <a:rPr lang="en-US" altLang="en-US" sz="2200"/>
              <a:t> (EMPLOYEE) retrieves the sum of the Salary from the EMPLOYEE relation</a:t>
            </a:r>
          </a:p>
          <a:p>
            <a:pPr lvl="1" eaLnBrk="1" hangingPunct="1"/>
            <a:r>
              <a:rPr lang="en-US" altLang="en-US" sz="2200"/>
              <a:t> ℱ</a:t>
            </a:r>
            <a:r>
              <a:rPr lang="en-US" altLang="en-US" sz="2200" baseline="-25000"/>
              <a:t>COUNT SSN, AVERAGE Salary</a:t>
            </a:r>
            <a:r>
              <a:rPr lang="en-US" altLang="en-US" sz="2200"/>
              <a:t> (EMPLOYEE) computes the count (number) of employees and their average salary</a:t>
            </a:r>
          </a:p>
          <a:p>
            <a:pPr lvl="2" eaLnBrk="1" hangingPunct="1"/>
            <a:r>
              <a:rPr lang="en-US" altLang="en-US"/>
              <a:t>Note: count just counts the number of rows, without removing duplicates</a:t>
            </a:r>
          </a:p>
        </p:txBody>
      </p:sp>
    </p:spTree>
    <p:extLst>
      <p:ext uri="{BB962C8B-B14F-4D97-AF65-F5344CB8AC3E}">
        <p14:creationId xmlns:p14="http://schemas.microsoft.com/office/powerpoint/2010/main" val="356713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Brief History of Origins of Algebra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Muhammad </a:t>
            </a:r>
            <a:r>
              <a:rPr lang="en-US" altLang="en-US" sz="2400" dirty="0" err="1"/>
              <a:t>ibn</a:t>
            </a:r>
            <a:r>
              <a:rPr lang="en-US" altLang="en-US" sz="2400" dirty="0"/>
              <a:t> Musa al-Khwarizmi (800-847 CE) – from Morocco wrote a book titled al-</a:t>
            </a:r>
            <a:r>
              <a:rPr lang="en-US" altLang="en-US" sz="2400" dirty="0" err="1"/>
              <a:t>jabr</a:t>
            </a:r>
            <a:r>
              <a:rPr lang="en-US" altLang="en-US" sz="2400" dirty="0"/>
              <a:t> about arithmetic of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Book was translated into Latin.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Its title (al-</a:t>
            </a:r>
            <a:r>
              <a:rPr lang="en-US" altLang="en-US" sz="2100" dirty="0" err="1"/>
              <a:t>jabr</a:t>
            </a:r>
            <a:r>
              <a:rPr lang="en-US" altLang="en-US" sz="2100" dirty="0"/>
              <a:t>) gave Algebra its name.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Al-Khwarizmi called variables “shay”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“Shay” is Arabic for “thing”.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Spanish transliterated “shay” as “</a:t>
            </a:r>
            <a:r>
              <a:rPr lang="en-US" altLang="en-US" sz="2100" dirty="0" err="1"/>
              <a:t>xay</a:t>
            </a:r>
            <a:r>
              <a:rPr lang="en-US" altLang="en-US" sz="2100" dirty="0"/>
              <a:t>” (“x” was “</a:t>
            </a:r>
            <a:r>
              <a:rPr lang="en-US" altLang="en-US" sz="2100" dirty="0" err="1"/>
              <a:t>sh</a:t>
            </a:r>
            <a:r>
              <a:rPr lang="en-US" altLang="en-US" sz="2100" dirty="0"/>
              <a:t>” in Spain).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In time this word was abbreviated as x.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Where does the word Algorithm come from?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Algorithm originates from “al-Khwarizmi"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Reference</a:t>
            </a:r>
            <a:r>
              <a:rPr lang="en-US" altLang="en-US" sz="2100" dirty="0" smtClean="0"/>
              <a:t>: (</a:t>
            </a:r>
            <a:r>
              <a:rPr lang="en-US" altLang="en-US" sz="1700" dirty="0">
                <a:hlinkClick r:id="rId3"/>
              </a:rPr>
              <a:t>http://www.pbs.org/empires/islam/innoalgebra.html</a:t>
            </a:r>
            <a:r>
              <a:rPr lang="en-US" alt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459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Grouping with Aggregation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previous examples all summarized one or more attributes for a set of tuples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Maximum Salary or Count (number of) Ssn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Grouping can be combined with 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Example: For each department, retrieve the DNO, COUNT SSN, and AVERAGE SALARY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variation of aggregate operation ℱ allows this: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Grouping attribute placed to left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Aggregate functions to right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aseline="-25000"/>
              <a:t>DNO</a:t>
            </a:r>
            <a:r>
              <a:rPr lang="en-US" altLang="en-US" sz="2200"/>
              <a:t> ℱ</a:t>
            </a:r>
            <a:r>
              <a:rPr lang="en-US" altLang="en-US" sz="2200" baseline="-25000"/>
              <a:t>COUNT SSN, AVERAGE Salary</a:t>
            </a:r>
            <a:r>
              <a:rPr lang="en-US" altLang="en-US" sz="2200"/>
              <a:t> (EMPLOYEE)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Above operation groups employees by DNO (department number) and computes the count of employees and average salary per department</a:t>
            </a:r>
          </a:p>
        </p:txBody>
      </p:sp>
    </p:spTree>
    <p:extLst>
      <p:ext uri="{BB962C8B-B14F-4D97-AF65-F5344CB8AC3E}">
        <p14:creationId xmlns:p14="http://schemas.microsoft.com/office/powerpoint/2010/main" val="381179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820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Aggregate Function Operation</a:t>
            </a:r>
          </a:p>
        </p:txBody>
      </p:sp>
      <p:pic>
        <p:nvPicPr>
          <p:cNvPr id="107523" name="Picture 2" descr="fig08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3429001"/>
            <a:ext cx="86868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Box 1"/>
          <p:cNvSpPr txBox="1">
            <a:spLocks noChangeArrowheads="1"/>
          </p:cNvSpPr>
          <p:nvPr/>
        </p:nvSpPr>
        <p:spPr bwMode="auto">
          <a:xfrm>
            <a:off x="2214563" y="1630363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lphaLcPeriod"/>
              <a:defRPr/>
            </a:pPr>
            <a:r>
              <a:rPr lang="en-US" altLang="en-US" sz="2400" dirty="0" err="1">
                <a:solidFill>
                  <a:schemeClr val="tx1"/>
                </a:solidFill>
                <a:latin typeface="Times" panose="02020603050405020304" pitchFamily="18" charset="0"/>
              </a:rPr>
              <a:t>ρ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R</a:t>
            </a:r>
            <a:r>
              <a:rPr lang="en-US" altLang="en-US" sz="24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altLang="en-US" sz="24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Dno</a:t>
            </a:r>
            <a:r>
              <a:rPr lang="en-US" altLang="en-US" sz="24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altLang="en-US" sz="24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No_of_employees</a:t>
            </a:r>
            <a:r>
              <a:rPr lang="en-US" altLang="en-US" sz="24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altLang="en-US" sz="24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Average_sal</a:t>
            </a:r>
            <a:r>
              <a:rPr lang="en-US" altLang="en-US" sz="24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altLang="en-US" sz="24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Dno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ℑ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COUNT </a:t>
            </a:r>
            <a:r>
              <a:rPr lang="en-US" altLang="en-US" sz="24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Ssn</a:t>
            </a:r>
            <a:r>
              <a:rPr lang="en-US" altLang="en-US" sz="24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, AVERAGE Salary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(EMPLOYEE)).</a:t>
            </a: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c.   ℑ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COUNT </a:t>
            </a:r>
            <a:r>
              <a:rPr lang="en-US" altLang="en-US" sz="24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Ssn</a:t>
            </a:r>
            <a:r>
              <a:rPr lang="en-US" altLang="en-US" sz="24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, AVERAGE Salary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(EMPLOYEE).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0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Examples of Queries in Relational Algebra : Procedural &amp; Single Form</a:t>
            </a:r>
          </a:p>
        </p:txBody>
      </p:sp>
      <p:sp>
        <p:nvSpPr>
          <p:cNvPr id="108548" name="Rectangle 9"/>
          <p:cNvSpPr>
            <a:spLocks noChangeArrowheads="1"/>
          </p:cNvSpPr>
          <p:nvPr/>
        </p:nvSpPr>
        <p:spPr bwMode="auto">
          <a:xfrm>
            <a:off x="1752600" y="1627189"/>
            <a:ext cx="85471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Q1: Retrieve the name and address of all employees who work for the ‘Research’ department.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RESEARCH_DEPT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Symbol" panose="05050102010706020507" pitchFamily="18" charset="2"/>
              </a:rPr>
              <a:t>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</a:rPr>
              <a:t>DNAME=’Research’ </a:t>
            </a:r>
            <a:r>
              <a:rPr lang="en-US" altLang="en-US" sz="1800" dirty="0">
                <a:latin typeface="Times New Roman" panose="02020603050405020304" pitchFamily="18" charset="0"/>
              </a:rPr>
              <a:t>(DEPARTMENT)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RESEARCH_EMPS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dirty="0">
                <a:latin typeface="Times New Roman" panose="02020603050405020304" pitchFamily="18" charset="0"/>
              </a:rPr>
              <a:t>(RESEARCH_DEPT       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00" baseline="-25000" dirty="0" smtClean="0">
                <a:latin typeface="Times New Roman" panose="02020603050405020304" pitchFamily="18" charset="0"/>
              </a:rPr>
              <a:t>DNUMBER</a:t>
            </a:r>
            <a:r>
              <a:rPr lang="en-US" altLang="en-US" sz="1200" baseline="-25000" dirty="0">
                <a:latin typeface="Times New Roman" panose="02020603050405020304" pitchFamily="18" charset="0"/>
              </a:rPr>
              <a:t>= DNOEMPLOYEE</a:t>
            </a:r>
            <a:r>
              <a:rPr lang="en-US" altLang="en-US" sz="1800" dirty="0">
                <a:latin typeface="Times New Roman" panose="02020603050405020304" pitchFamily="18" charset="0"/>
              </a:rPr>
              <a:t>EMPLOYEE)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RESULT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</a:rPr>
              <a:t>FNAME, LNAME, ADDRESS</a:t>
            </a:r>
            <a:r>
              <a:rPr lang="en-US" altLang="en-US" sz="1800" dirty="0">
                <a:latin typeface="Times New Roman" panose="02020603050405020304" pitchFamily="18" charset="0"/>
              </a:rPr>
              <a:t> (RESEARCH_EMPS)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900" dirty="0">
              <a:latin typeface="Times New Roman" panose="02020603050405020304" pitchFamily="18" charset="0"/>
            </a:endParaRPr>
          </a:p>
        </p:txBody>
      </p:sp>
      <p:grpSp>
        <p:nvGrpSpPr>
          <p:cNvPr id="108549" name="Group 10"/>
          <p:cNvGrpSpPr>
            <a:grpSpLocks/>
          </p:cNvGrpSpPr>
          <p:nvPr/>
        </p:nvGrpSpPr>
        <p:grpSpPr bwMode="auto">
          <a:xfrm>
            <a:off x="6477000" y="2720976"/>
            <a:ext cx="374650" cy="174625"/>
            <a:chOff x="377" y="2904"/>
            <a:chExt cx="154" cy="110"/>
          </a:xfrm>
        </p:grpSpPr>
        <p:sp>
          <p:nvSpPr>
            <p:cNvPr id="108550" name="Line 11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Line 12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Line 13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Line 14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15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Examples of Queries in Relational Algebra – Procedural &amp; Single</a:t>
            </a:r>
          </a:p>
        </p:txBody>
      </p:sp>
      <p:sp>
        <p:nvSpPr>
          <p:cNvPr id="106500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752600" y="1652588"/>
            <a:ext cx="854710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900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Q6: Retrieve the names of employees who have no dependents.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</a:rPr>
              <a:t>ALL_EMPS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latin typeface="Times New Roman" panose="02020603050405020304" pitchFamily="18" charset="0"/>
              </a:rPr>
              <a:t>(EMPLOYEE)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</a:rPr>
              <a:t>	EMPS_WITH_DEPS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</a:rPr>
              <a:t>SSN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</a:rPr>
              <a:t>ESSN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</a:rPr>
              <a:t>DEPENDENT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</a:rPr>
              <a:t>EMPS_WITHOUT_DEPS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Times New Roman" panose="02020603050405020304" pitchFamily="18" charset="0"/>
              </a:rPr>
              <a:t> (ALL_EMPS </a:t>
            </a:r>
            <a:r>
              <a:rPr lang="en-US" altLang="en-US" sz="2000" dirty="0"/>
              <a:t>-</a:t>
            </a:r>
            <a:r>
              <a:rPr lang="en-US" altLang="en-US" sz="2000" dirty="0">
                <a:latin typeface="Times New Roman" panose="02020603050405020304" pitchFamily="18" charset="0"/>
              </a:rPr>
              <a:t> EMPS_WITH_DEPS)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</a:rPr>
              <a:t>RESULT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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LNAME, FNAME</a:t>
            </a:r>
            <a:r>
              <a:rPr lang="en-US" altLang="en-US" sz="2000" dirty="0">
                <a:latin typeface="Times New Roman" panose="02020603050405020304" pitchFamily="18" charset="0"/>
              </a:rPr>
              <a:t> (EMPS_WITHOUT_DEPS * EMPLOYEE)</a:t>
            </a:r>
          </a:p>
          <a:p>
            <a:pPr marL="0" indent="0">
              <a:buNone/>
              <a:defRPr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3200" dirty="0">
                <a:solidFill>
                  <a:srgbClr val="800000"/>
                </a:solidFill>
                <a:latin typeface="+mj-lt"/>
              </a:rPr>
              <a:t>Single Expression Form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Times New Roman" panose="02020603050405020304" pitchFamily="18" charset="0"/>
              </a:rPr>
              <a:t>	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sz="2400" baseline="-25000" dirty="0" err="1"/>
              <a:t>Lname</a:t>
            </a:r>
            <a:r>
              <a:rPr lang="en-US" altLang="en-US" sz="2400" baseline="-25000" dirty="0"/>
              <a:t>, </a:t>
            </a:r>
            <a:r>
              <a:rPr lang="en-US" altLang="en-US" sz="2400" baseline="-25000" dirty="0" err="1"/>
              <a:t>Fname</a:t>
            </a:r>
            <a:r>
              <a:rPr lang="en-US" altLang="en-US" dirty="0"/>
              <a:t>((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sz="2400" baseline="-25000" dirty="0" err="1"/>
              <a:t>Ssn</a:t>
            </a:r>
            <a:r>
              <a:rPr lang="en-US" altLang="en-US" sz="2000" dirty="0"/>
              <a:t> </a:t>
            </a:r>
            <a:r>
              <a:rPr lang="en-US" altLang="en-US" dirty="0"/>
              <a:t>(EMPLOYEE) − ρ </a:t>
            </a:r>
            <a:r>
              <a:rPr lang="en-US" altLang="en-US" sz="2400" baseline="-25000" dirty="0" err="1"/>
              <a:t>Ssn</a:t>
            </a:r>
            <a:r>
              <a:rPr lang="en-US" altLang="en-US" dirty="0"/>
              <a:t> (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sz="2000" dirty="0" err="1"/>
              <a:t>Essn</a:t>
            </a:r>
            <a:r>
              <a:rPr lang="en-US" altLang="en-US" sz="2000" dirty="0"/>
              <a:t> </a:t>
            </a:r>
            <a:r>
              <a:rPr lang="en-US" altLang="en-US" dirty="0"/>
              <a:t>(DEPENDENT))) ∗ EMPLOYEE)</a:t>
            </a:r>
          </a:p>
        </p:txBody>
      </p:sp>
    </p:spTree>
    <p:extLst>
      <p:ext uri="{BB962C8B-B14F-4D97-AF65-F5344CB8AC3E}">
        <p14:creationId xmlns:p14="http://schemas.microsoft.com/office/powerpoint/2010/main" val="31583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</a:t>
            </a: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1752600" y="1652588"/>
            <a:ext cx="854710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b="1"/>
              <a:t>The Tuple Relational Calculus</a:t>
            </a:r>
          </a:p>
          <a:p>
            <a:pPr eaLnBrk="1" hangingPunct="1"/>
            <a:r>
              <a:rPr lang="en-US" b="1"/>
              <a:t>The Domain Relational Calculus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60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Overview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Relational Algebra consists of several groups of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Unary 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SELECT (symbol: </a:t>
            </a:r>
            <a:r>
              <a:rPr lang="en-US" altLang="en-US" b="1" smtClean="0">
                <a:latin typeface="Symbol" panose="05050102010706020507" pitchFamily="18" charset="2"/>
              </a:rPr>
              <a:t></a:t>
            </a:r>
            <a:r>
              <a:rPr lang="en-US" altLang="en-US" sz="1800"/>
              <a:t> (sigma))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PROJECT (symbol: </a:t>
            </a:r>
            <a:r>
              <a:rPr lang="en-US" altLang="en-US" sz="1800" b="1">
                <a:latin typeface="Symbol" panose="05050102010706020507" pitchFamily="18" charset="2"/>
              </a:rPr>
              <a:t> </a:t>
            </a:r>
            <a:r>
              <a:rPr lang="en-US" altLang="en-US" sz="1800"/>
              <a:t>(pi))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RENAME (symbol: </a:t>
            </a:r>
            <a:r>
              <a:rPr lang="en-US" altLang="en-US" sz="1800" b="1">
                <a:sym typeface="Symbol" panose="05050102010706020507" pitchFamily="18" charset="2"/>
              </a:rPr>
              <a:t>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/>
              <a:t>(rho))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Relational Algebra Operations From Set Theory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UNION ( </a:t>
            </a:r>
            <a:r>
              <a:rPr lang="en-US" altLang="en-US" sz="1800" b="1">
                <a:latin typeface="Symbol" panose="05050102010706020507" pitchFamily="18" charset="2"/>
              </a:rPr>
              <a:t></a:t>
            </a:r>
            <a:r>
              <a:rPr lang="en-US" altLang="en-US" sz="1800"/>
              <a:t> ), INTERSECTION ( </a:t>
            </a:r>
            <a:r>
              <a:rPr lang="en-US" altLang="en-US" sz="1800" b="1">
                <a:latin typeface="Symbol" panose="05050102010706020507" pitchFamily="18" charset="2"/>
              </a:rPr>
              <a:t></a:t>
            </a:r>
            <a:r>
              <a:rPr lang="en-US" altLang="en-US" sz="1800">
                <a:latin typeface="Symbol" panose="05050102010706020507" pitchFamily="18" charset="2"/>
              </a:rPr>
              <a:t> </a:t>
            </a:r>
            <a:r>
              <a:rPr lang="en-US" altLang="en-US" sz="1800"/>
              <a:t>), DIFFERENCE (or MINUS, </a:t>
            </a:r>
            <a:r>
              <a:rPr lang="en-US" altLang="en-US" sz="1800" b="1"/>
              <a:t>–</a:t>
            </a:r>
            <a:r>
              <a:rPr lang="en-US" altLang="en-US" sz="1800"/>
              <a:t>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CARTESIAN PRODUCT ( </a:t>
            </a:r>
            <a:r>
              <a:rPr lang="en-US" altLang="en-US" sz="1800" b="1"/>
              <a:t>x</a:t>
            </a:r>
            <a:r>
              <a:rPr lang="en-US" altLang="en-US" sz="1800"/>
              <a:t>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Binary 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JOIN (several variations of JOIN exist)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Additional 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OUTER JOINS, OUTER UNION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AGGREGATE FUNCTIONS (These compute summary of information: for example, SUM, COUNT, AVG, MIN, MAX)</a:t>
            </a:r>
          </a:p>
        </p:txBody>
      </p:sp>
    </p:spTree>
    <p:extLst>
      <p:ext uri="{BB962C8B-B14F-4D97-AF65-F5344CB8AC3E}">
        <p14:creationId xmlns:p14="http://schemas.microsoft.com/office/powerpoint/2010/main" val="266195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Database State for COMPANY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3936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All examples discussed below refer to the COMPANY database shown here.</a:t>
            </a:r>
          </a:p>
          <a:p>
            <a:pPr eaLnBrk="1" hangingPunct="1"/>
            <a:endParaRPr lang="en-US" altLang="en-US" sz="2000" dirty="0"/>
          </a:p>
        </p:txBody>
      </p:sp>
      <p:pic>
        <p:nvPicPr>
          <p:cNvPr id="25605" name="Picture 6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12" y="2258713"/>
            <a:ext cx="5519534" cy="409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81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SELECT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SELECT operation (denoted by </a:t>
            </a:r>
            <a:r>
              <a:rPr lang="en-US" altLang="en-US" b="1" smtClean="0">
                <a:latin typeface="Symbol" panose="05050102010706020507" pitchFamily="18" charset="2"/>
              </a:rPr>
              <a:t></a:t>
            </a:r>
            <a:r>
              <a:rPr lang="en-US" altLang="en-US" sz="2000"/>
              <a:t> (sigma)) is used to select a </a:t>
            </a:r>
            <a:r>
              <a:rPr lang="en-US" altLang="en-US" sz="2000" i="1"/>
              <a:t>subset</a:t>
            </a:r>
            <a:r>
              <a:rPr lang="en-US" altLang="en-US" sz="2000"/>
              <a:t> of the tuples from a relation based on a </a:t>
            </a:r>
            <a:r>
              <a:rPr lang="en-US" altLang="en-US" sz="2000" b="1"/>
              <a:t>selection condition</a:t>
            </a:r>
            <a:r>
              <a:rPr lang="en-US" alt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 selection condition acts as a </a:t>
            </a:r>
            <a:r>
              <a:rPr lang="en-US" altLang="en-US" sz="2200" b="1"/>
              <a:t>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Keeps only those tuples that satisfy the qualifying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Tuples satisfying the condition are </a:t>
            </a:r>
            <a:r>
              <a:rPr lang="en-US" altLang="en-US" sz="2200" i="1"/>
              <a:t>selected</a:t>
            </a:r>
            <a:r>
              <a:rPr lang="en-US" altLang="en-US" sz="2200"/>
              <a:t> whereas the other tuples are discarded (</a:t>
            </a:r>
            <a:r>
              <a:rPr lang="en-US" altLang="en-US" sz="2200" i="1"/>
              <a:t>filtered out</a:t>
            </a:r>
            <a:r>
              <a:rPr lang="en-US" altLang="en-US" sz="22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Select the EMPLOYEE tuples whose department number is 4: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latin typeface="Symbol" panose="05050102010706020507" pitchFamily="18" charset="2"/>
              </a:rPr>
              <a:t></a:t>
            </a:r>
            <a:r>
              <a:rPr lang="en-US" altLang="en-US" sz="2000"/>
              <a:t> </a:t>
            </a:r>
            <a:r>
              <a:rPr lang="en-US" altLang="en-US" sz="2000" baseline="-25000"/>
              <a:t>DNO = 4</a:t>
            </a:r>
            <a:r>
              <a:rPr lang="en-US" altLang="en-US" sz="2000"/>
              <a:t> (EMPLOYEE)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Select the employee tuples whose salary is greater than $30,000: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latin typeface="Symbol" panose="05050102010706020507" pitchFamily="18" charset="2"/>
              </a:rPr>
              <a:t></a:t>
            </a:r>
            <a:r>
              <a:rPr lang="en-US" altLang="en-US" sz="2000"/>
              <a:t> </a:t>
            </a:r>
            <a:r>
              <a:rPr lang="en-US" altLang="en-US" sz="2000" baseline="-25000"/>
              <a:t>SALARY &gt; 30,000</a:t>
            </a:r>
            <a:r>
              <a:rPr lang="en-US" altLang="en-US" sz="2000"/>
              <a:t> (EMPLOYEE)</a:t>
            </a:r>
          </a:p>
        </p:txBody>
      </p:sp>
    </p:spTree>
    <p:extLst>
      <p:ext uri="{BB962C8B-B14F-4D97-AF65-F5344CB8AC3E}">
        <p14:creationId xmlns:p14="http://schemas.microsoft.com/office/powerpoint/2010/main" val="61329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SELECT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800"/>
              <a:t>In general, the </a:t>
            </a:r>
            <a:r>
              <a:rPr lang="en-US" altLang="en-US" sz="2800" i="1"/>
              <a:t>select</a:t>
            </a:r>
            <a:r>
              <a:rPr lang="en-US" altLang="en-US" sz="2800"/>
              <a:t> operation is denoted by </a:t>
            </a:r>
            <a:r>
              <a:rPr lang="en-US" altLang="en-US" sz="3600" b="1">
                <a:latin typeface="Symbol" panose="05050102010706020507" pitchFamily="18" charset="2"/>
              </a:rPr>
              <a:t></a:t>
            </a:r>
            <a:r>
              <a:rPr lang="en-US" altLang="en-US" sz="2800"/>
              <a:t> </a:t>
            </a:r>
            <a:r>
              <a:rPr lang="en-US" altLang="en-US" sz="2800" baseline="-25000"/>
              <a:t>&lt;selection condition&gt;</a:t>
            </a:r>
            <a:r>
              <a:rPr lang="en-US" altLang="en-US" sz="2800"/>
              <a:t>(R) where</a:t>
            </a:r>
          </a:p>
          <a:p>
            <a:pPr lvl="2" eaLnBrk="1" hangingPunct="1"/>
            <a:r>
              <a:rPr lang="en-US" altLang="en-US" smtClean="0"/>
              <a:t>the symbol </a:t>
            </a:r>
            <a:r>
              <a:rPr lang="en-US" altLang="en-US" sz="3200" b="1">
                <a:latin typeface="Symbol" panose="05050102010706020507" pitchFamily="18" charset="2"/>
              </a:rPr>
              <a:t></a:t>
            </a:r>
            <a:r>
              <a:rPr lang="en-US" altLang="en-US" smtClean="0"/>
              <a:t> (sigma) is used to denote the </a:t>
            </a:r>
            <a:r>
              <a:rPr lang="en-US" altLang="en-US" i="1" smtClean="0"/>
              <a:t>select</a:t>
            </a:r>
            <a:r>
              <a:rPr lang="en-US" altLang="en-US" smtClean="0"/>
              <a:t> operator</a:t>
            </a:r>
          </a:p>
          <a:p>
            <a:pPr lvl="2" eaLnBrk="1" hangingPunct="1"/>
            <a:r>
              <a:rPr lang="en-US" altLang="en-US" smtClean="0"/>
              <a:t>the selection condition is a Boolean (conditional) expression specified on the attributes of relation R</a:t>
            </a:r>
          </a:p>
          <a:p>
            <a:pPr lvl="2" eaLnBrk="1" hangingPunct="1"/>
            <a:r>
              <a:rPr lang="en-US" altLang="en-US" smtClean="0"/>
              <a:t>tuples that make the condition </a:t>
            </a:r>
            <a:r>
              <a:rPr lang="en-US" altLang="en-US" b="1" smtClean="0"/>
              <a:t>true </a:t>
            </a:r>
            <a:r>
              <a:rPr lang="en-US" altLang="en-US" smtClean="0"/>
              <a:t>are selected</a:t>
            </a:r>
          </a:p>
          <a:p>
            <a:pPr lvl="3" eaLnBrk="1" hangingPunct="1"/>
            <a:r>
              <a:rPr lang="en-US" altLang="en-US" smtClean="0"/>
              <a:t>appear in the result of the operation</a:t>
            </a:r>
          </a:p>
          <a:p>
            <a:pPr lvl="2" eaLnBrk="1" hangingPunct="1"/>
            <a:r>
              <a:rPr lang="en-US" altLang="en-US" smtClean="0"/>
              <a:t>tuples that make the condition </a:t>
            </a:r>
            <a:r>
              <a:rPr lang="en-US" altLang="en-US" b="1" smtClean="0"/>
              <a:t>false </a:t>
            </a:r>
            <a:r>
              <a:rPr lang="en-US" altLang="en-US" smtClean="0"/>
              <a:t>are filtered out</a:t>
            </a:r>
          </a:p>
          <a:p>
            <a:pPr lvl="3" eaLnBrk="1" hangingPunct="1"/>
            <a:r>
              <a:rPr lang="en-US" altLang="en-US" smtClean="0"/>
              <a:t>discarded from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22448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326</TotalTime>
  <Words>3415</Words>
  <Application>Microsoft Office PowerPoint</Application>
  <PresentationFormat>Widescreen</PresentationFormat>
  <Paragraphs>379</Paragraphs>
  <Slides>54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ＭＳ Ｐゴシック</vt:lpstr>
      <vt:lpstr>ＭＳ Ｐゴシック</vt:lpstr>
      <vt:lpstr>Arial</vt:lpstr>
      <vt:lpstr>Calibri</vt:lpstr>
      <vt:lpstr>Calibri Light</vt:lpstr>
      <vt:lpstr>Symbol</vt:lpstr>
      <vt:lpstr>Tahoma</vt:lpstr>
      <vt:lpstr>Times</vt:lpstr>
      <vt:lpstr>Times New Roman</vt:lpstr>
      <vt:lpstr>Verdana</vt:lpstr>
      <vt:lpstr>Wingdings</vt:lpstr>
      <vt:lpstr>Office Theme</vt:lpstr>
      <vt:lpstr>    Database Systems</vt:lpstr>
      <vt:lpstr> </vt:lpstr>
      <vt:lpstr>Relational Algebra Overview</vt:lpstr>
      <vt:lpstr>Relational Algebra Overview (continued)</vt:lpstr>
      <vt:lpstr>Brief History of Origins of Algebra</vt:lpstr>
      <vt:lpstr>Relational Algebra Overview</vt:lpstr>
      <vt:lpstr>Database State for COMPANY</vt:lpstr>
      <vt:lpstr>Unary Relational Operations: SELECT</vt:lpstr>
      <vt:lpstr>Unary Relational Operations: SELECT</vt:lpstr>
      <vt:lpstr>Unary Relational Operations: SELECT (continued)</vt:lpstr>
      <vt:lpstr>PowerPoint Presentation</vt:lpstr>
      <vt:lpstr>Unary Relational Operations: PROJECT</vt:lpstr>
      <vt:lpstr>Unary Relational Operations: PROJECT (cont.)</vt:lpstr>
      <vt:lpstr>Unary Relational Operations: PROJECT (contd.)</vt:lpstr>
      <vt:lpstr>Examples of applying SELECT and PROJECT operations</vt:lpstr>
      <vt:lpstr>Relational Algebra Expressions</vt:lpstr>
      <vt:lpstr>Single expression versus sequence of relational operations (Example)</vt:lpstr>
      <vt:lpstr>Unary Relational Operations: RENAME</vt:lpstr>
      <vt:lpstr>Unary Relational Operations: RENAME (continued)</vt:lpstr>
      <vt:lpstr>Unary Relational Operations: RENAME (continued)</vt:lpstr>
      <vt:lpstr>Example of applying multiple operations and RENAME</vt:lpstr>
      <vt:lpstr>Relational Algebra Operations from Set Theory: UNION </vt:lpstr>
      <vt:lpstr>UNION Compatibility / Type Compatibility</vt:lpstr>
      <vt:lpstr>UNION EXAMPLE</vt:lpstr>
      <vt:lpstr>Relational Algebra Operations from Set Theory: UNION </vt:lpstr>
      <vt:lpstr>Relational Algebra Operations from Set Theory </vt:lpstr>
      <vt:lpstr>Relational Algebra Operations from Set Theory: INTERSECTION</vt:lpstr>
      <vt:lpstr>Relational Algebra Operations from Set Theory: SET DIFFERENCE (cont.) </vt:lpstr>
      <vt:lpstr>Example to illustrate the result of UNION, INTERSECT, and DIFFERENCE</vt:lpstr>
      <vt:lpstr>Relational Algebra Operations from Set Theory: CARTESIAN PRODUCT</vt:lpstr>
      <vt:lpstr>Relational Algebra Operations from Set Theory: CARTESIAN PRODUCT (cont.)</vt:lpstr>
      <vt:lpstr>Relational Algebra Operations from Set Theory: CARTESIAN PRODUCT (cont.)</vt:lpstr>
      <vt:lpstr>Relational Algebra Operations from Set Theory: CARTESIAN PRODUCT (cont.)</vt:lpstr>
      <vt:lpstr>PowerPoint Presentation</vt:lpstr>
      <vt:lpstr>Binary Relational Operations: JOIN</vt:lpstr>
      <vt:lpstr>Binary Relational Operations: JOIN (cont.)</vt:lpstr>
      <vt:lpstr>Result of the JOIN operation</vt:lpstr>
      <vt:lpstr>Some properties of JOIN</vt:lpstr>
      <vt:lpstr>Some properties of JOIN</vt:lpstr>
      <vt:lpstr>Binary Relational Operations: EQUIJOIN</vt:lpstr>
      <vt:lpstr>Binary Relational Operations:  NATURAL JOIN Operation</vt:lpstr>
      <vt:lpstr>Binary Relational Operations NATURAL JOIN (continued)</vt:lpstr>
      <vt:lpstr>Example of NATURAL JOIN operation</vt:lpstr>
      <vt:lpstr>Complete Set of Relational Operations</vt:lpstr>
      <vt:lpstr>Division</vt:lpstr>
      <vt:lpstr>PowerPoint Presentation</vt:lpstr>
      <vt:lpstr>Operations of Relational Algebra</vt:lpstr>
      <vt:lpstr>Operations of Relational Algebra (continued)</vt:lpstr>
      <vt:lpstr>Aggregate Function Operation</vt:lpstr>
      <vt:lpstr>Using Grouping with Aggregation</vt:lpstr>
      <vt:lpstr>The Aggregate Function Operation</vt:lpstr>
      <vt:lpstr>Examples of Queries in Relational Algebra : Procedural &amp; Single Form</vt:lpstr>
      <vt:lpstr>Examples of Queries in Relational Algebra – Procedural &amp; Single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70</cp:revision>
  <dcterms:created xsi:type="dcterms:W3CDTF">2020-09-07T05:50:47Z</dcterms:created>
  <dcterms:modified xsi:type="dcterms:W3CDTF">2020-11-05T04:10:26Z</dcterms:modified>
</cp:coreProperties>
</file>