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21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1" r:id="rId67"/>
    <p:sldId id="442" r:id="rId68"/>
    <p:sldId id="443" r:id="rId69"/>
    <p:sldId id="444" r:id="rId70"/>
    <p:sldId id="445" r:id="rId71"/>
    <p:sldId id="446" r:id="rId72"/>
    <p:sldId id="447" r:id="rId73"/>
    <p:sldId id="448" r:id="rId74"/>
    <p:sldId id="449" r:id="rId75"/>
    <p:sldId id="450" r:id="rId76"/>
    <p:sldId id="451" r:id="rId77"/>
    <p:sldId id="45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CEC701-A2E9-4699-82D0-500EB43FBDE4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CFD3E49-A2AF-4ED4-97A1-408C53F2C922}" type="slidenum">
              <a:rPr lang="en-CA" altLang="en-US" sz="1200" i="0">
                <a:latin typeface="Tahoma" charset="0"/>
              </a:rPr>
              <a:pPr>
                <a:defRPr/>
              </a:pPr>
              <a:t>18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457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43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AAFE829-023C-4168-8EA5-208AB219C469}" type="slidenum">
              <a:rPr lang="en-CA" altLang="en-US" sz="1200" i="0">
                <a:latin typeface="Tahoma" charset="0"/>
              </a:rPr>
              <a:pPr>
                <a:defRPr/>
              </a:pPr>
              <a:t>20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686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75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EE0290C-B06E-4A01-8DF6-A21E57D38CAD}" type="slidenum">
              <a:rPr lang="en-CA" altLang="en-US" sz="1200" i="0">
                <a:latin typeface="Tahoma" charset="0"/>
              </a:rPr>
              <a:pPr>
                <a:defRPr/>
              </a:pPr>
              <a:t>22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891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663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65C894C-9719-49DF-82C2-233CD8F0C5B1}" type="slidenum">
              <a:rPr lang="en-CA" altLang="en-US" sz="1200" i="0">
                <a:latin typeface="Tahoma" charset="0"/>
              </a:rPr>
              <a:pPr>
                <a:defRPr/>
              </a:pPr>
              <a:t>24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3011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6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15BCFEB-279F-4F25-A247-78C31DF38D4E}" type="slidenum">
              <a:rPr lang="en-CA" altLang="en-US" sz="1200" i="0">
                <a:latin typeface="Tahoma" charset="0"/>
              </a:rPr>
              <a:pPr>
                <a:defRPr/>
              </a:pPr>
              <a:t>25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505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92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82FC366-69A2-48A9-B9C6-705BBE8900DE}" type="slidenum">
              <a:rPr lang="en-CA" altLang="en-US" sz="1200" i="0">
                <a:latin typeface="Tahoma" charset="0"/>
              </a:rPr>
              <a:pPr>
                <a:defRPr/>
              </a:pPr>
              <a:t>26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710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23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466E641-A834-4B00-A62C-075B46D27F09}" type="slidenum">
              <a:rPr lang="en-CA" altLang="en-US" sz="1200" i="0">
                <a:latin typeface="Tahoma" charset="0"/>
              </a:rPr>
              <a:pPr>
                <a:defRPr/>
              </a:pPr>
              <a:t>27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633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FE5E672-CF48-4512-B16D-8F08ED38FA60}" type="slidenum">
              <a:rPr lang="en-CA" altLang="en-US" sz="1200" i="0">
                <a:latin typeface="Tahoma" charset="0"/>
              </a:rPr>
              <a:pPr>
                <a:defRPr/>
              </a:pPr>
              <a:t>28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313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87A2328-AB23-4588-8876-F6C7A4EAA71D}" type="slidenum">
              <a:rPr lang="en-CA" altLang="en-US" sz="1200" i="0">
                <a:latin typeface="Tahoma" charset="0"/>
              </a:rPr>
              <a:pPr>
                <a:defRPr/>
              </a:pPr>
              <a:t>29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42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86EF7C7-AF85-4102-A2B0-499FD22B9DF1}" type="slidenum">
              <a:rPr lang="en-CA" altLang="en-US" sz="1200" i="0">
                <a:latin typeface="Tahoma" charset="0"/>
              </a:rPr>
              <a:pPr>
                <a:defRPr/>
              </a:pPr>
              <a:t>32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553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87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D0310C5-5508-400B-9A6B-A871811E3E63}" type="slidenum">
              <a:rPr lang="en-CA" altLang="en-US" sz="1200" i="0">
                <a:latin typeface="Tahoma" charset="0"/>
              </a:rPr>
              <a:pPr>
                <a:defRPr/>
              </a:pPr>
              <a:t>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638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388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3F8DE50-E0F5-4C70-B404-42B00264251F}" type="slidenum">
              <a:rPr lang="en-CA" altLang="en-US" sz="1200" i="0">
                <a:latin typeface="Tahoma" charset="0"/>
              </a:rPr>
              <a:pPr>
                <a:defRPr/>
              </a:pPr>
              <a:t>34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553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358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0C31CCC-96D0-45C8-A5A1-0EC0C6142922}" type="slidenum">
              <a:rPr lang="en-CA" altLang="en-US" sz="1200" i="0">
                <a:latin typeface="Tahoma" charset="0"/>
              </a:rPr>
              <a:pPr>
                <a:defRPr/>
              </a:pPr>
              <a:t>35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758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735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C847349-136F-46E9-A199-6A5CEA4C9548}" type="slidenum">
              <a:rPr lang="en-CA" altLang="en-US" sz="1200" i="0">
                <a:latin typeface="Tahoma" charset="0"/>
              </a:rPr>
              <a:pPr>
                <a:defRPr/>
              </a:pPr>
              <a:t>36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758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767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7915CD0-8705-4DC2-9E9A-6402EB13060E}" type="slidenum">
              <a:rPr lang="en-CA" altLang="en-US" sz="1200" i="0">
                <a:latin typeface="Tahoma" charset="0"/>
              </a:rPr>
              <a:pPr>
                <a:defRPr/>
              </a:pPr>
              <a:t>37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963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670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28701AB-34BF-4CC8-9603-F7C6B8E7ACD9}" type="slidenum">
              <a:rPr lang="en-CA" altLang="en-US" sz="1200" i="0">
                <a:latin typeface="Tahoma" charset="0"/>
              </a:rPr>
              <a:pPr>
                <a:defRPr/>
              </a:pPr>
              <a:t>39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1683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766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28C97BB-30CD-4351-8A7C-3AFBA13B614A}" type="slidenum">
              <a:rPr lang="en-CA" altLang="en-US" sz="1200" i="0">
                <a:latin typeface="Tahoma" charset="0"/>
              </a:rPr>
              <a:pPr>
                <a:defRPr/>
              </a:pPr>
              <a:t>40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3731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66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B1C6DD0-2881-4B5B-815E-32F46EAAC8DE}" type="slidenum">
              <a:rPr lang="en-CA" altLang="en-US" sz="1200" i="0">
                <a:latin typeface="Tahoma" charset="0"/>
              </a:rPr>
              <a:pPr>
                <a:defRPr/>
              </a:pPr>
              <a:t>41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577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753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61644B8-56A9-45D9-A2BA-F2A8D26955CE}" type="slidenum">
              <a:rPr lang="en-CA" altLang="en-US" sz="1200" i="0">
                <a:latin typeface="Tahoma" charset="0"/>
              </a:rPr>
              <a:pPr>
                <a:defRPr/>
              </a:pPr>
              <a:t>42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782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98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459111C-2C0B-4A3D-89F6-C5D3F3903D0E}" type="slidenum">
              <a:rPr lang="en-CA" altLang="en-US" sz="1200" i="0">
                <a:latin typeface="Tahoma" charset="0"/>
              </a:rPr>
              <a:pPr>
                <a:defRPr/>
              </a:pPr>
              <a:t>45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1923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993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54B1649-EB7C-405A-89BD-C776581ECC2A}" type="slidenum">
              <a:rPr lang="en-CA" altLang="en-US" sz="1200" i="0">
                <a:latin typeface="Tahoma" charset="0"/>
              </a:rPr>
              <a:pPr>
                <a:defRPr/>
              </a:pPr>
              <a:t>46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3971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3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CDD1344-7B97-4E9F-AA1F-0BDCA7A6CF8E}" type="slidenum">
              <a:rPr lang="en-CA" altLang="en-US" sz="1200" i="0">
                <a:latin typeface="Tahoma" charset="0"/>
              </a:rPr>
              <a:pPr>
                <a:defRPr/>
              </a:pPr>
              <a:t>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638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206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50EB3F3-58B6-4F87-AC33-012B4751EC29}" type="slidenum">
              <a:rPr lang="en-CA" altLang="en-US" sz="1200" i="0">
                <a:latin typeface="Tahoma" charset="0"/>
              </a:rPr>
              <a:pPr>
                <a:defRPr/>
              </a:pPr>
              <a:t>47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601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770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10EF2D2-BD43-4927-9A3B-E370AB288871}" type="slidenum">
              <a:rPr lang="en-CA" altLang="en-US" sz="1200" i="0">
                <a:latin typeface="Tahoma" charset="0"/>
              </a:rPr>
              <a:pPr>
                <a:defRPr/>
              </a:pPr>
              <a:t>48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011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133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001A5E0-9A79-4D1A-BF71-F05B30EF206A}" type="slidenum">
              <a:rPr lang="en-CA" altLang="en-US" sz="1200" i="0">
                <a:latin typeface="Tahoma" charset="0"/>
              </a:rPr>
              <a:pPr>
                <a:defRPr/>
              </a:pPr>
              <a:t>49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2163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933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C49F985-9DA7-42CF-BDE8-ABD48AAF68AC}" type="slidenum">
              <a:rPr lang="en-CA" altLang="en-US" sz="1200" i="0">
                <a:latin typeface="Tahoma" charset="0"/>
              </a:rPr>
              <a:pPr>
                <a:defRPr/>
              </a:pPr>
              <a:t>50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601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962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D2BFED7-848A-4C5D-A566-74732A64FA47}" type="slidenum">
              <a:rPr lang="en-CA" altLang="en-US" sz="1200" i="0">
                <a:latin typeface="Tahoma" charset="0"/>
              </a:rPr>
              <a:pPr>
                <a:defRPr/>
              </a:pPr>
              <a:t>51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806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01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9764100-8393-4C7A-B7C2-B5FF639A3CBE}" type="slidenum">
              <a:rPr lang="en-CA" altLang="en-US" sz="1200" i="0">
                <a:latin typeface="Tahoma" charset="0"/>
              </a:rPr>
              <a:pPr>
                <a:defRPr/>
              </a:pPr>
              <a:t>52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4211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224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78FAF29-C5F2-48F8-B59D-36C11CE02AD4}" type="slidenum">
              <a:rPr lang="en-CA" altLang="en-US" sz="1200" i="0">
                <a:latin typeface="Tahoma" charset="0"/>
              </a:rPr>
              <a:pPr>
                <a:defRPr/>
              </a:pPr>
              <a:t>53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099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032E15E-AC19-454D-8552-926DE8BEB52D}" type="slidenum">
              <a:rPr lang="en-CA" altLang="en-US" sz="1200" i="0">
                <a:latin typeface="Tahoma" charset="0"/>
              </a:rPr>
              <a:pPr>
                <a:defRPr/>
              </a:pPr>
              <a:t>54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132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F9CEF57-2BD0-47D9-8AE1-3B3BB80A18A5}" type="slidenum">
              <a:rPr lang="en-CA" altLang="en-US" sz="1200" i="0">
                <a:latin typeface="Tahoma" charset="0"/>
              </a:rPr>
              <a:pPr>
                <a:defRPr/>
              </a:pPr>
              <a:t>55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009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C5A6484-2DA8-4E64-A990-8498FE1D0801}" type="slidenum">
              <a:rPr lang="en-CA" altLang="en-US" sz="1200" i="0">
                <a:latin typeface="Tahoma" charset="0"/>
              </a:rPr>
              <a:pPr>
                <a:defRPr/>
              </a:pPr>
              <a:t>56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33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56A5BFA-F644-4B79-A3EE-819E7A8EF753}" type="slidenum">
              <a:rPr lang="en-CA" altLang="en-US" sz="1200" i="0">
                <a:latin typeface="Tahoma" charset="0"/>
              </a:rPr>
              <a:pPr>
                <a:defRPr/>
              </a:pPr>
              <a:t>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843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928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44334B5-F6FF-4727-9D5C-29A2936ED573}" type="slidenum">
              <a:rPr lang="en-CA" altLang="en-US" sz="1200" i="0">
                <a:latin typeface="Tahoma" charset="0"/>
              </a:rPr>
              <a:pPr>
                <a:defRPr/>
              </a:pPr>
              <a:t>57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30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A6AEB52-1AF5-4BEF-BDA2-81C1B2DD7481}" type="slidenum">
              <a:rPr lang="en-CA" altLang="en-US" sz="1200" i="0">
                <a:latin typeface="Tahoma" charset="0"/>
              </a:rPr>
              <a:pPr>
                <a:defRPr/>
              </a:pPr>
              <a:t>58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709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B6B7474-5D93-4363-9600-EE27E5552A80}" type="slidenum">
              <a:rPr lang="en-CA" altLang="en-US" sz="1200" i="0">
                <a:latin typeface="Tahoma" charset="0"/>
              </a:rPr>
              <a:pPr>
                <a:defRPr/>
              </a:pPr>
              <a:t>59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9920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ABCEA0B-DB3A-4829-9EC5-6CE246B425C4}" type="slidenum">
              <a:rPr lang="en-CA" altLang="en-US" sz="1200" i="0">
                <a:latin typeface="Tahoma" charset="0"/>
              </a:rPr>
              <a:pPr>
                <a:defRPr/>
              </a:pPr>
              <a:t>60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625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969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C4E2A88-F80D-4EC8-AB18-3222131F7457}" type="slidenum">
              <a:rPr lang="en-CA" altLang="en-US" sz="1200" i="0">
                <a:latin typeface="Tahoma" charset="0"/>
              </a:rPr>
              <a:pPr>
                <a:defRPr/>
              </a:pPr>
              <a:t>61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625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94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7AF4C44-3613-4C9F-8A09-DB4847008195}" type="slidenum">
              <a:rPr lang="en-CA" altLang="en-US" sz="1200" i="0">
                <a:latin typeface="Tahoma" charset="0"/>
              </a:rPr>
              <a:pPr>
                <a:defRPr/>
              </a:pPr>
              <a:t>62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830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214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1DA0FDC-2CAF-4D04-A294-971F0DF1EC5A}" type="slidenum">
              <a:rPr lang="en-CA" altLang="en-US" sz="1200" i="0">
                <a:latin typeface="Tahoma" charset="0"/>
              </a:rPr>
              <a:pPr>
                <a:defRPr/>
              </a:pPr>
              <a:t>63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830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102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96AEB73-293F-4E5F-B661-B193921E614E}" type="slidenum">
              <a:rPr lang="en-CA" altLang="en-US" sz="1200" i="0">
                <a:latin typeface="Tahoma" charset="0"/>
              </a:rPr>
              <a:pPr>
                <a:defRPr/>
              </a:pPr>
              <a:t>64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830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856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13AF8FD-F065-47BE-8B46-F4711A1FD39E}" type="slidenum">
              <a:rPr lang="en-CA" altLang="en-US" sz="1200" i="0">
                <a:latin typeface="Tahoma" charset="0"/>
              </a:rPr>
              <a:pPr>
                <a:defRPr/>
              </a:pPr>
              <a:t>65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3070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A4B74F5-7917-4CCF-9CDF-0E470735A2B2}" type="slidenum">
              <a:rPr lang="en-CA" altLang="en-US" sz="1200" i="0">
                <a:latin typeface="Tahoma" charset="0"/>
              </a:rPr>
              <a:pPr>
                <a:defRPr/>
              </a:pPr>
              <a:t>67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7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53C57D7-EB64-420A-9F87-96624E0200E7}" type="slidenum">
              <a:rPr lang="en-CA" altLang="en-US" sz="1200" i="0">
                <a:latin typeface="Tahoma" charset="0"/>
              </a:rPr>
              <a:pPr>
                <a:defRPr/>
              </a:pPr>
              <a:t>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0483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94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6791C13-07E3-4213-9642-37098B71CC0C}" type="slidenum">
              <a:rPr lang="en-CA" altLang="en-US" sz="1200" i="0">
                <a:latin typeface="Tahoma" charset="0"/>
              </a:rPr>
              <a:pPr>
                <a:defRPr/>
              </a:pPr>
              <a:t>68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4451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8724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A0670A6-FB27-4F35-81F9-93A0EAAA2CD8}" type="slidenum">
              <a:rPr lang="en-CA" altLang="en-US" sz="1200" i="0">
                <a:latin typeface="Tahoma" charset="0"/>
              </a:rPr>
              <a:pPr>
                <a:defRPr/>
              </a:pPr>
              <a:t>69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649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1610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17400AE-80E4-467C-B3DE-B4DCA1CB83EB}" type="slidenum">
              <a:rPr lang="en-CA" altLang="en-US" sz="1200" i="0">
                <a:latin typeface="Tahoma" charset="0"/>
              </a:rPr>
              <a:pPr>
                <a:defRPr/>
              </a:pPr>
              <a:t>70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854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505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56C3CC2-B934-4ED5-815D-70A713758660}" type="slidenum">
              <a:rPr lang="en-CA" altLang="en-US" sz="1200" i="0">
                <a:latin typeface="Tahoma" charset="0"/>
              </a:rPr>
              <a:pPr>
                <a:defRPr/>
              </a:pPr>
              <a:t>71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83362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4925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5CEA672-AD9E-47AC-AF66-2C942EB11998}" type="slidenum">
              <a:rPr lang="en-CA" altLang="en-US" sz="1200" i="0">
                <a:latin typeface="Tahoma" charset="0"/>
              </a:rPr>
              <a:pPr>
                <a:defRPr/>
              </a:pPr>
              <a:t>72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12034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717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46CCFCF-2B92-4118-99F8-33511D6A1E6D}" type="slidenum">
              <a:rPr lang="en-CA" altLang="en-US" sz="1200" i="0">
                <a:latin typeface="Tahoma" charset="0"/>
              </a:rPr>
              <a:pPr>
                <a:defRPr/>
              </a:pPr>
              <a:t>73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16130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1710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7D89914-D658-4C1D-9F45-F9761173EFE9}" type="slidenum">
              <a:rPr lang="en-CA" altLang="en-US" sz="1200" i="0">
                <a:latin typeface="Tahoma" charset="0"/>
              </a:rPr>
              <a:pPr>
                <a:defRPr/>
              </a:pPr>
              <a:t>75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24322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4353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CE9FB21-6998-4D1F-9982-054F90AB19E4}" type="slidenum">
              <a:rPr lang="en-CA" altLang="en-US" sz="1200" i="0">
                <a:latin typeface="Tahoma" charset="0"/>
              </a:rPr>
              <a:pPr>
                <a:defRPr/>
              </a:pPr>
              <a:t>77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26370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4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7A71926-EC58-43C0-AA88-DD0327C9F787}" type="slidenum">
              <a:rPr lang="en-CA" altLang="en-US" sz="1200" i="0">
                <a:latin typeface="Tahoma" charset="0"/>
              </a:rPr>
              <a:pPr>
                <a:defRPr/>
              </a:pPr>
              <a:t>11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4819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99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D713668-8CE3-4BA2-A9CC-4D30F28E35A0}" type="slidenum">
              <a:rPr lang="en-CA" altLang="en-US" sz="1200" i="0">
                <a:latin typeface="Tahoma" charset="0"/>
              </a:rPr>
              <a:pPr>
                <a:defRPr/>
              </a:pPr>
              <a:t>12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2531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85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514CE24-036E-46D8-9EF0-4BAC4FEC64F7}" type="slidenum">
              <a:rPr lang="en-CA" altLang="en-US" sz="1200" i="0">
                <a:latin typeface="Tahoma" charset="0"/>
              </a:rPr>
              <a:pPr>
                <a:defRPr/>
              </a:pPr>
              <a:t>13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6627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758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8366957-4AE2-4E79-B3F7-6342BBD76B72}" type="slidenum">
              <a:rPr lang="en-CA" altLang="en-US" sz="1200" i="0">
                <a:latin typeface="Tahoma" charset="0"/>
              </a:rPr>
              <a:pPr>
                <a:defRPr/>
              </a:pPr>
              <a:t>16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8675" name="Rectangle 2">
            <a:extLst>
              <a:ext uri="{FF2B5EF4-FFF2-40B4-BE49-F238E27FC236}"/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2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5400" dirty="0" smtClean="0">
                <a:solidFill>
                  <a:schemeClr val="bg1"/>
                </a:solidFill>
              </a:rPr>
              <a:t>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14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Violating Guideline 1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828800" y="3352801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By mixing attributes from distinct real-world entities</a:t>
            </a:r>
          </a:p>
        </p:txBody>
      </p:sp>
    </p:spTree>
    <p:extLst>
      <p:ext uri="{BB962C8B-B14F-4D97-AF65-F5344CB8AC3E}">
        <p14:creationId xmlns:p14="http://schemas.microsoft.com/office/powerpoint/2010/main" val="14571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 Redundant Information in Tuples and Update Anomalies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GUIDELINE 2: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Design a schema that does not suffer from the anomalies.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Note the anomalies and take them into account. </a:t>
            </a:r>
          </a:p>
        </p:txBody>
      </p:sp>
    </p:spTree>
    <p:extLst>
      <p:ext uri="{BB962C8B-B14F-4D97-AF65-F5344CB8AC3E}">
        <p14:creationId xmlns:p14="http://schemas.microsoft.com/office/powerpoint/2010/main" val="301209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 Redundant Information in Tuples and Update Anomalies 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goal of design schema is to minimize the storage space</a:t>
            </a:r>
          </a:p>
          <a:p>
            <a:pPr eaLnBrk="1" hangingPunct="1"/>
            <a:r>
              <a:rPr lang="en-US" altLang="en-US" smtClean="0"/>
              <a:t>By violating guideline 2:</a:t>
            </a:r>
          </a:p>
          <a:p>
            <a:pPr lvl="1" eaLnBrk="1" hangingPunct="1"/>
            <a:r>
              <a:rPr lang="en-US" altLang="en-US" smtClean="0"/>
              <a:t>Information is stored redundantly </a:t>
            </a:r>
          </a:p>
          <a:p>
            <a:pPr lvl="1" eaLnBrk="1" hangingPunct="1"/>
            <a:r>
              <a:rPr lang="en-US" altLang="en-US" smtClean="0"/>
              <a:t>Wastes storage</a:t>
            </a:r>
          </a:p>
          <a:p>
            <a:pPr lvl="1" eaLnBrk="1" hangingPunct="1"/>
            <a:r>
              <a:rPr lang="en-US" altLang="en-US" smtClean="0"/>
              <a:t>Causes problems such as</a:t>
            </a:r>
          </a:p>
          <a:p>
            <a:pPr lvl="2" eaLnBrk="1" hangingPunct="1"/>
            <a:r>
              <a:rPr lang="en-US" altLang="en-US" smtClean="0"/>
              <a:t>Insertion anomalies</a:t>
            </a:r>
          </a:p>
          <a:p>
            <a:pPr lvl="2" eaLnBrk="1" hangingPunct="1"/>
            <a:r>
              <a:rPr lang="en-US" altLang="en-US" smtClean="0"/>
              <a:t>Deletion anomalies</a:t>
            </a:r>
          </a:p>
          <a:p>
            <a:pPr lvl="2" eaLnBrk="1" hangingPunct="1"/>
            <a:r>
              <a:rPr lang="en-US" altLang="en-US" smtClean="0"/>
              <a:t>Modification anomalies </a:t>
            </a:r>
          </a:p>
        </p:txBody>
      </p:sp>
    </p:spTree>
    <p:extLst>
      <p:ext uri="{BB962C8B-B14F-4D97-AF65-F5344CB8AC3E}">
        <p14:creationId xmlns:p14="http://schemas.microsoft.com/office/powerpoint/2010/main" val="37919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AN INSERT ANOMALY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Consider the relation:</a:t>
            </a:r>
          </a:p>
          <a:p>
            <a:pPr lvl="1" eaLnBrk="1" hangingPunct="1">
              <a:defRPr/>
            </a:pPr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</a:t>
            </a:r>
            <a:r>
              <a:rPr lang="en-US" altLang="en-US" dirty="0"/>
              <a:t>, </a:t>
            </a:r>
            <a:r>
              <a:rPr lang="en-US" altLang="en-US" dirty="0" err="1"/>
              <a:t>No_hours</a:t>
            </a:r>
            <a:r>
              <a:rPr lang="en-US" altLang="en-US" dirty="0"/>
              <a:t>)</a:t>
            </a:r>
          </a:p>
          <a:p>
            <a:pPr eaLnBrk="1" hangingPunct="1">
              <a:defRPr/>
            </a:pPr>
            <a:r>
              <a:rPr lang="en-US" altLang="en-US" dirty="0" smtClean="0"/>
              <a:t>Insert  Anomaly:</a:t>
            </a:r>
          </a:p>
          <a:p>
            <a:pPr lvl="1" eaLnBrk="1" hangingPunct="1">
              <a:defRPr/>
            </a:pPr>
            <a:r>
              <a:rPr lang="en-US" altLang="en-US" dirty="0" smtClean="0"/>
              <a:t>Insert new employee in tuple 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Add department or ii) NULL department</a:t>
            </a:r>
          </a:p>
          <a:p>
            <a:pPr eaLnBrk="1" hangingPunct="1">
              <a:defRPr/>
            </a:pPr>
            <a:r>
              <a:rPr lang="en-US" altLang="en-US" dirty="0" smtClean="0"/>
              <a:t>It is difficult to add department with zero (NULL) employees</a:t>
            </a:r>
          </a:p>
          <a:p>
            <a:pPr lvl="1" eaLnBrk="1" hangingPunct="1">
              <a:defRPr/>
            </a:pPr>
            <a:r>
              <a:rPr lang="en-US" altLang="en-US" dirty="0" smtClean="0"/>
              <a:t>Entity integrity</a:t>
            </a:r>
          </a:p>
        </p:txBody>
      </p:sp>
    </p:spTree>
    <p:extLst>
      <p:ext uri="{BB962C8B-B14F-4D97-AF65-F5344CB8AC3E}">
        <p14:creationId xmlns:p14="http://schemas.microsoft.com/office/powerpoint/2010/main" val="21869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5843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4" y="4132264"/>
            <a:ext cx="8294687" cy="339725"/>
          </a:xfrm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227264"/>
            <a:ext cx="84439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2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609601"/>
            <a:ext cx="741521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703638"/>
            <a:ext cx="60229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8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DELETE ANOMALY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relation:</a:t>
            </a:r>
          </a:p>
          <a:p>
            <a:pPr lvl="1" eaLnBrk="1" hangingPunct="1"/>
            <a:r>
              <a:rPr lang="en-US" altLang="en-US" smtClean="0"/>
              <a:t>EMP_PROJ(Emp#, Proj#, Ename, Pname, No_hours)</a:t>
            </a:r>
          </a:p>
          <a:p>
            <a:pPr eaLnBrk="1" hangingPunct="1"/>
            <a:r>
              <a:rPr lang="en-US" altLang="en-US" smtClean="0"/>
              <a:t>Delete Anomaly:</a:t>
            </a:r>
          </a:p>
          <a:p>
            <a:pPr lvl="1" eaLnBrk="1" hangingPunct="1"/>
            <a:r>
              <a:rPr lang="en-US" altLang="en-US" smtClean="0"/>
              <a:t>When a project is deleted, it will result in deleting all the employees who work on that project.</a:t>
            </a:r>
          </a:p>
          <a:p>
            <a:pPr lvl="1" eaLnBrk="1" hangingPunct="1"/>
            <a:r>
              <a:rPr lang="en-US" altLang="en-US" smtClean="0"/>
              <a:t>Alternately, if an employee is the sole employee on a project, deleting that employee would result in deleting the corresponding project.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38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609601"/>
            <a:ext cx="741521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703638"/>
            <a:ext cx="60229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9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AN UPDATE ANOMALY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relation:</a:t>
            </a:r>
          </a:p>
          <a:p>
            <a:pPr lvl="1" eaLnBrk="1" hangingPunct="1"/>
            <a:r>
              <a:rPr lang="en-US" altLang="en-US" smtClean="0"/>
              <a:t>EMP_PROJ(Emp#, Proj#, Ename, Pname, No_hours)</a:t>
            </a:r>
          </a:p>
          <a:p>
            <a:pPr eaLnBrk="1" hangingPunct="1"/>
            <a:r>
              <a:rPr lang="en-US" altLang="en-US" smtClean="0"/>
              <a:t>Update Anomaly:</a:t>
            </a:r>
          </a:p>
          <a:p>
            <a:pPr lvl="1" eaLnBrk="1" hangingPunct="1"/>
            <a:r>
              <a:rPr lang="en-US" altLang="en-US" smtClean="0"/>
              <a:t>Changing the name of  project number 1 from “Product X” to “Product Y” may cause this update to be made for all 100 employees working on project 1. </a:t>
            </a:r>
          </a:p>
        </p:txBody>
      </p:sp>
    </p:spTree>
    <p:extLst>
      <p:ext uri="{BB962C8B-B14F-4D97-AF65-F5344CB8AC3E}">
        <p14:creationId xmlns:p14="http://schemas.microsoft.com/office/powerpoint/2010/main" val="39165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609601"/>
            <a:ext cx="741521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703638"/>
            <a:ext cx="60229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4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41717" y="8680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14</a:t>
            </a:r>
          </a:p>
          <a:p>
            <a:pPr algn="ctr">
              <a:buNone/>
              <a:defRPr/>
            </a:pPr>
            <a:endParaRPr lang="en-US" sz="3200" b="1" dirty="0" smtClean="0"/>
          </a:p>
          <a:p>
            <a:pPr marL="0" indent="0" algn="ctr">
              <a:buNone/>
              <a:defRPr/>
            </a:pPr>
            <a:r>
              <a:rPr lang="en-US" sz="3600" dirty="0"/>
              <a:t>The Basics of Functional Dependencies and Normalization for Relational Databases</a:t>
            </a:r>
          </a:p>
          <a:p>
            <a:pPr algn="ctr">
              <a:buNone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57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 Null Values in Tuples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>
          <a:xfrm>
            <a:off x="1600200" y="1524000"/>
            <a:ext cx="8763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GUIDELINE 3:</a:t>
            </a:r>
          </a:p>
          <a:p>
            <a:pPr lvl="1" eaLnBrk="1" hangingPunct="1">
              <a:defRPr/>
            </a:pPr>
            <a:r>
              <a:rPr lang="en-US" altLang="en-US" dirty="0"/>
              <a:t>Minimize the NULL values in tuples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Attributes that are NULL frequently could be placed in separate relations (with the primary key)</a:t>
            </a:r>
          </a:p>
        </p:txBody>
      </p:sp>
    </p:spTree>
    <p:extLst>
      <p:ext uri="{BB962C8B-B14F-4D97-AF65-F5344CB8AC3E}">
        <p14:creationId xmlns:p14="http://schemas.microsoft.com/office/powerpoint/2010/main" val="7558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Reasons for Null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 i="1"/>
              <a:t>Attribute not applicable or invalid</a:t>
            </a:r>
          </a:p>
          <a:p>
            <a:pPr lvl="2" eaLnBrk="1" hangingPunct="1"/>
            <a:r>
              <a:rPr lang="en-US" altLang="en-US" sz="2200"/>
              <a:t>(Visa_Status)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b="1" i="1"/>
              <a:t>Attribute value unknown  (may exist)</a:t>
            </a:r>
            <a:endParaRPr lang="en-US" altLang="en-US"/>
          </a:p>
          <a:p>
            <a:pPr lvl="2" eaLnBrk="1" hangingPunct="1"/>
            <a:r>
              <a:rPr lang="en-US" altLang="en-US" sz="2200"/>
              <a:t>(Date_of_birth)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b="1" i="1"/>
              <a:t>Value known to exist, but unavailable</a:t>
            </a:r>
            <a:endParaRPr lang="en-US" altLang="en-US"/>
          </a:p>
          <a:p>
            <a:pPr lvl="2" eaLnBrk="1" hangingPunct="1"/>
            <a:r>
              <a:rPr lang="en-US" altLang="en-US" sz="2200"/>
              <a:t>(Home_Phone_Number)</a:t>
            </a:r>
          </a:p>
        </p:txBody>
      </p:sp>
    </p:spTree>
    <p:extLst>
      <p:ext uri="{BB962C8B-B14F-4D97-AF65-F5344CB8AC3E}">
        <p14:creationId xmlns:p14="http://schemas.microsoft.com/office/powerpoint/2010/main" val="22058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 Generation of Spurious Tuples – avoid at any cost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1676400" y="14478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Design relation schemas so that they can be joined with equality conditions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No spurious tuples should be there.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Avoid relations that contain matching attributes that are not (foreign key, primary key) combinations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Bad designs for a relational database may result in erroneous results for certain JOIN operations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GUIDELINE 4: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No spurious tuples should be generated by doing a natural-join of any relations.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2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Functional Dependencies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A Functional Dependency (FD) is a constraint between attributes or two sets of attributes from the database (relation).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Dependencies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dependencies</a:t>
            </a:r>
          </a:p>
          <a:p>
            <a:pPr lvl="1" eaLnBrk="1" hangingPunct="1"/>
            <a:r>
              <a:rPr lang="en-US" altLang="en-US" smtClean="0"/>
              <a:t>Are used to specify </a:t>
            </a:r>
            <a:r>
              <a:rPr lang="en-US" altLang="en-US" i="1" smtClean="0"/>
              <a:t>formal measures</a:t>
            </a:r>
            <a:r>
              <a:rPr lang="en-US" altLang="en-US" smtClean="0"/>
              <a:t> of the "goodness" of relational designs</a:t>
            </a:r>
          </a:p>
          <a:p>
            <a:pPr lvl="1" eaLnBrk="1" hangingPunct="1"/>
            <a:r>
              <a:rPr lang="en-US" altLang="en-US" smtClean="0"/>
              <a:t>FDs are </a:t>
            </a:r>
            <a:r>
              <a:rPr lang="en-US" altLang="en-US" b="1" smtClean="0"/>
              <a:t>constraints</a:t>
            </a:r>
            <a:r>
              <a:rPr lang="en-US" altLang="en-US" smtClean="0"/>
              <a:t> that derived from the </a:t>
            </a:r>
            <a:r>
              <a:rPr lang="en-US" altLang="en-US" i="1" smtClean="0"/>
              <a:t>meaning</a:t>
            </a:r>
            <a:r>
              <a:rPr lang="en-US" altLang="en-US" smtClean="0"/>
              <a:t>  and </a:t>
            </a:r>
            <a:r>
              <a:rPr lang="en-US" altLang="en-US" i="1" smtClean="0"/>
              <a:t>interrelationships</a:t>
            </a:r>
            <a:r>
              <a:rPr lang="en-US" altLang="en-US" smtClean="0"/>
              <a:t>  of the data attributes</a:t>
            </a:r>
          </a:p>
          <a:p>
            <a:pPr eaLnBrk="1" hangingPunct="1"/>
            <a:r>
              <a:rPr lang="en-US" altLang="en-US" smtClean="0"/>
              <a:t>A set of attributes X </a:t>
            </a:r>
            <a:r>
              <a:rPr lang="en-US" altLang="en-US" i="1" smtClean="0"/>
              <a:t>functionally</a:t>
            </a:r>
            <a:r>
              <a:rPr lang="en-US" altLang="en-US" smtClean="0"/>
              <a:t> </a:t>
            </a:r>
            <a:r>
              <a:rPr lang="en-US" altLang="en-US" i="1" smtClean="0"/>
              <a:t>determines</a:t>
            </a:r>
            <a:r>
              <a:rPr lang="en-US" altLang="en-US" smtClean="0"/>
              <a:t>  a set of attributes Y if the value of X determines a unique value for Y</a:t>
            </a:r>
          </a:p>
        </p:txBody>
      </p:sp>
    </p:spTree>
    <p:extLst>
      <p:ext uri="{BB962C8B-B14F-4D97-AF65-F5344CB8AC3E}">
        <p14:creationId xmlns:p14="http://schemas.microsoft.com/office/powerpoint/2010/main" val="374456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Functional Dependencies 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idx="1"/>
          </p:nvPr>
        </p:nvSpPr>
        <p:spPr>
          <a:xfrm>
            <a:off x="1676400" y="1371600"/>
            <a:ext cx="8294688" cy="4572000"/>
          </a:xfrm>
        </p:spPr>
        <p:txBody>
          <a:bodyPr/>
          <a:lstStyle/>
          <a:p>
            <a:pPr eaLnBrk="1" hangingPunct="1"/>
            <a:r>
              <a:rPr lang="en-GB" altLang="en-US" sz="2000" b="1"/>
              <a:t>If A and B are attributes of relation R, B is functionally dependent on A (denoted A </a:t>
            </a:r>
            <a:r>
              <a:rPr lang="en-GB" altLang="en-US" sz="2000" b="1">
                <a:sym typeface="Symbol" panose="05050102010706020507" pitchFamily="18" charset="2"/>
              </a:rPr>
              <a:t></a:t>
            </a:r>
            <a:r>
              <a:rPr lang="en-GB" altLang="en-US" sz="2000" b="1"/>
              <a:t> B), if each value of A in R is associated with exactly one value of B in R.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X </a:t>
            </a:r>
            <a:r>
              <a:rPr lang="en-US" altLang="en-US" sz="2000">
                <a:sym typeface="Wingdings 3" panose="05040102010807070707" pitchFamily="18" charset="2"/>
              </a:rPr>
              <a:t></a:t>
            </a:r>
            <a:r>
              <a:rPr lang="en-US" altLang="en-US" sz="2000"/>
              <a:t> Y holds if whenever two tuples have the same value for X, they </a:t>
            </a:r>
            <a:r>
              <a:rPr lang="en-US" altLang="en-US" sz="2000" i="1"/>
              <a:t>must have </a:t>
            </a:r>
            <a:r>
              <a:rPr lang="en-US" altLang="en-US" sz="2000"/>
              <a:t>the same value for Y</a:t>
            </a:r>
          </a:p>
          <a:p>
            <a:pPr lvl="1" eaLnBrk="1" hangingPunct="1"/>
            <a:r>
              <a:rPr lang="en-US" altLang="en-US" sz="2000"/>
              <a:t>For any two tuples t1 and t2 in any relation instance r(R): If  t1[X]=t2[X], </a:t>
            </a:r>
            <a:r>
              <a:rPr lang="en-US" altLang="en-US" sz="2000" i="1"/>
              <a:t>then</a:t>
            </a:r>
            <a:r>
              <a:rPr lang="en-US" altLang="en-US" sz="2000"/>
              <a:t> t1[Y]=t2[Y]</a:t>
            </a:r>
          </a:p>
          <a:p>
            <a:pPr eaLnBrk="1" hangingPunct="1"/>
            <a:r>
              <a:rPr lang="en-US" altLang="en-US" sz="2000"/>
              <a:t>X </a:t>
            </a:r>
            <a:r>
              <a:rPr lang="en-US" altLang="en-US" sz="2000">
                <a:sym typeface="Wingdings 3" panose="05040102010807070707" pitchFamily="18" charset="2"/>
              </a:rPr>
              <a:t></a:t>
            </a:r>
            <a:r>
              <a:rPr lang="en-US" altLang="en-US" sz="2000"/>
              <a:t> Y in R specifies a </a:t>
            </a:r>
            <a:r>
              <a:rPr lang="en-US" altLang="en-US" sz="2000" i="1"/>
              <a:t>constraint</a:t>
            </a:r>
            <a:r>
              <a:rPr lang="en-US" altLang="en-US" sz="2000"/>
              <a:t> on all relation instances r(R)</a:t>
            </a:r>
          </a:p>
          <a:p>
            <a:pPr eaLnBrk="1" hangingPunct="1"/>
            <a:r>
              <a:rPr lang="en-US" altLang="en-US" sz="2000"/>
              <a:t>Written as X </a:t>
            </a:r>
            <a:r>
              <a:rPr lang="en-US" altLang="en-US" sz="2000">
                <a:sym typeface="Wingdings 3" panose="05040102010807070707" pitchFamily="18" charset="2"/>
              </a:rPr>
              <a:t></a:t>
            </a:r>
            <a:r>
              <a:rPr lang="en-US" altLang="en-US" sz="2000"/>
              <a:t> Y; ( denoted by the arrow).</a:t>
            </a:r>
          </a:p>
          <a:p>
            <a:pPr eaLnBrk="1" hangingPunct="1"/>
            <a:r>
              <a:rPr lang="en-US" altLang="en-US" sz="2000"/>
              <a:t>FDs are derived from the real-world constraints on the attributes </a:t>
            </a:r>
          </a:p>
        </p:txBody>
      </p:sp>
      <p:pic>
        <p:nvPicPr>
          <p:cNvPr id="52229" name="Picture 6" descr="DS3-Figure 13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476500"/>
            <a:ext cx="3133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57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FD constraints (1) 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Social security number determines employee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SSN </a:t>
            </a:r>
            <a:r>
              <a:rPr lang="en-US" altLang="en-US" sz="2800">
                <a:sym typeface="Wingdings 3" panose="05040102010807070707" pitchFamily="18" charset="2"/>
              </a:rPr>
              <a:t></a:t>
            </a:r>
            <a:r>
              <a:rPr lang="en-US" altLang="en-US" smtClean="0"/>
              <a:t> ENAME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Project number determines project name and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PNUMBER </a:t>
            </a:r>
            <a:r>
              <a:rPr lang="en-US" altLang="en-US" sz="2800">
                <a:sym typeface="Wingdings 3" panose="05040102010807070707" pitchFamily="18" charset="2"/>
              </a:rPr>
              <a:t></a:t>
            </a:r>
            <a:r>
              <a:rPr lang="en-US" altLang="en-US" smtClean="0"/>
              <a:t> {PNAME, PLOCATION}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Employee ssn and project number determines the hours per week that the employee works on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{SSN, PNUMBER} </a:t>
            </a:r>
            <a:r>
              <a:rPr lang="en-US" altLang="en-US" sz="2800">
                <a:sym typeface="Wingdings 3" panose="05040102010807070707" pitchFamily="18" charset="2"/>
              </a:rPr>
              <a:t></a:t>
            </a:r>
            <a:r>
              <a:rPr lang="en-US" altLang="en-US" smtClean="0"/>
              <a:t> HOURS </a:t>
            </a:r>
          </a:p>
        </p:txBody>
      </p:sp>
    </p:spTree>
    <p:extLst>
      <p:ext uri="{BB962C8B-B14F-4D97-AF65-F5344CB8AC3E}">
        <p14:creationId xmlns:p14="http://schemas.microsoft.com/office/powerpoint/2010/main" val="36698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FD constraints (2)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FD is a property of the attributes in the schema R</a:t>
            </a:r>
          </a:p>
          <a:p>
            <a:pPr eaLnBrk="1" hangingPunct="1"/>
            <a:r>
              <a:rPr lang="en-US" altLang="en-US" smtClean="0"/>
              <a:t>The constraint must hold on </a:t>
            </a:r>
            <a:r>
              <a:rPr lang="en-US" altLang="en-US" i="1" smtClean="0"/>
              <a:t>every</a:t>
            </a:r>
            <a:r>
              <a:rPr lang="en-US" altLang="en-US" smtClean="0"/>
              <a:t> relation instance r(R)</a:t>
            </a:r>
          </a:p>
          <a:p>
            <a:pPr eaLnBrk="1" hangingPunct="1"/>
            <a:r>
              <a:rPr lang="en-US" altLang="en-US" smtClean="0"/>
              <a:t>If K is a key of R, then K functionally determines all attributes in R </a:t>
            </a:r>
          </a:p>
          <a:p>
            <a:pPr lvl="1" eaLnBrk="1" hangingPunct="1"/>
            <a:r>
              <a:rPr lang="en-US" altLang="en-US" smtClean="0"/>
              <a:t>(since we never have two distinct tuples with t1[K]=t2[K]) </a:t>
            </a:r>
          </a:p>
        </p:txBody>
      </p:sp>
    </p:spTree>
    <p:extLst>
      <p:ext uri="{BB962C8B-B14F-4D97-AF65-F5344CB8AC3E}">
        <p14:creationId xmlns:p14="http://schemas.microsoft.com/office/powerpoint/2010/main" val="17234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FDs from instances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that in order to define the FDs,</a:t>
            </a:r>
          </a:p>
          <a:p>
            <a:pPr lvl="1" eaLnBrk="1" hangingPunct="1"/>
            <a:r>
              <a:rPr lang="en-US" altLang="en-US" smtClean="0"/>
              <a:t>understand the meaning of the attributes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Given the instance (population) of a relation, all we can conclude is that an FD </a:t>
            </a:r>
            <a:r>
              <a:rPr lang="en-US" altLang="en-US" i="1" u="sng" smtClean="0">
                <a:solidFill>
                  <a:srgbClr val="990033"/>
                </a:solidFill>
              </a:rPr>
              <a:t>may exist </a:t>
            </a:r>
            <a:r>
              <a:rPr lang="en-US" altLang="en-US" smtClean="0"/>
              <a:t>between certain attributes.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we can definitely conclude is – that certain FDs </a:t>
            </a:r>
            <a:r>
              <a:rPr lang="en-US" altLang="en-US" i="1" u="sng" smtClean="0">
                <a:solidFill>
                  <a:srgbClr val="990033"/>
                </a:solidFill>
              </a:rPr>
              <a:t>do not exist </a:t>
            </a:r>
            <a:r>
              <a:rPr lang="en-US" altLang="en-US" smtClean="0"/>
              <a:t>because there are tuples that show a violation of those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1733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60420" name="Picture 2" descr="fig14_0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3739" y="3038475"/>
            <a:ext cx="7585075" cy="3581400"/>
          </a:xfrm>
          <a:noFill/>
        </p:spPr>
      </p:pic>
      <p:sp>
        <p:nvSpPr>
          <p:cNvPr id="2" name="TextBox 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905001" y="1447800"/>
            <a:ext cx="8042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+mn-lt"/>
                <a:cs typeface="MS PGothic" charset="0"/>
              </a:rPr>
              <a:t>Text → Course may exist.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+mn-lt"/>
                <a:cs typeface="MS PGothic" charset="0"/>
              </a:rPr>
              <a:t>However, the FDs  Teacher → Course, Teacher </a:t>
            </a:r>
            <a:r>
              <a:rPr lang="en-US" altLang="en-US" sz="2400" dirty="0">
                <a:cs typeface="MS PGothic" charset="0"/>
              </a:rPr>
              <a:t>→ Text </a:t>
            </a:r>
            <a:r>
              <a:rPr lang="en-US" altLang="en-US" sz="2400" dirty="0">
                <a:latin typeface="+mn-lt"/>
                <a:cs typeface="MS PGothic" charset="0"/>
              </a:rPr>
              <a:t>and Couse → Text are ruled out. </a:t>
            </a:r>
          </a:p>
        </p:txBody>
      </p:sp>
    </p:spTree>
    <p:extLst>
      <p:ext uri="{BB962C8B-B14F-4D97-AF65-F5344CB8AC3E}">
        <p14:creationId xmlns:p14="http://schemas.microsoft.com/office/powerpoint/2010/main" val="21817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Normalization</a:t>
            </a:r>
          </a:p>
        </p:txBody>
      </p:sp>
      <p:sp>
        <p:nvSpPr>
          <p:cNvPr id="17411" name="Content Placeholder 5"/>
          <p:cNvSpPr>
            <a:spLocks noGrp="1" noChangeArrowheads="1"/>
          </p:cNvSpPr>
          <p:nvPr>
            <p:ph idx="1"/>
          </p:nvPr>
        </p:nvSpPr>
        <p:spPr>
          <a:xfrm>
            <a:off x="1763714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Normalization is the process of reorganizing/restructuring data in a database with a series of so called normal-forms, so that it meets two basic requirements: </a:t>
            </a:r>
          </a:p>
          <a:p>
            <a:pPr lvl="1" eaLnBrk="1" hangingPunct="1"/>
            <a:r>
              <a:rPr lang="en-US" altLang="en-US"/>
              <a:t>(1) There is no redundancy of data (all data is stored in only one place), and </a:t>
            </a:r>
          </a:p>
          <a:p>
            <a:pPr lvl="1" eaLnBrk="1" hangingPunct="1"/>
            <a:r>
              <a:rPr lang="en-US" altLang="en-US"/>
              <a:t>(2) data dependencies are logical (all related data items are stored together). </a:t>
            </a:r>
          </a:p>
          <a:p>
            <a:pPr eaLnBrk="1" hangingPunct="1"/>
            <a:r>
              <a:rPr lang="en-US" altLang="en-US" sz="2400"/>
              <a:t>Normalization is important for many reasons, but chiefly because it allows databases to take up as little disk space as possible, resulting in increased performance.</a:t>
            </a:r>
            <a:r>
              <a:rPr lang="en-US" altLang="en-US" sz="2400">
                <a:solidFill>
                  <a:srgbClr val="333399"/>
                </a:solidFill>
              </a:rPr>
              <a:t> </a:t>
            </a:r>
          </a:p>
          <a:p>
            <a:pPr eaLnBrk="1" hangingPunct="1"/>
            <a:endParaRPr lang="en-US" altLang="en-US" sz="2400">
              <a:solidFill>
                <a:srgbClr val="333399"/>
              </a:solidFill>
            </a:endParaRP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359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FDs may exist?</a:t>
            </a:r>
          </a:p>
        </p:txBody>
      </p:sp>
      <p:sp>
        <p:nvSpPr>
          <p:cNvPr id="62468" name="Tit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</a:rPr>
              <a:t>A relation </a:t>
            </a:r>
            <a:r>
              <a:rPr lang="en-US" altLang="en-US" sz="1800" i="1">
                <a:latin typeface="Verdana" panose="020B0604030504040204" pitchFamily="34" charset="0"/>
              </a:rPr>
              <a:t>R</a:t>
            </a:r>
            <a:r>
              <a:rPr lang="en-US" altLang="en-US" sz="1800">
                <a:latin typeface="Verdana" panose="020B0604030504040204" pitchFamily="34" charset="0"/>
              </a:rPr>
              <a:t>(A, B, C, D) with its extension.</a:t>
            </a:r>
          </a:p>
        </p:txBody>
      </p:sp>
      <p:pic>
        <p:nvPicPr>
          <p:cNvPr id="62469" name="Picture 2" descr="fig14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2451101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6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FDs may exist?</a:t>
            </a:r>
          </a:p>
        </p:txBody>
      </p:sp>
      <p:sp>
        <p:nvSpPr>
          <p:cNvPr id="63492" name="Title 1"/>
          <p:cNvSpPr>
            <a:spLocks noGrp="1" noChangeArrowheads="1"/>
          </p:cNvSpPr>
          <p:nvPr>
            <p:ph idx="1"/>
          </p:nvPr>
        </p:nvSpPr>
        <p:spPr>
          <a:xfrm>
            <a:off x="1763714" y="1600200"/>
            <a:ext cx="8599487" cy="5105400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</a:rPr>
              <a:t>Which FDs </a:t>
            </a:r>
            <a:r>
              <a:rPr lang="en-US" altLang="en-US" sz="1800" i="1" u="sng">
                <a:latin typeface="Verdana" panose="020B0604030504040204" pitchFamily="34" charset="0"/>
              </a:rPr>
              <a:t>may exist </a:t>
            </a:r>
            <a:r>
              <a:rPr lang="en-US" altLang="en-US" sz="1800">
                <a:latin typeface="Verdana" panose="020B0604030504040204" pitchFamily="34" charset="0"/>
              </a:rPr>
              <a:t>in this relation?</a:t>
            </a:r>
          </a:p>
        </p:txBody>
      </p:sp>
      <p:pic>
        <p:nvPicPr>
          <p:cNvPr id="63493" name="Picture 2" descr="fig14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374901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86600" y="1295401"/>
            <a:ext cx="1905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u="sng">
                <a:solidFill>
                  <a:schemeClr val="tx1"/>
                </a:solidFill>
              </a:rPr>
              <a:t>FD holds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{A,B}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{A,B}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{A,C}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{A,C}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{A,D}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{B,D}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{C,D}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{C,D}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{A,B,C}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{A,B,D}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{B,C,D} -&gt; 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26514" y="1447800"/>
            <a:ext cx="15128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u="sng">
                <a:solidFill>
                  <a:schemeClr val="tx1"/>
                </a:solidFill>
              </a:rPr>
              <a:t>FD not holds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{B,C} -&gt; D</a:t>
            </a:r>
          </a:p>
        </p:txBody>
      </p:sp>
    </p:spTree>
    <p:extLst>
      <p:ext uri="{BB962C8B-B14F-4D97-AF65-F5344CB8AC3E}">
        <p14:creationId xmlns:p14="http://schemas.microsoft.com/office/powerpoint/2010/main" val="428324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Definitions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idx="1"/>
          </p:nvPr>
        </p:nvSpPr>
        <p:spPr>
          <a:xfrm>
            <a:off x="1600200" y="1371600"/>
            <a:ext cx="8675688" cy="4572000"/>
          </a:xfrm>
        </p:spPr>
        <p:txBody>
          <a:bodyPr/>
          <a:lstStyle/>
          <a:p>
            <a:pPr eaLnBrk="1" hangingPunct="1"/>
            <a:r>
              <a:rPr lang="en-US" altLang="en-US" sz="1800" b="1"/>
              <a:t>Determinant</a:t>
            </a:r>
          </a:p>
          <a:p>
            <a:pPr lvl="1" eaLnBrk="1" hangingPunct="1"/>
            <a:r>
              <a:rPr lang="en-US" altLang="en-US" sz="1800"/>
              <a:t>Refers to the attribute, or group of attributes, on the left-hand side of the arrow of a functional dependency.</a:t>
            </a:r>
          </a:p>
          <a:p>
            <a:pPr eaLnBrk="1" hangingPunct="1"/>
            <a:r>
              <a:rPr lang="en-US" altLang="en-US" sz="1800" b="1"/>
              <a:t>Full Functional dependency:</a:t>
            </a:r>
          </a:p>
          <a:p>
            <a:pPr lvl="1" eaLnBrk="1" hangingPunct="1"/>
            <a:r>
              <a:rPr lang="en-US" altLang="en-US" sz="1800"/>
              <a:t>Indicates that if A and B are attributes of a relation, B is fully functionally dependent on A if B is functionally dependent on A, but not on any proper subset of A.</a:t>
            </a:r>
          </a:p>
          <a:p>
            <a:pPr lvl="2" eaLnBrk="1" hangingPunct="1"/>
            <a:r>
              <a:rPr lang="en-US" altLang="en-US" sz="1600"/>
              <a:t>{StaffNo, StaffName} </a:t>
            </a:r>
            <a:r>
              <a:rPr lang="en-US" altLang="en-US" sz="1600">
                <a:sym typeface="Wingdings" panose="05000000000000000000" pitchFamily="2" charset="2"/>
              </a:rPr>
              <a:t> BranchNo</a:t>
            </a:r>
          </a:p>
          <a:p>
            <a:pPr lvl="2" eaLnBrk="1" hangingPunct="1"/>
            <a:r>
              <a:rPr lang="en-US" altLang="en-US" sz="1600">
                <a:sym typeface="Wingdings" panose="05000000000000000000" pitchFamily="2" charset="2"/>
              </a:rPr>
              <a:t>StaffNo  BranchNo</a:t>
            </a:r>
            <a:endParaRPr lang="en-US" altLang="en-US" sz="1600"/>
          </a:p>
          <a:p>
            <a:pPr eaLnBrk="1" hangingPunct="1"/>
            <a:r>
              <a:rPr lang="en-US" altLang="en-US" sz="2000"/>
              <a:t> </a:t>
            </a:r>
            <a:r>
              <a:rPr lang="en-US" altLang="en-US" sz="1800" b="1"/>
              <a:t>Transitive Dependency</a:t>
            </a:r>
          </a:p>
          <a:p>
            <a:pPr lvl="1" eaLnBrk="1" hangingPunct="1"/>
            <a:r>
              <a:rPr lang="en-US" altLang="en-US" sz="1800"/>
              <a:t>A condition where A, B, and C are attributes of a relation such that if A → B and B → C, then C is transitively dependent on A via B.</a:t>
            </a:r>
          </a:p>
        </p:txBody>
      </p:sp>
    </p:spTree>
    <p:extLst>
      <p:ext uri="{BB962C8B-B14F-4D97-AF65-F5344CB8AC3E}">
        <p14:creationId xmlns:p14="http://schemas.microsoft.com/office/powerpoint/2010/main" val="30080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Example Transitive Dependency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4095751"/>
            <a:ext cx="8382000" cy="22891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1400" b="1" dirty="0"/>
              <a:t>Consider functional dependencies in the </a:t>
            </a:r>
            <a:r>
              <a:rPr lang="en-US" altLang="en-US" sz="1400" b="1" dirty="0" err="1"/>
              <a:t>StaffBranch</a:t>
            </a:r>
            <a:r>
              <a:rPr lang="en-US" altLang="en-US" sz="1400" b="1" dirty="0"/>
              <a:t> relation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400" b="1" dirty="0"/>
              <a:t>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400" b="1" dirty="0"/>
              <a:t>	 </a:t>
            </a:r>
            <a:r>
              <a:rPr lang="en-US" altLang="en-US" sz="1400" b="1" dirty="0" err="1"/>
              <a:t>staffNo</a:t>
            </a:r>
            <a:r>
              <a:rPr lang="en-US" altLang="en-US" sz="1400" b="1" dirty="0"/>
              <a:t> </a:t>
            </a:r>
            <a:r>
              <a:rPr lang="en-US" altLang="en-US" sz="1400" b="1" dirty="0">
                <a:cs typeface="Times New Roman" panose="02020603050405020304" pitchFamily="18" charset="0"/>
              </a:rPr>
              <a:t>→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sName</a:t>
            </a:r>
            <a:r>
              <a:rPr lang="en-US" altLang="en-US" sz="1400" b="1" dirty="0"/>
              <a:t>, position, salary, </a:t>
            </a:r>
            <a:r>
              <a:rPr lang="en-US" altLang="en-US" sz="1400" b="1" dirty="0" err="1"/>
              <a:t>branchNo</a:t>
            </a:r>
            <a:r>
              <a:rPr lang="en-US" altLang="en-US" sz="1400" b="1" dirty="0"/>
              <a:t>, </a:t>
            </a:r>
            <a:r>
              <a:rPr lang="en-US" altLang="en-US" sz="1400" b="1" dirty="0" err="1"/>
              <a:t>bAddress</a:t>
            </a:r>
            <a:endParaRPr lang="en-US" altLang="en-US" sz="1400" b="1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400" b="1" dirty="0"/>
              <a:t>	 </a:t>
            </a:r>
            <a:r>
              <a:rPr lang="en-US" altLang="en-US" sz="1400" b="1" dirty="0" err="1"/>
              <a:t>branchNo</a:t>
            </a:r>
            <a:r>
              <a:rPr lang="en-US" altLang="en-US" sz="1400" b="1" dirty="0"/>
              <a:t> </a:t>
            </a:r>
            <a:r>
              <a:rPr lang="en-US" altLang="en-US" sz="1400" b="1" dirty="0">
                <a:cs typeface="Times New Roman" panose="02020603050405020304" pitchFamily="18" charset="0"/>
              </a:rPr>
              <a:t>→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bAddress</a:t>
            </a:r>
            <a:endParaRPr lang="en-US" altLang="en-US" sz="1400" b="1" dirty="0"/>
          </a:p>
          <a:p>
            <a:pPr marL="0" indent="0">
              <a:buNone/>
              <a:defRPr/>
            </a:pPr>
            <a:endParaRPr lang="en-US" altLang="en-US" sz="1400" b="1" dirty="0"/>
          </a:p>
          <a:p>
            <a:pPr>
              <a:buFontTx/>
              <a:buChar char="•"/>
              <a:defRPr/>
            </a:pPr>
            <a:r>
              <a:rPr lang="en-US" altLang="en-US" sz="1400" b="1" dirty="0"/>
              <a:t>Transitive dependency:</a:t>
            </a:r>
          </a:p>
          <a:p>
            <a:pPr lvl="1">
              <a:buFontTx/>
              <a:buChar char="•"/>
              <a:defRPr/>
            </a:pPr>
            <a:r>
              <a:rPr lang="en-US" altLang="en-US" sz="1200" b="1" dirty="0"/>
              <a:t> </a:t>
            </a:r>
            <a:r>
              <a:rPr lang="en-US" altLang="en-US" sz="1200" b="1" dirty="0" err="1">
                <a:solidFill>
                  <a:schemeClr val="tx2"/>
                </a:solidFill>
              </a:rPr>
              <a:t>staffNo</a:t>
            </a:r>
            <a:r>
              <a:rPr lang="en-US" altLang="en-US" sz="1200" b="1" dirty="0">
                <a:solidFill>
                  <a:schemeClr val="tx2"/>
                </a:solidFill>
              </a:rPr>
              <a:t> → </a:t>
            </a:r>
            <a:r>
              <a:rPr lang="en-US" altLang="en-US" sz="1200" b="1" dirty="0" err="1">
                <a:solidFill>
                  <a:schemeClr val="tx2"/>
                </a:solidFill>
              </a:rPr>
              <a:t>branchNo</a:t>
            </a:r>
            <a:endParaRPr lang="en-US" altLang="en-US" sz="1200" b="1" dirty="0"/>
          </a:p>
          <a:p>
            <a:pPr lvl="1">
              <a:buFontTx/>
              <a:buChar char="•"/>
              <a:defRPr/>
            </a:pPr>
            <a:r>
              <a:rPr lang="en-US" altLang="en-US" sz="1400" b="1" dirty="0" err="1">
                <a:solidFill>
                  <a:schemeClr val="tx2"/>
                </a:solidFill>
              </a:rPr>
              <a:t>branchNo</a:t>
            </a:r>
            <a:r>
              <a:rPr lang="en-US" altLang="en-US" sz="1400" b="1" dirty="0">
                <a:solidFill>
                  <a:schemeClr val="tx2"/>
                </a:solidFill>
              </a:rPr>
              <a:t> → </a:t>
            </a:r>
            <a:r>
              <a:rPr lang="en-US" altLang="en-US" sz="1400" b="1" dirty="0" err="1">
                <a:solidFill>
                  <a:schemeClr val="tx2"/>
                </a:solidFill>
              </a:rPr>
              <a:t>bAddress</a:t>
            </a:r>
            <a:r>
              <a:rPr lang="en-US" altLang="en-US" sz="1400" b="1" dirty="0">
                <a:solidFill>
                  <a:schemeClr val="tx2"/>
                </a:solidFill>
              </a:rPr>
              <a:t> exists on </a:t>
            </a:r>
            <a:r>
              <a:rPr lang="en-US" altLang="en-US" sz="1400" b="1" dirty="0" err="1">
                <a:solidFill>
                  <a:schemeClr val="tx2"/>
                </a:solidFill>
              </a:rPr>
              <a:t>staffNo</a:t>
            </a:r>
            <a:r>
              <a:rPr lang="en-US" altLang="en-US" sz="1400" b="1" dirty="0">
                <a:solidFill>
                  <a:schemeClr val="tx2"/>
                </a:solidFill>
              </a:rPr>
              <a:t> via </a:t>
            </a:r>
            <a:r>
              <a:rPr lang="en-US" altLang="en-US" sz="1400" b="1" dirty="0" err="1">
                <a:solidFill>
                  <a:schemeClr val="tx2"/>
                </a:solidFill>
              </a:rPr>
              <a:t>branchNo</a:t>
            </a:r>
            <a:endParaRPr lang="en-US" altLang="en-US" sz="1200" b="1" dirty="0"/>
          </a:p>
          <a:p>
            <a:pPr>
              <a:defRPr/>
            </a:pPr>
            <a:endParaRPr lang="en-US" altLang="en-US" sz="1400" b="1" dirty="0"/>
          </a:p>
        </p:txBody>
      </p:sp>
      <p:pic>
        <p:nvPicPr>
          <p:cNvPr id="66565" name="Picture 1032" descr="DS3-Figure 13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571625"/>
            <a:ext cx="62357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7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of Relations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Normalization:</a:t>
            </a:r>
          </a:p>
          <a:p>
            <a:pPr lvl="1" eaLnBrk="1" hangingPunct="1"/>
            <a:r>
              <a:rPr lang="en-US" altLang="en-US" smtClean="0"/>
              <a:t>The process of decomposing unsatisfactory "bad" relations by breaking up their attributes into smaller relations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Normal form:</a:t>
            </a:r>
          </a:p>
          <a:p>
            <a:pPr lvl="1" eaLnBrk="1" hangingPunct="1"/>
            <a:r>
              <a:rPr lang="en-US" altLang="en-US" smtClean="0"/>
              <a:t>Condition using keys and FDs of a relation to certify whether a relation schema is in a particular normal form </a:t>
            </a:r>
          </a:p>
        </p:txBody>
      </p:sp>
    </p:spTree>
    <p:extLst>
      <p:ext uri="{BB962C8B-B14F-4D97-AF65-F5344CB8AC3E}">
        <p14:creationId xmlns:p14="http://schemas.microsoft.com/office/powerpoint/2010/main" val="70863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of Relations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2NF, 3NF,BCNF </a:t>
            </a:r>
          </a:p>
          <a:p>
            <a:pPr lvl="1" eaLnBrk="1" hangingPunct="1"/>
            <a:r>
              <a:rPr lang="en-US" altLang="en-US" smtClean="0"/>
              <a:t>based on keys and FDs of a relation schema</a:t>
            </a:r>
          </a:p>
          <a:p>
            <a:pPr eaLnBrk="1" hangingPunct="1"/>
            <a:r>
              <a:rPr lang="en-US" altLang="en-US" smtClean="0"/>
              <a:t>4NF</a:t>
            </a:r>
          </a:p>
          <a:p>
            <a:pPr lvl="1" eaLnBrk="1" hangingPunct="1"/>
            <a:r>
              <a:rPr lang="en-US" altLang="en-US" smtClean="0"/>
              <a:t>based on keys, multi-valued dependencies : MVDs; </a:t>
            </a:r>
          </a:p>
          <a:p>
            <a:pPr eaLnBrk="1" hangingPunct="1"/>
            <a:r>
              <a:rPr lang="en-US" altLang="en-US" smtClean="0"/>
              <a:t>5NF </a:t>
            </a:r>
          </a:p>
          <a:p>
            <a:pPr lvl="1" eaLnBrk="1" hangingPunct="1"/>
            <a:r>
              <a:rPr lang="en-US" altLang="en-US" smtClean="0"/>
              <a:t>based on keys, join dependencies : JDs</a:t>
            </a:r>
          </a:p>
        </p:txBody>
      </p:sp>
    </p:spTree>
    <p:extLst>
      <p:ext uri="{BB962C8B-B14F-4D97-AF65-F5344CB8AC3E}">
        <p14:creationId xmlns:p14="http://schemas.microsoft.com/office/powerpoint/2010/main" val="374485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of Data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the relation:</a:t>
            </a:r>
          </a:p>
          <a:p>
            <a:pPr lvl="1" eaLnBrk="1" hangingPunct="1"/>
            <a:r>
              <a:rPr lang="en-US" altLang="en-US" smtClean="0"/>
              <a:t>FDs</a:t>
            </a:r>
          </a:p>
          <a:p>
            <a:pPr lvl="1" eaLnBrk="1" hangingPunct="1"/>
            <a:r>
              <a:rPr lang="en-US" altLang="en-US" smtClean="0"/>
              <a:t>Primary Keys</a:t>
            </a:r>
          </a:p>
          <a:p>
            <a:pPr lvl="1" eaLnBrk="1" hangingPunct="1"/>
            <a:r>
              <a:rPr lang="en-US" altLang="en-US" smtClean="0"/>
              <a:t>Minimizing redundancy</a:t>
            </a:r>
          </a:p>
          <a:p>
            <a:pPr lvl="1" eaLnBrk="1" hangingPunct="1"/>
            <a:r>
              <a:rPr lang="en-US" altLang="en-US" smtClean="0"/>
              <a:t>Minimizing anomalies</a:t>
            </a:r>
          </a:p>
          <a:p>
            <a:pPr lvl="2" eaLnBrk="1" hangingPunct="1"/>
            <a:r>
              <a:rPr lang="en-US" altLang="en-US" smtClean="0"/>
              <a:t>Insertion</a:t>
            </a:r>
          </a:p>
          <a:p>
            <a:pPr lvl="2" eaLnBrk="1" hangingPunct="1"/>
            <a:r>
              <a:rPr lang="en-US" altLang="en-US" smtClean="0"/>
              <a:t>Deletion</a:t>
            </a:r>
          </a:p>
          <a:p>
            <a:pPr lvl="2" eaLnBrk="1" hangingPunct="1"/>
            <a:r>
              <a:rPr lang="en-US" altLang="en-US" smtClean="0"/>
              <a:t>Update</a:t>
            </a:r>
          </a:p>
          <a:p>
            <a:pPr lvl="2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703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Practical Use of Normal Forms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Normalization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High quality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Meet the desirable properties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200"/>
              <a:t>Usually up to 3NF and BCNF, 4NF rarely used in practice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Denormalization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The process of storing the join of higher normal form relations as a base relation—which is in a lower normal form    </a:t>
            </a:r>
          </a:p>
        </p:txBody>
      </p:sp>
    </p:spTree>
    <p:extLst>
      <p:ext uri="{BB962C8B-B14F-4D97-AF65-F5344CB8AC3E}">
        <p14:creationId xmlns:p14="http://schemas.microsoft.com/office/powerpoint/2010/main" val="354328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Superkey</a:t>
            </a:r>
          </a:p>
          <a:p>
            <a:r>
              <a:rPr lang="en-US" smtClean="0"/>
              <a:t>Key</a:t>
            </a:r>
          </a:p>
          <a:p>
            <a:r>
              <a:rPr lang="en-US" smtClean="0"/>
              <a:t>Primary Key</a:t>
            </a:r>
          </a:p>
          <a:p>
            <a:r>
              <a:rPr lang="en-US" smtClean="0"/>
              <a:t>Secondary Key</a:t>
            </a:r>
          </a:p>
          <a:p>
            <a:r>
              <a:rPr lang="en-US" smtClean="0"/>
              <a:t>Prime Attribute</a:t>
            </a:r>
          </a:p>
          <a:p>
            <a:r>
              <a:rPr lang="en-US" smtClean="0"/>
              <a:t>Nonprime Attribute</a:t>
            </a:r>
          </a:p>
        </p:txBody>
      </p:sp>
    </p:spTree>
    <p:extLst>
      <p:ext uri="{BB962C8B-B14F-4D97-AF65-F5344CB8AC3E}">
        <p14:creationId xmlns:p14="http://schemas.microsoft.com/office/powerpoint/2010/main" val="318540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 of Keys and Attributes Participating in Keys (1)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superkey</a:t>
            </a:r>
            <a:r>
              <a:rPr lang="en-US" altLang="en-US" smtClean="0"/>
              <a:t> of a relation schema R = {A1, A2, ...., An} is a set of attributes S </a:t>
            </a:r>
            <a:r>
              <a:rPr lang="en-US" altLang="en-US" i="1" smtClean="0"/>
              <a:t>subset-of</a:t>
            </a:r>
            <a:r>
              <a:rPr lang="en-US" altLang="en-US" smtClean="0"/>
              <a:t> R with the property that no two tuples t1 and t2 in any legal relation state r of R will have t1[S] = t2[S]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key</a:t>
            </a:r>
            <a:r>
              <a:rPr lang="en-US" altLang="en-US" smtClean="0"/>
              <a:t> K is a </a:t>
            </a:r>
            <a:r>
              <a:rPr lang="en-US" altLang="en-US" b="1" smtClean="0"/>
              <a:t>superkey</a:t>
            </a:r>
            <a:r>
              <a:rPr lang="en-US" altLang="en-US" smtClean="0"/>
              <a:t> with the </a:t>
            </a:r>
            <a:r>
              <a:rPr lang="en-US" altLang="en-US" i="1" smtClean="0"/>
              <a:t>additional property</a:t>
            </a:r>
            <a:r>
              <a:rPr lang="en-US" altLang="en-US" smtClean="0"/>
              <a:t> that removal of any attribute from K will cause K not to be a superkey any more.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smtClean="0"/>
              <a:t>Key K has to be </a:t>
            </a:r>
            <a:r>
              <a:rPr lang="en-US" i="1" smtClean="0"/>
              <a:t>minimal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356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Design Guidelines for Relational Databases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 first discuss informal guidelines for good relational design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Then we discuss formal concepts of functional dependencies and normal forms</a:t>
            </a:r>
          </a:p>
        </p:txBody>
      </p:sp>
    </p:spTree>
    <p:extLst>
      <p:ext uri="{BB962C8B-B14F-4D97-AF65-F5344CB8AC3E}">
        <p14:creationId xmlns:p14="http://schemas.microsoft.com/office/powerpoint/2010/main" val="40439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 of Keys and Attributes 	 Participating in Keys (2)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 relation schema has more than one key, each is called a </a:t>
            </a:r>
            <a:r>
              <a:rPr lang="en-US" altLang="en-US" b="1" smtClean="0"/>
              <a:t>candidate</a:t>
            </a:r>
            <a:r>
              <a:rPr lang="en-US" altLang="en-US" smtClean="0"/>
              <a:t> key.</a:t>
            </a:r>
          </a:p>
          <a:p>
            <a:pPr lvl="1" eaLnBrk="1" hangingPunct="1"/>
            <a:r>
              <a:rPr lang="en-US" altLang="en-US" smtClean="0"/>
              <a:t>One of the candidate keys is </a:t>
            </a:r>
            <a:r>
              <a:rPr lang="en-US" altLang="en-US" i="1" smtClean="0"/>
              <a:t>arbitrarily</a:t>
            </a:r>
            <a:r>
              <a:rPr lang="en-US" altLang="en-US" smtClean="0"/>
              <a:t> designated to be the </a:t>
            </a:r>
            <a:r>
              <a:rPr lang="en-US" altLang="en-US" b="1" smtClean="0"/>
              <a:t>primary key</a:t>
            </a:r>
            <a:r>
              <a:rPr lang="en-US" altLang="en-US" smtClean="0"/>
              <a:t>, and the others are called </a:t>
            </a:r>
            <a:r>
              <a:rPr lang="en-US" altLang="en-US" b="1" smtClean="0"/>
              <a:t>secondary keys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Prime attribute</a:t>
            </a:r>
            <a:r>
              <a:rPr lang="en-US" altLang="en-US" smtClean="0"/>
              <a:t> must be a member of </a:t>
            </a:r>
            <a:r>
              <a:rPr lang="en-US" altLang="en-US" i="1" smtClean="0"/>
              <a:t>some</a:t>
            </a:r>
            <a:r>
              <a:rPr lang="en-US" altLang="en-US" smtClean="0"/>
              <a:t> candidate key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Nonprime attribute</a:t>
            </a:r>
            <a:r>
              <a:rPr lang="en-US" altLang="en-US" smtClean="0"/>
              <a:t> is not a prime attribute—that is, it is not a member of any candidate key. </a:t>
            </a:r>
          </a:p>
        </p:txBody>
      </p:sp>
    </p:spTree>
    <p:extLst>
      <p:ext uri="{BB962C8B-B14F-4D97-AF65-F5344CB8AC3E}">
        <p14:creationId xmlns:p14="http://schemas.microsoft.com/office/powerpoint/2010/main" val="22340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Normal Form 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Disallows</a:t>
            </a:r>
          </a:p>
          <a:p>
            <a:pPr lvl="1" eaLnBrk="1" hangingPunct="1"/>
            <a:r>
              <a:rPr lang="en-US" altLang="en-US"/>
              <a:t>composite attributes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multivalued attributes (no repeating group)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The only attribute values permitted by 1NF are single </a:t>
            </a:r>
            <a:r>
              <a:rPr lang="en-US" b="1" smtClean="0"/>
              <a:t>atomic </a:t>
            </a:r>
            <a:r>
              <a:rPr lang="en-US" smtClean="0"/>
              <a:t>(or </a:t>
            </a:r>
            <a:r>
              <a:rPr lang="en-US" b="1" smtClean="0"/>
              <a:t>indivisible</a:t>
            </a:r>
            <a:r>
              <a:rPr lang="en-US" smtClean="0"/>
              <a:t>) </a:t>
            </a:r>
            <a:r>
              <a:rPr lang="en-US" b="1" smtClean="0"/>
              <a:t>values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58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83972" name="Picture 6" descr="fig14_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7626"/>
            <a:ext cx="6708775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482725" y="3162300"/>
            <a:ext cx="205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b="1" kern="0" dirty="0">
                <a:latin typeface="Verdana" charset="0"/>
              </a:rPr>
              <a:t>Figure 14.9</a:t>
            </a:r>
            <a:r>
              <a:rPr lang="en-US" altLang="en-US" sz="1000" kern="0" dirty="0">
                <a:latin typeface="Verdana" charset="0"/>
              </a:rPr>
              <a:t>   </a:t>
            </a:r>
          </a:p>
          <a:p>
            <a:pPr algn="r">
              <a:defRPr/>
            </a:pPr>
            <a:r>
              <a:rPr lang="en-US" altLang="en-US" sz="1000" kern="0" dirty="0">
                <a:latin typeface="Verdana" charset="0"/>
              </a:rPr>
              <a:t>Normalization into 1NF. (a) A relation schema that is not in 1NF. (b) Sample state of relation DEPARTMENT. (c) 1NF version of the same relation with redundancy.</a:t>
            </a:r>
          </a:p>
        </p:txBody>
      </p:sp>
    </p:spTree>
    <p:extLst>
      <p:ext uri="{BB962C8B-B14F-4D97-AF65-F5344CB8AC3E}">
        <p14:creationId xmlns:p14="http://schemas.microsoft.com/office/powerpoint/2010/main" val="69249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mtClean="0"/>
              <a:t>Remove the attribute Dlocations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mtClean="0"/>
              <a:t>Expand the Key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mtClean="0"/>
              <a:t>Replace the attribute (Dlocations) by three atomic attributes: Dlocation1, Dlocation2, and Dlocation3.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684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rgbClr val="990033"/>
              </a:buClr>
              <a:buSzPct val="60000"/>
              <a:buNone/>
            </a:pPr>
            <a:endParaRPr lang="en-US" smtClean="0"/>
          </a:p>
          <a:p>
            <a:pPr marL="0" lvl="1" indent="0">
              <a:buClr>
                <a:srgbClr val="990033"/>
              </a:buClr>
              <a:buSzPct val="60000"/>
              <a:buNone/>
            </a:pPr>
            <a:endParaRPr lang="en-US" smtClean="0"/>
          </a:p>
          <a:p>
            <a:pPr marL="0" lvl="1" indent="0">
              <a:buClr>
                <a:srgbClr val="990033"/>
              </a:buClr>
              <a:buSzPct val="60000"/>
              <a:buNone/>
            </a:pPr>
            <a:endParaRPr lang="en-US" smtClean="0"/>
          </a:p>
          <a:p>
            <a:pPr marL="0" lvl="1" indent="0">
              <a:buClr>
                <a:srgbClr val="990033"/>
              </a:buClr>
              <a:buSzPct val="60000"/>
              <a:buNone/>
            </a:pPr>
            <a:r>
              <a:rPr lang="en-US" smtClean="0"/>
              <a:t>The right way to deal with the two multivalued attributes is to decompose it into two separate relations.</a:t>
            </a:r>
          </a:p>
        </p:txBody>
      </p:sp>
    </p:spTree>
    <p:extLst>
      <p:ext uri="{BB962C8B-B14F-4D97-AF65-F5344CB8AC3E}">
        <p14:creationId xmlns:p14="http://schemas.microsoft.com/office/powerpoint/2010/main" val="403160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Normal Form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idx="1"/>
          </p:nvPr>
        </p:nvSpPr>
        <p:spPr>
          <a:xfrm>
            <a:off x="1763714" y="1600200"/>
            <a:ext cx="8294687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Uses the concepts of </a:t>
            </a:r>
            <a:r>
              <a:rPr lang="en-US" altLang="en-US" sz="2400" b="1"/>
              <a:t>FDs,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/>
              <a:t>Prime attribute:</a:t>
            </a:r>
            <a:r>
              <a:rPr lang="en-US" altLang="en-US" sz="2200"/>
              <a:t> An attribute that is member of the primary key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/>
              <a:t>Full functional dependency:</a:t>
            </a:r>
            <a:r>
              <a:rPr lang="en-US" altLang="en-US" sz="2200"/>
              <a:t> a FD  Y -&gt; Z where removal of any attribute from Y means the FD does not hold any 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{SSN, PNUMBER} -&gt; HOURS is a full FD since neither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SSN -&gt; HOURS nor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PNUMBER -&gt; HOURS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{SSN, PNUMBER} -&gt; ENAME is not  a full FD (it is called a partial dependency ) since SSN -&gt; ENAME also holds </a:t>
            </a:r>
          </a:p>
        </p:txBody>
      </p:sp>
    </p:spTree>
    <p:extLst>
      <p:ext uri="{BB962C8B-B14F-4D97-AF65-F5344CB8AC3E}">
        <p14:creationId xmlns:p14="http://schemas.microsoft.com/office/powerpoint/2010/main" val="158224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Normal Form</a:t>
            </a:r>
          </a:p>
        </p:txBody>
      </p:sp>
      <p:sp>
        <p:nvSpPr>
          <p:cNvPr id="901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relation schema R is in </a:t>
            </a:r>
            <a:r>
              <a:rPr lang="en-US" altLang="en-US" b="1" smtClean="0"/>
              <a:t>second normal form (2NF)</a:t>
            </a:r>
            <a:r>
              <a:rPr lang="en-US" altLang="en-US" smtClean="0"/>
              <a:t> if every non-prime attribute A in R is fully functionally dependent on the primary key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 can be decomposed into 2NF relations via the process of 2NF normalization or “second normalization”</a:t>
            </a:r>
          </a:p>
        </p:txBody>
      </p:sp>
    </p:spTree>
    <p:extLst>
      <p:ext uri="{BB962C8B-B14F-4D97-AF65-F5344CB8AC3E}">
        <p14:creationId xmlns:p14="http://schemas.microsoft.com/office/powerpoint/2010/main" val="236577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7620000" y="1524000"/>
            <a:ext cx="22098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b="1" kern="0" dirty="0">
                <a:latin typeface="Verdana" charset="0"/>
              </a:rPr>
              <a:t>Figure 14.11</a:t>
            </a:r>
            <a:r>
              <a:rPr lang="en-US" altLang="en-US" sz="1000" kern="0" dirty="0">
                <a:latin typeface="Verdana" charset="0"/>
              </a:rPr>
              <a:t>  </a:t>
            </a:r>
          </a:p>
          <a:p>
            <a:pPr algn="r">
              <a:defRPr/>
            </a:pPr>
            <a:r>
              <a:rPr lang="en-US" altLang="en-US" sz="1000" kern="0" dirty="0">
                <a:latin typeface="Verdana" charset="0"/>
              </a:rPr>
              <a:t> Normalizing into 2NF</a:t>
            </a:r>
          </a:p>
        </p:txBody>
      </p:sp>
      <p:pic>
        <p:nvPicPr>
          <p:cNvPr id="9216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74900"/>
            <a:ext cx="6477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79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Third Normal Form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Transitive functional dependency:</a:t>
            </a:r>
            <a:r>
              <a:rPr lang="en-US" altLang="en-US" smtClean="0"/>
              <a:t> a FD  X -&gt; Z that can be derived from two FDs   X -&gt; Y and Y -&gt; Z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SSN -&gt; DMGRSSN is a </a:t>
            </a:r>
            <a:r>
              <a:rPr lang="en-US" altLang="en-US" b="1" smtClean="0"/>
              <a:t>transitive</a:t>
            </a:r>
            <a:r>
              <a:rPr lang="en-US" altLang="en-US" smtClean="0"/>
              <a:t> FD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Since SSN -&gt; DNUMBER and DNUMBER -&gt; DMGRSSN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SSN -&gt; ENAME is </a:t>
            </a:r>
            <a:r>
              <a:rPr lang="en-US" altLang="en-US" b="1" smtClean="0"/>
              <a:t>non-transitive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Since there is no set of attributes X where SSN -&gt; X and X -&gt; ENAME </a:t>
            </a:r>
          </a:p>
        </p:txBody>
      </p:sp>
    </p:spTree>
    <p:extLst>
      <p:ext uri="{BB962C8B-B14F-4D97-AF65-F5344CB8AC3E}">
        <p14:creationId xmlns:p14="http://schemas.microsoft.com/office/powerpoint/2010/main" val="246498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Third Normal Form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relation schema R is in </a:t>
            </a:r>
            <a:r>
              <a:rPr lang="en-US" altLang="en-US" sz="2400" b="1"/>
              <a:t>third normal form (3NF)</a:t>
            </a:r>
            <a:r>
              <a:rPr lang="en-US" altLang="en-US" sz="2400"/>
              <a:t> if it is in 2NF </a:t>
            </a:r>
            <a:r>
              <a:rPr lang="en-US" altLang="en-US" sz="2400" i="1"/>
              <a:t>and</a:t>
            </a:r>
            <a:r>
              <a:rPr lang="en-US" altLang="en-US" sz="2400"/>
              <a:t> no non-prime attribute A in R is transitively dependent on the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 can be decomposed into 3NF relations via the process of 3NF normalization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NOTE: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In X -&gt; Y and Y -&gt; Z, with X as the primary key, we consider this a problem only if Y is not a candidate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When Y is a candidate key, there is no problem with the transitive dependency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E.g., Consider EMP (SSN, Emp#, Salary ).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Here, SSN -&gt; Emp# -&gt; Salary and Emp# is a candidate key. </a:t>
            </a:r>
          </a:p>
        </p:txBody>
      </p:sp>
    </p:spTree>
    <p:extLst>
      <p:ext uri="{BB962C8B-B14F-4D97-AF65-F5344CB8AC3E}">
        <p14:creationId xmlns:p14="http://schemas.microsoft.com/office/powerpoint/2010/main" val="393039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Informal Design Guidelines for Relational Databases</a:t>
            </a:r>
          </a:p>
        </p:txBody>
      </p:sp>
      <p:sp>
        <p:nvSpPr>
          <p:cNvPr id="20483" name="Content Placeholder 5"/>
          <p:cNvSpPr>
            <a:spLocks noGrp="1" noChangeArrowheads="1"/>
          </p:cNvSpPr>
          <p:nvPr>
            <p:ph idx="1"/>
          </p:nvPr>
        </p:nvSpPr>
        <p:spPr>
          <a:xfrm>
            <a:off x="1763714" y="1600200"/>
            <a:ext cx="8294687" cy="480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333399"/>
                </a:solidFill>
              </a:rPr>
              <a:t>What is relational database design?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dirty="0" smtClean="0"/>
              <a:t>The grouping of attributes to form "good" relation schemas</a:t>
            </a:r>
          </a:p>
          <a:p>
            <a:pPr eaLnBrk="1" hangingPunct="1"/>
            <a:r>
              <a:rPr lang="en-US" altLang="en-US" dirty="0" smtClean="0">
                <a:solidFill>
                  <a:srgbClr val="333399"/>
                </a:solidFill>
              </a:rPr>
              <a:t> Two levels for measuring the “</a:t>
            </a:r>
            <a:r>
              <a:rPr lang="en-US" altLang="en-US" i="1" dirty="0" smtClean="0">
                <a:solidFill>
                  <a:srgbClr val="333399"/>
                </a:solidFill>
              </a:rPr>
              <a:t>goodness” </a:t>
            </a:r>
            <a:r>
              <a:rPr lang="en-US" altLang="en-US" dirty="0" smtClean="0">
                <a:solidFill>
                  <a:srgbClr val="333399"/>
                </a:solidFill>
              </a:rPr>
              <a:t>of relation schemas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dirty="0" smtClean="0"/>
              <a:t>The logical (conceptual) level, i.e., user view 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dirty="0" smtClean="0"/>
              <a:t>The implementation (physical storage) level, i.e., tuples store in base relation.</a:t>
            </a:r>
          </a:p>
          <a:p>
            <a:pPr eaLnBrk="1" hangingPunct="1"/>
            <a:r>
              <a:rPr lang="en-US" altLang="en-US" dirty="0" smtClean="0">
                <a:solidFill>
                  <a:srgbClr val="333399"/>
                </a:solidFill>
              </a:rPr>
              <a:t> Design is concerned mainly with base relations</a:t>
            </a:r>
          </a:p>
          <a:p>
            <a:pPr eaLnBrk="1" hangingPunct="1"/>
            <a:r>
              <a:rPr lang="en-US" altLang="en-US" dirty="0" smtClean="0">
                <a:solidFill>
                  <a:srgbClr val="333399"/>
                </a:solidFill>
              </a:rPr>
              <a:t> What are the criteria for "good" base relations? </a:t>
            </a:r>
          </a:p>
          <a:p>
            <a:pPr eaLnBrk="1" hangingPunct="1"/>
            <a:endParaRPr lang="en-US" altLang="en-US" dirty="0" smtClean="0">
              <a:solidFill>
                <a:srgbClr val="333399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6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7620000" y="16764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b="1" kern="0" dirty="0">
                <a:latin typeface="Verdana" charset="0"/>
              </a:rPr>
              <a:t>Figure 14.11</a:t>
            </a:r>
            <a:r>
              <a:rPr lang="en-US" altLang="en-US" sz="1000" kern="0" dirty="0">
                <a:latin typeface="Verdana" charset="0"/>
              </a:rPr>
              <a:t>  </a:t>
            </a:r>
          </a:p>
          <a:p>
            <a:pPr algn="r">
              <a:defRPr/>
            </a:pPr>
            <a:r>
              <a:rPr lang="en-US" altLang="en-US" sz="1000" kern="0" dirty="0">
                <a:latin typeface="Verdana" charset="0"/>
              </a:rPr>
              <a:t> Normalizing into 2NF and 3NF. (b) Normalizing EMP_DEPT into 3NF relations.</a:t>
            </a:r>
          </a:p>
        </p:txBody>
      </p:sp>
      <p:pic>
        <p:nvPicPr>
          <p:cNvPr id="9830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8559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9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00356" name="Title 2"/>
          <p:cNvSpPr txBox="1">
            <a:spLocks/>
          </p:cNvSpPr>
          <p:nvPr/>
        </p:nvSpPr>
        <p:spPr bwMode="auto">
          <a:xfrm>
            <a:off x="1524000" y="29718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Verdana" panose="020B0604030504040204" pitchFamily="34" charset="0"/>
              </a:rPr>
              <a:t>Figure 14.12</a:t>
            </a:r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   Normalization into 2NF and 3NF.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(a) The LOTS relation with its functional dependencies FD1 through FD4.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(b) Decomposing into the 2NF relations LOTS1 and LOTS2.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1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(c) </a:t>
            </a:r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Decomposing LOTS1 into the 3NF relations LOTS1A and LOTS1B.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(d) Progressive normalization of LOTS into a 3NF design.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</p:txBody>
      </p:sp>
      <p:grpSp>
        <p:nvGrpSpPr>
          <p:cNvPr id="100357" name="Group 4"/>
          <p:cNvGrpSpPr>
            <a:grpSpLocks/>
          </p:cNvGrpSpPr>
          <p:nvPr/>
        </p:nvGrpSpPr>
        <p:grpSpPr bwMode="auto">
          <a:xfrm>
            <a:off x="3276600" y="0"/>
            <a:ext cx="6369050" cy="6400800"/>
            <a:chOff x="3276600" y="1468438"/>
            <a:chExt cx="4648200" cy="5056187"/>
          </a:xfrm>
        </p:grpSpPr>
        <p:pic>
          <p:nvPicPr>
            <p:cNvPr id="100362" name="Picture 3" descr="fig14_12a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468438"/>
              <a:ext cx="3743325" cy="151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363" name="Picture 12" descr="fig14_12b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043238"/>
              <a:ext cx="4648200" cy="118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364" name="Picture 16" descr="fig14_12c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4191000"/>
              <a:ext cx="4365625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365" name="Picture 20" descr="fig14_12d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5181600"/>
              <a:ext cx="3529013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0358" name="Straight Connector 3"/>
          <p:cNvCxnSpPr>
            <a:cxnSpLocks noChangeShapeType="1"/>
            <a:endCxn id="100359" idx="1"/>
          </p:cNvCxnSpPr>
          <p:nvPr/>
        </p:nvCxnSpPr>
        <p:spPr bwMode="auto">
          <a:xfrm flipV="1">
            <a:off x="8001000" y="592138"/>
            <a:ext cx="838200" cy="717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59" name="TextBox 4"/>
          <p:cNvSpPr txBox="1">
            <a:spLocks noChangeArrowheads="1"/>
          </p:cNvSpPr>
          <p:nvPr/>
        </p:nvSpPr>
        <p:spPr bwMode="auto">
          <a:xfrm>
            <a:off x="8839200" y="146051"/>
            <a:ext cx="1600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300">
                <a:solidFill>
                  <a:schemeClr val="tx1"/>
                </a:solidFill>
              </a:rPr>
              <a:t>Tax_rate is partially dependent on the candidate key</a:t>
            </a:r>
          </a:p>
        </p:txBody>
      </p:sp>
      <p:cxnSp>
        <p:nvCxnSpPr>
          <p:cNvPr id="100360" name="Straight Connector 12"/>
          <p:cNvCxnSpPr>
            <a:cxnSpLocks/>
          </p:cNvCxnSpPr>
          <p:nvPr/>
        </p:nvCxnSpPr>
        <p:spPr bwMode="auto">
          <a:xfrm>
            <a:off x="7315200" y="1752600"/>
            <a:ext cx="838200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61" name="TextBox 13"/>
          <p:cNvSpPr txBox="1">
            <a:spLocks noChangeArrowheads="1"/>
          </p:cNvSpPr>
          <p:nvPr/>
        </p:nvSpPr>
        <p:spPr bwMode="auto">
          <a:xfrm>
            <a:off x="8153400" y="1389063"/>
            <a:ext cx="23622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300">
                <a:solidFill>
                  <a:schemeClr val="tx1"/>
                </a:solidFill>
              </a:rPr>
              <a:t>Price is transitively dependent on each of the candidate keys via non-prime attribute area</a:t>
            </a:r>
          </a:p>
        </p:txBody>
      </p:sp>
    </p:spTree>
    <p:extLst>
      <p:ext uri="{BB962C8B-B14F-4D97-AF65-F5344CB8AC3E}">
        <p14:creationId xmlns:p14="http://schemas.microsoft.com/office/powerpoint/2010/main" val="121386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Forms Defined Informally	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</a:t>
            </a:r>
            <a:r>
              <a:rPr lang="en-US" altLang="en-US" baseline="30000" smtClean="0"/>
              <a:t>st</a:t>
            </a:r>
            <a:r>
              <a:rPr lang="en-US" altLang="en-US" smtClean="0"/>
              <a:t> normal form</a:t>
            </a:r>
          </a:p>
          <a:p>
            <a:pPr lvl="1" eaLnBrk="1" hangingPunct="1"/>
            <a:r>
              <a:rPr lang="en-US" altLang="en-US" smtClean="0"/>
              <a:t>All attributes depend on </a:t>
            </a:r>
            <a:r>
              <a:rPr lang="en-US" altLang="en-US" b="1" smtClean="0"/>
              <a:t>the key</a:t>
            </a:r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nd</a:t>
            </a:r>
            <a:r>
              <a:rPr lang="en-US" altLang="en-US" smtClean="0"/>
              <a:t> normal form</a:t>
            </a:r>
          </a:p>
          <a:p>
            <a:pPr lvl="1" eaLnBrk="1" hangingPunct="1"/>
            <a:r>
              <a:rPr lang="en-US" altLang="en-US" smtClean="0"/>
              <a:t>All attributes depend on </a:t>
            </a:r>
            <a:r>
              <a:rPr lang="en-US" altLang="en-US" b="1" smtClean="0"/>
              <a:t>the whole key</a:t>
            </a:r>
          </a:p>
          <a:p>
            <a:pPr eaLnBrk="1" hangingPunct="1"/>
            <a:r>
              <a:rPr lang="en-US" altLang="en-US" smtClean="0"/>
              <a:t>3</a:t>
            </a:r>
            <a:r>
              <a:rPr lang="en-US" altLang="en-US" baseline="30000" smtClean="0"/>
              <a:t>rd</a:t>
            </a:r>
            <a:r>
              <a:rPr lang="en-US" altLang="en-US" smtClean="0"/>
              <a:t> normal form</a:t>
            </a:r>
          </a:p>
          <a:p>
            <a:pPr lvl="1" eaLnBrk="1" hangingPunct="1"/>
            <a:r>
              <a:rPr lang="en-US" altLang="en-US" smtClean="0"/>
              <a:t>All attributes depend on </a:t>
            </a:r>
            <a:r>
              <a:rPr lang="en-US" altLang="en-US" b="1" smtClean="0"/>
              <a:t>nothing but the key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565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800000"/>
                </a:solidFill>
                <a:latin typeface="+mj-lt"/>
              </a:rPr>
              <a:t>3NF</a:t>
            </a:r>
          </a:p>
          <a:p>
            <a:pPr eaLnBrk="1" hangingPunct="1">
              <a:defRPr/>
            </a:pPr>
            <a:r>
              <a:rPr lang="en-US" altLang="en-US" sz="2400" dirty="0"/>
              <a:t>No Non-Prime attribute is transitively dependent on any candidate key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3200" dirty="0">
                <a:solidFill>
                  <a:srgbClr val="800000"/>
                </a:solidFill>
                <a:latin typeface="+mj-lt"/>
              </a:rPr>
              <a:t>BCNF</a:t>
            </a:r>
          </a:p>
          <a:p>
            <a:pPr eaLnBrk="1" hangingPunct="1">
              <a:defRPr/>
            </a:pPr>
            <a:r>
              <a:rPr lang="en-US" altLang="en-US" sz="2400" dirty="0"/>
              <a:t>Every determinant is a candidate key</a:t>
            </a:r>
          </a:p>
        </p:txBody>
      </p:sp>
    </p:spTree>
    <p:extLst>
      <p:ext uri="{BB962C8B-B14F-4D97-AF65-F5344CB8AC3E}">
        <p14:creationId xmlns:p14="http://schemas.microsoft.com/office/powerpoint/2010/main" val="404765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4149725"/>
            <a:ext cx="10515600" cy="2336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/>
              <a:t>Suppose </a:t>
            </a:r>
            <a:r>
              <a:rPr lang="en-US" sz="1600" b="1" dirty="0"/>
              <a:t>that we have thousands of lots in the relation, but the lots are from only two counties: DeKalb and Fulton.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/>
              <a:t>Suppose also that lot sizes in DeKalb County are only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/>
              <a:t>		0.5, 0.6, 0.7, 0.8, 0.9, and 1.0 acres, whereas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/>
              <a:t>lot sizes in Fulton County are restricted to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/>
              <a:t>		1.1, 1.2, … , 1.9, and 2.0 acres.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/>
              <a:t>In such a situation we would have the additional functional dependency FD5: Area → </a:t>
            </a:r>
            <a:r>
              <a:rPr lang="en-US" sz="1600" b="1" dirty="0" err="1"/>
              <a:t>County_name</a:t>
            </a:r>
            <a:r>
              <a:rPr lang="en-US" sz="1600" b="1" dirty="0"/>
              <a:t>.</a:t>
            </a:r>
          </a:p>
          <a:p>
            <a:endParaRPr lang="en-US" sz="1600" dirty="0" smtClean="0"/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1" y="352425"/>
            <a:ext cx="64547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6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5551" y="5619750"/>
            <a:ext cx="8086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</a:rPr>
              <a:t>The table above is in 3NF but not in BCNF, because of the C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85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1397362"/>
            <a:ext cx="5114925" cy="373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8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144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53001"/>
            <a:ext cx="91440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72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686593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76650"/>
            <a:ext cx="9144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32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1"/>
          <p:cNvSpPr>
            <a:spLocks noChangeArrowheads="1"/>
          </p:cNvSpPr>
          <p:nvPr/>
        </p:nvSpPr>
        <p:spPr bwMode="auto">
          <a:xfrm>
            <a:off x="1981201" y="228601"/>
            <a:ext cx="4168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GillSans-Bold"/>
              </a:rPr>
              <a:t>Second Normal Form (2NF)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1146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71514"/>
            <a:ext cx="91440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828800" y="1636714"/>
            <a:ext cx="3825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GillSans-Bold"/>
              </a:rPr>
              <a:t>Third Normal Form (3NF)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4" y="2133601"/>
            <a:ext cx="86010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643064" y="3459164"/>
            <a:ext cx="5213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GillSans-Bold"/>
              </a:rPr>
              <a:t>Boyce–Codd Normal Form (BCNF)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1146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283076"/>
            <a:ext cx="424815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4037014"/>
            <a:ext cx="41957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15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524001"/>
            <a:ext cx="6848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12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Design Guidelines for Relational Databases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/>
              <a:t>Semantics of the attributes must be clear in the schema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/>
              <a:t>Reducing the redundant information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/>
              <a:t>Reducing the NULL values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/>
              <a:t>Disallowing the possibility of generating spurious tuples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1059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Normal Form Definitions (For Multiple Keys)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above definitions consider the primary key only</a:t>
            </a:r>
          </a:p>
          <a:p>
            <a:pPr eaLnBrk="1" hangingPunct="1"/>
            <a:r>
              <a:rPr lang="en-US" altLang="en-US" smtClean="0"/>
              <a:t>The following more general definitions take into account relations with multiple candidate keys</a:t>
            </a:r>
          </a:p>
          <a:p>
            <a:pPr eaLnBrk="1" hangingPunct="1"/>
            <a:r>
              <a:rPr lang="en-US" altLang="en-US" smtClean="0"/>
              <a:t>Any attribute involved in a candidate key is a </a:t>
            </a:r>
            <a:r>
              <a:rPr lang="en-US" altLang="en-US" i="1" u="sng" smtClean="0"/>
              <a:t>prime attribute</a:t>
            </a:r>
          </a:p>
          <a:p>
            <a:pPr eaLnBrk="1" hangingPunct="1"/>
            <a:r>
              <a:rPr lang="en-US" altLang="en-US" smtClean="0"/>
              <a:t>All other attributes are called </a:t>
            </a:r>
            <a:r>
              <a:rPr lang="en-US" altLang="en-US" i="1" u="sng" smtClean="0"/>
              <a:t>non-prime attributes.</a:t>
            </a:r>
          </a:p>
        </p:txBody>
      </p:sp>
    </p:spTree>
    <p:extLst>
      <p:ext uri="{BB962C8B-B14F-4D97-AF65-F5344CB8AC3E}">
        <p14:creationId xmlns:p14="http://schemas.microsoft.com/office/powerpoint/2010/main" val="69252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Definition of 2NF  (For Multiple Candidate Keys) </a:t>
            </a:r>
          </a:p>
        </p:txBody>
      </p:sp>
      <p:sp>
        <p:nvSpPr>
          <p:cNvPr id="10649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A relation schema R is in </a:t>
            </a:r>
            <a:r>
              <a:rPr lang="en-US" altLang="en-US" b="1" dirty="0"/>
              <a:t>second normal form (2NF)</a:t>
            </a:r>
            <a:r>
              <a:rPr lang="en-US" altLang="en-US" dirty="0"/>
              <a:t> if every non-prime attribute A in R is fully functionally dependent on </a:t>
            </a:r>
            <a:r>
              <a:rPr lang="en-US" altLang="en-US" i="1" dirty="0"/>
              <a:t>every</a:t>
            </a:r>
            <a:r>
              <a:rPr lang="en-US" altLang="en-US" dirty="0"/>
              <a:t> key  of R </a:t>
            </a:r>
          </a:p>
          <a:p>
            <a:pPr eaLnBrk="1" hangingPunct="1">
              <a:defRPr/>
            </a:pPr>
            <a:r>
              <a:rPr lang="en-US" altLang="en-US" dirty="0"/>
              <a:t> In Figure 14.12 the FD </a:t>
            </a:r>
          </a:p>
          <a:p>
            <a:pPr marL="0" indent="0">
              <a:buNone/>
              <a:defRPr/>
            </a:pPr>
            <a:r>
              <a:rPr lang="en-US" altLang="en-US" dirty="0"/>
              <a:t>    </a:t>
            </a:r>
            <a:r>
              <a:rPr lang="en-US" altLang="en-US" dirty="0" err="1"/>
              <a:t>County_name</a:t>
            </a:r>
            <a:r>
              <a:rPr lang="en-US" altLang="en-US" dirty="0"/>
              <a:t> → </a:t>
            </a:r>
            <a:r>
              <a:rPr lang="en-US" altLang="en-US" dirty="0" err="1"/>
              <a:t>Tax_rate</a:t>
            </a:r>
            <a:r>
              <a:rPr lang="en-US" altLang="en-US" dirty="0"/>
              <a:t>   violates 2NF.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So second normalization converts LOTS into 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LOTS1 (</a:t>
            </a:r>
            <a:r>
              <a:rPr lang="en-US" altLang="en-US" sz="2400" dirty="0" err="1"/>
              <a:t>Property_id</a:t>
            </a:r>
            <a:r>
              <a:rPr lang="en-US" altLang="en-US" sz="2400" dirty="0"/>
              <a:t>#, </a:t>
            </a:r>
            <a:r>
              <a:rPr lang="en-US" altLang="en-US" sz="2400" dirty="0" err="1"/>
              <a:t>County_name</a:t>
            </a:r>
            <a:r>
              <a:rPr lang="en-US" altLang="en-US" sz="2400" dirty="0"/>
              <a:t>, Lot#, Area, Price)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LOTS2 ( </a:t>
            </a:r>
            <a:r>
              <a:rPr lang="en-US" altLang="en-US" sz="2400" dirty="0" err="1"/>
              <a:t>County_name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Tax_rate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79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Definition of Third  Normal Form</a:t>
            </a:r>
          </a:p>
        </p:txBody>
      </p:sp>
      <p:sp>
        <p:nvSpPr>
          <p:cNvPr id="10854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Definition:</a:t>
            </a:r>
          </a:p>
          <a:p>
            <a:pPr lvl="1" eaLnBrk="1" hangingPunct="1">
              <a:defRPr/>
            </a:pPr>
            <a:r>
              <a:rPr lang="en-US" altLang="en-US" b="1" dirty="0" err="1"/>
              <a:t>Superkey</a:t>
            </a:r>
            <a:r>
              <a:rPr lang="en-US" altLang="en-US" dirty="0"/>
              <a:t> of relation schema R - a set of attributes S of R that contains a key of R</a:t>
            </a:r>
          </a:p>
          <a:p>
            <a:pPr lvl="1" eaLnBrk="1" hangingPunct="1">
              <a:defRPr/>
            </a:pPr>
            <a:r>
              <a:rPr lang="en-US" altLang="en-US" dirty="0"/>
              <a:t>A relation schema R is in </a:t>
            </a:r>
            <a:r>
              <a:rPr lang="en-US" altLang="en-US" b="1" dirty="0"/>
              <a:t>third normal form (3NF)</a:t>
            </a:r>
            <a:r>
              <a:rPr lang="en-US" altLang="en-US" dirty="0"/>
              <a:t> if whenever a FD X → A holds in R, then either: </a:t>
            </a:r>
          </a:p>
          <a:p>
            <a:pPr lvl="2" eaLnBrk="1" hangingPunct="1">
              <a:defRPr/>
            </a:pPr>
            <a:r>
              <a:rPr lang="en-US" altLang="en-US" dirty="0"/>
              <a:t>(a) X is a </a:t>
            </a:r>
            <a:r>
              <a:rPr lang="en-US" altLang="en-US" dirty="0" err="1"/>
              <a:t>superkey</a:t>
            </a:r>
            <a:r>
              <a:rPr lang="en-US" altLang="en-US" dirty="0"/>
              <a:t> of R, or </a:t>
            </a:r>
          </a:p>
          <a:p>
            <a:pPr lvl="2" eaLnBrk="1" hangingPunct="1">
              <a:defRPr/>
            </a:pPr>
            <a:r>
              <a:rPr lang="en-US" altLang="en-US" dirty="0"/>
              <a:t>(b) A is a prime attribute of R</a:t>
            </a:r>
          </a:p>
          <a:p>
            <a:pPr eaLnBrk="1" hangingPunct="1">
              <a:defRPr/>
            </a:pPr>
            <a:r>
              <a:rPr lang="en-US" altLang="en-US" dirty="0"/>
              <a:t>LOTS1 relation violates 3NF because </a:t>
            </a:r>
          </a:p>
          <a:p>
            <a:pPr marL="0" indent="0">
              <a:buNone/>
              <a:defRPr/>
            </a:pPr>
            <a:r>
              <a:rPr lang="en-US" altLang="en-US" dirty="0"/>
              <a:t>Area → Price ;  and Area is not a </a:t>
            </a:r>
            <a:r>
              <a:rPr lang="en-US" altLang="en-US" dirty="0" err="1"/>
              <a:t>superkey</a:t>
            </a:r>
            <a:r>
              <a:rPr lang="en-US" altLang="en-US" dirty="0"/>
              <a:t> in LOTS1. (see Figure 14.12).</a:t>
            </a:r>
          </a:p>
        </p:txBody>
      </p:sp>
    </p:spTree>
    <p:extLst>
      <p:ext uri="{BB962C8B-B14F-4D97-AF65-F5344CB8AC3E}">
        <p14:creationId xmlns:p14="http://schemas.microsoft.com/office/powerpoint/2010/main" val="233539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Interpreting the General Definition of Third  Normal Form</a:t>
            </a:r>
          </a:p>
        </p:txBody>
      </p:sp>
      <p:sp>
        <p:nvSpPr>
          <p:cNvPr id="10854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3714" y="1447800"/>
            <a:ext cx="8294687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Consider the 2 conditions in the Definition of 3NF: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A relation schema R is in </a:t>
            </a:r>
            <a:r>
              <a:rPr lang="en-US" altLang="en-US" b="1" dirty="0"/>
              <a:t>third normal form (3NF)</a:t>
            </a:r>
            <a:r>
              <a:rPr lang="en-US" altLang="en-US" dirty="0"/>
              <a:t> if whenever a FD X → A holds in R, then either: </a:t>
            </a:r>
          </a:p>
          <a:p>
            <a:pPr lvl="2" eaLnBrk="1" hangingPunct="1">
              <a:defRPr/>
            </a:pPr>
            <a:r>
              <a:rPr lang="en-US" altLang="en-US" dirty="0"/>
              <a:t>(a) X is a </a:t>
            </a:r>
            <a:r>
              <a:rPr lang="en-US" altLang="en-US" dirty="0" err="1"/>
              <a:t>superkey</a:t>
            </a:r>
            <a:r>
              <a:rPr lang="en-US" altLang="en-US" dirty="0"/>
              <a:t> of R, or </a:t>
            </a:r>
          </a:p>
          <a:p>
            <a:pPr lvl="2" eaLnBrk="1" hangingPunct="1">
              <a:defRPr/>
            </a:pPr>
            <a:r>
              <a:rPr lang="en-US" altLang="en-US" dirty="0"/>
              <a:t>(b) A is a prime attribute of R</a:t>
            </a:r>
          </a:p>
          <a:p>
            <a:pPr eaLnBrk="1" hangingPunct="1">
              <a:defRPr/>
            </a:pPr>
            <a:r>
              <a:rPr lang="en-US" altLang="en-US" dirty="0"/>
              <a:t>Condition (a) catches two types of violations : </a:t>
            </a:r>
          </a:p>
          <a:p>
            <a:pPr marL="0" indent="0">
              <a:buNone/>
              <a:defRPr/>
            </a:pPr>
            <a:r>
              <a:rPr lang="en-US" altLang="en-US" dirty="0"/>
              <a:t>	- </a:t>
            </a:r>
            <a:r>
              <a:rPr lang="en-US" altLang="en-US" sz="2400" dirty="0"/>
              <a:t>one where a prime attribute functionally determines a non-prime attribute. This catches 2NF violations due to non-full functional dependencies.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	-second, where a non-prime attribute functionally determines a non-prime attribute. This catches 3NF violations due to a transitive dependency.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90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Interpreting the General Definition of Third  Normal Form</a:t>
            </a:r>
          </a:p>
        </p:txBody>
      </p:sp>
      <p:sp>
        <p:nvSpPr>
          <p:cNvPr id="10854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1175" y="1485900"/>
            <a:ext cx="8294688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/>
              <a:t>ALTERNATIVE DEFINITION of 3NF: We can restate the definition as: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A relation schema R is in </a:t>
            </a:r>
            <a:r>
              <a:rPr lang="en-US" altLang="en-US" b="1" dirty="0"/>
              <a:t>third normal form (3NF)</a:t>
            </a:r>
            <a:r>
              <a:rPr lang="en-US" altLang="en-US" dirty="0"/>
              <a:t> if every non-prime attribute in R meets both of these conditions:</a:t>
            </a:r>
          </a:p>
          <a:p>
            <a:pPr lvl="1" eaLnBrk="1" hangingPunct="1">
              <a:defRPr/>
            </a:pPr>
            <a:r>
              <a:rPr lang="en-US" altLang="en-US" dirty="0"/>
              <a:t>It is fully functionally dependent on every key of R</a:t>
            </a:r>
          </a:p>
          <a:p>
            <a:pPr lvl="1" eaLnBrk="1" hangingPunct="1">
              <a:defRPr/>
            </a:pPr>
            <a:r>
              <a:rPr lang="en-US" altLang="en-US" dirty="0"/>
              <a:t>It is non-transitively dependent on every key of R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Note that stated this way, a relation in 3NF also meets the requirements for 2NF.</a:t>
            </a:r>
          </a:p>
          <a:p>
            <a:pPr eaLnBrk="1" hangingPunct="1">
              <a:defRPr/>
            </a:pPr>
            <a:r>
              <a:rPr lang="en-US" altLang="en-US" sz="2400" dirty="0"/>
              <a:t>The condition (b) from the last slide takes care of the dependencies that </a:t>
            </a:r>
            <a:r>
              <a:rPr lang="en-US" altLang="en-US" sz="2400" dirty="0">
                <a:solidFill>
                  <a:srgbClr val="990033"/>
                </a:solidFill>
              </a:rPr>
              <a:t>“slip through” (are allowable to) 3NF </a:t>
            </a:r>
            <a:r>
              <a:rPr lang="en-US" altLang="en-US" sz="2400" dirty="0"/>
              <a:t>but are “caught by” BCNF which we discuss next. </a:t>
            </a:r>
          </a:p>
          <a:p>
            <a:pPr marL="0" indent="0">
              <a:buNone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81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800000"/>
                </a:solidFill>
                <a:latin typeface="+mj-lt"/>
              </a:rPr>
              <a:t>3NF</a:t>
            </a:r>
          </a:p>
          <a:p>
            <a:pPr eaLnBrk="1" hangingPunct="1">
              <a:defRPr/>
            </a:pPr>
            <a:r>
              <a:rPr lang="en-US" altLang="en-US" sz="2400" dirty="0"/>
              <a:t>No Non-Prime attribute is transitively dependent on any candidate key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3200" dirty="0">
                <a:solidFill>
                  <a:srgbClr val="800000"/>
                </a:solidFill>
                <a:latin typeface="+mj-lt"/>
              </a:rPr>
              <a:t>BCNF</a:t>
            </a:r>
          </a:p>
          <a:p>
            <a:pPr eaLnBrk="1" hangingPunct="1">
              <a:defRPr/>
            </a:pPr>
            <a:r>
              <a:rPr lang="en-US" altLang="en-US" sz="2400" dirty="0"/>
              <a:t>Every determinant is a candidate key</a:t>
            </a:r>
          </a:p>
        </p:txBody>
      </p:sp>
    </p:spTree>
    <p:extLst>
      <p:ext uri="{BB962C8B-B14F-4D97-AF65-F5344CB8AC3E}">
        <p14:creationId xmlns:p14="http://schemas.microsoft.com/office/powerpoint/2010/main" val="216544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BCNF is the advance version of 3NF. It is stricter than 3NF.</a:t>
            </a:r>
          </a:p>
          <a:p>
            <a:r>
              <a:rPr lang="en-US" smtClean="0"/>
              <a:t>A table is in BCNF if every functional dependency X → Y, X is the super key of the table.</a:t>
            </a:r>
          </a:p>
          <a:p>
            <a:r>
              <a:rPr lang="en-US" smtClean="0"/>
              <a:t>For BCNF, the table should be in 3NF, and for every FD, LHS is super key.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648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BCNF (Boyce-Codd Normal Form) 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relation schema R is in </a:t>
            </a:r>
            <a:r>
              <a:rPr lang="en-US" altLang="en-US" sz="2400" b="1"/>
              <a:t>Boyce-Codd Normal Form (BCNF)</a:t>
            </a:r>
            <a:r>
              <a:rPr lang="en-US" altLang="en-US" sz="2400"/>
              <a:t> if whenever an </a:t>
            </a:r>
            <a:r>
              <a:rPr lang="en-US" altLang="en-US" sz="2400" b="1"/>
              <a:t>FD X </a:t>
            </a:r>
            <a:r>
              <a:rPr lang="en-US" altLang="en-US" b="1" smtClean="0"/>
              <a:t>→</a:t>
            </a:r>
            <a:r>
              <a:rPr lang="en-US" altLang="en-US" sz="2400" b="1"/>
              <a:t> A</a:t>
            </a:r>
            <a:r>
              <a:rPr lang="en-US" altLang="en-US" sz="2400"/>
              <a:t> holds in R, then </a:t>
            </a:r>
            <a:r>
              <a:rPr lang="en-US" altLang="en-US" sz="2400" b="1"/>
              <a:t>X is a superkey</a:t>
            </a:r>
            <a:r>
              <a:rPr lang="en-US" altLang="en-US" sz="2400"/>
              <a:t> of R</a:t>
            </a:r>
          </a:p>
          <a:p>
            <a:pPr eaLnBrk="1" hangingPunct="1"/>
            <a:r>
              <a:rPr lang="en-US" altLang="en-US" sz="2400"/>
              <a:t>Each normal form is strictly stronger than the previous one</a:t>
            </a:r>
          </a:p>
          <a:p>
            <a:pPr lvl="1" eaLnBrk="1" hangingPunct="1"/>
            <a:r>
              <a:rPr lang="en-US" altLang="en-US" sz="2200"/>
              <a:t>Every 2NF relation is in 1NF</a:t>
            </a:r>
          </a:p>
          <a:p>
            <a:pPr lvl="1" eaLnBrk="1" hangingPunct="1"/>
            <a:r>
              <a:rPr lang="en-US" altLang="en-US" sz="2200"/>
              <a:t>Every 3NF relation is in 2NF</a:t>
            </a:r>
          </a:p>
          <a:p>
            <a:pPr lvl="1" eaLnBrk="1" hangingPunct="1"/>
            <a:r>
              <a:rPr lang="en-US" altLang="en-US" sz="2200"/>
              <a:t>Every BCNF relation is in 3NF</a:t>
            </a:r>
          </a:p>
          <a:p>
            <a:pPr eaLnBrk="1" hangingPunct="1"/>
            <a:r>
              <a:rPr lang="en-US" altLang="en-US" sz="2400"/>
              <a:t>There exist relations that are in 3NF but not in BCNF</a:t>
            </a:r>
          </a:p>
          <a:p>
            <a:pPr eaLnBrk="1" hangingPunct="1"/>
            <a:r>
              <a:rPr lang="en-US" altLang="en-US" sz="2400"/>
              <a:t>Hence BCNF is considered a </a:t>
            </a:r>
            <a:r>
              <a:rPr lang="en-US" altLang="en-US" sz="2400">
                <a:solidFill>
                  <a:srgbClr val="990033"/>
                </a:solidFill>
              </a:rPr>
              <a:t>stronger form of 3NF</a:t>
            </a:r>
          </a:p>
          <a:p>
            <a:pPr eaLnBrk="1" hangingPunct="1"/>
            <a:r>
              <a:rPr lang="en-US" altLang="en-US" sz="2400"/>
              <a:t>The goal is to have each relation in BCNF (or 3NF) </a:t>
            </a:r>
          </a:p>
        </p:txBody>
      </p:sp>
    </p:spTree>
    <p:extLst>
      <p:ext uri="{BB962C8B-B14F-4D97-AF65-F5344CB8AC3E}">
        <p14:creationId xmlns:p14="http://schemas.microsoft.com/office/powerpoint/2010/main" val="368442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A</a:t>
            </a:r>
            <a:r>
              <a:rPr lang="en-US" altLang="en-US" smtClean="0"/>
              <a:t> relation TEACH that is in 3NF but not in BCNF</a:t>
            </a:r>
          </a:p>
        </p:txBody>
      </p:sp>
      <p:sp>
        <p:nvSpPr>
          <p:cNvPr id="103428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772525" y="2171700"/>
            <a:ext cx="228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b="1" kern="0" dirty="0">
                <a:latin typeface="Verdana" charset="0"/>
              </a:rPr>
              <a:t>Figure 14.14</a:t>
            </a:r>
            <a:r>
              <a:rPr lang="en-US" altLang="en-US" sz="1000" kern="0" dirty="0">
                <a:latin typeface="Verdana" charset="0"/>
              </a:rPr>
              <a:t>   </a:t>
            </a:r>
          </a:p>
          <a:p>
            <a:pPr algn="r">
              <a:defRPr/>
            </a:pPr>
            <a:r>
              <a:rPr lang="en-US" altLang="en-US" sz="1000" kern="0" dirty="0">
                <a:latin typeface="Verdana" charset="0"/>
              </a:rPr>
              <a:t>A relation TEACH that is in 3NF but not BCNF.</a:t>
            </a:r>
          </a:p>
        </p:txBody>
      </p:sp>
      <p:pic>
        <p:nvPicPr>
          <p:cNvPr id="134150" name="Picture 8" descr="fig14_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71700"/>
            <a:ext cx="48768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80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Achieving the BCNF by Decomposition</a:t>
            </a:r>
          </a:p>
        </p:txBody>
      </p:sp>
      <p:sp>
        <p:nvSpPr>
          <p:cNvPr id="1361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Two FDs exist in the relation TEACH: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fd1: { student, course} </a:t>
            </a:r>
            <a:r>
              <a:rPr lang="en-US" altLang="en-US" sz="2200">
                <a:sym typeface="Symbol" panose="05050102010706020507" pitchFamily="18" charset="2"/>
              </a:rPr>
              <a:t>-&gt;</a:t>
            </a:r>
            <a:r>
              <a:rPr lang="en-US" altLang="en-US" sz="2200"/>
              <a:t> 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fd2: instructor </a:t>
            </a:r>
            <a:r>
              <a:rPr lang="en-US" altLang="en-US" sz="2200">
                <a:sym typeface="Symbol" panose="05050102010706020507" pitchFamily="18" charset="2"/>
              </a:rPr>
              <a:t> -&gt;</a:t>
            </a:r>
            <a:r>
              <a:rPr lang="en-US" altLang="en-US" sz="2200"/>
              <a:t> course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{student, course} is a candidate key for this relation and that the dependencies shown follow the pattern in Figure 14.13 (b).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So this relation is in 3NF </a:t>
            </a:r>
            <a:r>
              <a:rPr lang="en-US" altLang="en-US" sz="2200" i="1"/>
              <a:t>but not in</a:t>
            </a:r>
            <a:r>
              <a:rPr lang="en-US" altLang="en-US" sz="2200"/>
              <a:t> BCNF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relation </a:t>
            </a:r>
            <a:r>
              <a:rPr lang="en-US" altLang="en-US" sz="2400" b="1"/>
              <a:t>NOT</a:t>
            </a:r>
            <a:r>
              <a:rPr lang="en-US" altLang="en-US" sz="2400"/>
              <a:t> in BCNF should be decomposed so as to meet this property, while possibly forgoing the preservation of all functional dependencies in the decomposed relations.</a:t>
            </a:r>
          </a:p>
        </p:txBody>
      </p:sp>
    </p:spTree>
    <p:extLst>
      <p:ext uri="{BB962C8B-B14F-4D97-AF65-F5344CB8AC3E}">
        <p14:creationId xmlns:p14="http://schemas.microsoft.com/office/powerpoint/2010/main" val="250697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 Semantics of the Relational Attributes must be clear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GUIDELINE 1: Informally, each tuple in a relation should represent one entity or relationship instance. (Applies to individual relations and their attributes).</a:t>
            </a:r>
          </a:p>
          <a:p>
            <a:pPr lvl="1" eaLnBrk="1" hangingPunct="1"/>
            <a:r>
              <a:rPr lang="en-US" altLang="en-US" sz="2200"/>
              <a:t>Attributes of different entities (EMPLOYEEs, DEPARTMENTs, PROJECTs) should not be mixed in the same relation</a:t>
            </a:r>
          </a:p>
          <a:p>
            <a:pPr lvl="1" eaLnBrk="1" hangingPunct="1"/>
            <a:r>
              <a:rPr lang="en-US" altLang="en-US" sz="2200"/>
              <a:t>Only foreign keys should be used to refer to other entities</a:t>
            </a:r>
          </a:p>
          <a:p>
            <a:pPr lvl="1" eaLnBrk="1" hangingPunct="1"/>
            <a:r>
              <a:rPr lang="en-US" altLang="en-US" sz="2200"/>
              <a:t>Entity and relationship attributes should be kept apart as much as possible.</a:t>
            </a:r>
          </a:p>
          <a:p>
            <a:pPr eaLnBrk="1" hangingPunct="1"/>
            <a:r>
              <a:rPr lang="en-US" altLang="en-US" sz="2400" u="sng"/>
              <a:t>Bottom Line:</a:t>
            </a:r>
            <a:r>
              <a:rPr lang="en-US" altLang="en-US" sz="2400"/>
              <a:t> </a:t>
            </a:r>
            <a:r>
              <a:rPr lang="en-US" altLang="en-US" sz="2400" i="1"/>
              <a:t>Design a schema that can be explained easily relation by relation. The semantics of attributes should be easy to interpret. </a:t>
            </a:r>
          </a:p>
        </p:txBody>
      </p:sp>
    </p:spTree>
    <p:extLst>
      <p:ext uri="{BB962C8B-B14F-4D97-AF65-F5344CB8AC3E}">
        <p14:creationId xmlns:p14="http://schemas.microsoft.com/office/powerpoint/2010/main" val="3871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Achieving the BCNF by Decomposition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Three possible decompositions for relation TEACH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D1: {</a:t>
            </a:r>
            <a:r>
              <a:rPr lang="en-US" altLang="en-US" sz="2000" u="sng"/>
              <a:t>student, instructor</a:t>
            </a:r>
            <a:r>
              <a:rPr lang="en-US" altLang="en-US" sz="2000"/>
              <a:t>} and {</a:t>
            </a:r>
            <a:r>
              <a:rPr lang="en-US" altLang="en-US" sz="2000" u="sng"/>
              <a:t>student, course</a:t>
            </a:r>
            <a:r>
              <a:rPr lang="en-US" altLang="en-US" sz="200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D2: {course, </a:t>
            </a:r>
            <a:r>
              <a:rPr lang="en-US" altLang="en-US" sz="2000" u="sng"/>
              <a:t>instructor</a:t>
            </a:r>
            <a:r>
              <a:rPr lang="en-US" altLang="en-US" sz="2000"/>
              <a:t> } and {</a:t>
            </a:r>
            <a:r>
              <a:rPr lang="en-US" altLang="en-US" sz="2000" u="sng"/>
              <a:t>course, student</a:t>
            </a:r>
            <a:r>
              <a:rPr lang="en-US" altLang="en-US" sz="200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D3: {</a:t>
            </a:r>
            <a:r>
              <a:rPr lang="en-US" altLang="en-US" sz="2000" u="sng"/>
              <a:t>instructor</a:t>
            </a:r>
            <a:r>
              <a:rPr lang="en-US" altLang="en-US" sz="2000"/>
              <a:t>, course } and {</a:t>
            </a:r>
            <a:r>
              <a:rPr lang="en-US" altLang="en-US" sz="2000" u="sng"/>
              <a:t>instructor, student</a:t>
            </a:r>
            <a:r>
              <a:rPr lang="en-US" altLang="en-US" sz="2000"/>
              <a:t>} </a:t>
            </a:r>
            <a:r>
              <a:rPr lang="en-US">
                <a:sym typeface="Wingdings" panose="05000000000000000000" pitchFamily="2" charset="2"/>
              </a:rPr>
              <a:t></a:t>
            </a:r>
            <a:endParaRPr lang="en-US" altLang="en-US" sz="3200" b="1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All three decompositions will lose FD1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FD1: { student, course} </a:t>
            </a:r>
            <a:r>
              <a:rPr lang="en-US" altLang="en-US" sz="2000">
                <a:sym typeface="Symbol" panose="05050102010706020507" pitchFamily="18" charset="2"/>
              </a:rPr>
              <a:t>-&gt;</a:t>
            </a:r>
            <a:r>
              <a:rPr lang="en-US" altLang="en-US" sz="2000"/>
              <a:t> 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 have to settle for sacrificing the functional dependency preservation.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But we </a:t>
            </a:r>
            <a:r>
              <a:rPr lang="en-US" altLang="en-US" sz="2000" u="sng"/>
              <a:t>cannot</a:t>
            </a:r>
            <a:r>
              <a:rPr lang="en-US" altLang="en-US" sz="2000"/>
              <a:t> sacrifice the non-additivity property after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207897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for checking non-additivity of Binary Relational Decompositions </a:t>
            </a:r>
          </a:p>
        </p:txBody>
      </p:sp>
      <p:sp>
        <p:nvSpPr>
          <p:cNvPr id="140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Testing Binary Decompositions for Lossless Join (Non-additive Join) Property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/>
              <a:t>Binary Decomposition:</a:t>
            </a:r>
            <a:r>
              <a:rPr lang="en-US" altLang="en-US" smtClean="0"/>
              <a:t> Decomposition of a relation R into two relations. 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/>
              <a:t>PROPERTY NJB (non-additive join test for binary decompositions)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507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0" y="215900"/>
            <a:ext cx="8712200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Times New Roman" charset="0"/>
                <a:cs typeface="Times New Roman" charset="0"/>
              </a:rPr>
              <a:t>Multivalued </a:t>
            </a:r>
            <a:r>
              <a:rPr lang="en-US" altLang="en-US" dirty="0">
                <a:ea typeface="Times New Roman" charset="0"/>
                <a:cs typeface="Times New Roman" charset="0"/>
              </a:rPr>
              <a:t>Dependencies and Fourth Normal </a:t>
            </a:r>
            <a:r>
              <a:rPr lang="en-US" altLang="en-US" dirty="0" smtClean="0">
                <a:ea typeface="Times New Roman" charset="0"/>
                <a:cs typeface="Times New Roman" charset="0"/>
              </a:rPr>
              <a:t>Form</a:t>
            </a:r>
            <a:endParaRPr lang="en-US" alt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0" y="1574800"/>
            <a:ext cx="8356600" cy="4749800"/>
          </a:xfrm>
        </p:spPr>
        <p:txBody>
          <a:bodyPr/>
          <a:lstStyle/>
          <a:p>
            <a:pPr marL="609600" indent="-609600" algn="just">
              <a:buNone/>
              <a:defRPr/>
            </a:pPr>
            <a:r>
              <a:rPr lang="en-US" altLang="en-US" sz="2000" dirty="0"/>
              <a:t>Definition: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000" dirty="0"/>
              <a:t>	Multivalued dependency occurs when two attributes in a 	relation/table are independent of each other but, both depend on 	a third attribute.</a:t>
            </a:r>
          </a:p>
          <a:p>
            <a:pPr marL="609600" indent="-609600" algn="just">
              <a:buNone/>
              <a:defRPr/>
            </a:pPr>
            <a:r>
              <a:rPr lang="en-US" sz="2000" dirty="0"/>
              <a:t>	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000" dirty="0"/>
              <a:t>	Consist at least three attributes</a:t>
            </a:r>
          </a:p>
          <a:p>
            <a:pPr marL="609600" indent="-609600" algn="just">
              <a:buNone/>
              <a:defRPr/>
            </a:pPr>
            <a:endParaRPr lang="en-US" sz="2000" dirty="0"/>
          </a:p>
          <a:p>
            <a:pPr marL="609600" indent="-609600" algn="just">
              <a:buNone/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819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0" y="215900"/>
            <a:ext cx="8712200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ea typeface="Times New Roman" charset="0"/>
                <a:cs typeface="Times New Roman" charset="0"/>
              </a:rPr>
              <a:t>Multivalued Dependencies and Fourth Normal </a:t>
            </a:r>
            <a:r>
              <a:rPr lang="en-US" altLang="en-US" dirty="0" smtClean="0">
                <a:ea typeface="Times New Roman" charset="0"/>
                <a:cs typeface="Times New Roman" charset="0"/>
              </a:rPr>
              <a:t>Form</a:t>
            </a:r>
            <a:endParaRPr lang="en-US" alt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0" y="1574800"/>
            <a:ext cx="8432800" cy="4749800"/>
          </a:xfrm>
        </p:spPr>
        <p:txBody>
          <a:bodyPr/>
          <a:lstStyle/>
          <a:p>
            <a:pPr marL="609600" indent="-609600" algn="just">
              <a:buNone/>
            </a:pPr>
            <a:r>
              <a:rPr lang="en-US" altLang="en-US" sz="2400" b="1" u="sng"/>
              <a:t>Definition:</a:t>
            </a:r>
            <a:r>
              <a:rPr lang="en-US" altLang="en-US" sz="2000" b="1"/>
              <a:t> </a:t>
            </a:r>
          </a:p>
          <a:p>
            <a:pPr marL="609600" indent="-609600" algn="just"/>
            <a:r>
              <a:rPr lang="en-US" altLang="en-US" sz="2400"/>
              <a:t>A relation schema </a:t>
            </a:r>
            <a:r>
              <a:rPr lang="en-US" altLang="en-US" sz="2400" i="1"/>
              <a:t>R</a:t>
            </a:r>
            <a:r>
              <a:rPr lang="en-US" altLang="en-US" sz="2400"/>
              <a:t> is in </a:t>
            </a:r>
            <a:r>
              <a:rPr lang="en-US" altLang="en-US" sz="2400" b="1"/>
              <a:t>4NF</a:t>
            </a:r>
            <a:r>
              <a:rPr lang="en-US" altLang="en-US" sz="2400"/>
              <a:t> with respect to a set of dependencies </a:t>
            </a:r>
            <a:r>
              <a:rPr lang="en-US" altLang="en-US" sz="2400" i="1"/>
              <a:t>F</a:t>
            </a:r>
            <a:r>
              <a:rPr lang="en-US" altLang="en-US" sz="2400"/>
              <a:t> (that includes functional dependencies and multivalued dependencies) if, for every </a:t>
            </a:r>
            <a:r>
              <a:rPr lang="en-US" altLang="en-US" sz="2400" i="1"/>
              <a:t>nontrivial</a:t>
            </a:r>
            <a:r>
              <a:rPr lang="en-US" altLang="en-US" sz="2400"/>
              <a:t> multivalued dependency </a:t>
            </a:r>
            <a:r>
              <a:rPr lang="en-US" altLang="en-US" sz="2400" i="1"/>
              <a:t>X</a:t>
            </a:r>
            <a:r>
              <a:rPr lang="en-US" altLang="en-US" sz="24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—</a:t>
            </a:r>
            <a:r>
              <a:rPr lang="en-US" altLang="en-US" sz="1800"/>
              <a:t>&gt;&gt;</a:t>
            </a:r>
            <a:r>
              <a:rPr lang="en-US" altLang="en-US" sz="2400" i="1"/>
              <a:t> Y</a:t>
            </a:r>
            <a:r>
              <a:rPr lang="en-US" altLang="en-US" sz="2400"/>
              <a:t> in </a:t>
            </a:r>
            <a:r>
              <a:rPr lang="en-US" altLang="en-US" sz="2400" i="1"/>
              <a:t>F</a:t>
            </a:r>
            <a:r>
              <a:rPr lang="en-US" altLang="en-US" sz="2400" baseline="30000"/>
              <a:t>+</a:t>
            </a:r>
            <a:r>
              <a:rPr lang="en-US" altLang="en-US" sz="2400"/>
              <a:t>, </a:t>
            </a:r>
            <a:r>
              <a:rPr lang="en-US" altLang="en-US" sz="2400" i="1"/>
              <a:t>X</a:t>
            </a:r>
            <a:r>
              <a:rPr lang="en-US" altLang="en-US" sz="2400"/>
              <a:t> is a superkey for R.</a:t>
            </a:r>
          </a:p>
          <a:p>
            <a:pPr marL="990600" lvl="1" indent="-533400" algn="just"/>
            <a:r>
              <a:rPr lang="en-US" altLang="en-US" sz="2200"/>
              <a:t>Note: </a:t>
            </a:r>
            <a:r>
              <a:rPr lang="en-US" altLang="en-US" sz="2200" i="1"/>
              <a:t>F</a:t>
            </a:r>
            <a:r>
              <a:rPr lang="en-US" altLang="en-US" sz="2200" baseline="30000"/>
              <a:t>+ </a:t>
            </a:r>
            <a:r>
              <a:rPr lang="en-US" altLang="en-US" sz="2200"/>
              <a:t>is the (complete) set of all dependencies (functional or multivalued) that will hold in every relation state </a:t>
            </a:r>
            <a:r>
              <a:rPr lang="en-US" altLang="en-US" sz="2200" i="1"/>
              <a:t>r</a:t>
            </a:r>
            <a:r>
              <a:rPr lang="en-US" altLang="en-US" sz="2200"/>
              <a:t> of </a:t>
            </a:r>
            <a:r>
              <a:rPr lang="en-US" altLang="en-US" sz="2200" i="1"/>
              <a:t>R</a:t>
            </a:r>
            <a:r>
              <a:rPr lang="en-US" altLang="en-US" sz="2200"/>
              <a:t> that satisfies </a:t>
            </a:r>
            <a:r>
              <a:rPr lang="en-US" altLang="en-US" sz="2200" i="1"/>
              <a:t>F</a:t>
            </a:r>
            <a:r>
              <a:rPr lang="en-US" altLang="en-US" sz="2200"/>
              <a:t>. It is also called the </a:t>
            </a:r>
            <a:r>
              <a:rPr lang="en-US" altLang="en-US" sz="2200" b="1"/>
              <a:t>closure</a:t>
            </a:r>
            <a:r>
              <a:rPr lang="en-US" altLang="en-US" sz="2200"/>
              <a:t> of </a:t>
            </a:r>
            <a:r>
              <a:rPr lang="en-US" altLang="en-US" sz="2200" i="1"/>
              <a:t>F</a:t>
            </a:r>
            <a:r>
              <a:rPr lang="en-US" altLang="en-US" sz="2200"/>
              <a:t>.</a:t>
            </a:r>
          </a:p>
          <a:p>
            <a:pPr marL="990600" lvl="1" indent="-533400" algn="just"/>
            <a:endParaRPr lang="en-US" altLang="en-US" sz="2200"/>
          </a:p>
          <a:p>
            <a:pPr marL="990600" lvl="1" indent="-533400" algn="just"/>
            <a:r>
              <a:rPr lang="en-US"/>
              <a:t>A relation will be in 4NF if it is in Boyce-Codd normal form and has no multi-valued dependency.</a:t>
            </a:r>
          </a:p>
          <a:p>
            <a:pPr marL="990600" lvl="1" indent="-533400" algn="just"/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404767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2209801"/>
          <a:ext cx="60960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Bike_Model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MAN_Year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Colour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M2011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M2001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M3001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M3001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M4006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2017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M4006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2017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9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0" y="215900"/>
            <a:ext cx="87122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Times New Roman" charset="0"/>
                <a:cs typeface="Times New Roman" charset="0"/>
              </a:rPr>
              <a:t>Join </a:t>
            </a:r>
            <a:r>
              <a:rPr lang="en-US" altLang="en-US" dirty="0">
                <a:ea typeface="Times New Roman" charset="0"/>
                <a:cs typeface="Times New Roman" charset="0"/>
              </a:rPr>
              <a:t>Dependencies and Fifth Normal </a:t>
            </a:r>
            <a:r>
              <a:rPr lang="en-US" altLang="en-US" dirty="0" smtClean="0">
                <a:ea typeface="Times New Roman" charset="0"/>
                <a:cs typeface="Times New Roman" charset="0"/>
              </a:rPr>
              <a:t>Form</a:t>
            </a:r>
            <a:endParaRPr lang="en-US" alt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74800"/>
            <a:ext cx="8305800" cy="4749800"/>
          </a:xfrm>
        </p:spPr>
        <p:txBody>
          <a:bodyPr/>
          <a:lstStyle/>
          <a:p>
            <a:pPr marL="609600" indent="-609600" algn="just">
              <a:buNone/>
            </a:pPr>
            <a:r>
              <a:rPr lang="en-US" altLang="en-US" sz="2400" b="1" u="sng"/>
              <a:t>Definition:</a:t>
            </a:r>
            <a:r>
              <a:rPr lang="en-US" altLang="en-US" sz="2400" b="1"/>
              <a:t> </a:t>
            </a:r>
          </a:p>
          <a:p>
            <a:pPr marL="609600" indent="-609600" algn="just"/>
            <a:r>
              <a:rPr lang="en-US" altLang="en-US" sz="2400"/>
              <a:t>A </a:t>
            </a:r>
            <a:r>
              <a:rPr lang="en-US" altLang="en-US" sz="2400" b="1"/>
              <a:t>join dependency</a:t>
            </a:r>
            <a:r>
              <a:rPr lang="en-US" altLang="en-US" sz="2400"/>
              <a:t> (</a:t>
            </a:r>
            <a:r>
              <a:rPr lang="en-US" altLang="en-US" sz="2400" b="1"/>
              <a:t>JD</a:t>
            </a:r>
            <a:r>
              <a:rPr lang="en-US" altLang="en-US" sz="2400"/>
              <a:t>), denoted by JD(</a:t>
            </a:r>
            <a:r>
              <a:rPr lang="en-US" altLang="en-US" sz="2400" i="1"/>
              <a:t>R</a:t>
            </a:r>
            <a:r>
              <a:rPr lang="en-US" altLang="en-US" sz="2400" baseline="-30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R</a:t>
            </a:r>
            <a:r>
              <a:rPr lang="en-US" altLang="en-US" sz="2400" baseline="-30000"/>
              <a:t>2</a:t>
            </a:r>
            <a:r>
              <a:rPr lang="en-US" altLang="en-US" sz="2400"/>
              <a:t>, ..., </a:t>
            </a:r>
            <a:r>
              <a:rPr lang="en-US" altLang="en-US" sz="2400" i="1"/>
              <a:t>R</a:t>
            </a:r>
            <a:r>
              <a:rPr lang="en-US" altLang="en-US" sz="2400" baseline="-30000"/>
              <a:t>n</a:t>
            </a:r>
            <a:r>
              <a:rPr lang="en-US" altLang="en-US" sz="2400"/>
              <a:t>), specified on relation schema </a:t>
            </a:r>
            <a:r>
              <a:rPr lang="en-US" altLang="en-US" sz="2400" i="1"/>
              <a:t>R</a:t>
            </a:r>
            <a:r>
              <a:rPr lang="en-US" altLang="en-US" sz="2400"/>
              <a:t>, specifies a constraint on the states </a:t>
            </a:r>
            <a:r>
              <a:rPr lang="en-US" altLang="en-US" sz="2400" i="1"/>
              <a:t>r</a:t>
            </a:r>
            <a:r>
              <a:rPr lang="en-US" altLang="en-US" sz="2400"/>
              <a:t> of </a:t>
            </a:r>
            <a:r>
              <a:rPr lang="en-US" altLang="en-US" sz="2400" i="1"/>
              <a:t>R</a:t>
            </a:r>
            <a:r>
              <a:rPr lang="en-US" altLang="en-US" sz="2400"/>
              <a:t>.</a:t>
            </a:r>
          </a:p>
          <a:p>
            <a:pPr marL="609600" indent="-609600" algn="just"/>
            <a:endParaRPr lang="en-US" altLang="en-US" sz="2400"/>
          </a:p>
          <a:p>
            <a:pPr marL="609600" indent="-609600" algn="just"/>
            <a:r>
              <a:rPr lang="en-US" altLang="en-US" sz="2400"/>
              <a:t>A join dependency JD(</a:t>
            </a:r>
            <a:r>
              <a:rPr lang="en-US" altLang="en-US" sz="2400" i="1"/>
              <a:t>R</a:t>
            </a:r>
            <a:r>
              <a:rPr lang="en-US" altLang="en-US" sz="2400" baseline="-30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R</a:t>
            </a:r>
            <a:r>
              <a:rPr lang="en-US" altLang="en-US" sz="2400" baseline="-30000"/>
              <a:t>2</a:t>
            </a:r>
            <a:r>
              <a:rPr lang="en-US" altLang="en-US" sz="2400"/>
              <a:t>, ..., </a:t>
            </a:r>
            <a:r>
              <a:rPr lang="en-US" altLang="en-US" sz="2400" i="1"/>
              <a:t>R</a:t>
            </a:r>
            <a:r>
              <a:rPr lang="en-US" altLang="en-US" sz="2400" baseline="-30000"/>
              <a:t>n</a:t>
            </a:r>
            <a:r>
              <a:rPr lang="en-US" altLang="en-US" sz="2400"/>
              <a:t>), specified on relation schema </a:t>
            </a:r>
            <a:r>
              <a:rPr lang="en-US" altLang="en-US" sz="2400" i="1"/>
              <a:t>R</a:t>
            </a:r>
            <a:r>
              <a:rPr lang="en-US" altLang="en-US" sz="2400"/>
              <a:t>, is a </a:t>
            </a:r>
            <a:r>
              <a:rPr lang="en-US" altLang="en-US" sz="2400" b="1"/>
              <a:t>trivial JD</a:t>
            </a:r>
            <a:r>
              <a:rPr lang="en-US" altLang="en-US" sz="2400"/>
              <a:t> if one of the relation schemas </a:t>
            </a:r>
            <a:r>
              <a:rPr lang="en-US" altLang="en-US" sz="2400" i="1"/>
              <a:t>R</a:t>
            </a:r>
            <a:r>
              <a:rPr lang="en-US" altLang="en-US" sz="2400" baseline="-30000"/>
              <a:t>i</a:t>
            </a:r>
            <a:r>
              <a:rPr lang="en-US" altLang="en-US" sz="2400"/>
              <a:t> in JD(</a:t>
            </a:r>
            <a:r>
              <a:rPr lang="en-US" altLang="en-US" sz="2400" i="1"/>
              <a:t>R</a:t>
            </a:r>
            <a:r>
              <a:rPr lang="en-US" altLang="en-US" sz="2400" baseline="-30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R</a:t>
            </a:r>
            <a:r>
              <a:rPr lang="en-US" altLang="en-US" sz="2400" baseline="-30000"/>
              <a:t>2</a:t>
            </a:r>
            <a:r>
              <a:rPr lang="en-US" altLang="en-US" sz="2400"/>
              <a:t>, ..., </a:t>
            </a:r>
            <a:r>
              <a:rPr lang="en-US" altLang="en-US" sz="2400" i="1"/>
              <a:t>R</a:t>
            </a:r>
            <a:r>
              <a:rPr lang="en-US" altLang="en-US" sz="2400" baseline="-30000"/>
              <a:t>n</a:t>
            </a:r>
            <a:r>
              <a:rPr lang="en-US" altLang="en-US" sz="2400"/>
              <a:t>) is equal to </a:t>
            </a:r>
            <a:r>
              <a:rPr lang="en-US" altLang="en-US" sz="2400" i="1"/>
              <a:t>R</a:t>
            </a:r>
            <a:r>
              <a:rPr lang="en-US" altLang="en-US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486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>
          <a:xfrm>
            <a:off x="1752600" y="303214"/>
            <a:ext cx="8229600" cy="992187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cs typeface="Times New Roman" panose="02020603050405020304" pitchFamily="18" charset="0"/>
              </a:rPr>
              <a:t>Join Dependencies and Fifth Normal Form</a:t>
            </a:r>
            <a:endParaRPr lang="en-US" smtClean="0"/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relation is in 5NF if it is in 4NF and not contains any join dependency and joining should be lossless.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406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0" y="215900"/>
            <a:ext cx="87122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ea typeface="Times New Roman" charset="0"/>
                <a:cs typeface="Times New Roman" charset="0"/>
              </a:rPr>
              <a:t>Join Dependencies and Fifth Normal </a:t>
            </a:r>
            <a:r>
              <a:rPr lang="en-US" altLang="en-US" dirty="0" smtClean="0">
                <a:ea typeface="Times New Roman" charset="0"/>
                <a:cs typeface="Times New Roman" charset="0"/>
              </a:rPr>
              <a:t>Form</a:t>
            </a:r>
            <a:endParaRPr lang="en-US" alt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0" y="1574800"/>
            <a:ext cx="8356600" cy="4978400"/>
          </a:xfrm>
        </p:spPr>
        <p:txBody>
          <a:bodyPr/>
          <a:lstStyle/>
          <a:p>
            <a:pPr marL="571500" indent="-457200" algn="just"/>
            <a:endParaRPr lang="en-US" altLang="en-US" sz="2400">
              <a:solidFill>
                <a:srgbClr val="990033"/>
              </a:solidFill>
              <a:cs typeface="Times New Roman" panose="02020603050405020304" pitchFamily="18" charset="0"/>
            </a:endParaRPr>
          </a:p>
          <a:p>
            <a:pPr marL="571500" indent="-457200" algn="just"/>
            <a:r>
              <a:rPr lang="en-US" altLang="en-US" sz="2400">
                <a:solidFill>
                  <a:srgbClr val="990033"/>
                </a:solidFill>
                <a:cs typeface="Times New Roman" panose="02020603050405020304" pitchFamily="18" charset="0"/>
              </a:rPr>
              <a:t>Discovering join dependencies in practical databases with hundreds of relations is next to impossible. Therefore, 5NF is rarely used in practice</a:t>
            </a:r>
            <a:r>
              <a:rPr lang="en-US" altLang="en-US" smtClean="0">
                <a:solidFill>
                  <a:srgbClr val="990033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18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560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524000"/>
            <a:ext cx="8294688" cy="1212850"/>
          </a:xfrm>
        </p:spPr>
      </p:pic>
      <p:pic>
        <p:nvPicPr>
          <p:cNvPr id="2560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6" y="3829050"/>
            <a:ext cx="70199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8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26628" name="Picture 6" descr="fig14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419225"/>
            <a:ext cx="34512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itle 1"/>
          <p:cNvSpPr txBox="1">
            <a:spLocks/>
          </p:cNvSpPr>
          <p:nvPr/>
        </p:nvSpPr>
        <p:spPr bwMode="auto">
          <a:xfrm>
            <a:off x="1731963" y="5029200"/>
            <a:ext cx="20050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Verdana" panose="020B0604030504040204" pitchFamily="34" charset="0"/>
              </a:rPr>
              <a:t>Figure 14.1   </a:t>
            </a:r>
            <a:r>
              <a:rPr lang="en-US" altLang="en-US" sz="1400">
                <a:solidFill>
                  <a:srgbClr val="000000"/>
                </a:solidFill>
                <a:latin typeface="Verdana" panose="020B0604030504040204" pitchFamily="34" charset="0"/>
              </a:rPr>
              <a:t>A simplified COMPANY relational database schema.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Company Database</a:t>
            </a:r>
          </a:p>
        </p:txBody>
      </p:sp>
    </p:spTree>
    <p:extLst>
      <p:ext uri="{BB962C8B-B14F-4D97-AF65-F5344CB8AC3E}">
        <p14:creationId xmlns:p14="http://schemas.microsoft.com/office/powerpoint/2010/main" val="25879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336</TotalTime>
  <Words>3530</Words>
  <Application>Microsoft Office PowerPoint</Application>
  <PresentationFormat>Widescreen</PresentationFormat>
  <Paragraphs>511</Paragraphs>
  <Slides>77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1" baseType="lpstr">
      <vt:lpstr>MS PGothic</vt:lpstr>
      <vt:lpstr>MS PGothic</vt:lpstr>
      <vt:lpstr>Arial</vt:lpstr>
      <vt:lpstr>Calibri</vt:lpstr>
      <vt:lpstr>Calibri Light</vt:lpstr>
      <vt:lpstr>GillSans-Bold</vt:lpstr>
      <vt:lpstr>Monotype Sorts</vt:lpstr>
      <vt:lpstr>Symbol</vt:lpstr>
      <vt:lpstr>Tahoma</vt:lpstr>
      <vt:lpstr>Times New Roman</vt:lpstr>
      <vt:lpstr>Verdana</vt:lpstr>
      <vt:lpstr>Wingdings</vt:lpstr>
      <vt:lpstr>Wingdings 3</vt:lpstr>
      <vt:lpstr>Office Theme</vt:lpstr>
      <vt:lpstr>    Database Systems</vt:lpstr>
      <vt:lpstr> </vt:lpstr>
      <vt:lpstr>Normalization</vt:lpstr>
      <vt:lpstr>Informal Design Guidelines for Relational Databases</vt:lpstr>
      <vt:lpstr>Informal Design Guidelines for Relational Databases</vt:lpstr>
      <vt:lpstr>Informal Design Guidelines for Relational Databases</vt:lpstr>
      <vt:lpstr>1. Semantics of the Relational Attributes must be clear</vt:lpstr>
      <vt:lpstr>EXAMPLE</vt:lpstr>
      <vt:lpstr>Company Database</vt:lpstr>
      <vt:lpstr>Violating Guideline 1</vt:lpstr>
      <vt:lpstr>2. Redundant Information in Tuples and Update Anomalies</vt:lpstr>
      <vt:lpstr>2. Redundant Information in Tuples and Update Anomalies </vt:lpstr>
      <vt:lpstr>EXAMPLE OF AN INSERT ANOMALY</vt:lpstr>
      <vt:lpstr>PowerPoint Presentation</vt:lpstr>
      <vt:lpstr>PowerPoint Presentation</vt:lpstr>
      <vt:lpstr>EXAMPLE OF A DELETE ANOMALY</vt:lpstr>
      <vt:lpstr>PowerPoint Presentation</vt:lpstr>
      <vt:lpstr>EXAMPLE OF AN UPDATE ANOMALY</vt:lpstr>
      <vt:lpstr>PowerPoint Presentation</vt:lpstr>
      <vt:lpstr>3. Null Values in Tuples </vt:lpstr>
      <vt:lpstr>Reasons for Null</vt:lpstr>
      <vt:lpstr>4. Generation of Spurious Tuples – avoid at any cost</vt:lpstr>
      <vt:lpstr>Functional Dependencies</vt:lpstr>
      <vt:lpstr>Functional Dependencies</vt:lpstr>
      <vt:lpstr>Defining Functional Dependencies </vt:lpstr>
      <vt:lpstr>Examples of FD constraints (1) </vt:lpstr>
      <vt:lpstr>Examples of FD constraints (2)</vt:lpstr>
      <vt:lpstr>Defining FDs from instances</vt:lpstr>
      <vt:lpstr>Example</vt:lpstr>
      <vt:lpstr>What FDs may exist?</vt:lpstr>
      <vt:lpstr>What FDs may exist?</vt:lpstr>
      <vt:lpstr>Important Definitions</vt:lpstr>
      <vt:lpstr>Example Transitive Dependency</vt:lpstr>
      <vt:lpstr>Normalization of Relations</vt:lpstr>
      <vt:lpstr>Normalization of Relations</vt:lpstr>
      <vt:lpstr>Normalization of Data</vt:lpstr>
      <vt:lpstr>Practical Use of Normal Forms</vt:lpstr>
      <vt:lpstr>Keys</vt:lpstr>
      <vt:lpstr>Definitions of Keys and Attributes Participating in Keys (1)</vt:lpstr>
      <vt:lpstr>Definitions of Keys and Attributes   Participating in Keys (2)</vt:lpstr>
      <vt:lpstr>First Normal Form </vt:lpstr>
      <vt:lpstr>PowerPoint Presentation</vt:lpstr>
      <vt:lpstr>SOLUTIONS</vt:lpstr>
      <vt:lpstr>SOLUTIONS</vt:lpstr>
      <vt:lpstr>Second Normal Form</vt:lpstr>
      <vt:lpstr>Second Normal Form</vt:lpstr>
      <vt:lpstr>PowerPoint Presentation</vt:lpstr>
      <vt:lpstr>Third Normal Form</vt:lpstr>
      <vt:lpstr>Third Normal Form</vt:lpstr>
      <vt:lpstr>PowerPoint Presentation</vt:lpstr>
      <vt:lpstr>PowerPoint Presentation</vt:lpstr>
      <vt:lpstr>Normal Forms Defined Informally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Normal Form Definitions (For Multiple Keys)</vt:lpstr>
      <vt:lpstr>General Definition of 2NF  (For Multiple Candidate Keys) </vt:lpstr>
      <vt:lpstr>General Definition of Third  Normal Form</vt:lpstr>
      <vt:lpstr>Interpreting the General Definition of Third  Normal Form</vt:lpstr>
      <vt:lpstr>Interpreting the General Definition of Third  Normal Form</vt:lpstr>
      <vt:lpstr>PowerPoint Presentation</vt:lpstr>
      <vt:lpstr>PowerPoint Presentation</vt:lpstr>
      <vt:lpstr>BCNF (Boyce-Codd Normal Form) </vt:lpstr>
      <vt:lpstr>A relation TEACH that is in 3NF but not in BCNF</vt:lpstr>
      <vt:lpstr>Achieving the BCNF by Decomposition</vt:lpstr>
      <vt:lpstr>Achieving the BCNF by Decomposition</vt:lpstr>
      <vt:lpstr>Test for checking non-additivity of Binary Relational Decompositions </vt:lpstr>
      <vt:lpstr>Multivalued Dependencies and Fourth Normal Form</vt:lpstr>
      <vt:lpstr>Multivalued Dependencies and Fourth Normal Form</vt:lpstr>
      <vt:lpstr>PowerPoint Presentation</vt:lpstr>
      <vt:lpstr>Join Dependencies and Fifth Normal Form</vt:lpstr>
      <vt:lpstr>Join Dependencies and Fifth Normal Form</vt:lpstr>
      <vt:lpstr>Join Dependencies and Fifth Normal 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80</cp:revision>
  <dcterms:created xsi:type="dcterms:W3CDTF">2020-09-07T05:50:47Z</dcterms:created>
  <dcterms:modified xsi:type="dcterms:W3CDTF">2020-11-23T05:49:12Z</dcterms:modified>
</cp:coreProperties>
</file>