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21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CEC701-A2E9-4699-82D0-500EB43FBDE4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5400" dirty="0" smtClean="0">
                <a:solidFill>
                  <a:schemeClr val="bg1"/>
                </a:solidFill>
              </a:rPr>
              <a:t>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21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record in the lock table will have four fields: &lt;</a:t>
            </a:r>
            <a:r>
              <a:rPr lang="en-US" dirty="0" err="1"/>
              <a:t>Data_item_name</a:t>
            </a:r>
            <a:r>
              <a:rPr lang="en-US" dirty="0"/>
              <a:t>, </a:t>
            </a:r>
            <a:r>
              <a:rPr lang="en-US" dirty="0" smtClean="0"/>
              <a:t>LOCK, </a:t>
            </a:r>
            <a:r>
              <a:rPr lang="en-US" dirty="0" err="1" smtClean="0"/>
              <a:t>No_of_reads</a:t>
            </a:r>
            <a:r>
              <a:rPr lang="en-US" dirty="0"/>
              <a:t>, </a:t>
            </a:r>
            <a:r>
              <a:rPr lang="en-US" dirty="0" err="1"/>
              <a:t>Locking_transaction</a:t>
            </a:r>
            <a:r>
              <a:rPr lang="en-US" dirty="0"/>
              <a:t>(s)&gt;.</a:t>
            </a:r>
          </a:p>
        </p:txBody>
      </p:sp>
    </p:spTree>
    <p:extLst>
      <p:ext uri="{BB962C8B-B14F-4D97-AF65-F5344CB8AC3E}">
        <p14:creationId xmlns:p14="http://schemas.microsoft.com/office/powerpoint/2010/main" val="65641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-13808"/>
            <a:ext cx="5562600" cy="6866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60780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07851"/>
            <a:ext cx="8294687" cy="4572000"/>
          </a:xfrm>
        </p:spPr>
        <p:txBody>
          <a:bodyPr/>
          <a:lstStyle/>
          <a:p>
            <a:r>
              <a:rPr lang="en-US" dirty="0"/>
              <a:t>When we use the shared/exclusive locking scheme, the system must enforce the following rules: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67BB958-6CA1-4B9A-934C-F09594D2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667001"/>
            <a:ext cx="76295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F38307-C149-4129-B802-5D9D098C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57700"/>
            <a:ext cx="76009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</p:spTree>
    <p:extLst>
      <p:ext uri="{BB962C8B-B14F-4D97-AF65-F5344CB8AC3E}">
        <p14:creationId xmlns:p14="http://schemas.microsoft.com/office/powerpoint/2010/main" val="309177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 smtClean="0"/>
              <a:t>Phases</a:t>
            </a:r>
            <a:endParaRPr lang="en-US" dirty="0"/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(from read-locked to write-locked)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(from write-locked to read-locked) must be done during this phase</a:t>
            </a:r>
          </a:p>
        </p:txBody>
      </p:sp>
    </p:spTree>
    <p:extLst>
      <p:ext uri="{BB962C8B-B14F-4D97-AF65-F5344CB8AC3E}">
        <p14:creationId xmlns:p14="http://schemas.microsoft.com/office/powerpoint/2010/main" val="418340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given non-serial schedule of ‘n’ Transactions is said to be </a:t>
            </a:r>
            <a:r>
              <a:rPr lang="en-US" dirty="0" err="1"/>
              <a:t>serializable</a:t>
            </a:r>
            <a:r>
              <a:rPr lang="en-US" dirty="0"/>
              <a:t> if there exists some kind of equivalent serial schedule to the same ‘n’ transactions</a:t>
            </a:r>
            <a:r>
              <a:rPr lang="en-US" dirty="0" smtClean="0"/>
              <a:t>.</a:t>
            </a:r>
          </a:p>
          <a:p>
            <a:r>
              <a:rPr lang="en-US" dirty="0" err="1"/>
              <a:t>Serializability</a:t>
            </a:r>
            <a:r>
              <a:rPr lang="en-US" dirty="0"/>
              <a:t> in DBMS decides if an interleaved non-serial schedule is </a:t>
            </a:r>
            <a:r>
              <a:rPr lang="en-US" dirty="0" err="1"/>
              <a:t>serializable</a:t>
            </a:r>
            <a:r>
              <a:rPr lang="en-US" dirty="0"/>
              <a:t> or not.</a:t>
            </a:r>
          </a:p>
        </p:txBody>
      </p:sp>
    </p:spTree>
    <p:extLst>
      <p:ext uri="{BB962C8B-B14F-4D97-AF65-F5344CB8AC3E}">
        <p14:creationId xmlns:p14="http://schemas.microsoft.com/office/powerpoint/2010/main" val="305984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guarantee </a:t>
            </a:r>
            <a:r>
              <a:rPr lang="en-US" dirty="0" err="1"/>
              <a:t>serializablity</a:t>
            </a:r>
            <a:r>
              <a:rPr lang="en-US" dirty="0"/>
              <a:t>, we must follow some additional protocol </a:t>
            </a:r>
            <a:r>
              <a:rPr lang="en-US" i="1" dirty="0"/>
              <a:t>concerning the positioning of locking and unlocking operations </a:t>
            </a:r>
            <a:r>
              <a:rPr lang="en-US" dirty="0"/>
              <a:t>in every transaction.</a:t>
            </a:r>
          </a:p>
        </p:txBody>
      </p:sp>
    </p:spTree>
    <p:extLst>
      <p:ext uri="{BB962C8B-B14F-4D97-AF65-F5344CB8AC3E}">
        <p14:creationId xmlns:p14="http://schemas.microsoft.com/office/powerpoint/2010/main" val="260377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Two-phase locking may limit the amount of concurrency that can occur in a </a:t>
            </a:r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3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6A9DE-D774-4B3E-BFD4-A7A3D65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D1F46A-3A65-4E58-A2BC-2FE329E8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	X=20</a:t>
            </a:r>
          </a:p>
          <a:p>
            <a:pPr marL="0" indent="0">
              <a:buNone/>
            </a:pPr>
            <a:r>
              <a:rPr lang="en-US" dirty="0" smtClean="0"/>
              <a:t>							Y=30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6988"/>
            <a:ext cx="4067599" cy="683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4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6A9DE-D774-4B3E-BFD4-A7A3D65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D1F46A-3A65-4E58-A2BC-2FE329E8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5FEE5D-2BC5-4AD8-AA96-A929D7FF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4" y="0"/>
            <a:ext cx="7900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86809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2400" b="1" dirty="0"/>
              <a:t>CHAPTER 21</a:t>
            </a:r>
          </a:p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b="1" dirty="0"/>
              <a:t>Concurrency Control Techniques</a:t>
            </a:r>
          </a:p>
        </p:txBody>
      </p:sp>
    </p:spTree>
    <p:extLst>
      <p:ext uri="{BB962C8B-B14F-4D97-AF65-F5344CB8AC3E}">
        <p14:creationId xmlns:p14="http://schemas.microsoft.com/office/powerpoint/2010/main" val="8257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1"/>
            <a:ext cx="8153400" cy="992187"/>
          </a:xfrm>
        </p:spPr>
        <p:txBody>
          <a:bodyPr>
            <a:normAutofit fontScale="90000"/>
          </a:bodyPr>
          <a:lstStyle/>
          <a:p>
            <a:r>
              <a:rPr lang="en-US" dirty="0"/>
              <a:t>Variations of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676400"/>
            <a:ext cx="8991599" cy="4572000"/>
          </a:xfrm>
        </p:spPr>
        <p:txBody>
          <a:bodyPr/>
          <a:lstStyle/>
          <a:p>
            <a:r>
              <a:rPr lang="en-US" sz="2400" dirty="0"/>
              <a:t>Basic 2PL</a:t>
            </a:r>
          </a:p>
          <a:p>
            <a:pPr lvl="1"/>
            <a:r>
              <a:rPr lang="en-US" dirty="0"/>
              <a:t>Technique described previously</a:t>
            </a:r>
          </a:p>
          <a:p>
            <a:endParaRPr lang="en-US" sz="2400" dirty="0"/>
          </a:p>
          <a:p>
            <a:r>
              <a:rPr lang="en-US" sz="2400" dirty="0"/>
              <a:t>Strict </a:t>
            </a:r>
            <a:r>
              <a:rPr lang="en-US" sz="2400" dirty="0"/>
              <a:t>2PL</a:t>
            </a:r>
          </a:p>
          <a:p>
            <a:pPr lvl="1"/>
            <a:r>
              <a:rPr lang="en-US" dirty="0"/>
              <a:t>Transaction does not release exclusive locks (write locks) until after it commits or aborts. It is not deadlock-free</a:t>
            </a:r>
            <a:r>
              <a:rPr lang="en-US" dirty="0"/>
              <a:t>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14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Rigorous </a:t>
            </a:r>
            <a:r>
              <a:rPr lang="en-US" dirty="0"/>
              <a:t>2PL</a:t>
            </a:r>
          </a:p>
          <a:p>
            <a:pPr lvl="1"/>
            <a:r>
              <a:rPr lang="en-US" dirty="0"/>
              <a:t>Transaction does not release any locks (exclusive or shared) until after it commits or aborts</a:t>
            </a:r>
          </a:p>
          <a:p>
            <a:endParaRPr lang="en-US" sz="2400" dirty="0"/>
          </a:p>
          <a:p>
            <a:r>
              <a:rPr lang="en-US" sz="2400" dirty="0"/>
              <a:t>Conservative </a:t>
            </a:r>
            <a:r>
              <a:rPr lang="en-US" sz="2400" dirty="0"/>
              <a:t>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 err="1"/>
              <a:t>Predeclare</a:t>
            </a:r>
            <a:r>
              <a:rPr lang="en-US" dirty="0"/>
              <a:t> read-set and write-set</a:t>
            </a:r>
          </a:p>
          <a:p>
            <a:pPr lvl="1"/>
            <a:r>
              <a:rPr lang="en-US" dirty="0"/>
              <a:t>D</a:t>
            </a:r>
            <a:r>
              <a:rPr lang="en-US" dirty="0"/>
              <a:t>ifficult </a:t>
            </a:r>
            <a:r>
              <a:rPr lang="en-US" dirty="0"/>
              <a:t>to use in practice because of the need to </a:t>
            </a:r>
            <a:r>
              <a:rPr lang="en-US" dirty="0" err="1"/>
              <a:t>predeclare</a:t>
            </a:r>
            <a:r>
              <a:rPr lang="en-US" dirty="0"/>
              <a:t> the read-set and write-set, which is not possible in some situations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08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07" y="3644030"/>
            <a:ext cx="7563644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3947" y="5930031"/>
            <a:ext cx="744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(WFG)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428575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1600200"/>
            <a:ext cx="8991600" cy="4572000"/>
          </a:xfrm>
        </p:spPr>
        <p:txBody>
          <a:bodyPr/>
          <a:lstStyle/>
          <a:p>
            <a:r>
              <a:rPr lang="en-US" sz="2400" dirty="0"/>
              <a:t>A number of other deadlock prevention schemes have been proposed that make a decision about what to do with a transaction involved in a possible deadlock situation:</a:t>
            </a:r>
          </a:p>
          <a:p>
            <a:r>
              <a:rPr lang="en-US" sz="2400" dirty="0"/>
              <a:t>T</a:t>
            </a:r>
            <a:r>
              <a:rPr lang="en-US" sz="2400" dirty="0"/>
              <a:t>hese </a:t>
            </a:r>
            <a:r>
              <a:rPr lang="en-US" sz="2400" dirty="0"/>
              <a:t>techniques use the concept of </a:t>
            </a:r>
            <a:r>
              <a:rPr lang="en-US" sz="2400" b="1" dirty="0"/>
              <a:t>transaction timestamp </a:t>
            </a:r>
            <a:r>
              <a:rPr lang="en-US" sz="2400" dirty="0"/>
              <a:t>TS(</a:t>
            </a:r>
            <a:r>
              <a:rPr lang="en-US" sz="2400" i="1" dirty="0"/>
              <a:t>T</a:t>
            </a:r>
            <a:r>
              <a:rPr lang="en-US" sz="2400" dirty="0"/>
              <a:t>′), which is a unique identifier assigned to each transaction.</a:t>
            </a:r>
          </a:p>
          <a:p>
            <a:r>
              <a:rPr lang="en-US" sz="2400" dirty="0"/>
              <a:t>I</a:t>
            </a:r>
            <a:r>
              <a:rPr lang="en-US" sz="2400" dirty="0"/>
              <a:t>f </a:t>
            </a:r>
            <a:r>
              <a:rPr lang="en-US" sz="2400" dirty="0"/>
              <a:t>transaction T</a:t>
            </a:r>
            <a:r>
              <a:rPr lang="en-US" sz="2400" baseline="-25000" dirty="0"/>
              <a:t>1</a:t>
            </a:r>
            <a:r>
              <a:rPr lang="en-US" sz="2400" dirty="0"/>
              <a:t> starts before transaction T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	then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NOTE: </a:t>
            </a:r>
            <a:r>
              <a:rPr lang="en-US" sz="2400" i="1" dirty="0"/>
              <a:t>older</a:t>
            </a:r>
            <a:r>
              <a:rPr lang="en-US" sz="2400" dirty="0"/>
              <a:t> transaction (which starts first) has the smaller timestamp value</a:t>
            </a:r>
          </a:p>
        </p:txBody>
      </p:sp>
    </p:spTree>
    <p:extLst>
      <p:ext uri="{BB962C8B-B14F-4D97-AF65-F5344CB8AC3E}">
        <p14:creationId xmlns:p14="http://schemas.microsoft.com/office/powerpoint/2010/main" val="112709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525" y="1775604"/>
            <a:ext cx="8991600" cy="479772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2 Protocols based on a timestamp</a:t>
            </a:r>
          </a:p>
          <a:p>
            <a:r>
              <a:rPr lang="en-US" sz="2400" dirty="0"/>
              <a:t>Suppose that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dirty="0"/>
              <a:t> tries to lock an item X but is not able to because X is locked by some other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r>
              <a:rPr lang="en-US" sz="2400" dirty="0"/>
              <a:t>since in wait-die, transactions only wait for younger transactions so no cycle is created.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In wound-wait, transactions only wait for older transactions so no cycle is created.</a:t>
            </a:r>
          </a:p>
          <a:p>
            <a:endParaRPr lang="en-US" sz="2400" dirty="0"/>
          </a:p>
          <a:p>
            <a:endParaRPr lang="en-US" sz="2400" i="1" baseline="-25000" dirty="0"/>
          </a:p>
          <a:p>
            <a:pPr marL="0" indent="0">
              <a:buNone/>
            </a:pPr>
            <a:endParaRPr lang="en-US" sz="2400" i="1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CBC3DEE-DEE0-40A1-8586-10E78DDFC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52"/>
          <a:stretch/>
        </p:blipFill>
        <p:spPr>
          <a:xfrm>
            <a:off x="1524000" y="2829464"/>
            <a:ext cx="9124950" cy="101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6449BBF-4862-4014-ABCD-B084AAF3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682653"/>
            <a:ext cx="9105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2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wait-die</a:t>
            </a:r>
            <a:r>
              <a:rPr lang="en-US" sz="2400" dirty="0"/>
              <a:t>: When an </a:t>
            </a:r>
            <a:r>
              <a:rPr lang="en-US" sz="2400" b="1" dirty="0"/>
              <a:t>older</a:t>
            </a:r>
            <a:r>
              <a:rPr lang="en-US" sz="2400" dirty="0"/>
              <a:t> transaction tries to lock a DB element that has been locked by a </a:t>
            </a:r>
            <a:r>
              <a:rPr lang="en-US" sz="2400" b="1" dirty="0"/>
              <a:t>younger</a:t>
            </a:r>
            <a:r>
              <a:rPr lang="en-US" sz="2400" dirty="0"/>
              <a:t> transaction, it </a:t>
            </a:r>
            <a:r>
              <a:rPr lang="en-US" sz="2400" b="1" dirty="0"/>
              <a:t>waits</a:t>
            </a:r>
            <a:r>
              <a:rPr lang="en-US" sz="2400" dirty="0"/>
              <a:t>. When a </a:t>
            </a:r>
            <a:r>
              <a:rPr lang="en-US" sz="2400" b="1" dirty="0"/>
              <a:t>younger</a:t>
            </a:r>
            <a:r>
              <a:rPr lang="en-US" sz="2400" dirty="0"/>
              <a:t> transaction tries to lock a DB element that has been locked by an </a:t>
            </a:r>
            <a:r>
              <a:rPr lang="en-US" sz="2400" b="1" dirty="0"/>
              <a:t>older</a:t>
            </a:r>
            <a:r>
              <a:rPr lang="en-US" sz="2400" dirty="0"/>
              <a:t> transaction, it </a:t>
            </a:r>
            <a:r>
              <a:rPr lang="en-US" sz="2400" b="1" dirty="0"/>
              <a:t>dies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wound-wait</a:t>
            </a:r>
            <a:r>
              <a:rPr lang="en-US" sz="2400" dirty="0"/>
              <a:t>: When an </a:t>
            </a:r>
            <a:r>
              <a:rPr lang="en-US" sz="2400" b="1" dirty="0"/>
              <a:t>older</a:t>
            </a:r>
            <a:r>
              <a:rPr lang="en-US" sz="2400" dirty="0"/>
              <a:t> transaction tries to lock a DB element that has been locked by a </a:t>
            </a:r>
            <a:r>
              <a:rPr lang="en-US" sz="2400" b="1" dirty="0"/>
              <a:t>younger</a:t>
            </a:r>
            <a:r>
              <a:rPr lang="en-US" sz="2400" dirty="0"/>
              <a:t> transaction, it </a:t>
            </a:r>
            <a:r>
              <a:rPr lang="en-US" sz="2400" b="1" dirty="0"/>
              <a:t>wounds</a:t>
            </a:r>
            <a:r>
              <a:rPr lang="en-US" sz="2400" dirty="0"/>
              <a:t> the younger transaction. When a </a:t>
            </a:r>
            <a:r>
              <a:rPr lang="en-US" sz="2400" b="1" dirty="0"/>
              <a:t>younger</a:t>
            </a:r>
            <a:r>
              <a:rPr lang="en-US" sz="2400" dirty="0"/>
              <a:t> transaction tries to lock a DB element that has been locked by an </a:t>
            </a:r>
            <a:r>
              <a:rPr lang="en-US" sz="2400" b="1" dirty="0"/>
              <a:t>older</a:t>
            </a:r>
            <a:r>
              <a:rPr lang="en-US" sz="2400" dirty="0"/>
              <a:t> transaction, it </a:t>
            </a:r>
            <a:r>
              <a:rPr lang="en-US" sz="2400" b="1" dirty="0"/>
              <a:t>waits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29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marL="457200" lvl="1" indent="0">
              <a:buNone/>
            </a:pPr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</a:t>
            </a:r>
            <a:r>
              <a:rPr lang="en-US" dirty="0" smtClean="0"/>
              <a:t>algorithm</a:t>
            </a:r>
          </a:p>
          <a:p>
            <a:pPr marL="400050" lvl="1" indent="0">
              <a:buNone/>
            </a:pPr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b="1" dirty="0"/>
              <a:t>T</a:t>
            </a:r>
            <a:r>
              <a:rPr lang="en-US" b="1" baseline="-25000" dirty="0"/>
              <a:t>i</a:t>
            </a:r>
            <a:r>
              <a:rPr lang="en-US" dirty="0"/>
              <a:t> tries to lock an item </a:t>
            </a:r>
            <a:r>
              <a:rPr lang="en-US" i="1" dirty="0"/>
              <a:t>X</a:t>
            </a:r>
            <a:r>
              <a:rPr lang="en-US" dirty="0"/>
              <a:t> but is not able to do because </a:t>
            </a:r>
            <a:r>
              <a:rPr lang="en-US" i="1" dirty="0"/>
              <a:t>X</a:t>
            </a:r>
            <a:r>
              <a:rPr lang="en-US" dirty="0"/>
              <a:t> is locked by some </a:t>
            </a:r>
            <a:r>
              <a:rPr lang="en-US" b="1" dirty="0" err="1"/>
              <a:t>T</a:t>
            </a:r>
            <a:r>
              <a:rPr lang="en-US" b="1" baseline="-25000" dirty="0" err="1"/>
              <a:t>j</a:t>
            </a:r>
            <a:r>
              <a:rPr lang="en-US" dirty="0"/>
              <a:t>. In such a conflict, if </a:t>
            </a:r>
            <a:r>
              <a:rPr lang="en-US" b="1" dirty="0" err="1"/>
              <a:t>T</a:t>
            </a:r>
            <a:r>
              <a:rPr lang="en-US" b="1" baseline="-25000" dirty="0" err="1"/>
              <a:t>j</a:t>
            </a:r>
            <a:r>
              <a:rPr lang="en-US" dirty="0"/>
              <a:t> is not waiting for some other locked item, then </a:t>
            </a:r>
            <a:r>
              <a:rPr lang="en-US" b="1" dirty="0"/>
              <a:t>T</a:t>
            </a:r>
            <a:r>
              <a:rPr lang="en-US" b="1" baseline="-25000" dirty="0"/>
              <a:t>i</a:t>
            </a:r>
            <a:r>
              <a:rPr lang="en-US" dirty="0"/>
              <a:t> is allowed to wait, otherwise </a:t>
            </a:r>
            <a:r>
              <a:rPr lang="en-US" i="1" dirty="0"/>
              <a:t>abort </a:t>
            </a:r>
            <a:r>
              <a:rPr lang="en-US" b="1" i="1" dirty="0"/>
              <a:t>T</a:t>
            </a:r>
            <a:r>
              <a:rPr lang="en-US" b="1" i="1" baseline="-25000" dirty="0"/>
              <a:t>i</a:t>
            </a:r>
            <a:r>
              <a:rPr lang="en-US" i="1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 (a state of deadlock if and only if the wait-for graph has a cycle)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0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752600" y="303214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Concurrency </a:t>
            </a:r>
            <a:r>
              <a:rPr lang="en-US" altLang="en-US" dirty="0"/>
              <a:t>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locks, so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</p:spTree>
    <p:extLst>
      <p:ext uri="{BB962C8B-B14F-4D97-AF65-F5344CB8AC3E}">
        <p14:creationId xmlns:p14="http://schemas.microsoft.com/office/powerpoint/2010/main" val="17012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</a:t>
            </a:r>
            <a:r>
              <a:rPr lang="en-US" dirty="0" smtClean="0"/>
              <a:t>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2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752600" y="303214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</a:t>
            </a:r>
            <a:r>
              <a:rPr lang="en-US" altLang="en-US" dirty="0" smtClean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72088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828801" y="1907458"/>
            <a:ext cx="8294687" cy="2895600"/>
          </a:xfrm>
        </p:spPr>
        <p:txBody>
          <a:bodyPr/>
          <a:lstStyle/>
          <a:p>
            <a:r>
              <a:rPr lang="en-US" altLang="en-US" sz="2400" dirty="0"/>
              <a:t>Timestamp ordering (TO)</a:t>
            </a:r>
          </a:p>
          <a:p>
            <a:pPr lvl="1"/>
            <a:r>
              <a:rPr lang="en-US" altLang="en-US" dirty="0"/>
              <a:t>Allows interleaving of transaction </a:t>
            </a:r>
            <a:r>
              <a:rPr lang="en-US" altLang="en-US" dirty="0"/>
              <a:t>operations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Must ensure timestamp order is followed for each pair of conflicting </a:t>
            </a:r>
            <a:r>
              <a:rPr lang="en-US" altLang="en-US" dirty="0"/>
              <a:t>operations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1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714" y="1524000"/>
            <a:ext cx="8294687" cy="4572000"/>
          </a:xfrm>
        </p:spPr>
        <p:txBody>
          <a:bodyPr/>
          <a:lstStyle/>
          <a:p>
            <a:r>
              <a:rPr lang="en-US" altLang="en-US" dirty="0"/>
              <a:t>Each database item assigned two timestamp </a:t>
            </a:r>
            <a:r>
              <a:rPr lang="en-US" altLang="en-US" dirty="0" smtClean="0"/>
              <a:t>values</a:t>
            </a:r>
          </a:p>
          <a:p>
            <a:pPr lvl="1"/>
            <a:r>
              <a:rPr lang="en-US" altLang="en-US" dirty="0">
                <a:solidFill>
                  <a:srgbClr val="800000"/>
                </a:solidFill>
              </a:rPr>
              <a:t>1</a:t>
            </a:r>
            <a:r>
              <a:rPr lang="en-US" altLang="en-US" dirty="0">
                <a:solidFill>
                  <a:srgbClr val="800000"/>
                </a:solidFill>
              </a:rPr>
              <a:t>)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800000"/>
                </a:solidFill>
              </a:rPr>
              <a:t>read_TS</a:t>
            </a:r>
            <a:r>
              <a:rPr lang="en-US" altLang="en-US" dirty="0">
                <a:solidFill>
                  <a:srgbClr val="800000"/>
                </a:solidFill>
              </a:rPr>
              <a:t>(X)</a:t>
            </a:r>
          </a:p>
          <a:p>
            <a:pPr lvl="1"/>
            <a:r>
              <a:rPr lang="en-US" altLang="en-US" dirty="0">
                <a:solidFill>
                  <a:srgbClr val="800000"/>
                </a:solidFill>
              </a:rPr>
              <a:t>2</a:t>
            </a:r>
            <a:r>
              <a:rPr lang="en-US" altLang="en-US" dirty="0">
                <a:solidFill>
                  <a:srgbClr val="800000"/>
                </a:solidFill>
              </a:rPr>
              <a:t>) </a:t>
            </a:r>
            <a:r>
              <a:rPr lang="en-US" altLang="en-US" dirty="0" err="1">
                <a:solidFill>
                  <a:srgbClr val="800000"/>
                </a:solidFill>
              </a:rPr>
              <a:t>write_TS</a:t>
            </a:r>
            <a:r>
              <a:rPr lang="en-US" altLang="en-US" dirty="0">
                <a:solidFill>
                  <a:srgbClr val="800000"/>
                </a:solidFill>
              </a:rPr>
              <a:t>(X</a:t>
            </a:r>
            <a:r>
              <a:rPr lang="en-US" altLang="en-US" dirty="0">
                <a:solidFill>
                  <a:srgbClr val="800000"/>
                </a:solidFill>
              </a:rPr>
              <a:t>)</a:t>
            </a:r>
          </a:p>
          <a:p>
            <a:pPr lvl="1"/>
            <a:endParaRPr lang="en-US" altLang="en-US" dirty="0"/>
          </a:p>
          <a:p>
            <a:r>
              <a:rPr lang="en-US" b="1" dirty="0" err="1" smtClean="0"/>
              <a:t>read_TS</a:t>
            </a:r>
            <a:r>
              <a:rPr lang="en-US" b="1" dirty="0" smtClean="0"/>
              <a:t>(X</a:t>
            </a:r>
            <a:r>
              <a:rPr lang="en-US" b="1" dirty="0"/>
              <a:t>)</a:t>
            </a:r>
            <a:r>
              <a:rPr lang="en-US" dirty="0"/>
              <a:t> is the largest timestamp of any transaction that executed </a:t>
            </a:r>
            <a:r>
              <a:rPr lang="en-US" b="1" dirty="0"/>
              <a:t>read(X)</a:t>
            </a:r>
            <a:r>
              <a:rPr lang="en-US" dirty="0"/>
              <a:t> successfully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err="1" smtClean="0"/>
              <a:t>write_TS</a:t>
            </a:r>
            <a:r>
              <a:rPr lang="en-US" b="1" dirty="0" smtClean="0"/>
              <a:t>(X</a:t>
            </a:r>
            <a:r>
              <a:rPr lang="en-US" b="1" dirty="0"/>
              <a:t>)</a:t>
            </a:r>
            <a:r>
              <a:rPr lang="en-US" dirty="0"/>
              <a:t> is the largest timestamp of any transaction that executed </a:t>
            </a:r>
            <a:r>
              <a:rPr lang="en-US" b="1" dirty="0"/>
              <a:t>write(X)</a:t>
            </a:r>
            <a:r>
              <a:rPr lang="en-US" dirty="0"/>
              <a:t> successfully.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776004" y="1752600"/>
            <a:ext cx="8294687" cy="4572000"/>
          </a:xfrm>
        </p:spPr>
        <p:txBody>
          <a:bodyPr/>
          <a:lstStyle/>
          <a:p>
            <a:pPr lvl="1"/>
            <a:r>
              <a:rPr lang="en-US" dirty="0"/>
              <a:t>The timestamp ordering protocol ensures that any conflicting read and write operations are executed in timestamp order</a:t>
            </a:r>
            <a:r>
              <a:rPr lang="en-US" dirty="0" smtClean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dirty="0"/>
              <a:t> Whenever some Transaction </a:t>
            </a:r>
            <a:r>
              <a:rPr lang="en-US" i="1" dirty="0"/>
              <a:t>T</a:t>
            </a:r>
            <a:r>
              <a:rPr lang="en-US" dirty="0"/>
              <a:t> tries to issue a </a:t>
            </a:r>
            <a:r>
              <a:rPr lang="en-US" dirty="0" err="1"/>
              <a:t>R_item</a:t>
            </a:r>
            <a:r>
              <a:rPr lang="en-US" dirty="0"/>
              <a:t>(X) or a </a:t>
            </a:r>
            <a:r>
              <a:rPr lang="en-US" dirty="0" err="1"/>
              <a:t>W_item</a:t>
            </a:r>
            <a:r>
              <a:rPr lang="en-US" dirty="0"/>
              <a:t>(X), the Basic TO algorithm compares the timestamp of </a:t>
            </a:r>
            <a:r>
              <a:rPr lang="en-US" i="1" dirty="0"/>
              <a:t>T</a:t>
            </a:r>
            <a:r>
              <a:rPr lang="en-US" dirty="0"/>
              <a:t> with </a:t>
            </a:r>
            <a:r>
              <a:rPr lang="en-US" b="1" dirty="0"/>
              <a:t>R_TS(X) &amp; W_TS(X) </a:t>
            </a:r>
            <a:r>
              <a:rPr lang="en-US" dirty="0"/>
              <a:t>to ensure that the Timestamp order is not violated.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dirty="0"/>
              <a:t>Basic TO algorithm</a:t>
            </a:r>
          </a:p>
        </p:txBody>
      </p:sp>
    </p:spTree>
    <p:extLst>
      <p:ext uri="{BB962C8B-B14F-4D97-AF65-F5344CB8AC3E}">
        <p14:creationId xmlns:p14="http://schemas.microsoft.com/office/powerpoint/2010/main" val="387187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752600" y="303214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Strict TO algorithm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T issues a </a:t>
            </a:r>
            <a:r>
              <a:rPr lang="en-US" dirty="0" err="1"/>
              <a:t>write_item</a:t>
            </a:r>
            <a:r>
              <a:rPr lang="en-US" dirty="0"/>
              <a:t>(X) </a:t>
            </a:r>
            <a:r>
              <a:rPr lang="en-US" dirty="0" smtClean="0"/>
              <a:t>operation: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TS(T) &gt; </a:t>
            </a:r>
            <a:r>
              <a:rPr lang="en-US" dirty="0" err="1"/>
              <a:t>write_TS</a:t>
            </a:r>
            <a:r>
              <a:rPr lang="en-US" dirty="0"/>
              <a:t>(X), then delay T until the transaction T’ that wrote X has terminated (committed or aborted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T issues a </a:t>
            </a:r>
            <a:r>
              <a:rPr lang="en-US" dirty="0" err="1"/>
              <a:t>read_item</a:t>
            </a:r>
            <a:r>
              <a:rPr lang="en-US" dirty="0"/>
              <a:t>(X) operation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TS(T) &gt; </a:t>
            </a:r>
            <a:r>
              <a:rPr lang="en-US" dirty="0" err="1"/>
              <a:t>write_TS</a:t>
            </a:r>
            <a:r>
              <a:rPr lang="en-US" dirty="0"/>
              <a:t>(X), then delay T until the transaction T’ that wrote X has terminated (committed or aborted).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94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752600" y="303214"/>
            <a:ext cx="7620000" cy="10683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dirty="0"/>
              <a:t>Modify the checks for the </a:t>
            </a:r>
            <a:r>
              <a:rPr lang="en-US" dirty="0" err="1"/>
              <a:t>write_item</a:t>
            </a:r>
            <a:r>
              <a:rPr lang="en-US" dirty="0"/>
              <a:t>(X) </a:t>
            </a:r>
            <a:r>
              <a:rPr lang="en-US" dirty="0" smtClean="0"/>
              <a:t>operation: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/>
              <a:t>read_TS</a:t>
            </a:r>
            <a:r>
              <a:rPr lang="en-US" dirty="0"/>
              <a:t>(X) &gt; TS(T) then abort and roll-back T and reject the </a:t>
            </a:r>
            <a:r>
              <a:rPr lang="en-US" dirty="0" smtClean="0"/>
              <a:t>operation.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/>
              <a:t>write_TS</a:t>
            </a:r>
            <a:r>
              <a:rPr lang="en-US" dirty="0"/>
              <a:t>(X) &gt; TS(T), then just ignore the write operation and continue </a:t>
            </a:r>
            <a:r>
              <a:rPr lang="en-US" dirty="0" smtClean="0"/>
              <a:t>execution.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conditions given in 1 and 2 above do not occur, then execute </a:t>
            </a:r>
            <a:r>
              <a:rPr lang="en-US" dirty="0" err="1"/>
              <a:t>write_item</a:t>
            </a:r>
            <a:r>
              <a:rPr lang="en-US" dirty="0"/>
              <a:t>(X) of T and set </a:t>
            </a:r>
            <a:r>
              <a:rPr lang="en-US" dirty="0" err="1"/>
              <a:t>write_TS</a:t>
            </a:r>
            <a:r>
              <a:rPr lang="en-US" dirty="0"/>
              <a:t>(X) to TS(T).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634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Multiversion</a:t>
            </a:r>
            <a:r>
              <a:rPr lang="en-US" b="1" dirty="0"/>
              <a:t> Concurrency</a:t>
            </a:r>
            <a:br>
              <a:rPr lang="en-US" b="1" dirty="0"/>
            </a:br>
            <a:r>
              <a:rPr lang="en-US" b="1" dirty="0"/>
              <a:t>Control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protocols for concurrency control keep copies of the old values of a data </a:t>
            </a:r>
            <a:r>
              <a:rPr lang="en-US" dirty="0" smtClean="0"/>
              <a:t>item when </a:t>
            </a:r>
            <a:r>
              <a:rPr lang="en-US" dirty="0"/>
              <a:t>the item is updated (</a:t>
            </a:r>
            <a:r>
              <a:rPr lang="en-US" dirty="0" smtClean="0"/>
              <a:t>written).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known as </a:t>
            </a:r>
            <a:r>
              <a:rPr lang="en-US" b="1" dirty="0" err="1"/>
              <a:t>multiversion</a:t>
            </a:r>
            <a:r>
              <a:rPr lang="en-US" b="1" dirty="0"/>
              <a:t> </a:t>
            </a:r>
            <a:r>
              <a:rPr lang="en-US" b="1" dirty="0" smtClean="0"/>
              <a:t>concurrency control </a:t>
            </a:r>
            <a:r>
              <a:rPr lang="en-US" dirty="0"/>
              <a:t>because several versions (values) of an item are kept by the system.</a:t>
            </a:r>
          </a:p>
        </p:txBody>
      </p:sp>
    </p:spTree>
    <p:extLst>
      <p:ext uri="{BB962C8B-B14F-4D97-AF65-F5344CB8AC3E}">
        <p14:creationId xmlns:p14="http://schemas.microsoft.com/office/powerpoint/2010/main" val="254642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storage is needed </a:t>
            </a:r>
            <a:r>
              <a:rPr lang="en-US" dirty="0" smtClean="0"/>
              <a:t>to maintain </a:t>
            </a:r>
            <a:r>
              <a:rPr lang="en-US" dirty="0"/>
              <a:t>multiple versions of the database items.</a:t>
            </a:r>
          </a:p>
        </p:txBody>
      </p:sp>
    </p:spTree>
    <p:extLst>
      <p:ext uri="{BB962C8B-B14F-4D97-AF65-F5344CB8AC3E}">
        <p14:creationId xmlns:p14="http://schemas.microsoft.com/office/powerpoint/2010/main" val="381088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Multiversion</a:t>
            </a:r>
            <a:r>
              <a:rPr lang="en-US" b="1" dirty="0"/>
              <a:t> Technique Based on Timestamp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</a:t>
            </a:r>
            <a:r>
              <a:rPr lang="en-US" dirty="0" err="1"/>
              <a:t>serializability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two rules are used: </a:t>
            </a:r>
            <a:endParaRPr lang="en-US" dirty="0" smtClean="0"/>
          </a:p>
          <a:p>
            <a:pPr lvl="1"/>
            <a:r>
              <a:rPr lang="en-US" dirty="0" smtClean="0"/>
              <a:t>Rule1: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transaction T issues </a:t>
            </a:r>
            <a:r>
              <a:rPr lang="en-US" dirty="0" err="1"/>
              <a:t>write_item</a:t>
            </a:r>
            <a:r>
              <a:rPr lang="en-US" dirty="0"/>
              <a:t> (X) and version i of X has the highest </a:t>
            </a:r>
            <a:r>
              <a:rPr lang="en-US" dirty="0" err="1"/>
              <a:t>write_TS</a:t>
            </a:r>
            <a:r>
              <a:rPr lang="en-US" dirty="0"/>
              <a:t>(Xi) of all versions of X that is also less than or equal to TS(T), and read _TS(Xi ) &gt; TS(T), then abort and roll-back T; otherwise create a new version Xi and </a:t>
            </a:r>
            <a:r>
              <a:rPr lang="en-US" dirty="0" err="1"/>
              <a:t>read_TS</a:t>
            </a:r>
            <a:r>
              <a:rPr lang="en-US" dirty="0"/>
              <a:t>(X) = </a:t>
            </a:r>
            <a:r>
              <a:rPr lang="en-US" dirty="0" err="1"/>
              <a:t>write_TS</a:t>
            </a:r>
            <a:r>
              <a:rPr lang="en-US" dirty="0"/>
              <a:t>(</a:t>
            </a:r>
            <a:r>
              <a:rPr lang="en-US" dirty="0" err="1"/>
              <a:t>Xj</a:t>
            </a:r>
            <a:r>
              <a:rPr lang="en-US" dirty="0"/>
              <a:t> ) = TS(T).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10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dirty="0" smtClean="0"/>
              <a:t>Rule2:</a:t>
            </a:r>
          </a:p>
          <a:p>
            <a:pPr marL="742950" lvl="2" indent="-342900">
              <a:buSzPct val="60000"/>
            </a:pPr>
            <a:r>
              <a:rPr lang="en-US" dirty="0" smtClean="0"/>
              <a:t>If </a:t>
            </a:r>
            <a:r>
              <a:rPr lang="en-US" dirty="0"/>
              <a:t>transaction T issues </a:t>
            </a:r>
            <a:r>
              <a:rPr lang="en-US" dirty="0" err="1"/>
              <a:t>read_item</a:t>
            </a:r>
            <a:r>
              <a:rPr lang="en-US" dirty="0"/>
              <a:t> (X), find the version i of X that has the highest </a:t>
            </a:r>
            <a:r>
              <a:rPr lang="en-US" dirty="0" err="1"/>
              <a:t>write_TS</a:t>
            </a:r>
            <a:r>
              <a:rPr lang="en-US" dirty="0"/>
              <a:t>(Xi ) of all versions of X that is also less than or equal to TS(T), then return the value of Xi to T, and set the value of read _TS(Xi ) to the largest of TS(T) and the current </a:t>
            </a:r>
            <a:r>
              <a:rPr lang="en-US" dirty="0" err="1"/>
              <a:t>read_TS</a:t>
            </a:r>
            <a:r>
              <a:rPr lang="en-US" dirty="0"/>
              <a:t>(Xi </a:t>
            </a:r>
            <a:r>
              <a:rPr lang="en-US" dirty="0" smtClean="0"/>
              <a:t>).</a:t>
            </a:r>
          </a:p>
          <a:p>
            <a:pPr marL="742950" lvl="2" indent="-342900">
              <a:buSzPct val="60000"/>
            </a:pPr>
            <a:r>
              <a:rPr lang="en-US" dirty="0" smtClean="0"/>
              <a:t>Rule </a:t>
            </a:r>
            <a:r>
              <a:rPr lang="en-US" dirty="0"/>
              <a:t>2 guarantees that a read will never be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6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Two-Phase </a:t>
            </a:r>
            <a:r>
              <a:rPr lang="en-US" altLang="en-US" dirty="0"/>
              <a:t>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511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Multiversion</a:t>
            </a:r>
            <a:r>
              <a:rPr lang="en-US" b="1" dirty="0"/>
              <a:t> Two-Phase Locking Using Certify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multiple-mode locking scheme, there are </a:t>
            </a:r>
            <a:r>
              <a:rPr lang="en-US" i="1" dirty="0"/>
              <a:t>three locking modes </a:t>
            </a:r>
            <a:r>
              <a:rPr lang="en-US" dirty="0"/>
              <a:t>for an </a:t>
            </a:r>
            <a:r>
              <a:rPr lang="en-US" dirty="0" smtClean="0"/>
              <a:t>item— read</a:t>
            </a:r>
            <a:r>
              <a:rPr lang="en-US" dirty="0"/>
              <a:t>, write, and </a:t>
            </a:r>
            <a:r>
              <a:rPr lang="en-US" i="1" dirty="0"/>
              <a:t>certify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 of LOCK(</a:t>
            </a:r>
            <a:r>
              <a:rPr lang="en-US" i="1" dirty="0"/>
              <a:t>X</a:t>
            </a:r>
            <a:r>
              <a:rPr lang="en-US" dirty="0"/>
              <a:t>) for an item </a:t>
            </a:r>
            <a:r>
              <a:rPr lang="en-US" i="1" dirty="0"/>
              <a:t>X </a:t>
            </a:r>
            <a:r>
              <a:rPr lang="en-US" dirty="0"/>
              <a:t>can be one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read-locked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write-locked,</a:t>
            </a:r>
          </a:p>
          <a:p>
            <a:pPr lvl="1"/>
            <a:r>
              <a:rPr lang="en-US" dirty="0" smtClean="0"/>
              <a:t>certify-locked,</a:t>
            </a:r>
          </a:p>
          <a:p>
            <a:pPr lvl="1"/>
            <a:r>
              <a:rPr lang="en-US" dirty="0" smtClean="0"/>
              <a:t>unlocked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45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Multiversion</a:t>
            </a:r>
            <a:r>
              <a:rPr lang="en-US" b="1" dirty="0"/>
              <a:t> Two-Phase Locking Using Certify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transaction T’ to read a data item X while it is write locked by a conflicting transaction T</a:t>
            </a:r>
            <a:r>
              <a:rPr lang="en-US" dirty="0" smtClean="0"/>
              <a:t>.</a:t>
            </a:r>
          </a:p>
          <a:p>
            <a:r>
              <a:rPr lang="en-US" dirty="0"/>
              <a:t>This is accomplished by maintaining two versions of each data item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version must always have been written by some committed transaction. This means a write operation always creates a new version of </a:t>
            </a:r>
            <a:r>
              <a:rPr lang="en-US" dirty="0" smtClean="0"/>
              <a:t>X.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version created when a transaction acquires a write lock an the item.</a:t>
            </a:r>
          </a:p>
        </p:txBody>
      </p:sp>
    </p:spTree>
    <p:extLst>
      <p:ext uri="{BB962C8B-B14F-4D97-AF65-F5344CB8AC3E}">
        <p14:creationId xmlns:p14="http://schemas.microsoft.com/office/powerpoint/2010/main" val="112773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Multiversion</a:t>
            </a:r>
            <a:r>
              <a:rPr lang="en-US" b="1" dirty="0"/>
              <a:t> Two-Phase Locking Using Certify Locks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30889"/>
            <a:ext cx="8294687" cy="391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58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20055" y="1526876"/>
            <a:ext cx="8294687" cy="4572000"/>
          </a:xfrm>
        </p:spPr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2415415"/>
            <a:ext cx="6858000" cy="4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0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4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simple binary locking </a:t>
            </a:r>
            <a:r>
              <a:rPr lang="en-US" dirty="0" smtClean="0"/>
              <a:t>scheme described is used, then </a:t>
            </a:r>
            <a:r>
              <a:rPr lang="en-US" dirty="0"/>
              <a:t>every transaction must obey the following rules: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FD441B1-5D18-460B-888F-54E4C100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22494"/>
            <a:ext cx="9144000" cy="1473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733B739-BAB5-4A1B-A26B-3DFA1F0E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06742"/>
            <a:ext cx="9144000" cy="13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6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714" y="1600200"/>
            <a:ext cx="8447087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locking too restrictive for database items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458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 or multi-mode locks</a:t>
            </a:r>
          </a:p>
          <a:p>
            <a:pPr lvl="1"/>
            <a:r>
              <a:rPr lang="en-US" dirty="0"/>
              <a:t>Read operations </a:t>
            </a:r>
            <a:r>
              <a:rPr lang="en-US" dirty="0" smtClean="0"/>
              <a:t>on the same item are not conflicting	 </a:t>
            </a:r>
            <a:endParaRPr lang="en-US" dirty="0"/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 err="1"/>
              <a:t>read_lock</a:t>
            </a:r>
            <a:r>
              <a:rPr lang="en-US" dirty="0"/>
              <a:t>(X</a:t>
            </a:r>
            <a:r>
              <a:rPr lang="en-US" dirty="0" smtClean="0"/>
              <a:t>) (shared-locked)</a:t>
            </a:r>
            <a:endParaRPr lang="en-US" dirty="0"/>
          </a:p>
          <a:p>
            <a:pPr lvl="2"/>
            <a:r>
              <a:rPr lang="en-US" dirty="0" err="1"/>
              <a:t>write_lock</a:t>
            </a:r>
            <a:r>
              <a:rPr lang="en-US" dirty="0"/>
              <a:t>(X</a:t>
            </a:r>
            <a:r>
              <a:rPr lang="en-US" dirty="0" smtClean="0"/>
              <a:t>) (exclusive-locked)</a:t>
            </a:r>
            <a:endParaRPr lang="en-US" dirty="0"/>
          </a:p>
          <a:p>
            <a:pPr lvl="2"/>
            <a:r>
              <a:rPr lang="en-US" dirty="0"/>
              <a:t>unlock(X)</a:t>
            </a:r>
          </a:p>
        </p:txBody>
      </p:sp>
    </p:spTree>
    <p:extLst>
      <p:ext uri="{BB962C8B-B14F-4D97-AF65-F5344CB8AC3E}">
        <p14:creationId xmlns:p14="http://schemas.microsoft.com/office/powerpoint/2010/main" val="380675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344</TotalTime>
  <Words>1513</Words>
  <Application>Microsoft Office PowerPoint</Application>
  <PresentationFormat>Widescreen</PresentationFormat>
  <Paragraphs>198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Tahoma</vt:lpstr>
      <vt:lpstr>Office Theme</vt:lpstr>
      <vt:lpstr>    Database Systems</vt:lpstr>
      <vt:lpstr> </vt:lpstr>
      <vt:lpstr>Introduction</vt:lpstr>
      <vt:lpstr>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PowerPoint Presentation</vt:lpstr>
      <vt:lpstr>PowerPoint Presentation</vt:lpstr>
      <vt:lpstr>Two-Phase Locking Techniques for Concurrency Control (cont’d.)</vt:lpstr>
      <vt:lpstr>Two-Phase Locking Techniques for Concurrency Control (cont’d.)</vt:lpstr>
      <vt:lpstr>Guaranteeing Serializability by Two-Phase Locking (2PL)</vt:lpstr>
      <vt:lpstr>PowerPoint Presentation</vt:lpstr>
      <vt:lpstr>PowerPoint Presentation</vt:lpstr>
      <vt:lpstr>Guaranteeing Serializability by Two-Phase Locking (2PL)</vt:lpstr>
      <vt:lpstr>PowerPoint Presentation</vt:lpstr>
      <vt:lpstr>PowerPoint Presentation</vt:lpstr>
      <vt:lpstr>Variations of Two-Phase Locking (2PL)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Dealing with Deadlock and Starvation (cont’d.)</vt:lpstr>
      <vt:lpstr>Dealing with Deadlock and Starvation (cont’d.)</vt:lpstr>
      <vt:lpstr>PowerPoint Presentation</vt:lpstr>
      <vt:lpstr>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Basic TO algorithm</vt:lpstr>
      <vt:lpstr>Concurrency Control Based on Timestamp Ordering (cont’d.)</vt:lpstr>
      <vt:lpstr>Concurrency Control Based on Timestamp Ordering (cont’d.)</vt:lpstr>
      <vt:lpstr>Multiversion Concurrency Control Techniques</vt:lpstr>
      <vt:lpstr>Drawbacks</vt:lpstr>
      <vt:lpstr>Multiversion Technique Based on Timestamp Ordering</vt:lpstr>
      <vt:lpstr>PowerPoint Presentation</vt:lpstr>
      <vt:lpstr>Multiversion Two-Phase Locking Using Certify Locks</vt:lpstr>
      <vt:lpstr>Multiversion Two-Phase Locking Using Certify Locks</vt:lpstr>
      <vt:lpstr>Multiversion Two-Phase Locking Using Certify 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82</cp:revision>
  <dcterms:created xsi:type="dcterms:W3CDTF">2020-09-07T05:50:47Z</dcterms:created>
  <dcterms:modified xsi:type="dcterms:W3CDTF">2020-12-28T06:43:51Z</dcterms:modified>
</cp:coreProperties>
</file>