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1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0DA-3FD2-4561-8916-7F3571138BC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AD11C-1893-4E3A-AC42-84D2C9FA2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7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EC701-A2E9-4699-82D0-500EB43FBDE4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ABADA-53A4-47B7-81C3-83D8469E7AE0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0295-1108-44CC-BCD6-D1D5C74F9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10"/>
            <a:ext cx="12192001" cy="1094570"/>
          </a:xfrm>
          <a:solidFill>
            <a:srgbClr val="00B0F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sz="5400" dirty="0" smtClean="0">
                <a:solidFill>
                  <a:schemeClr val="bg1"/>
                </a:solidFill>
              </a:rPr>
              <a:t>Database Systems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059" y="4611319"/>
            <a:ext cx="3404556" cy="926838"/>
          </a:xfrm>
        </p:spPr>
        <p:txBody>
          <a:bodyPr/>
          <a:lstStyle/>
          <a:p>
            <a:pPr algn="r"/>
            <a:r>
              <a:rPr lang="en-US" dirty="0" smtClean="0"/>
              <a:t>Mr. Faizad Ullah</a:t>
            </a:r>
          </a:p>
          <a:p>
            <a:pPr algn="r"/>
            <a:r>
              <a:rPr lang="en-US" sz="1400" dirty="0" smtClean="0"/>
              <a:t>Lecturer Computer Science</a:t>
            </a:r>
            <a:endParaRPr lang="en-US" sz="1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353" y="914410"/>
            <a:ext cx="1158634" cy="111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784120" y="3141953"/>
            <a:ext cx="3404556" cy="92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Chapter </a:t>
            </a:r>
            <a:r>
              <a:rPr lang="en-US" sz="2800" b="1" dirty="0" smtClean="0"/>
              <a:t>22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7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Force approach</a:t>
            </a:r>
          </a:p>
          <a:p>
            <a:pPr lvl="1"/>
            <a:r>
              <a:rPr lang="en-US" dirty="0"/>
              <a:t>All pages updated by a transaction are immediately written to disk before the transaction commits</a:t>
            </a:r>
          </a:p>
          <a:p>
            <a:pPr lvl="1"/>
            <a:r>
              <a:rPr lang="en-US" altLang="en-US" dirty="0"/>
              <a:t>Otherwise, no-force</a:t>
            </a:r>
          </a:p>
          <a:p>
            <a:r>
              <a:rPr lang="en-US" altLang="en-US" dirty="0"/>
              <a:t>Typical database systems employ a steal/no-force </a:t>
            </a:r>
            <a:r>
              <a:rPr lang="en-US" altLang="en-US" dirty="0" smtClean="0"/>
              <a:t>strategy</a:t>
            </a:r>
          </a:p>
          <a:p>
            <a:pPr lvl="1"/>
            <a:r>
              <a:rPr lang="en-US" altLang="en-US" dirty="0" smtClean="0"/>
              <a:t>Avoids need for very large buffer space</a:t>
            </a:r>
          </a:p>
        </p:txBody>
      </p:sp>
    </p:spTree>
    <p:extLst>
      <p:ext uri="{BB962C8B-B14F-4D97-AF65-F5344CB8AC3E}">
        <p14:creationId xmlns:p14="http://schemas.microsoft.com/office/powerpoint/2010/main" val="377824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a </a:t>
            </a:r>
            <a:r>
              <a:rPr lang="en-US" dirty="0" smtClean="0"/>
              <a:t>checkpoint consist of following actions</a:t>
            </a:r>
            <a:endParaRPr lang="en-US" dirty="0"/>
          </a:p>
          <a:p>
            <a:pPr lvl="1"/>
            <a:r>
              <a:rPr lang="en-US" dirty="0"/>
              <a:t>Suspend execution of all transactions temporarily</a:t>
            </a:r>
          </a:p>
          <a:p>
            <a:pPr lvl="1"/>
            <a:r>
              <a:rPr lang="en-US" dirty="0"/>
              <a:t>Force-write all main memory buffers that have been modified to disk</a:t>
            </a:r>
          </a:p>
          <a:p>
            <a:pPr lvl="1"/>
            <a:r>
              <a:rPr lang="en-US" dirty="0"/>
              <a:t>Write a checkpoint record to the log, and force-write the log to the disk</a:t>
            </a:r>
          </a:p>
          <a:p>
            <a:pPr lvl="1"/>
            <a:r>
              <a:rPr lang="en-US" dirty="0"/>
              <a:t>Resume executing transactions</a:t>
            </a:r>
          </a:p>
          <a:p>
            <a:r>
              <a:rPr lang="en-US" dirty="0"/>
              <a:t>DBMS recovery manager decides on checkpoint interval</a:t>
            </a:r>
          </a:p>
        </p:txBody>
      </p:sp>
    </p:spTree>
    <p:extLst>
      <p:ext uri="{BB962C8B-B14F-4D97-AF65-F5344CB8AC3E}">
        <p14:creationId xmlns:p14="http://schemas.microsoft.com/office/powerpoint/2010/main" val="271297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Checkpoints in the System Log and Fuzzy Checkpointing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Fuzzy checkpointing</a:t>
            </a:r>
          </a:p>
          <a:p>
            <a:pPr lvl="1"/>
            <a:r>
              <a:rPr lang="en-US" dirty="0"/>
              <a:t>System can resume transaction processing after a begin_checkpoint record is written to the log</a:t>
            </a:r>
          </a:p>
          <a:p>
            <a:pPr lvl="1"/>
            <a:r>
              <a:rPr lang="en-US" dirty="0"/>
              <a:t>Previous checkpoint record maintained until end_checkpoint record is written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failure after update but before commit</a:t>
            </a:r>
          </a:p>
          <a:p>
            <a:pPr lvl="1"/>
            <a:r>
              <a:rPr lang="en-US" dirty="0"/>
              <a:t>Necessary to roll back the transaction</a:t>
            </a:r>
          </a:p>
          <a:p>
            <a:pPr lvl="1"/>
            <a:r>
              <a:rPr lang="en-US" dirty="0"/>
              <a:t>Old data values restored using undo-type log entries</a:t>
            </a:r>
          </a:p>
          <a:p>
            <a:r>
              <a:rPr lang="en-US" dirty="0"/>
              <a:t>Cascading rollback</a:t>
            </a:r>
          </a:p>
          <a:p>
            <a:pPr lvl="1"/>
            <a:r>
              <a:rPr lang="en-US" dirty="0"/>
              <a:t>If transaction T is rolled back, any transaction S that has read value of item written by T must also be rolled </a:t>
            </a:r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6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03" y="152401"/>
            <a:ext cx="5292271" cy="6371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2061093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22.1 Illustrating cascading </a:t>
            </a:r>
            <a:r>
              <a:rPr lang="en-US" sz="1600" dirty="0"/>
              <a:t>rollback. (a</a:t>
            </a:r>
            <a:r>
              <a:rPr lang="en-US" sz="1600" dirty="0"/>
              <a:t>) The read and write operations of three </a:t>
            </a:r>
            <a:r>
              <a:rPr lang="da-DK" sz="1600" dirty="0"/>
              <a:t>transactions (b) System log at </a:t>
            </a:r>
            <a:r>
              <a:rPr lang="en-US" sz="1600" dirty="0"/>
              <a:t>point of crash (c) Operations before the crash</a:t>
            </a:r>
          </a:p>
        </p:txBody>
      </p:sp>
    </p:spTree>
    <p:extLst>
      <p:ext uri="{BB962C8B-B14F-4D97-AF65-F5344CB8AC3E}">
        <p14:creationId xmlns:p14="http://schemas.microsoft.com/office/powerpoint/2010/main" val="232829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that Do Not Affect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and printing messages and reports</a:t>
            </a:r>
          </a:p>
          <a:p>
            <a:endParaRPr lang="en-US" dirty="0"/>
          </a:p>
          <a:p>
            <a:r>
              <a:rPr lang="en-US" dirty="0"/>
              <a:t>Reports should be generated only after transaction reaches commit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5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NO-UNDO/REDO Recovery Based</a:t>
            </a:r>
            <a:br>
              <a:rPr lang="en-US" b="1" dirty="0"/>
            </a:br>
            <a:r>
              <a:rPr lang="en-US" b="1" dirty="0"/>
              <a:t>on Deferred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Do </a:t>
            </a:r>
            <a:r>
              <a:rPr lang="en-US" altLang="en-US" dirty="0"/>
              <a:t>not physically update the database until after transaction commits</a:t>
            </a:r>
          </a:p>
          <a:p>
            <a:pPr lvl="1"/>
            <a:r>
              <a:rPr lang="en-US" altLang="en-US" dirty="0"/>
              <a:t>Undo is not needed; Redo needed</a:t>
            </a:r>
          </a:p>
          <a:p>
            <a:pPr lvl="1"/>
            <a:r>
              <a:rPr lang="en-US" altLang="en-US" dirty="0"/>
              <a:t>Also known as NO-UNDO/REDO </a:t>
            </a:r>
            <a:r>
              <a:rPr lang="en-US" altLang="en-US" dirty="0" smtClean="0"/>
              <a:t>algorithm</a:t>
            </a:r>
          </a:p>
          <a:p>
            <a:pPr lvl="1"/>
            <a:r>
              <a:rPr lang="en-US" altLang="en-US" dirty="0" smtClean="0"/>
              <a:t>REDO-type log entries needed (AFIM)</a:t>
            </a:r>
          </a:p>
          <a:p>
            <a:pPr lvl="1"/>
            <a:r>
              <a:rPr lang="en-US" altLang="en-US" dirty="0" smtClean="0"/>
              <a:t>UNDO-type log entries not needed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NO-UNDO/REDO Recovery Based</a:t>
            </a:r>
            <a:br>
              <a:rPr lang="en-US" b="1" dirty="0"/>
            </a:br>
            <a:r>
              <a:rPr lang="en-US" b="1" dirty="0"/>
              <a:t>on Deferred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state a typical deferred update protocol as follows: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transaction cannot change the database on disk until it reaches its </a:t>
            </a:r>
            <a:r>
              <a:rPr lang="en-US" dirty="0" smtClean="0"/>
              <a:t>commit point</a:t>
            </a:r>
            <a:r>
              <a:rPr lang="en-US" dirty="0"/>
              <a:t>; </a:t>
            </a:r>
            <a:r>
              <a:rPr lang="en-US" dirty="0" smtClean="0"/>
              <a:t>hence all </a:t>
            </a:r>
            <a:r>
              <a:rPr lang="en-US" dirty="0"/>
              <a:t>buffers that have been changed by the transaction must </a:t>
            </a:r>
            <a:r>
              <a:rPr lang="en-US" dirty="0" smtClean="0"/>
              <a:t>be pinned </a:t>
            </a:r>
            <a:r>
              <a:rPr lang="en-US" dirty="0"/>
              <a:t>until the transaction </a:t>
            </a:r>
            <a:r>
              <a:rPr lang="en-US" dirty="0" smtClean="0"/>
              <a:t>commits.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transaction does not reach its commit point until all its REDO-type </a:t>
            </a:r>
            <a:r>
              <a:rPr lang="en-US" dirty="0" smtClean="0"/>
              <a:t>log entries </a:t>
            </a:r>
            <a:r>
              <a:rPr lang="en-US" dirty="0"/>
              <a:t>are recorded in the </a:t>
            </a:r>
            <a:r>
              <a:rPr lang="en-US" dirty="0" smtClean="0"/>
              <a:t>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 RDU_M (NO-UNDO/REDO with checkpoints).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Procedure RDU_M (NO-UNDO/REDO with checkpoints). </a:t>
            </a:r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/>
              <a:t>two lists of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committed transactions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active transactions </a:t>
            </a:r>
            <a:r>
              <a:rPr lang="en-US" i="1" dirty="0"/>
              <a:t>T</a:t>
            </a:r>
            <a:r>
              <a:rPr lang="en-US" dirty="0"/>
              <a:t>′ (</a:t>
            </a:r>
            <a:r>
              <a:rPr lang="en-US" b="1" dirty="0"/>
              <a:t>active list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REDO all the </a:t>
            </a:r>
            <a:r>
              <a:rPr lang="en-US" dirty="0"/>
              <a:t>WRITE operations </a:t>
            </a:r>
            <a:r>
              <a:rPr lang="en-US" dirty="0" smtClean="0"/>
              <a:t>of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committed transactions from the log,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transactions that are active and </a:t>
            </a:r>
            <a:r>
              <a:rPr lang="en-US" dirty="0" smtClean="0"/>
              <a:t>did not </a:t>
            </a:r>
            <a:r>
              <a:rPr lang="en-US" dirty="0"/>
              <a:t>commit are effectively canceled and must be resubmitted.</a:t>
            </a:r>
          </a:p>
        </p:txBody>
      </p:sp>
    </p:spTree>
    <p:extLst>
      <p:ext uri="{BB962C8B-B14F-4D97-AF65-F5344CB8AC3E}">
        <p14:creationId xmlns:p14="http://schemas.microsoft.com/office/powerpoint/2010/main" val="97609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Procedure REDO (WRITE_OP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Procedure REDO (WRITE_OP</a:t>
            </a:r>
            <a:r>
              <a:rPr lang="en-US" b="1" dirty="0" smtClean="0"/>
              <a:t>)</a:t>
            </a:r>
          </a:p>
          <a:p>
            <a:r>
              <a:rPr lang="en-US" dirty="0"/>
              <a:t>WRITE_OP </a:t>
            </a:r>
            <a:r>
              <a:rPr lang="en-US" dirty="0" smtClean="0"/>
              <a:t>consists of its </a:t>
            </a:r>
            <a:r>
              <a:rPr lang="en-US" dirty="0"/>
              <a:t>log </a:t>
            </a:r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write_item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 err="1" smtClean="0"/>
              <a:t>new_value</a:t>
            </a:r>
            <a:r>
              <a:rPr lang="en-US" dirty="0" smtClean="0"/>
              <a:t>]</a:t>
            </a:r>
          </a:p>
          <a:p>
            <a:pPr marL="0" lvl="1" indent="0">
              <a:buClr>
                <a:srgbClr val="990033"/>
              </a:buClr>
              <a:buSzPct val="60000"/>
              <a:buNone/>
            </a:pPr>
            <a:endParaRPr lang="en-US" dirty="0" smtClean="0"/>
          </a:p>
          <a:p>
            <a:pPr marL="342900" lvl="1" indent="-342900">
              <a:buClr>
                <a:srgbClr val="990033"/>
              </a:buClr>
              <a:buSzPct val="60000"/>
            </a:pPr>
            <a:r>
              <a:rPr lang="en-US" sz="2800" dirty="0">
                <a:solidFill>
                  <a:schemeClr val="tx2"/>
                </a:solidFill>
              </a:rPr>
              <a:t>Setting the value of item X in the database to </a:t>
            </a:r>
            <a:r>
              <a:rPr lang="en-US" sz="2800" dirty="0" err="1">
                <a:solidFill>
                  <a:schemeClr val="tx2"/>
                </a:solidFill>
              </a:rPr>
              <a:t>new_value</a:t>
            </a:r>
            <a:r>
              <a:rPr lang="en-US" sz="2800" dirty="0">
                <a:solidFill>
                  <a:schemeClr val="tx2"/>
                </a:solidFill>
              </a:rPr>
              <a:t>, which is the after image (AFIM).</a:t>
            </a:r>
          </a:p>
        </p:txBody>
      </p:sp>
    </p:spTree>
    <p:extLst>
      <p:ext uri="{BB962C8B-B14F-4D97-AF65-F5344CB8AC3E}">
        <p14:creationId xmlns:p14="http://schemas.microsoft.com/office/powerpoint/2010/main" val="373596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41717" y="86809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2400" b="1" dirty="0"/>
              <a:t>CHAPTER 22</a:t>
            </a:r>
          </a:p>
          <a:p>
            <a:pPr marL="0" indent="0" algn="ctr"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b="1" dirty="0"/>
              <a:t>Database Recovery Techniques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8257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timeline and effect of </a:t>
            </a:r>
            <a:r>
              <a:rPr lang="en-US" dirty="0" err="1" smtClean="0"/>
              <a:t>checkpointing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4" y="2604294"/>
            <a:ext cx="8294687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6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59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Recovery Techniques Based</a:t>
            </a:r>
            <a:br>
              <a:rPr lang="en-US" b="1" dirty="0"/>
            </a:br>
            <a:r>
              <a:rPr lang="en-US" b="1" dirty="0"/>
              <a:t>on Immediate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Database </a:t>
            </a:r>
            <a:r>
              <a:rPr lang="en-US" dirty="0"/>
              <a:t>may be updated by some operations of a transaction before</a:t>
            </a:r>
            <a:r>
              <a:rPr lang="en-US" i="1" dirty="0"/>
              <a:t> </a:t>
            </a:r>
            <a:r>
              <a:rPr lang="en-US" dirty="0"/>
              <a:t>it reaches commit point</a:t>
            </a:r>
          </a:p>
          <a:p>
            <a:pPr lvl="1"/>
            <a:r>
              <a:rPr lang="en-US" altLang="en-US" dirty="0"/>
              <a:t>Operations recorded in log, recovery still possible</a:t>
            </a:r>
          </a:p>
          <a:p>
            <a:pPr lvl="1"/>
            <a:r>
              <a:rPr lang="en-US" altLang="en-US" dirty="0"/>
              <a:t>Also known as UNDO/REDO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8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main categories of immediate update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recovery technique ensures that all updates of a transaction </a:t>
            </a:r>
            <a:r>
              <a:rPr lang="en-US" dirty="0" smtClean="0"/>
              <a:t>are recorded </a:t>
            </a:r>
            <a:r>
              <a:rPr lang="en-US" dirty="0"/>
              <a:t>in the database on disk </a:t>
            </a:r>
            <a:r>
              <a:rPr lang="en-US" i="1" dirty="0"/>
              <a:t>before the transaction commits</a:t>
            </a:r>
            <a:r>
              <a:rPr lang="en-US" dirty="0"/>
              <a:t>, there </a:t>
            </a:r>
            <a:r>
              <a:rPr lang="en-US" dirty="0" smtClean="0"/>
              <a:t>is never </a:t>
            </a:r>
            <a:r>
              <a:rPr lang="en-US" dirty="0"/>
              <a:t>a need to REDO any operations of committed </a:t>
            </a:r>
            <a:r>
              <a:rPr lang="en-US" dirty="0" smtClean="0"/>
              <a:t>transactions.</a:t>
            </a:r>
          </a:p>
          <a:p>
            <a:r>
              <a:rPr lang="en-US" dirty="0" smtClean="0"/>
              <a:t>This is called </a:t>
            </a:r>
            <a:r>
              <a:rPr lang="en-US" dirty="0"/>
              <a:t>the </a:t>
            </a:r>
            <a:r>
              <a:rPr lang="en-US" b="1" dirty="0"/>
              <a:t>UNDO/NO-REDO recovery algorithm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18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categories of immediate update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transaction is allowed to commit before all its changes are written to the database, we have the most general case, known as the </a:t>
            </a:r>
            <a:r>
              <a:rPr lang="en-US" b="1" dirty="0" smtClean="0"/>
              <a:t>UNDO/REDO recovery algorithm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Recovery </a:t>
            </a:r>
            <a:r>
              <a:rPr lang="en-US" altLang="en-US" dirty="0"/>
              <a:t>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Recovery process restores database to most recent consistent state before time of failure</a:t>
            </a:r>
          </a:p>
          <a:p>
            <a:r>
              <a:rPr lang="en-US" altLang="en-US" dirty="0"/>
              <a:t>Information kept in system log</a:t>
            </a:r>
          </a:p>
          <a:p>
            <a:r>
              <a:rPr lang="en-US" altLang="en-US" dirty="0"/>
              <a:t>Typical recovery strategies</a:t>
            </a:r>
          </a:p>
          <a:p>
            <a:pPr lvl="1"/>
            <a:r>
              <a:rPr lang="en-US" altLang="en-US" dirty="0"/>
              <a:t>Restore backed-up copy of database</a:t>
            </a:r>
          </a:p>
          <a:p>
            <a:pPr lvl="2"/>
            <a:r>
              <a:rPr lang="en-US" altLang="en-US" dirty="0"/>
              <a:t>Best in cases of extensive </a:t>
            </a:r>
            <a:r>
              <a:rPr lang="en-US" altLang="en-US" dirty="0" smtClean="0"/>
              <a:t>damage (disk crash)</a:t>
            </a:r>
            <a:endParaRPr lang="en-US" altLang="en-US" dirty="0"/>
          </a:p>
          <a:p>
            <a:pPr lvl="1"/>
            <a:r>
              <a:rPr lang="en-US" altLang="en-US" dirty="0"/>
              <a:t>Identify any changes that may cause inconsistency</a:t>
            </a:r>
          </a:p>
          <a:p>
            <a:pPr lvl="2"/>
            <a:r>
              <a:rPr lang="en-US" altLang="en-US" dirty="0"/>
              <a:t>Best in cases of noncatastrophic </a:t>
            </a:r>
            <a:r>
              <a:rPr lang="en-US" altLang="en-US" dirty="0" smtClean="0"/>
              <a:t>failure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203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63714" y="1600200"/>
            <a:ext cx="8294687" cy="4800600"/>
          </a:xfrm>
        </p:spPr>
        <p:txBody>
          <a:bodyPr/>
          <a:lstStyle/>
          <a:p>
            <a:r>
              <a:rPr lang="en-US" altLang="en-US" dirty="0"/>
              <a:t>Deferred update techniques</a:t>
            </a:r>
          </a:p>
          <a:p>
            <a:pPr lvl="1"/>
            <a:r>
              <a:rPr lang="en-US" altLang="en-US" dirty="0"/>
              <a:t>Do not physically update the database until after transaction commits</a:t>
            </a:r>
          </a:p>
          <a:p>
            <a:pPr lvl="1"/>
            <a:r>
              <a:rPr lang="en-US" altLang="en-US" dirty="0"/>
              <a:t>Undo is not </a:t>
            </a:r>
            <a:r>
              <a:rPr lang="en-US" altLang="en-US" dirty="0" smtClean="0"/>
              <a:t>needed; Redo needed</a:t>
            </a:r>
          </a:p>
          <a:p>
            <a:pPr lvl="1"/>
            <a:r>
              <a:rPr lang="en-US" altLang="en-US" dirty="0" smtClean="0"/>
              <a:t>Also known as NO-UNDO/REDO algorithm</a:t>
            </a:r>
            <a:endParaRPr lang="en-US" altLang="en-US" dirty="0"/>
          </a:p>
          <a:p>
            <a:r>
              <a:rPr lang="en-US" altLang="en-US" dirty="0"/>
              <a:t>Immediate update techniques</a:t>
            </a:r>
          </a:p>
          <a:p>
            <a:pPr lvl="1"/>
            <a:r>
              <a:rPr lang="en-US" dirty="0"/>
              <a:t>Database may be updated by some operations of a transaction before</a:t>
            </a:r>
            <a:r>
              <a:rPr lang="en-US" i="1" dirty="0"/>
              <a:t> </a:t>
            </a:r>
            <a:r>
              <a:rPr lang="en-US" dirty="0"/>
              <a:t>it reaches commit point</a:t>
            </a:r>
          </a:p>
          <a:p>
            <a:pPr lvl="1"/>
            <a:r>
              <a:rPr lang="en-US" altLang="en-US" dirty="0" smtClean="0"/>
              <a:t>Operations recorded </a:t>
            </a:r>
            <a:r>
              <a:rPr lang="en-US" altLang="en-US" dirty="0"/>
              <a:t>in </a:t>
            </a:r>
            <a:r>
              <a:rPr lang="en-US" altLang="en-US" dirty="0" smtClean="0"/>
              <a:t>log, recovery </a:t>
            </a:r>
            <a:r>
              <a:rPr lang="en-US" altLang="en-US" dirty="0"/>
              <a:t>still </a:t>
            </a:r>
            <a:r>
              <a:rPr lang="en-US" altLang="en-US" dirty="0" smtClean="0"/>
              <a:t>possible</a:t>
            </a:r>
          </a:p>
          <a:p>
            <a:pPr lvl="1"/>
            <a:r>
              <a:rPr lang="en-US" altLang="en-US" dirty="0" smtClean="0"/>
              <a:t>Also known as UNDO/REDO algorithm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70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Undo and redo operations required to be idempotent</a:t>
            </a:r>
          </a:p>
          <a:p>
            <a:pPr lvl="1"/>
            <a:r>
              <a:rPr lang="en-US" altLang="en-US" dirty="0"/>
              <a:t>Executing operations multiple times equivalent to executing just once</a:t>
            </a:r>
          </a:p>
          <a:p>
            <a:pPr lvl="1"/>
            <a:r>
              <a:rPr lang="en-US" altLang="en-US" dirty="0"/>
              <a:t>Entire recovery process should be idempotent</a:t>
            </a:r>
          </a:p>
          <a:p>
            <a:r>
              <a:rPr lang="en-US" altLang="en-US" dirty="0"/>
              <a:t>Caching (buffering) of disk blocks</a:t>
            </a:r>
          </a:p>
          <a:p>
            <a:pPr lvl="1"/>
            <a:r>
              <a:rPr lang="en-US" altLang="en-US" dirty="0"/>
              <a:t>DBMS cache: a collection of in-memory buffers</a:t>
            </a:r>
          </a:p>
          <a:p>
            <a:pPr lvl="1"/>
            <a:r>
              <a:rPr lang="en-US" altLang="en-US" dirty="0"/>
              <a:t>Cache directory keeps track of which database items are in the buffers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56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Cache buffers replaced (flushed) to make space for new </a:t>
            </a:r>
            <a:r>
              <a:rPr lang="en-US" altLang="en-US" dirty="0" smtClean="0"/>
              <a:t>items</a:t>
            </a:r>
          </a:p>
          <a:p>
            <a:r>
              <a:rPr lang="en-US" altLang="en-US" dirty="0"/>
              <a:t>Dirty </a:t>
            </a:r>
            <a:r>
              <a:rPr lang="en-US" altLang="en-US" dirty="0" smtClean="0"/>
              <a:t>bit (0 or 1)</a:t>
            </a:r>
            <a:endParaRPr lang="en-US" altLang="en-US" dirty="0"/>
          </a:p>
          <a:p>
            <a:r>
              <a:rPr lang="en-US" altLang="en-US" dirty="0"/>
              <a:t>Pin-unpin </a:t>
            </a:r>
            <a:r>
              <a:rPr lang="en-US" altLang="en-US" dirty="0" smtClean="0"/>
              <a:t>bit</a:t>
            </a:r>
            <a:endParaRPr lang="en-US" altLang="en-US" dirty="0"/>
          </a:p>
          <a:p>
            <a:r>
              <a:rPr lang="en-US" altLang="en-US" dirty="0"/>
              <a:t>Dirty bit associated with each buffer in the cache</a:t>
            </a:r>
          </a:p>
          <a:p>
            <a:pPr lvl="1"/>
            <a:r>
              <a:rPr lang="en-US" altLang="en-US" dirty="0"/>
              <a:t>Indicates whether the buffer has been </a:t>
            </a:r>
            <a:r>
              <a:rPr lang="en-US" altLang="en-US" dirty="0" smtClean="0"/>
              <a:t>modified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012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 strategies</a:t>
            </a:r>
          </a:p>
          <a:p>
            <a:pPr lvl="1"/>
            <a:r>
              <a:rPr lang="en-US" altLang="en-US" dirty="0" smtClean="0"/>
              <a:t>In-place updating</a:t>
            </a:r>
            <a:endParaRPr lang="en-US" altLang="en-US" dirty="0"/>
          </a:p>
          <a:p>
            <a:pPr lvl="2"/>
            <a:r>
              <a:rPr lang="en-US" dirty="0"/>
              <a:t>Writes the buffer to the same original disk location</a:t>
            </a:r>
          </a:p>
          <a:p>
            <a:pPr lvl="2"/>
            <a:r>
              <a:rPr lang="en-US" dirty="0"/>
              <a:t>Overwrites old values of any changed data items</a:t>
            </a:r>
            <a:endParaRPr lang="en-US" altLang="en-US" dirty="0"/>
          </a:p>
          <a:p>
            <a:pPr lvl="1"/>
            <a:r>
              <a:rPr lang="en-US" altLang="en-US" dirty="0"/>
              <a:t>Shadowing</a:t>
            </a:r>
          </a:p>
          <a:p>
            <a:pPr lvl="2"/>
            <a:r>
              <a:rPr lang="en-US" dirty="0"/>
              <a:t>Writes an updated buffer at a different disk location, to maintain multiple versions of data items</a:t>
            </a:r>
          </a:p>
          <a:p>
            <a:pPr lvl="2"/>
            <a:r>
              <a:rPr lang="en-US" dirty="0"/>
              <a:t>Not typically used in practice</a:t>
            </a:r>
          </a:p>
          <a:p>
            <a:r>
              <a:rPr lang="en-US" altLang="en-US" dirty="0" smtClean="0"/>
              <a:t>Before-image (BFIM): </a:t>
            </a:r>
            <a:r>
              <a:rPr lang="en-US" altLang="en-US" dirty="0"/>
              <a:t>old value of data item</a:t>
            </a:r>
          </a:p>
          <a:p>
            <a:r>
              <a:rPr lang="en-US" altLang="en-US" dirty="0" smtClean="0"/>
              <a:t>After-image (AFIM): </a:t>
            </a:r>
            <a:r>
              <a:rPr lang="en-US" altLang="en-US" dirty="0"/>
              <a:t>new value of data item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38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Write-ahead logging</a:t>
            </a:r>
          </a:p>
          <a:p>
            <a:pPr lvl="1"/>
            <a:r>
              <a:rPr lang="en-US" altLang="en-US" dirty="0"/>
              <a:t>Ensure </a:t>
            </a:r>
            <a:r>
              <a:rPr lang="en-US" altLang="en-US" dirty="0" smtClean="0"/>
              <a:t>that the BFIM </a:t>
            </a:r>
            <a:r>
              <a:rPr lang="en-US" altLang="en-US" dirty="0"/>
              <a:t>is recorded</a:t>
            </a:r>
          </a:p>
          <a:p>
            <a:pPr lvl="1"/>
            <a:r>
              <a:rPr lang="en-US" altLang="en-US" dirty="0" smtClean="0"/>
              <a:t>Ensure that appropriate BFIM is overwritten with AFIM</a:t>
            </a:r>
            <a:endParaRPr lang="en-US" altLang="en-US" dirty="0"/>
          </a:p>
          <a:p>
            <a:pPr lvl="1"/>
            <a:r>
              <a:rPr lang="en-US" altLang="en-US" dirty="0"/>
              <a:t>Necessary for UNDO operation if needed</a:t>
            </a:r>
          </a:p>
          <a:p>
            <a:r>
              <a:rPr lang="en-US" altLang="en-US" dirty="0" smtClean="0"/>
              <a:t>Two types of log entries</a:t>
            </a:r>
          </a:p>
          <a:p>
            <a:pPr lvl="1"/>
            <a:r>
              <a:rPr lang="en-US" altLang="en-US" dirty="0" smtClean="0"/>
              <a:t>UNDO-type </a:t>
            </a:r>
            <a:r>
              <a:rPr lang="en-US" altLang="en-US" dirty="0"/>
              <a:t>log </a:t>
            </a:r>
            <a:r>
              <a:rPr lang="en-US" altLang="en-US" dirty="0" smtClean="0"/>
              <a:t>entries (old values / BFIM)</a:t>
            </a:r>
            <a:endParaRPr lang="en-US" altLang="en-US" dirty="0"/>
          </a:p>
          <a:p>
            <a:pPr lvl="1"/>
            <a:r>
              <a:rPr lang="en-US" altLang="en-US" dirty="0"/>
              <a:t>REDO-type log </a:t>
            </a:r>
            <a:r>
              <a:rPr lang="en-US" altLang="en-US" dirty="0" smtClean="0"/>
              <a:t>entries (new values / AFIM)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76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Recovery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Steal/no-steal and force/no-force</a:t>
            </a:r>
          </a:p>
          <a:p>
            <a:pPr lvl="1"/>
            <a:r>
              <a:rPr lang="en-US" altLang="en-US" dirty="0"/>
              <a:t>Specify rules that govern when a page from the database cache can be written to disk</a:t>
            </a:r>
          </a:p>
          <a:p>
            <a:r>
              <a:rPr lang="en-US" altLang="en-US" dirty="0"/>
              <a:t>No-steal approach</a:t>
            </a:r>
          </a:p>
          <a:p>
            <a:pPr lvl="1"/>
            <a:r>
              <a:rPr lang="en-US" dirty="0"/>
              <a:t>Cache buffer page updated by a transaction cannot be written to disk before the transaction commits</a:t>
            </a:r>
          </a:p>
          <a:p>
            <a:r>
              <a:rPr lang="en-US" altLang="en-US" dirty="0"/>
              <a:t>Steal approach</a:t>
            </a:r>
          </a:p>
          <a:p>
            <a:pPr lvl="1"/>
            <a:r>
              <a:rPr lang="en-US" dirty="0"/>
              <a:t>Recovery protocol allows writing an updated buffer before the transaction commits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498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342</TotalTime>
  <Words>967</Words>
  <Application>Microsoft Office PowerPoint</Application>
  <PresentationFormat>Widescreen</PresentationFormat>
  <Paragraphs>128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Tahoma</vt:lpstr>
      <vt:lpstr>Office Theme</vt:lpstr>
      <vt:lpstr>    Database Systems</vt:lpstr>
      <vt:lpstr> </vt:lpstr>
      <vt:lpstr>Recovery Concepts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Recovery Concepts (cont’d.)</vt:lpstr>
      <vt:lpstr>Checkpoints</vt:lpstr>
      <vt:lpstr>Checkpoints in the System Log and Fuzzy Checkpointing (cont’d.)</vt:lpstr>
      <vt:lpstr>Transaction Rollback</vt:lpstr>
      <vt:lpstr>PowerPoint Presentation</vt:lpstr>
      <vt:lpstr>Transactions that Do Not Affect the Database</vt:lpstr>
      <vt:lpstr>NO-UNDO/REDO Recovery Based on Deferred Update</vt:lpstr>
      <vt:lpstr>NO-UNDO/REDO Recovery Based on Deferred Update</vt:lpstr>
      <vt:lpstr>Procedure RDU_M (NO-UNDO/REDO with checkpoints).</vt:lpstr>
      <vt:lpstr>Procedure REDO (WRITE_OP)</vt:lpstr>
      <vt:lpstr>Recovery timeline and effect of checkpointing</vt:lpstr>
      <vt:lpstr>PowerPoint Presentation</vt:lpstr>
      <vt:lpstr>Recovery Techniques Based on Immediate Update</vt:lpstr>
      <vt:lpstr>Two main categories of immediate update algorithms</vt:lpstr>
      <vt:lpstr>Two main categories of immediate update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82</cp:revision>
  <dcterms:created xsi:type="dcterms:W3CDTF">2020-09-07T05:50:47Z</dcterms:created>
  <dcterms:modified xsi:type="dcterms:W3CDTF">2020-12-28T06:50:35Z</dcterms:modified>
</cp:coreProperties>
</file>