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21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0DA-3FD2-4561-8916-7F3571138BC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AD11C-1893-4E3A-AC42-84D2C9FA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97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FCEC701-A2E9-4699-82D0-500EB43FBDE4}" type="slidenum">
              <a:rPr lang="en-CA" altLang="en-US" sz="1200" smtClean="0">
                <a:latin typeface="Tahoma" panose="020B0604030504040204" pitchFamily="34" charset="0"/>
              </a:rPr>
              <a:pPr/>
              <a:t>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5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3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7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8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4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6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6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14410"/>
            <a:ext cx="12192001" cy="1094570"/>
          </a:xfrm>
          <a:solidFill>
            <a:srgbClr val="00B0F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sz="5400" dirty="0" smtClean="0">
                <a:solidFill>
                  <a:schemeClr val="bg1"/>
                </a:solidFill>
              </a:rPr>
              <a:t>Database Systems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8059" y="4611319"/>
            <a:ext cx="3404556" cy="926838"/>
          </a:xfrm>
        </p:spPr>
        <p:txBody>
          <a:bodyPr/>
          <a:lstStyle/>
          <a:p>
            <a:pPr algn="r"/>
            <a:r>
              <a:rPr lang="en-US" dirty="0" smtClean="0"/>
              <a:t>Mr. Faizad Ullah</a:t>
            </a:r>
          </a:p>
          <a:p>
            <a:pPr algn="r"/>
            <a:r>
              <a:rPr lang="en-US" sz="1400" dirty="0" smtClean="0"/>
              <a:t>Lecturer Computer Science</a:t>
            </a:r>
            <a:endParaRPr lang="en-US" sz="1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8353" y="914410"/>
            <a:ext cx="1158634" cy="111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784120" y="3141953"/>
            <a:ext cx="3404556" cy="926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Chapter </a:t>
            </a:r>
            <a:r>
              <a:rPr lang="en-US" sz="2800" b="1" dirty="0" smtClean="0"/>
              <a:t>24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147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Document-Based </a:t>
            </a:r>
            <a:r>
              <a:rPr lang="en-US" altLang="en-US" dirty="0"/>
              <a:t>NOSQL Systems and MongoDB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Document stores</a:t>
            </a:r>
          </a:p>
          <a:p>
            <a:pPr lvl="1"/>
            <a:r>
              <a:rPr lang="en-US" altLang="en-US" dirty="0"/>
              <a:t>Collections of similar documents</a:t>
            </a:r>
          </a:p>
          <a:p>
            <a:r>
              <a:rPr lang="en-US" altLang="en-US" dirty="0"/>
              <a:t>Individual documents resemble complex objects or XML documents</a:t>
            </a:r>
          </a:p>
          <a:p>
            <a:pPr lvl="1"/>
            <a:r>
              <a:rPr lang="en-US" altLang="en-US" dirty="0"/>
              <a:t>Documents are self-describing</a:t>
            </a:r>
          </a:p>
          <a:p>
            <a:pPr lvl="1"/>
            <a:r>
              <a:rPr lang="en-US" altLang="en-US" dirty="0"/>
              <a:t>Can have different data elements</a:t>
            </a:r>
          </a:p>
          <a:p>
            <a:r>
              <a:rPr lang="en-US" altLang="en-US" dirty="0"/>
              <a:t>Documents can be specified in various formats</a:t>
            </a:r>
          </a:p>
          <a:p>
            <a:pPr lvl="1"/>
            <a:r>
              <a:rPr lang="en-US" altLang="en-US" dirty="0"/>
              <a:t>XML</a:t>
            </a:r>
          </a:p>
          <a:p>
            <a:pPr lvl="1"/>
            <a:r>
              <a:rPr lang="en-US" altLang="en-US" dirty="0"/>
              <a:t>JSON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9987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Documents stored in binary JSON (BSON) format</a:t>
            </a:r>
          </a:p>
          <a:p>
            <a:r>
              <a:rPr lang="en-US" dirty="0"/>
              <a:t>Individual documents stored in a collection</a:t>
            </a:r>
          </a:p>
          <a:p>
            <a:r>
              <a:rPr lang="en-US" dirty="0"/>
              <a:t>Example command</a:t>
            </a:r>
          </a:p>
          <a:p>
            <a:pPr lvl="1"/>
            <a:r>
              <a:rPr lang="en-US" dirty="0"/>
              <a:t>First parameter specifies name of the collection</a:t>
            </a:r>
          </a:p>
          <a:p>
            <a:pPr lvl="1"/>
            <a:r>
              <a:rPr lang="en-US" dirty="0"/>
              <a:t>Collection options include limits on size and number of documents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Each document in collection has unique ObjectID field called _id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347" y="4148467"/>
            <a:ext cx="7885176" cy="4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52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Data Model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does not have a schema</a:t>
            </a:r>
          </a:p>
          <a:p>
            <a:pPr lvl="1"/>
            <a:r>
              <a:rPr lang="en-US" dirty="0"/>
              <a:t>Structure of the data fields in documents chosen based on how documents will be accessed</a:t>
            </a:r>
          </a:p>
          <a:p>
            <a:pPr lvl="1"/>
            <a:r>
              <a:rPr lang="en-US" dirty="0"/>
              <a:t>User can choose normalized or denormalized design</a:t>
            </a:r>
          </a:p>
          <a:p>
            <a:r>
              <a:rPr lang="en-US" dirty="0"/>
              <a:t>Document creation using insert operation</a:t>
            </a:r>
          </a:p>
          <a:p>
            <a:endParaRPr lang="en-US" dirty="0"/>
          </a:p>
          <a:p>
            <a:r>
              <a:rPr lang="en-US" dirty="0"/>
              <a:t>Document deletion using remove operation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985" y="4001294"/>
            <a:ext cx="4705350" cy="400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985" y="5218083"/>
            <a:ext cx="44196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02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37226"/>
            <a:ext cx="4350962" cy="6063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76400" y="279657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24.1 (continues)</a:t>
            </a:r>
          </a:p>
          <a:p>
            <a:r>
              <a:rPr lang="en-US" sz="1600" dirty="0"/>
              <a:t>Example of simple documents in MongoDB (a) Denormalized document design with embedded subdocuments (b) Embedded array of document references</a:t>
            </a:r>
          </a:p>
        </p:txBody>
      </p:sp>
    </p:spTree>
    <p:extLst>
      <p:ext uri="{BB962C8B-B14F-4D97-AF65-F5344CB8AC3E}">
        <p14:creationId xmlns:p14="http://schemas.microsoft.com/office/powerpoint/2010/main" val="1989614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667000"/>
            <a:ext cx="259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24.1 (cont’d.) Example of simple documents in MongoDB (c) Normalized documents (d) Inserting the documents in Figure 24.1(c) into their collections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810" y="796794"/>
            <a:ext cx="5254724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810" y="3311394"/>
            <a:ext cx="555839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23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Distributed Systems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Two-phase commit method</a:t>
            </a:r>
          </a:p>
          <a:p>
            <a:pPr lvl="1"/>
            <a:r>
              <a:rPr lang="en-US" dirty="0"/>
              <a:t>Used to ensure atomicity and consistency of multidocument transactions</a:t>
            </a:r>
          </a:p>
          <a:p>
            <a:r>
              <a:rPr lang="en-US" dirty="0"/>
              <a:t>Replication in MongoDB</a:t>
            </a:r>
          </a:p>
          <a:p>
            <a:pPr lvl="1"/>
            <a:r>
              <a:rPr lang="en-US" dirty="0"/>
              <a:t>Concept of replica set to create multiple copies on different nodes</a:t>
            </a:r>
          </a:p>
          <a:p>
            <a:pPr lvl="1"/>
            <a:r>
              <a:rPr lang="en-US" dirty="0"/>
              <a:t>Variation of master-slave approach</a:t>
            </a:r>
          </a:p>
          <a:p>
            <a:pPr lvl="1"/>
            <a:r>
              <a:rPr lang="en-US" dirty="0"/>
              <a:t>Primary copy, secondary copy, and arbiter</a:t>
            </a:r>
          </a:p>
          <a:p>
            <a:pPr lvl="2"/>
            <a:r>
              <a:rPr lang="en-US" dirty="0"/>
              <a:t>Arbiter participates in elections to select new primary if needed</a:t>
            </a:r>
          </a:p>
        </p:txBody>
      </p:sp>
    </p:spTree>
    <p:extLst>
      <p:ext uri="{BB962C8B-B14F-4D97-AF65-F5344CB8AC3E}">
        <p14:creationId xmlns:p14="http://schemas.microsoft.com/office/powerpoint/2010/main" val="651921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Distributed Systems Characteristics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Replication in MongoDB (cont’d.)</a:t>
            </a:r>
          </a:p>
          <a:p>
            <a:pPr lvl="1"/>
            <a:r>
              <a:rPr lang="en-US" dirty="0"/>
              <a:t>All write operations applied to the primary copy and propagated to the secondaries</a:t>
            </a:r>
          </a:p>
          <a:p>
            <a:pPr lvl="1"/>
            <a:r>
              <a:rPr lang="en-US" dirty="0"/>
              <a:t>User can choose read preference</a:t>
            </a:r>
          </a:p>
          <a:p>
            <a:pPr lvl="2"/>
            <a:r>
              <a:rPr lang="en-US" dirty="0"/>
              <a:t>Read requests can be processed at any replica</a:t>
            </a:r>
          </a:p>
          <a:p>
            <a:r>
              <a:rPr lang="en-US" dirty="0"/>
              <a:t>Sharding in MongoDB</a:t>
            </a:r>
          </a:p>
          <a:p>
            <a:pPr lvl="1"/>
            <a:r>
              <a:rPr lang="en-US" dirty="0"/>
              <a:t>Horizontal partitioning divides the documents into disjoint partitions (shards)</a:t>
            </a:r>
          </a:p>
          <a:p>
            <a:pPr lvl="1"/>
            <a:r>
              <a:rPr lang="en-US" dirty="0"/>
              <a:t>Allows adding more nodes as needed </a:t>
            </a:r>
          </a:p>
          <a:p>
            <a:pPr lvl="1"/>
            <a:r>
              <a:rPr lang="en-US" dirty="0"/>
              <a:t>Shards stored on different nodes to achieve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415938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Distributed Systems Characteristics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Sharding in MongoDB (cont’d.)</a:t>
            </a:r>
          </a:p>
          <a:p>
            <a:pPr lvl="1"/>
            <a:r>
              <a:rPr lang="en-US" dirty="0"/>
              <a:t>Partitioning field (shard key) must exist in every document in the collection</a:t>
            </a:r>
          </a:p>
          <a:p>
            <a:pPr lvl="2"/>
            <a:r>
              <a:rPr lang="en-US" dirty="0"/>
              <a:t>Must have an index</a:t>
            </a:r>
          </a:p>
          <a:p>
            <a:pPr lvl="1"/>
            <a:r>
              <a:rPr lang="en-US" dirty="0"/>
              <a:t>Range partitioning</a:t>
            </a:r>
          </a:p>
          <a:p>
            <a:pPr lvl="2"/>
            <a:r>
              <a:rPr lang="en-US" dirty="0"/>
              <a:t>Creates chunks by specifying a range of key values</a:t>
            </a:r>
          </a:p>
          <a:p>
            <a:pPr lvl="2"/>
            <a:r>
              <a:rPr lang="en-US" dirty="0"/>
              <a:t>Works best with range queries</a:t>
            </a:r>
          </a:p>
          <a:p>
            <a:pPr lvl="1"/>
            <a:r>
              <a:rPr lang="en-US" dirty="0"/>
              <a:t>Hash partitioning</a:t>
            </a:r>
          </a:p>
          <a:p>
            <a:pPr lvl="2"/>
            <a:r>
              <a:rPr lang="en-US" dirty="0"/>
              <a:t>Partitioning based on the hash values of each shard key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30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NOSQL </a:t>
            </a:r>
            <a:r>
              <a:rPr lang="en-US" altLang="en-US" dirty="0"/>
              <a:t>Key-Value Stores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Key-value stores focus on high performance, availability, and scalability</a:t>
            </a:r>
          </a:p>
          <a:p>
            <a:r>
              <a:rPr lang="en-US" altLang="en-US" dirty="0" smtClean="0"/>
              <a:t>Key</a:t>
            </a:r>
            <a:r>
              <a:rPr lang="en-US" altLang="en-US" dirty="0"/>
              <a:t>: unique identifier associated with a data item</a:t>
            </a:r>
          </a:p>
          <a:p>
            <a:pPr lvl="1"/>
            <a:r>
              <a:rPr lang="en-US" altLang="en-US" dirty="0"/>
              <a:t>Used for fast retrieval</a:t>
            </a:r>
          </a:p>
          <a:p>
            <a:r>
              <a:rPr lang="en-US" altLang="en-US" dirty="0"/>
              <a:t>Value: the data item itself</a:t>
            </a:r>
          </a:p>
          <a:p>
            <a:pPr lvl="1"/>
            <a:r>
              <a:rPr lang="en-US" altLang="en-US" dirty="0"/>
              <a:t>Can be string or array of bytes</a:t>
            </a:r>
          </a:p>
          <a:p>
            <a:pPr lvl="1"/>
            <a:r>
              <a:rPr lang="en-US" altLang="en-US" dirty="0"/>
              <a:t>Application interprets the structure</a:t>
            </a:r>
          </a:p>
          <a:p>
            <a:r>
              <a:rPr lang="en-US" dirty="0"/>
              <a:t>No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3826284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DynamoDB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DynamoDB part of Amazon’s Web Services/SDK </a:t>
            </a:r>
            <a:r>
              <a:rPr lang="en-US" dirty="0" smtClean="0"/>
              <a:t>platforms</a:t>
            </a:r>
          </a:p>
          <a:p>
            <a:r>
              <a:rPr lang="en-US" dirty="0" smtClean="0"/>
              <a:t>Table </a:t>
            </a:r>
            <a:r>
              <a:rPr lang="en-US" dirty="0"/>
              <a:t>holds a collection of self-describing items</a:t>
            </a:r>
          </a:p>
          <a:p>
            <a:r>
              <a:rPr lang="en-US" dirty="0"/>
              <a:t>Item consists of attribute-value pairs</a:t>
            </a:r>
          </a:p>
          <a:p>
            <a:pPr lvl="1"/>
            <a:r>
              <a:rPr lang="en-US" dirty="0"/>
              <a:t>Attribute values can be single or multi-valued</a:t>
            </a:r>
          </a:p>
          <a:p>
            <a:r>
              <a:rPr lang="en-US" dirty="0"/>
              <a:t>Primary key used to locate items within a </a:t>
            </a:r>
            <a:r>
              <a:rPr lang="en-US" dirty="0" smtClean="0"/>
              <a:t>table</a:t>
            </a:r>
          </a:p>
          <a:p>
            <a:pPr lvl="1"/>
            <a:r>
              <a:rPr lang="en-US" dirty="0"/>
              <a:t>Can be single attribute or pair of attributes</a:t>
            </a:r>
          </a:p>
          <a:p>
            <a:r>
              <a:rPr lang="en-US" dirty="0"/>
              <a:t>Thus, the primary key is the </a:t>
            </a:r>
            <a:r>
              <a:rPr lang="en-US" b="1" dirty="0"/>
              <a:t>key </a:t>
            </a:r>
            <a:r>
              <a:rPr lang="en-US" dirty="0"/>
              <a:t>and the item is the </a:t>
            </a:r>
            <a:r>
              <a:rPr lang="en-US" b="1" dirty="0"/>
              <a:t>value </a:t>
            </a:r>
            <a:r>
              <a:rPr lang="en-US" dirty="0"/>
              <a:t>for the DynamoDB key-value store.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50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941717" y="86809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en-US" b="1" dirty="0"/>
          </a:p>
          <a:p>
            <a:pPr marL="0" indent="0" algn="ctr">
              <a:buNone/>
            </a:pPr>
            <a:endParaRPr lang="en-US" altLang="en-US" b="1" dirty="0"/>
          </a:p>
          <a:p>
            <a:pPr marL="0" indent="0" algn="ctr">
              <a:buNone/>
            </a:pPr>
            <a:r>
              <a:rPr lang="en-US" altLang="en-US" sz="2400" b="1" dirty="0"/>
              <a:t>CHAPTER 24</a:t>
            </a:r>
          </a:p>
          <a:p>
            <a:pPr marL="0" indent="0" algn="ctr">
              <a:buNone/>
            </a:pPr>
            <a:endParaRPr lang="en-US" altLang="en-US" b="1" dirty="0"/>
          </a:p>
          <a:p>
            <a:pPr marL="0" indent="0" algn="ctr">
              <a:buNone/>
            </a:pPr>
            <a:r>
              <a:rPr lang="en-US" altLang="en-US" b="1" dirty="0"/>
              <a:t>NOSQL Databases</a:t>
            </a:r>
          </a:p>
          <a:p>
            <a:pPr marL="0" indent="0" algn="ctr">
              <a:buNone/>
            </a:pPr>
            <a:r>
              <a:rPr lang="en-US" altLang="en-US" b="1" dirty="0"/>
              <a:t>and Big Data Storage Systems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82578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Voldemort Key-Value Distributed Data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Voldemort: open source key-value system similar to DynamoDB</a:t>
            </a:r>
          </a:p>
          <a:p>
            <a:r>
              <a:rPr lang="en-US" dirty="0"/>
              <a:t>Voldemort features</a:t>
            </a:r>
          </a:p>
          <a:p>
            <a:pPr lvl="1"/>
            <a:r>
              <a:rPr lang="en-US" dirty="0"/>
              <a:t>Simple basic operations (get, put, and delete)</a:t>
            </a:r>
          </a:p>
          <a:p>
            <a:pPr lvl="1"/>
            <a:r>
              <a:rPr lang="en-US" dirty="0"/>
              <a:t>High-level formatted data values</a:t>
            </a:r>
          </a:p>
          <a:p>
            <a:pPr lvl="1"/>
            <a:r>
              <a:rPr lang="en-US" dirty="0"/>
              <a:t>Consistent hashing for distributing (key, value) </a:t>
            </a:r>
            <a:r>
              <a:rPr lang="en-US" dirty="0" smtClean="0"/>
              <a:t>pairs</a:t>
            </a:r>
          </a:p>
          <a:p>
            <a:pPr lvl="1"/>
            <a:r>
              <a:rPr lang="en-US" dirty="0" smtClean="0"/>
              <a:t>Concurrent </a:t>
            </a:r>
            <a:r>
              <a:rPr lang="en-US" dirty="0"/>
              <a:t>writes </a:t>
            </a:r>
            <a:r>
              <a:rPr lang="en-US" dirty="0" smtClean="0"/>
              <a:t>allowed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31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Voldemort</a:t>
            </a:r>
            <a:r>
              <a:rPr lang="en-US" dirty="0"/>
              <a:t> Key-Value Distributed Data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s.put</a:t>
            </a:r>
            <a:r>
              <a:rPr lang="en-US" dirty="0"/>
              <a:t>(k, v</a:t>
            </a:r>
            <a:r>
              <a:rPr lang="en-US" dirty="0" smtClean="0"/>
              <a:t>) inserts an item as a key-value pair with key k and value v.</a:t>
            </a:r>
          </a:p>
          <a:p>
            <a:endParaRPr lang="en-US" dirty="0" smtClean="0"/>
          </a:p>
          <a:p>
            <a:r>
              <a:rPr lang="en-US" dirty="0" smtClean="0"/>
              <a:t>The operation </a:t>
            </a:r>
            <a:r>
              <a:rPr lang="en-US" dirty="0" err="1" smtClean="0"/>
              <a:t>s.delete</a:t>
            </a:r>
            <a:r>
              <a:rPr lang="en-US" dirty="0" smtClean="0"/>
              <a:t>(k) deletes </a:t>
            </a:r>
            <a:r>
              <a:rPr lang="en-US" dirty="0"/>
              <a:t>the item whose key is k from the </a:t>
            </a:r>
            <a:r>
              <a:rPr lang="en-US" dirty="0" smtClean="0"/>
              <a:t>store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 </a:t>
            </a:r>
            <a:r>
              <a:rPr lang="en-US" dirty="0"/>
              <a:t>= </a:t>
            </a:r>
            <a:r>
              <a:rPr lang="en-US" dirty="0" err="1" smtClean="0"/>
              <a:t>s.get</a:t>
            </a:r>
            <a:r>
              <a:rPr lang="en-US" dirty="0" smtClean="0"/>
              <a:t>(k) retrieves </a:t>
            </a:r>
            <a:r>
              <a:rPr lang="en-US" dirty="0"/>
              <a:t>the value v associated with key k.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93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1" y="207152"/>
            <a:ext cx="4086225" cy="61936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76400" y="2286001"/>
            <a:ext cx="35783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24.2 Example of consistent hashing (a) Ring having three nodes A, B, and C, with C having greater capacity. The </a:t>
            </a:r>
            <a:r>
              <a:rPr lang="en-US" sz="1600" i="1" dirty="0"/>
              <a:t>h</a:t>
            </a:r>
            <a:r>
              <a:rPr lang="en-US" sz="1600" dirty="0"/>
              <a:t>(</a:t>
            </a:r>
            <a:r>
              <a:rPr lang="en-US" sz="1600" i="1" dirty="0"/>
              <a:t>K</a:t>
            </a:r>
            <a:r>
              <a:rPr lang="en-US" sz="1600" dirty="0"/>
              <a:t>) values that map to the circle points in </a:t>
            </a:r>
            <a:r>
              <a:rPr lang="en-US" sz="1600" i="1" dirty="0"/>
              <a:t>range 1 </a:t>
            </a:r>
            <a:r>
              <a:rPr lang="en-US" sz="1600" dirty="0"/>
              <a:t>have their (k, v) items stored in node A, </a:t>
            </a:r>
            <a:r>
              <a:rPr lang="en-US" sz="1600" i="1" dirty="0"/>
              <a:t>range 2 </a:t>
            </a:r>
            <a:r>
              <a:rPr lang="en-US" sz="1600" dirty="0"/>
              <a:t>in node B, </a:t>
            </a:r>
            <a:r>
              <a:rPr lang="en-US" sz="1600" i="1" dirty="0"/>
              <a:t>range 3 </a:t>
            </a:r>
            <a:r>
              <a:rPr lang="en-US" sz="1600" dirty="0"/>
              <a:t>in node C (b) Adding a node D to the ring. Items in </a:t>
            </a:r>
            <a:r>
              <a:rPr lang="en-US" sz="1600" i="1" dirty="0"/>
              <a:t>range 4 </a:t>
            </a:r>
            <a:r>
              <a:rPr lang="en-US" sz="1600" dirty="0"/>
              <a:t>are moved to the node D from node B (</a:t>
            </a:r>
            <a:r>
              <a:rPr lang="en-US" sz="1600" i="1" dirty="0"/>
              <a:t>range 2 </a:t>
            </a:r>
            <a:r>
              <a:rPr lang="en-US" sz="1600" dirty="0"/>
              <a:t>is reduced) and node C (</a:t>
            </a:r>
            <a:r>
              <a:rPr lang="en-US" sz="1600" i="1" dirty="0"/>
              <a:t>range 3 </a:t>
            </a:r>
            <a:r>
              <a:rPr lang="en-US" sz="1600" dirty="0"/>
              <a:t>is reduced)</a:t>
            </a:r>
          </a:p>
        </p:txBody>
      </p:sp>
    </p:spTree>
    <p:extLst>
      <p:ext uri="{BB962C8B-B14F-4D97-AF65-F5344CB8AC3E}">
        <p14:creationId xmlns:p14="http://schemas.microsoft.com/office/powerpoint/2010/main" val="926914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Other Key-Value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key-value store</a:t>
            </a:r>
          </a:p>
          <a:p>
            <a:pPr lvl="1"/>
            <a:r>
              <a:rPr lang="en-US" dirty="0"/>
              <a:t>Oracle NOSQL Database</a:t>
            </a:r>
          </a:p>
          <a:p>
            <a:r>
              <a:rPr lang="en-US" dirty="0"/>
              <a:t>Redis key-value cache and store</a:t>
            </a:r>
          </a:p>
          <a:p>
            <a:pPr lvl="1"/>
            <a:r>
              <a:rPr lang="en-US" dirty="0" smtClean="0"/>
              <a:t>Offers </a:t>
            </a:r>
            <a:r>
              <a:rPr lang="en-US" dirty="0"/>
              <a:t>master-slave replication and high availability</a:t>
            </a:r>
          </a:p>
          <a:p>
            <a:pPr lvl="1"/>
            <a:r>
              <a:rPr lang="en-US" dirty="0"/>
              <a:t>Offers persistence by backing up cache to disk</a:t>
            </a:r>
          </a:p>
          <a:p>
            <a:r>
              <a:rPr lang="en-US" dirty="0"/>
              <a:t>Apache Cassandra</a:t>
            </a:r>
          </a:p>
          <a:p>
            <a:pPr lvl="1"/>
            <a:r>
              <a:rPr lang="en-US" dirty="0"/>
              <a:t>Offers features from several NOSQL categories</a:t>
            </a:r>
          </a:p>
          <a:p>
            <a:pPr lvl="1"/>
            <a:r>
              <a:rPr lang="en-US" dirty="0"/>
              <a:t>Used by Facebook and others</a:t>
            </a:r>
          </a:p>
        </p:txBody>
      </p:sp>
    </p:spTree>
    <p:extLst>
      <p:ext uri="{BB962C8B-B14F-4D97-AF65-F5344CB8AC3E}">
        <p14:creationId xmlns:p14="http://schemas.microsoft.com/office/powerpoint/2010/main" val="801051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Column-Based </a:t>
            </a:r>
            <a:r>
              <a:rPr lang="en-US" altLang="en-US" dirty="0"/>
              <a:t>or Wide Column</a:t>
            </a:r>
            <a:br>
              <a:rPr lang="en-US" altLang="en-US" dirty="0"/>
            </a:br>
            <a:r>
              <a:rPr lang="en-US" altLang="en-US" dirty="0"/>
              <a:t>NOSQL Systems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BigTable: Google’s distributed storage system for big data</a:t>
            </a:r>
          </a:p>
          <a:p>
            <a:pPr lvl="1"/>
            <a:r>
              <a:rPr lang="en-US" altLang="en-US" dirty="0"/>
              <a:t>Used in Gmail</a:t>
            </a:r>
          </a:p>
          <a:p>
            <a:pPr lvl="1"/>
            <a:r>
              <a:rPr lang="en-US" altLang="en-US" dirty="0"/>
              <a:t>Uses Google File System for data storage and </a:t>
            </a:r>
            <a:r>
              <a:rPr lang="en-US" altLang="en-US" dirty="0" smtClean="0"/>
              <a:t>distribution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Apache Hbase a similar, open source </a:t>
            </a:r>
            <a:r>
              <a:rPr lang="en-US" altLang="en-US" dirty="0" smtClean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204636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Data Model and Versioning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HBase stores multiple versions of data items</a:t>
            </a:r>
          </a:p>
          <a:p>
            <a:pPr lvl="1"/>
            <a:r>
              <a:rPr lang="en-US" dirty="0"/>
              <a:t>Timestamp associated with each version</a:t>
            </a:r>
          </a:p>
          <a:p>
            <a:r>
              <a:rPr lang="en-US" dirty="0"/>
              <a:t>Each row in a table has a unique row key</a:t>
            </a:r>
          </a:p>
          <a:p>
            <a:r>
              <a:rPr lang="en-US" dirty="0"/>
              <a:t>Table associated with one or more column families</a:t>
            </a:r>
          </a:p>
          <a:p>
            <a:r>
              <a:rPr lang="en-US" dirty="0"/>
              <a:t>Column qualifiers can be dynamically specified as new table rows are created and inserted</a:t>
            </a:r>
          </a:p>
          <a:p>
            <a:r>
              <a:rPr lang="en-US" dirty="0"/>
              <a:t>Namespace is collection of tables</a:t>
            </a:r>
          </a:p>
          <a:p>
            <a:r>
              <a:rPr lang="en-US" dirty="0"/>
              <a:t>Cell holds a basic data item</a:t>
            </a:r>
          </a:p>
        </p:txBody>
      </p:sp>
    </p:spTree>
    <p:extLst>
      <p:ext uri="{BB962C8B-B14F-4D97-AF65-F5344CB8AC3E}">
        <p14:creationId xmlns:p14="http://schemas.microsoft.com/office/powerpoint/2010/main" val="3329465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0" y="5181601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24.3 Examples in Hbase (a) Creating a table called EMPLOYEE with three column families: Name, Address, and Details (b) Inserting some in the EMPLOYEE table; different rows can have different self-describing column qualifiers (Fname, Lname, Nickname, Mname, Minit, Suffix, … for column family Name; Job, Review, Supervisor, Salary for column family Details). (c) Some CRUD operations of Hbase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17099"/>
            <a:ext cx="6019800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2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only low-level CRUD (create, read, update, delete) operations</a:t>
            </a:r>
          </a:p>
          <a:p>
            <a:r>
              <a:rPr lang="en-US" dirty="0"/>
              <a:t>Application programs implement more complex operations</a:t>
            </a:r>
          </a:p>
          <a:p>
            <a:r>
              <a:rPr lang="en-US" dirty="0"/>
              <a:t>Create</a:t>
            </a:r>
          </a:p>
          <a:p>
            <a:pPr lvl="1"/>
            <a:r>
              <a:rPr lang="en-US" dirty="0"/>
              <a:t>Creates a new table and specifies one or more column families associated with the table</a:t>
            </a:r>
          </a:p>
          <a:p>
            <a:r>
              <a:rPr lang="en-US" dirty="0"/>
              <a:t>Put</a:t>
            </a:r>
          </a:p>
          <a:p>
            <a:pPr lvl="1"/>
            <a:r>
              <a:rPr lang="en-US" dirty="0"/>
              <a:t>Inserts new data or new versions of existing data items</a:t>
            </a:r>
          </a:p>
        </p:txBody>
      </p:sp>
    </p:spTree>
    <p:extLst>
      <p:ext uri="{BB962C8B-B14F-4D97-AF65-F5344CB8AC3E}">
        <p14:creationId xmlns:p14="http://schemas.microsoft.com/office/powerpoint/2010/main" val="1483666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Crud Operations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pPr lvl="1"/>
            <a:r>
              <a:rPr lang="en-US" dirty="0"/>
              <a:t>Retrieves data associated with a single row</a:t>
            </a:r>
          </a:p>
          <a:p>
            <a:r>
              <a:rPr lang="en-US" dirty="0"/>
              <a:t>Scan</a:t>
            </a:r>
          </a:p>
          <a:p>
            <a:pPr lvl="1"/>
            <a:r>
              <a:rPr lang="en-US" dirty="0"/>
              <a:t>Retrieves all the rows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68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Storage and Distributed System Concepts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Hbase table divided into several regions</a:t>
            </a:r>
          </a:p>
          <a:p>
            <a:pPr lvl="1"/>
            <a:r>
              <a:rPr lang="en-US" dirty="0"/>
              <a:t>Each region holds a range</a:t>
            </a:r>
            <a:r>
              <a:rPr lang="en-US" i="1" dirty="0"/>
              <a:t> </a:t>
            </a:r>
            <a:r>
              <a:rPr lang="en-US" dirty="0"/>
              <a:t>of the row keys in the table</a:t>
            </a:r>
          </a:p>
          <a:p>
            <a:pPr lvl="1"/>
            <a:r>
              <a:rPr lang="en-US" dirty="0"/>
              <a:t>Row keys must be lexicographically ordered</a:t>
            </a:r>
          </a:p>
          <a:p>
            <a:pPr lvl="1"/>
            <a:r>
              <a:rPr lang="en-US" dirty="0"/>
              <a:t>Each region has several stores</a:t>
            </a:r>
          </a:p>
          <a:p>
            <a:pPr lvl="2"/>
            <a:r>
              <a:rPr lang="en-US" dirty="0"/>
              <a:t>Column families are assigned to stores</a:t>
            </a:r>
          </a:p>
          <a:p>
            <a:pPr lvl="1"/>
            <a:r>
              <a:rPr lang="en-US" dirty="0" smtClean="0"/>
              <a:t>Master </a:t>
            </a:r>
            <a:r>
              <a:rPr lang="en-US" dirty="0"/>
              <a:t>server responsible for monitoring the region </a:t>
            </a:r>
            <a:r>
              <a:rPr lang="en-US" dirty="0" smtClean="0"/>
              <a:t>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41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  <a:p>
            <a:pPr lvl="1"/>
            <a:r>
              <a:rPr lang="en-US" dirty="0"/>
              <a:t>Not only SQL</a:t>
            </a:r>
          </a:p>
          <a:p>
            <a:r>
              <a:rPr lang="en-US" dirty="0"/>
              <a:t>Most NOSQL systems are distributed databases or distributed storage systems</a:t>
            </a:r>
          </a:p>
          <a:p>
            <a:pPr lvl="1"/>
            <a:r>
              <a:rPr lang="en-US" dirty="0"/>
              <a:t>Focus on semi-structured data storage, high performance, availability, data replication, and scalability</a:t>
            </a:r>
          </a:p>
        </p:txBody>
      </p:sp>
    </p:spTree>
    <p:extLst>
      <p:ext uri="{BB962C8B-B14F-4D97-AF65-F5344CB8AC3E}">
        <p14:creationId xmlns:p14="http://schemas.microsoft.com/office/powerpoint/2010/main" val="813704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 systems focus on storage of “big data”</a:t>
            </a:r>
          </a:p>
          <a:p>
            <a:r>
              <a:rPr lang="en-US" altLang="en-US" dirty="0"/>
              <a:t>Typical applications that use NOSQL</a:t>
            </a:r>
          </a:p>
          <a:p>
            <a:pPr lvl="1"/>
            <a:r>
              <a:rPr lang="en-US" altLang="en-US" dirty="0"/>
              <a:t>Social media</a:t>
            </a:r>
          </a:p>
          <a:p>
            <a:pPr lvl="1"/>
            <a:r>
              <a:rPr lang="en-US" altLang="en-US" dirty="0"/>
              <a:t>Web links</a:t>
            </a:r>
          </a:p>
          <a:p>
            <a:pPr lvl="1"/>
            <a:r>
              <a:rPr lang="en-US" altLang="en-US" dirty="0"/>
              <a:t>User profiles</a:t>
            </a:r>
          </a:p>
          <a:p>
            <a:pPr lvl="1"/>
            <a:r>
              <a:rPr lang="en-US" altLang="en-US" dirty="0"/>
              <a:t>Marketing and sales</a:t>
            </a:r>
          </a:p>
          <a:p>
            <a:pPr lvl="1"/>
            <a:r>
              <a:rPr lang="en-US" altLang="en-US" dirty="0"/>
              <a:t>Posts and tweets</a:t>
            </a:r>
          </a:p>
          <a:p>
            <a:pPr lvl="1"/>
            <a:r>
              <a:rPr lang="en-US" altLang="en-US" dirty="0"/>
              <a:t>Road maps and spatial data</a:t>
            </a:r>
          </a:p>
          <a:p>
            <a:pPr lvl="1"/>
            <a:r>
              <a:rPr lang="en-US" alt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4095994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Introduction </a:t>
            </a:r>
            <a:r>
              <a:rPr lang="en-US" altLang="en-US" dirty="0"/>
              <a:t>to NOSQL Systems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BigTable</a:t>
            </a:r>
          </a:p>
          <a:p>
            <a:pPr lvl="1"/>
            <a:r>
              <a:rPr lang="en-US" altLang="en-US" dirty="0"/>
              <a:t>Google’s proprietary NOSQL system</a:t>
            </a:r>
          </a:p>
          <a:p>
            <a:pPr lvl="1"/>
            <a:r>
              <a:rPr lang="en-US" altLang="en-US" dirty="0"/>
              <a:t>Column-based or wide column store</a:t>
            </a:r>
          </a:p>
          <a:p>
            <a:r>
              <a:rPr lang="en-US" altLang="en-US" dirty="0"/>
              <a:t>DynamoDB (Amazon)</a:t>
            </a:r>
          </a:p>
          <a:p>
            <a:pPr lvl="1"/>
            <a:r>
              <a:rPr lang="en-US" altLang="en-US" dirty="0"/>
              <a:t>Key-value data store</a:t>
            </a:r>
          </a:p>
          <a:p>
            <a:r>
              <a:rPr lang="en-US" altLang="en-US" dirty="0"/>
              <a:t>Cassandra (Facebook)</a:t>
            </a:r>
          </a:p>
          <a:p>
            <a:pPr lvl="1"/>
            <a:r>
              <a:rPr lang="en-US" altLang="en-US" dirty="0"/>
              <a:t>Uses concepts from both key-value store and column-based systems</a:t>
            </a:r>
          </a:p>
        </p:txBody>
      </p:sp>
    </p:spTree>
    <p:extLst>
      <p:ext uri="{BB962C8B-B14F-4D97-AF65-F5344CB8AC3E}">
        <p14:creationId xmlns:p14="http://schemas.microsoft.com/office/powerpoint/2010/main" val="3201797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NOSQL Systems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MongoDB and CouchDB</a:t>
            </a:r>
          </a:p>
          <a:p>
            <a:pPr lvl="1"/>
            <a:r>
              <a:rPr lang="en-US" altLang="en-US" dirty="0"/>
              <a:t>Document stores</a:t>
            </a:r>
          </a:p>
          <a:p>
            <a:r>
              <a:rPr lang="en-US" altLang="en-US" dirty="0"/>
              <a:t>Neo4J and GraphBase</a:t>
            </a:r>
          </a:p>
          <a:p>
            <a:pPr lvl="1"/>
            <a:r>
              <a:rPr lang="en-US" altLang="en-US" dirty="0"/>
              <a:t>Graph-based NOSQL systems</a:t>
            </a:r>
          </a:p>
          <a:p>
            <a:r>
              <a:rPr lang="en-US" altLang="en-US" dirty="0"/>
              <a:t>OrientDB</a:t>
            </a:r>
          </a:p>
          <a:p>
            <a:pPr lvl="1"/>
            <a:r>
              <a:rPr lang="en-US" altLang="en-US" dirty="0"/>
              <a:t>Combines several concepts</a:t>
            </a:r>
          </a:p>
          <a:p>
            <a:r>
              <a:rPr lang="en-US" altLang="en-US" dirty="0"/>
              <a:t>Database systems classified on the object model</a:t>
            </a:r>
          </a:p>
          <a:p>
            <a:pPr lvl="1"/>
            <a:r>
              <a:rPr lang="en-US" altLang="en-US" dirty="0"/>
              <a:t>Or native XML model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3753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NOSQL Systems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NOSQL characteristics related to distributed databases and distributed systems</a:t>
            </a:r>
          </a:p>
          <a:p>
            <a:pPr lvl="1"/>
            <a:r>
              <a:rPr lang="en-US" altLang="en-US" dirty="0"/>
              <a:t>Scalability</a:t>
            </a:r>
          </a:p>
          <a:p>
            <a:pPr lvl="1"/>
            <a:r>
              <a:rPr lang="en-US" altLang="en-US" dirty="0"/>
              <a:t>Availability, replication, and eventual consistency</a:t>
            </a:r>
          </a:p>
          <a:p>
            <a:pPr lvl="1"/>
            <a:r>
              <a:rPr lang="en-US" altLang="en-US" dirty="0"/>
              <a:t>Replication models</a:t>
            </a:r>
          </a:p>
          <a:p>
            <a:pPr lvl="2"/>
            <a:r>
              <a:rPr lang="en-US" altLang="en-US" dirty="0"/>
              <a:t>Master-slave</a:t>
            </a:r>
          </a:p>
          <a:p>
            <a:pPr lvl="2"/>
            <a:r>
              <a:rPr lang="en-US" altLang="en-US" dirty="0"/>
              <a:t>Master-master</a:t>
            </a:r>
          </a:p>
          <a:p>
            <a:pPr lvl="1"/>
            <a:r>
              <a:rPr lang="en-US" altLang="en-US" dirty="0"/>
              <a:t>Sharding of files</a:t>
            </a:r>
          </a:p>
          <a:p>
            <a:pPr lvl="1"/>
            <a:r>
              <a:rPr lang="en-US" altLang="en-US" dirty="0"/>
              <a:t>High performance data access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2863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NOSQL Systems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NOSQL characteristics related to data models and query languages</a:t>
            </a:r>
          </a:p>
          <a:p>
            <a:pPr lvl="1"/>
            <a:r>
              <a:rPr lang="en-US" altLang="en-US" dirty="0"/>
              <a:t>Schema not required</a:t>
            </a:r>
          </a:p>
          <a:p>
            <a:pPr lvl="1"/>
            <a:r>
              <a:rPr lang="en-US" altLang="en-US" dirty="0"/>
              <a:t>Less powerful query languages</a:t>
            </a:r>
          </a:p>
          <a:p>
            <a:pPr lvl="1"/>
            <a:r>
              <a:rPr lang="en-US" altLang="en-US" dirty="0"/>
              <a:t>Versioning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0556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NOSQL Systems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Categories of NOSQL systems</a:t>
            </a:r>
          </a:p>
          <a:p>
            <a:pPr lvl="1"/>
            <a:r>
              <a:rPr lang="en-US" altLang="en-US" dirty="0"/>
              <a:t>Document-based NOSQL systems</a:t>
            </a:r>
          </a:p>
          <a:p>
            <a:pPr lvl="1"/>
            <a:r>
              <a:rPr lang="en-US" altLang="en-US" dirty="0"/>
              <a:t>NOSQL key-value stores</a:t>
            </a:r>
          </a:p>
          <a:p>
            <a:pPr lvl="1"/>
            <a:r>
              <a:rPr lang="en-US" altLang="en-US" dirty="0"/>
              <a:t>Column-based or wide column NOSQL systems</a:t>
            </a:r>
          </a:p>
          <a:p>
            <a:pPr lvl="1"/>
            <a:r>
              <a:rPr lang="en-US" altLang="en-US" dirty="0"/>
              <a:t>Graph-based NOSQL systems</a:t>
            </a:r>
          </a:p>
          <a:p>
            <a:pPr lvl="1"/>
            <a:r>
              <a:rPr lang="en-US" altLang="en-US" dirty="0"/>
              <a:t>Hybrid NOSQL systems</a:t>
            </a:r>
          </a:p>
          <a:p>
            <a:pPr lvl="1"/>
            <a:r>
              <a:rPr lang="en-US" altLang="en-US" dirty="0"/>
              <a:t>Object databases</a:t>
            </a:r>
          </a:p>
          <a:p>
            <a:pPr lvl="1"/>
            <a:r>
              <a:rPr lang="en-US" altLang="en-US" dirty="0"/>
              <a:t>XML databases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7651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339</TotalTime>
  <Words>1262</Words>
  <Application>Microsoft Office PowerPoint</Application>
  <PresentationFormat>Widescreen</PresentationFormat>
  <Paragraphs>195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ＭＳ Ｐゴシック</vt:lpstr>
      <vt:lpstr>Arial</vt:lpstr>
      <vt:lpstr>Calibri</vt:lpstr>
      <vt:lpstr>Calibri Light</vt:lpstr>
      <vt:lpstr>Tahoma</vt:lpstr>
      <vt:lpstr>Office Theme</vt:lpstr>
      <vt:lpstr>    Database Systems</vt:lpstr>
      <vt:lpstr> </vt:lpstr>
      <vt:lpstr>Introduction</vt:lpstr>
      <vt:lpstr>Introduction (cont’d.)</vt:lpstr>
      <vt:lpstr>Introduction to NOSQL Systems</vt:lpstr>
      <vt:lpstr>Introduction to NOSQL Systems (cont’d.)</vt:lpstr>
      <vt:lpstr>Introduction to NOSQL Systems (cont’d.)</vt:lpstr>
      <vt:lpstr>Introduction to NOSQL Systems (cont’d.)</vt:lpstr>
      <vt:lpstr>Introduction to NOSQL Systems (cont’d.)</vt:lpstr>
      <vt:lpstr>Document-Based NOSQL Systems and MongoDB</vt:lpstr>
      <vt:lpstr>MongoDB Data Model</vt:lpstr>
      <vt:lpstr>MongoDB Data Model (cont’d.)</vt:lpstr>
      <vt:lpstr>PowerPoint Presentation</vt:lpstr>
      <vt:lpstr>PowerPoint Presentation</vt:lpstr>
      <vt:lpstr>MongoDB Distributed Systems Characteristics</vt:lpstr>
      <vt:lpstr>MongoDB Distributed Systems Characteristics (cont’d.)</vt:lpstr>
      <vt:lpstr>MongoDB Distributed Systems Characteristics (cont’d.)</vt:lpstr>
      <vt:lpstr>NOSQL Key-Value Stores</vt:lpstr>
      <vt:lpstr>DynamoDB Overview</vt:lpstr>
      <vt:lpstr>Voldemort Key-Value Distributed Data Store</vt:lpstr>
      <vt:lpstr>Voldemort Key-Value Distributed Data Store</vt:lpstr>
      <vt:lpstr>PowerPoint Presentation</vt:lpstr>
      <vt:lpstr>Examples of Other Key-Value Stores</vt:lpstr>
      <vt:lpstr>Column-Based or Wide Column NOSQL Systems</vt:lpstr>
      <vt:lpstr>Hbase Data Model and Versioning (cont’d.)</vt:lpstr>
      <vt:lpstr>PowerPoint Presentation</vt:lpstr>
      <vt:lpstr>Hbase Crud Operations</vt:lpstr>
      <vt:lpstr>Hbase Crud Operations (cont’d.)</vt:lpstr>
      <vt:lpstr>Hbase Storage and Distributed System Concepts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82</cp:revision>
  <dcterms:created xsi:type="dcterms:W3CDTF">2020-09-07T05:50:47Z</dcterms:created>
  <dcterms:modified xsi:type="dcterms:W3CDTF">2020-12-28T06:57:35Z</dcterms:modified>
</cp:coreProperties>
</file>