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5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3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BADA-53A4-47B7-81C3-83D8469E7AE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10"/>
            <a:ext cx="12192001" cy="1094570"/>
          </a:xfrm>
          <a:solidFill>
            <a:srgbClr val="00B0F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sz="5400" dirty="0" smtClean="0">
                <a:solidFill>
                  <a:schemeClr val="bg1"/>
                </a:solidFill>
              </a:rPr>
              <a:t>CS203-Database Systems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8059" y="4611319"/>
            <a:ext cx="3404556" cy="926838"/>
          </a:xfrm>
        </p:spPr>
        <p:txBody>
          <a:bodyPr/>
          <a:lstStyle/>
          <a:p>
            <a:pPr algn="r"/>
            <a:r>
              <a:rPr lang="en-US" dirty="0" smtClean="0"/>
              <a:t>Mr. Faizad Ullah</a:t>
            </a:r>
          </a:p>
          <a:p>
            <a:pPr algn="r"/>
            <a:r>
              <a:rPr lang="en-US" sz="1400" dirty="0" smtClean="0"/>
              <a:t>Lecturer Computer Science</a:t>
            </a:r>
            <a:endParaRPr lang="en-US" sz="1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353" y="914410"/>
            <a:ext cx="1158634" cy="111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47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Processing System cont...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80235"/>
            <a:ext cx="10515600" cy="533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Figure 1.3 A typical file processing environment</a:t>
            </a:r>
            <a:endParaRPr lang="en-US" sz="20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685546" y="2264604"/>
            <a:ext cx="1807186" cy="3888316"/>
            <a:chOff x="4009" y="493"/>
            <a:chExt cx="1248" cy="325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100" y="1375"/>
              <a:ext cx="1104" cy="8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Registration</a:t>
              </a:r>
            </a:p>
            <a:p>
              <a:pPr algn="ctr" eaLnBrk="0" hangingPunct="0"/>
              <a:r>
                <a:rPr lang="en-US" sz="1600"/>
                <a:t>Applications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4250" y="2695"/>
              <a:ext cx="816" cy="1056"/>
            </a:xfrm>
            <a:prstGeom prst="can">
              <a:avLst>
                <a:gd name="adj" fmla="val 32353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Registration</a:t>
              </a:r>
            </a:p>
            <a:p>
              <a:pPr algn="ctr"/>
              <a:r>
                <a:rPr lang="en-US" sz="1200"/>
                <a:t>Data</a:t>
              </a:r>
            </a:p>
            <a:p>
              <a:pPr algn="ctr"/>
              <a:r>
                <a:rPr lang="en-US" sz="1200"/>
                <a:t>Files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009" y="493"/>
              <a:ext cx="1248" cy="37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Registration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646" y="909"/>
              <a:ext cx="0" cy="436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200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652" y="2301"/>
              <a:ext cx="0" cy="358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 sz="1200"/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4556146" y="2235306"/>
            <a:ext cx="1916023" cy="3873913"/>
            <a:chOff x="4009" y="493"/>
            <a:chExt cx="1248" cy="33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106" y="1399"/>
              <a:ext cx="1104" cy="8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Examination</a:t>
              </a:r>
            </a:p>
            <a:p>
              <a:pPr algn="ctr" eaLnBrk="0" hangingPunct="0"/>
              <a:r>
                <a:rPr lang="en-US" sz="1600"/>
                <a:t>Applications</a:t>
              </a: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4262" y="2751"/>
              <a:ext cx="816" cy="1056"/>
            </a:xfrm>
            <a:prstGeom prst="can">
              <a:avLst>
                <a:gd name="adj" fmla="val 32353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Examination</a:t>
              </a:r>
            </a:p>
            <a:p>
              <a:pPr algn="ctr"/>
              <a:r>
                <a:rPr lang="en-US" sz="1200" dirty="0"/>
                <a:t>Data</a:t>
              </a:r>
            </a:p>
            <a:p>
              <a:pPr algn="ctr"/>
              <a:r>
                <a:rPr lang="en-US" sz="1200" dirty="0"/>
                <a:t>Files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009" y="493"/>
              <a:ext cx="1248" cy="37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Examination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646" y="917"/>
              <a:ext cx="0" cy="436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2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658" y="2315"/>
              <a:ext cx="0" cy="393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 sz="1200"/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1290918" y="2250141"/>
            <a:ext cx="1951904" cy="3808991"/>
            <a:chOff x="4009" y="493"/>
            <a:chExt cx="1248" cy="330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03" y="1399"/>
              <a:ext cx="1104" cy="8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/>
                <a:t>Library</a:t>
              </a:r>
            </a:p>
            <a:p>
              <a:pPr algn="ctr" eaLnBrk="0" hangingPunct="0"/>
              <a:r>
                <a:rPr lang="en-US" sz="1600" dirty="0"/>
                <a:t>Applications</a:t>
              </a: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4239" y="2743"/>
              <a:ext cx="816" cy="1056"/>
            </a:xfrm>
            <a:prstGeom prst="can">
              <a:avLst>
                <a:gd name="adj" fmla="val 32353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Library</a:t>
              </a:r>
            </a:p>
            <a:p>
              <a:pPr algn="ctr"/>
              <a:r>
                <a:rPr lang="en-US" sz="1200"/>
                <a:t>Data</a:t>
              </a:r>
            </a:p>
            <a:p>
              <a:pPr algn="ctr"/>
              <a:r>
                <a:rPr lang="en-US" sz="1200"/>
                <a:t>Files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009" y="493"/>
              <a:ext cx="1248" cy="37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Library</a:t>
              </a: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646" y="933"/>
              <a:ext cx="0" cy="436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20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646" y="2325"/>
              <a:ext cx="0" cy="358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36957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Processing </a:t>
            </a:r>
            <a:r>
              <a:rPr lang="en-US" dirty="0" smtClean="0"/>
              <a:t>System cont...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Laborious</a:t>
            </a:r>
          </a:p>
          <a:p>
            <a:pPr lvl="1"/>
            <a:r>
              <a:rPr lang="en-US" dirty="0" smtClean="0"/>
              <a:t>Time consuming</a:t>
            </a:r>
          </a:p>
          <a:p>
            <a:pPr lvl="1"/>
            <a:r>
              <a:rPr lang="en-US" dirty="0" smtClean="0"/>
              <a:t>Inefficient</a:t>
            </a:r>
          </a:p>
          <a:p>
            <a:pPr lvl="1"/>
            <a:r>
              <a:rPr lang="en-US" dirty="0" smtClean="0"/>
              <a:t>Data inconsistency</a:t>
            </a:r>
          </a:p>
          <a:p>
            <a:pPr lvl="1"/>
            <a:r>
              <a:rPr lang="en-US" dirty="0" smtClean="0"/>
              <a:t>Data redundancy</a:t>
            </a:r>
          </a:p>
          <a:p>
            <a:pPr lvl="1"/>
            <a:r>
              <a:rPr lang="en-US" dirty="0" smtClean="0"/>
              <a:t>Scalability issues</a:t>
            </a:r>
            <a:r>
              <a:rPr lang="en-US" dirty="0"/>
              <a:t> </a:t>
            </a:r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0332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System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00775"/>
            <a:ext cx="10515600" cy="4513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Figure 1.4 A typical Database System environment</a:t>
            </a:r>
            <a:endParaRPr lang="en-US" sz="20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583044" y="1924050"/>
            <a:ext cx="6932431" cy="1593571"/>
            <a:chOff x="367" y="486"/>
            <a:chExt cx="4890" cy="133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009" y="493"/>
              <a:ext cx="1248" cy="378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Registration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38" y="503"/>
              <a:ext cx="1248" cy="378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Examination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12" y="1152"/>
              <a:ext cx="1104" cy="672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/>
                <a:t>Library</a:t>
              </a:r>
            </a:p>
            <a:p>
              <a:pPr algn="ctr" eaLnBrk="0" hangingPunct="0"/>
              <a:r>
                <a:rPr lang="en-US" sz="1600" dirty="0"/>
                <a:t>Applications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67" y="486"/>
              <a:ext cx="1248" cy="378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Library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960" y="864"/>
              <a:ext cx="0" cy="288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292" y="1152"/>
              <a:ext cx="1104" cy="672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/>
                <a:t>Examination</a:t>
              </a:r>
            </a:p>
            <a:p>
              <a:pPr algn="ctr" eaLnBrk="0" hangingPunct="0"/>
              <a:r>
                <a:rPr lang="en-US" sz="1600" dirty="0"/>
                <a:t>Applications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2832" y="864"/>
              <a:ext cx="0" cy="288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86" y="1152"/>
              <a:ext cx="1104" cy="672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Registration</a:t>
              </a:r>
            </a:p>
            <a:p>
              <a:pPr algn="ctr" eaLnBrk="0" hangingPunct="0"/>
              <a:r>
                <a:rPr lang="en-US" sz="1600"/>
                <a:t>Applications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4608" y="864"/>
              <a:ext cx="0" cy="288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3390900" y="3542807"/>
            <a:ext cx="5231223" cy="1183864"/>
            <a:chOff x="1008" y="1816"/>
            <a:chExt cx="3690" cy="99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008" y="1824"/>
              <a:ext cx="1440" cy="43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" name="Text Box 15" descr="Purple mesh"/>
            <p:cNvSpPr txBox="1">
              <a:spLocks noChangeArrowheads="1"/>
            </p:cNvSpPr>
            <p:nvPr/>
          </p:nvSpPr>
          <p:spPr bwMode="auto">
            <a:xfrm>
              <a:off x="2452" y="2112"/>
              <a:ext cx="934" cy="6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/>
                <a:t>Database </a:t>
              </a:r>
            </a:p>
            <a:p>
              <a:pPr algn="ctr" eaLnBrk="0" hangingPunct="0"/>
              <a:r>
                <a:rPr lang="en-US" sz="1600" dirty="0"/>
                <a:t>Management</a:t>
              </a:r>
            </a:p>
            <a:p>
              <a:pPr algn="ctr" eaLnBrk="0" hangingPunct="0"/>
              <a:r>
                <a:rPr lang="en-US" sz="1600" dirty="0"/>
                <a:t>System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880" y="1816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3402" y="1824"/>
              <a:ext cx="1296" cy="43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544672" y="4740629"/>
            <a:ext cx="1156823" cy="1364897"/>
            <a:chOff x="2558" y="2741"/>
            <a:chExt cx="816" cy="114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>
              <a:off x="2558" y="2976"/>
              <a:ext cx="816" cy="911"/>
            </a:xfrm>
            <a:prstGeom prst="can">
              <a:avLst>
                <a:gd name="adj" fmla="val 27911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University </a:t>
              </a:r>
            </a:p>
            <a:p>
              <a:pPr algn="ctr"/>
              <a:r>
                <a:rPr lang="en-US" sz="1600" dirty="0"/>
                <a:t>Students</a:t>
              </a:r>
            </a:p>
            <a:p>
              <a:pPr algn="ctr"/>
              <a:r>
                <a:rPr lang="en-US" sz="1600" dirty="0"/>
                <a:t>Database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956" y="2741"/>
              <a:ext cx="0" cy="22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13425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redundancy</a:t>
            </a:r>
          </a:p>
          <a:p>
            <a:r>
              <a:rPr lang="en-US" dirty="0" smtClean="0"/>
              <a:t>Restricting </a:t>
            </a:r>
            <a:r>
              <a:rPr lang="en-US" dirty="0"/>
              <a:t>Unauthorized </a:t>
            </a:r>
            <a:r>
              <a:rPr lang="en-US" dirty="0" smtClean="0"/>
              <a:t>Access</a:t>
            </a:r>
          </a:p>
          <a:p>
            <a:r>
              <a:rPr lang="fr-FR" dirty="0" smtClean="0"/>
              <a:t>Efficient </a:t>
            </a:r>
            <a:r>
              <a:rPr lang="fr-FR" dirty="0" err="1" smtClean="0"/>
              <a:t>Query</a:t>
            </a:r>
            <a:r>
              <a:rPr lang="fr-FR" dirty="0"/>
              <a:t> </a:t>
            </a:r>
            <a:r>
              <a:rPr lang="fr-FR" dirty="0" err="1" smtClean="0"/>
              <a:t>Processing</a:t>
            </a:r>
            <a:endParaRPr lang="fr-FR" dirty="0" smtClean="0"/>
          </a:p>
          <a:p>
            <a:r>
              <a:rPr lang="en-US" dirty="0"/>
              <a:t>Providing Backup and </a:t>
            </a:r>
            <a:r>
              <a:rPr lang="en-US" dirty="0" smtClean="0"/>
              <a:t>Recovery</a:t>
            </a:r>
          </a:p>
          <a:p>
            <a:r>
              <a:rPr lang="en-US" dirty="0"/>
              <a:t>Providing Multiple User </a:t>
            </a:r>
            <a:r>
              <a:rPr lang="en-US" dirty="0" smtClean="0"/>
              <a:t>Interfaces</a:t>
            </a:r>
          </a:p>
          <a:p>
            <a:r>
              <a:rPr lang="en-US" dirty="0" smtClean="0"/>
              <a:t>Enforcing </a:t>
            </a:r>
            <a:r>
              <a:rPr lang="en-US" dirty="0"/>
              <a:t>Integrity </a:t>
            </a:r>
            <a:r>
              <a:rPr lang="en-US" dirty="0" smtClean="0"/>
              <a:t>Constraints</a:t>
            </a:r>
          </a:p>
          <a:p>
            <a:r>
              <a:rPr lang="en-US" dirty="0"/>
              <a:t>Permitting Inferencing and </a:t>
            </a:r>
            <a:r>
              <a:rPr lang="en-US" dirty="0" smtClean="0"/>
              <a:t>Actions Using </a:t>
            </a:r>
            <a:r>
              <a:rPr lang="en-US" dirty="0"/>
              <a:t>Rules and </a:t>
            </a:r>
            <a:r>
              <a:rPr lang="en-US" dirty="0" smtClean="0"/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81448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dirty="0"/>
              <a:t>Brief History of Database </a:t>
            </a:r>
            <a:r>
              <a:rPr lang="en-US" dirty="0" smtClean="0"/>
              <a:t>Applications”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Limit: &gt;100 words &lt;250 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I will check the similarity (plagiarism), also intra-class similarity.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9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Mid-exam I</a:t>
            </a:r>
            <a:r>
              <a:rPr lang="en-US" dirty="0"/>
              <a:t>: </a:t>
            </a:r>
            <a:r>
              <a:rPr lang="en-US" dirty="0" smtClean="0"/>
              <a:t>15%</a:t>
            </a:r>
            <a:endParaRPr lang="en-US" dirty="0"/>
          </a:p>
          <a:p>
            <a:r>
              <a:rPr lang="en-US" dirty="0" smtClean="0"/>
              <a:t>Mid-exam II</a:t>
            </a:r>
            <a:r>
              <a:rPr lang="en-US" dirty="0"/>
              <a:t>: </a:t>
            </a:r>
            <a:r>
              <a:rPr lang="en-US" dirty="0" smtClean="0"/>
              <a:t>15%</a:t>
            </a:r>
            <a:endParaRPr lang="en-US" dirty="0"/>
          </a:p>
          <a:p>
            <a:r>
              <a:rPr lang="en-US" dirty="0" smtClean="0"/>
              <a:t>Assignments/Quizzes/Presentations: 10%</a:t>
            </a:r>
            <a:endParaRPr lang="en-US" dirty="0"/>
          </a:p>
          <a:p>
            <a:r>
              <a:rPr lang="en-US" dirty="0" smtClean="0"/>
              <a:t>Project: 10%</a:t>
            </a:r>
            <a:endParaRPr lang="en-US" dirty="0"/>
          </a:p>
          <a:p>
            <a:r>
              <a:rPr lang="en-US" smtClean="0"/>
              <a:t>Final-exam: </a:t>
            </a:r>
            <a:r>
              <a:rPr lang="en-US" dirty="0" smtClean="0"/>
              <a:t>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 / Reference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Textbook</a:t>
            </a:r>
          </a:p>
          <a:p>
            <a:pPr lvl="1"/>
            <a:r>
              <a:rPr lang="en-US" sz="2000" dirty="0" err="1" smtClean="0"/>
              <a:t>Ramez</a:t>
            </a:r>
            <a:r>
              <a:rPr lang="en-US" sz="2000" dirty="0" smtClean="0"/>
              <a:t> </a:t>
            </a:r>
            <a:r>
              <a:rPr lang="en-US" sz="2000" dirty="0" err="1"/>
              <a:t>Elmasri</a:t>
            </a:r>
            <a:r>
              <a:rPr lang="en-US" sz="2000" dirty="0"/>
              <a:t> &amp; </a:t>
            </a:r>
            <a:r>
              <a:rPr lang="en-US" sz="2000" dirty="0" err="1"/>
              <a:t>Shamkant</a:t>
            </a:r>
            <a:r>
              <a:rPr lang="en-US" sz="2000" dirty="0"/>
              <a:t> B. </a:t>
            </a:r>
            <a:r>
              <a:rPr lang="en-US" sz="2000" dirty="0" err="1"/>
              <a:t>Navathe</a:t>
            </a:r>
            <a:r>
              <a:rPr lang="en-US" sz="2000" dirty="0"/>
              <a:t>, </a:t>
            </a:r>
            <a:r>
              <a:rPr lang="en-US" sz="2000" i="1" dirty="0"/>
              <a:t>Database Systems, Models, Languages, Design and Application Programming, </a:t>
            </a:r>
            <a:r>
              <a:rPr lang="en-US" sz="2000" dirty="0"/>
              <a:t>7</a:t>
            </a:r>
            <a:r>
              <a:rPr lang="en-US" sz="300" dirty="0"/>
              <a:t>th </a:t>
            </a:r>
            <a:r>
              <a:rPr lang="en-US" sz="2000" dirty="0"/>
              <a:t>Edition, 2016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Reference Materials</a:t>
            </a:r>
            <a:endParaRPr lang="en-US" dirty="0"/>
          </a:p>
          <a:p>
            <a:pPr lvl="1"/>
            <a:r>
              <a:rPr lang="en-US" sz="2000" dirty="0"/>
              <a:t>1) Thomas Connolly, Carolyn </a:t>
            </a:r>
            <a:r>
              <a:rPr lang="en-US" sz="2000" dirty="0" err="1"/>
              <a:t>Begg</a:t>
            </a:r>
            <a:r>
              <a:rPr lang="en-US" sz="2000" dirty="0"/>
              <a:t>, </a:t>
            </a:r>
            <a:r>
              <a:rPr lang="en-US" sz="2000" i="1" dirty="0"/>
              <a:t>Database Systems: A practical approach to design, implementation and Management</a:t>
            </a:r>
            <a:r>
              <a:rPr lang="en-US" sz="2000" dirty="0"/>
              <a:t>, 6th Edition, 2015. </a:t>
            </a:r>
          </a:p>
          <a:p>
            <a:pPr lvl="1"/>
            <a:r>
              <a:rPr lang="en-US" sz="2000" dirty="0"/>
              <a:t>2) C.J. Date, </a:t>
            </a:r>
            <a:r>
              <a:rPr lang="en-US" sz="2000" i="1" dirty="0"/>
              <a:t>An Introduction to Database Systems</a:t>
            </a:r>
            <a:r>
              <a:rPr lang="en-US" sz="2000" dirty="0"/>
              <a:t>, 8th Edition, </a:t>
            </a:r>
            <a:r>
              <a:rPr lang="en-US" sz="2000" dirty="0" smtClean="0"/>
              <a:t>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549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to be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design and application </a:t>
            </a:r>
            <a:r>
              <a:rPr lang="en-US" dirty="0" smtClean="0"/>
              <a:t>development</a:t>
            </a:r>
          </a:p>
          <a:p>
            <a:r>
              <a:rPr lang="en-US" dirty="0"/>
              <a:t>Concurrency and robustness </a:t>
            </a:r>
            <a:endParaRPr lang="en-US" dirty="0" smtClean="0"/>
          </a:p>
          <a:p>
            <a:r>
              <a:rPr lang="en-US" dirty="0"/>
              <a:t>Efficiency and Scalability </a:t>
            </a:r>
            <a:endParaRPr lang="en-US" dirty="0" smtClean="0"/>
          </a:p>
          <a:p>
            <a:r>
              <a:rPr lang="en-US" dirty="0"/>
              <a:t>Study of tools to manipulate databases </a:t>
            </a:r>
          </a:p>
        </p:txBody>
      </p:sp>
    </p:spTree>
    <p:extLst>
      <p:ext uri="{BB962C8B-B14F-4D97-AF65-F5344CB8AC3E}">
        <p14:creationId xmlns:p14="http://schemas.microsoft.com/office/powerpoint/2010/main" val="16411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well-organized, logically related data.</a:t>
            </a:r>
          </a:p>
          <a:p>
            <a:endParaRPr lang="en-US" dirty="0"/>
          </a:p>
          <a:p>
            <a:pPr lvl="1"/>
            <a:r>
              <a:rPr lang="en-US" sz="2000" dirty="0" smtClean="0"/>
              <a:t>Traditional databases (textual, numeric)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smtClean="0"/>
              <a:t>Nontraditional databases </a:t>
            </a:r>
            <a:r>
              <a:rPr lang="en-US" sz="2000" dirty="0" smtClean="0"/>
              <a:t>(posts, voices, video clips, images)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485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 (DBMS)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Computerized system, enable users to create and maintain database.</a:t>
            </a:r>
          </a:p>
          <a:p>
            <a:endParaRPr lang="en-US" dirty="0" smtClean="0"/>
          </a:p>
          <a:p>
            <a:r>
              <a:rPr lang="en-US" i="1" dirty="0" smtClean="0"/>
              <a:t>Defining (meta-</a:t>
            </a:r>
            <a:r>
              <a:rPr lang="en-US" i="1" dirty="0" err="1" smtClean="0"/>
              <a:t>deta</a:t>
            </a:r>
            <a:r>
              <a:rPr lang="en-US" i="1" dirty="0" smtClean="0"/>
              <a:t>), </a:t>
            </a:r>
            <a:r>
              <a:rPr lang="en-US" i="1" dirty="0"/>
              <a:t>constructing, manipulating, </a:t>
            </a:r>
            <a:r>
              <a:rPr lang="en-US" dirty="0" smtClean="0"/>
              <a:t>and </a:t>
            </a:r>
            <a:r>
              <a:rPr lang="en-US" i="1" dirty="0" smtClean="0"/>
              <a:t>sharing </a:t>
            </a:r>
            <a:r>
              <a:rPr lang="en-US" dirty="0"/>
              <a:t>databases among various users and </a:t>
            </a:r>
            <a:r>
              <a:rPr lang="en-US" dirty="0" smtClean="0"/>
              <a:t>applications.</a:t>
            </a:r>
          </a:p>
          <a:p>
            <a:endParaRPr lang="en-US" dirty="0"/>
          </a:p>
          <a:p>
            <a:r>
              <a:rPr lang="en-US" dirty="0" smtClean="0"/>
              <a:t>The database definition or descriptive information is also stored by DBMS.</a:t>
            </a:r>
          </a:p>
        </p:txBody>
      </p:sp>
    </p:spTree>
    <p:extLst>
      <p:ext uri="{BB962C8B-B14F-4D97-AF65-F5344CB8AC3E}">
        <p14:creationId xmlns:p14="http://schemas.microsoft.com/office/powerpoint/2010/main" val="44016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53519"/>
            <a:ext cx="10515600" cy="280193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Figure 1.1 Database system environment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29" y="1492370"/>
            <a:ext cx="4288618" cy="4774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scene3d>
            <a:camera prst="obliqueTop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875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2209"/>
          </a:xfrm>
        </p:spPr>
        <p:txBody>
          <a:bodyPr/>
          <a:lstStyle/>
          <a:p>
            <a:r>
              <a:rPr lang="en-US" dirty="0" smtClean="0"/>
              <a:t>University database for maintaining information concerning students, courses, faculty and grades in university environment.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ctr">
              <a:buNone/>
            </a:pPr>
            <a:r>
              <a:rPr lang="en-US" sz="1600" dirty="0" smtClean="0"/>
              <a:t>Figure 1.2 A database that stores student and course information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908550" y="2858930"/>
            <a:ext cx="8374900" cy="3095535"/>
            <a:chOff x="975954" y="3445526"/>
            <a:chExt cx="8374900" cy="30955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5954" y="3445526"/>
              <a:ext cx="3469790" cy="93597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4707" y="3445526"/>
              <a:ext cx="4321834" cy="12523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0394" y="4861778"/>
              <a:ext cx="4330460" cy="167928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5954" y="4581695"/>
              <a:ext cx="3469790" cy="1959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Processing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computer-based approach to handle commercial or business applications.</a:t>
            </a:r>
          </a:p>
          <a:p>
            <a:endParaRPr lang="en-US" dirty="0"/>
          </a:p>
          <a:p>
            <a:r>
              <a:rPr lang="en-US" dirty="0" smtClean="0"/>
              <a:t>Replacement of manual file system.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838199" y="4231341"/>
            <a:ext cx="2626659" cy="116541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 file system</a:t>
            </a:r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4679575" y="4231341"/>
            <a:ext cx="2626660" cy="116541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processing system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8520952" y="4231341"/>
            <a:ext cx="2496672" cy="116541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286</TotalTime>
  <Words>398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       CS203-Database Systems</vt:lpstr>
      <vt:lpstr>Grading Policy</vt:lpstr>
      <vt:lpstr>Textbook / Reference Materials</vt:lpstr>
      <vt:lpstr>Areas to be cover</vt:lpstr>
      <vt:lpstr>Database</vt:lpstr>
      <vt:lpstr>Database Management System (DBMS)</vt:lpstr>
      <vt:lpstr>Database System</vt:lpstr>
      <vt:lpstr>Example</vt:lpstr>
      <vt:lpstr>File Processing System</vt:lpstr>
      <vt:lpstr>File Processing System cont...</vt:lpstr>
      <vt:lpstr>File Processing System cont...</vt:lpstr>
      <vt:lpstr>Database System Environment</vt:lpstr>
      <vt:lpstr>DBMS Advantages</vt:lpstr>
      <vt:lpstr>Assignment#1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53</cp:revision>
  <dcterms:created xsi:type="dcterms:W3CDTF">2020-09-07T05:50:47Z</dcterms:created>
  <dcterms:modified xsi:type="dcterms:W3CDTF">2020-09-08T07:02:07Z</dcterms:modified>
</cp:coreProperties>
</file>