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76" r:id="rId2"/>
    <p:sldId id="314" r:id="rId3"/>
    <p:sldId id="420" r:id="rId4"/>
    <p:sldId id="421" r:id="rId5"/>
    <p:sldId id="418" r:id="rId6"/>
    <p:sldId id="423" r:id="rId7"/>
    <p:sldId id="427" r:id="rId8"/>
    <p:sldId id="424" r:id="rId9"/>
    <p:sldId id="428" r:id="rId10"/>
    <p:sldId id="426" r:id="rId11"/>
    <p:sldId id="469" r:id="rId12"/>
    <p:sldId id="434" r:id="rId13"/>
    <p:sldId id="482" r:id="rId14"/>
    <p:sldId id="470" r:id="rId15"/>
    <p:sldId id="431" r:id="rId16"/>
    <p:sldId id="471" r:id="rId17"/>
    <p:sldId id="432" r:id="rId18"/>
    <p:sldId id="438" r:id="rId19"/>
    <p:sldId id="437" r:id="rId20"/>
    <p:sldId id="472" r:id="rId21"/>
    <p:sldId id="439" r:id="rId22"/>
    <p:sldId id="440" r:id="rId23"/>
    <p:sldId id="441" r:id="rId24"/>
    <p:sldId id="442" r:id="rId25"/>
    <p:sldId id="443" r:id="rId26"/>
    <p:sldId id="444" r:id="rId27"/>
    <p:sldId id="445" r:id="rId28"/>
    <p:sldId id="446" r:id="rId29"/>
    <p:sldId id="447" r:id="rId30"/>
    <p:sldId id="448" r:id="rId31"/>
    <p:sldId id="449" r:id="rId32"/>
    <p:sldId id="450" r:id="rId33"/>
    <p:sldId id="460" r:id="rId34"/>
    <p:sldId id="461" r:id="rId35"/>
    <p:sldId id="451" r:id="rId36"/>
    <p:sldId id="452" r:id="rId37"/>
    <p:sldId id="453" r:id="rId38"/>
    <p:sldId id="463" r:id="rId39"/>
    <p:sldId id="455" r:id="rId40"/>
    <p:sldId id="467" r:id="rId41"/>
    <p:sldId id="462" r:id="rId42"/>
    <p:sldId id="456" r:id="rId43"/>
    <p:sldId id="457" r:id="rId44"/>
    <p:sldId id="459" r:id="rId45"/>
    <p:sldId id="464" r:id="rId46"/>
    <p:sldId id="465" r:id="rId47"/>
    <p:sldId id="466" r:id="rId48"/>
    <p:sldId id="468" r:id="rId49"/>
    <p:sldId id="473" r:id="rId50"/>
    <p:sldId id="474" r:id="rId51"/>
    <p:sldId id="476" r:id="rId52"/>
    <p:sldId id="477" r:id="rId53"/>
    <p:sldId id="478" r:id="rId54"/>
    <p:sldId id="479" r:id="rId55"/>
    <p:sldId id="480" r:id="rId56"/>
    <p:sldId id="481" r:id="rId57"/>
    <p:sldId id="47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4050" autoAdjust="0"/>
  </p:normalViewPr>
  <p:slideViewPr>
    <p:cSldViewPr>
      <p:cViewPr varScale="1">
        <p:scale>
          <a:sx n="98" d="100"/>
          <a:sy n="98" d="100"/>
        </p:scale>
        <p:origin x="1992" y="78"/>
      </p:cViewPr>
      <p:guideLst>
        <p:guide orient="horz" pos="2160"/>
        <p:guide pos="2880"/>
      </p:guideLst>
    </p:cSldViewPr>
  </p:slideViewPr>
  <p:outlineViewPr>
    <p:cViewPr>
      <p:scale>
        <a:sx n="33" d="100"/>
        <a:sy n="33" d="100"/>
      </p:scale>
      <p:origin x="48" y="11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11/19/2020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a:p>
        </p:txBody>
      </p:sp>
    </p:spTree>
    <p:extLst>
      <p:ext uri="{BB962C8B-B14F-4D97-AF65-F5344CB8AC3E}">
        <p14:creationId xmlns:p14="http://schemas.microsoft.com/office/powerpoint/2010/main" val="172570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4E034-6BAB-4DAD-B104-A04E6E920530}" type="slidenum">
              <a:rPr lang="en-US" smtClean="0"/>
              <a:pPr/>
              <a:t>1</a:t>
            </a:fld>
            <a:endParaRPr lang="en-US"/>
          </a:p>
        </p:txBody>
      </p:sp>
    </p:spTree>
    <p:extLst>
      <p:ext uri="{BB962C8B-B14F-4D97-AF65-F5344CB8AC3E}">
        <p14:creationId xmlns:p14="http://schemas.microsoft.com/office/powerpoint/2010/main" val="283720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http://sce.uhcl.edu/helm/RationalUnifiedProcess/process/modguide/md_acls2.htm</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32</a:t>
            </a:fld>
            <a:endParaRPr lang="en-US"/>
          </a:p>
        </p:txBody>
      </p:sp>
    </p:spTree>
    <p:extLst>
      <p:ext uri="{BB962C8B-B14F-4D97-AF65-F5344CB8AC3E}">
        <p14:creationId xmlns:p14="http://schemas.microsoft.com/office/powerpoint/2010/main" val="255556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These classes are sometimes called “surrogates”.</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39</a:t>
            </a:fld>
            <a:endParaRPr lang="en-US"/>
          </a:p>
        </p:txBody>
      </p:sp>
    </p:spTree>
    <p:extLst>
      <p:ext uri="{BB962C8B-B14F-4D97-AF65-F5344CB8AC3E}">
        <p14:creationId xmlns:p14="http://schemas.microsoft.com/office/powerpoint/2010/main" val="187023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57</a:t>
            </a:fld>
            <a:endParaRPr lang="en-US"/>
          </a:p>
        </p:txBody>
      </p:sp>
    </p:spTree>
    <p:extLst>
      <p:ext uri="{BB962C8B-B14F-4D97-AF65-F5344CB8AC3E}">
        <p14:creationId xmlns:p14="http://schemas.microsoft.com/office/powerpoint/2010/main" val="39401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Tree>
    <p:extLst>
      <p:ext uri="{BB962C8B-B14F-4D97-AF65-F5344CB8AC3E}">
        <p14:creationId xmlns:p14="http://schemas.microsoft.com/office/powerpoint/2010/main" val="192854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4</a:t>
            </a:fld>
            <a:endParaRPr lang="en-US"/>
          </a:p>
        </p:txBody>
      </p:sp>
    </p:spTree>
    <p:extLst>
      <p:ext uri="{BB962C8B-B14F-4D97-AF65-F5344CB8AC3E}">
        <p14:creationId xmlns:p14="http://schemas.microsoft.com/office/powerpoint/2010/main" val="88201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Analysis classes allow us to "play" with the distribution of responsibilities, re-allocating, as necessary.</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11</a:t>
            </a:fld>
            <a:endParaRPr lang="en-US"/>
          </a:p>
        </p:txBody>
      </p:sp>
    </p:spTree>
    <p:extLst>
      <p:ext uri="{BB962C8B-B14F-4D97-AF65-F5344CB8AC3E}">
        <p14:creationId xmlns:p14="http://schemas.microsoft.com/office/powerpoint/2010/main" val="239817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Boundary objects are responsible for supporting </a:t>
            </a:r>
            <a:r>
              <a:rPr lang="en-US" b="1" dirty="0" smtClean="0">
                <a:solidFill>
                  <a:srgbClr val="FFFF00"/>
                </a:solidFill>
              </a:rPr>
              <a:t>communications between the system’s external environment </a:t>
            </a:r>
            <a:r>
              <a:rPr lang="en-US" b="1" dirty="0" smtClean="0"/>
              <a:t>(e.g., its users, other systems, or hardware devices) and </a:t>
            </a:r>
            <a:r>
              <a:rPr lang="en-US" b="1" dirty="0" smtClean="0">
                <a:solidFill>
                  <a:srgbClr val="FFFF00"/>
                </a:solidFill>
              </a:rPr>
              <a:t>its internal workings</a:t>
            </a:r>
            <a:r>
              <a:rPr lang="en-US" b="1" dirty="0" smtClean="0"/>
              <a:t> (i.e., control and entity objects) </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25</a:t>
            </a:fld>
            <a:endParaRPr lang="en-US"/>
          </a:p>
        </p:txBody>
      </p:sp>
    </p:spTree>
    <p:extLst>
      <p:ext uri="{BB962C8B-B14F-4D97-AF65-F5344CB8AC3E}">
        <p14:creationId xmlns:p14="http://schemas.microsoft.com/office/powerpoint/2010/main" val="228413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One boundary class per use case/actor pair</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26</a:t>
            </a:fld>
            <a:endParaRPr lang="en-US"/>
          </a:p>
        </p:txBody>
      </p:sp>
    </p:spTree>
    <p:extLst>
      <p:ext uri="{BB962C8B-B14F-4D97-AF65-F5344CB8AC3E}">
        <p14:creationId xmlns:p14="http://schemas.microsoft.com/office/powerpoint/2010/main" val="103126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Boundary classes, however, are not used exclusively as a placeholder for a GUI</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Unlike view objects within the MVC pattern, </a:t>
            </a:r>
            <a:r>
              <a:rPr lang="en-US" b="1" dirty="0" smtClean="0">
                <a:solidFill>
                  <a:srgbClr val="FFFF00"/>
                </a:solidFill>
              </a:rPr>
              <a:t>a boundary object will always interface with a control object and never directly with an entity class</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27</a:t>
            </a:fld>
            <a:endParaRPr lang="en-US"/>
          </a:p>
        </p:txBody>
      </p:sp>
    </p:spTree>
    <p:extLst>
      <p:ext uri="{BB962C8B-B14F-4D97-AF65-F5344CB8AC3E}">
        <p14:creationId xmlns:p14="http://schemas.microsoft.com/office/powerpoint/2010/main" val="156245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29</a:t>
            </a:fld>
            <a:endParaRPr lang="en-US"/>
          </a:p>
        </p:txBody>
      </p:sp>
    </p:spTree>
    <p:extLst>
      <p:ext uri="{BB962C8B-B14F-4D97-AF65-F5344CB8AC3E}">
        <p14:creationId xmlns:p14="http://schemas.microsoft.com/office/powerpoint/2010/main" val="300583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By the 1980s it was commonly used to refer to existing computer systems to distinguish them from the design and implementation of new systems. Legacy was often heard during a conversion process, for example, when moving data from the legacy system to a new database.</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30</a:t>
            </a:fld>
            <a:endParaRPr lang="en-US"/>
          </a:p>
        </p:txBody>
      </p:sp>
    </p:spTree>
    <p:extLst>
      <p:ext uri="{BB962C8B-B14F-4D97-AF65-F5344CB8AC3E}">
        <p14:creationId xmlns:p14="http://schemas.microsoft.com/office/powerpoint/2010/main" val="333337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235E268-A590-49E4-AB1C-9AF22DAF9A5F}" type="datetime1">
              <a:rPr lang="en-US" smtClean="0"/>
              <a:t>11/19/2020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SDA</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D53AE-8A88-40FC-9A0C-73A16C2D8A78}" type="datetime1">
              <a:rPr lang="en-US" smtClean="0"/>
              <a:t>11/19/2020</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C8CBC4-B688-4B7D-84C2-5DFF405DB023}" type="datetime1">
              <a:rPr lang="en-US" smtClean="0"/>
              <a:t>11/19/2020</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4042B81-3828-47D7-8DA2-EC31E686CDC8}" type="datetime1">
              <a:rPr lang="en-US" smtClean="0"/>
              <a:t>11/19/2020</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2DA622-4F6D-40E0-953B-F189564F75D6}" type="datetime1">
              <a:rPr lang="en-US" smtClean="0"/>
              <a:t>11/19/2020</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3060217-7605-41DD-BB81-A2AACFB77A03}" type="datetime1">
              <a:rPr lang="en-US" smtClean="0"/>
              <a:t>11/19/2020</a:t>
            </a:fld>
            <a:endParaRPr lang="en-US"/>
          </a:p>
        </p:txBody>
      </p:sp>
      <p:sp>
        <p:nvSpPr>
          <p:cNvPr id="6" name="Footer Placeholder 5"/>
          <p:cNvSpPr>
            <a:spLocks noGrp="1"/>
          </p:cNvSpPr>
          <p:nvPr>
            <p:ph type="ftr" sz="quarter" idx="11"/>
          </p:nvPr>
        </p:nvSpPr>
        <p:spPr/>
        <p:txBody>
          <a:bodyPr/>
          <a:lstStyle/>
          <a:p>
            <a:r>
              <a:rPr lang="en-US" smtClean="0"/>
              <a:t>SDA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D6C6E0E-4CBF-4685-AEDF-7EC807098A46}" type="datetime1">
              <a:rPr lang="en-US" smtClean="0"/>
              <a:t>11/19/2020</a:t>
            </a:fld>
            <a:endParaRPr lang="en-US"/>
          </a:p>
        </p:txBody>
      </p:sp>
      <p:sp>
        <p:nvSpPr>
          <p:cNvPr id="8" name="Footer Placeholder 7"/>
          <p:cNvSpPr>
            <a:spLocks noGrp="1"/>
          </p:cNvSpPr>
          <p:nvPr>
            <p:ph type="ftr" sz="quarter" idx="11"/>
          </p:nvPr>
        </p:nvSpPr>
        <p:spPr/>
        <p:txBody>
          <a:bodyPr/>
          <a:lstStyle/>
          <a:p>
            <a:r>
              <a:rPr lang="en-US" smtClean="0"/>
              <a:t>SDA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D3F801-2AC2-47AB-93DA-2229DC3EBA4F}" type="datetime1">
              <a:rPr lang="en-US" smtClean="0"/>
              <a:t>11/19/2020</a:t>
            </a:fld>
            <a:endParaRPr lang="en-US"/>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7912B-7A6D-49C6-B106-DBAA4AB9DC11}" type="datetime1">
              <a:rPr lang="en-US" smtClean="0"/>
              <a:t>11/19/2020</a:t>
            </a:fld>
            <a:endParaRPr lang="en-US"/>
          </a:p>
        </p:txBody>
      </p:sp>
      <p:sp>
        <p:nvSpPr>
          <p:cNvPr id="3" name="Footer Placeholder 2"/>
          <p:cNvSpPr>
            <a:spLocks noGrp="1"/>
          </p:cNvSpPr>
          <p:nvPr>
            <p:ph type="ftr" sz="quarter" idx="11"/>
          </p:nvPr>
        </p:nvSpPr>
        <p:spPr/>
        <p:txBody>
          <a:bodyPr/>
          <a:lstStyle/>
          <a:p>
            <a:r>
              <a:rPr lang="en-US" smtClean="0"/>
              <a:t>SDA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3B0AC-2DA3-4FC0-99E3-CE913E61012C}" type="datetime1">
              <a:rPr lang="en-US" smtClean="0"/>
              <a:t>11/19/2020</a:t>
            </a:fld>
            <a:endParaRPr lang="en-US"/>
          </a:p>
        </p:txBody>
      </p:sp>
      <p:sp>
        <p:nvSpPr>
          <p:cNvPr id="6" name="Footer Placeholder 5"/>
          <p:cNvSpPr>
            <a:spLocks noGrp="1"/>
          </p:cNvSpPr>
          <p:nvPr>
            <p:ph type="ftr" sz="quarter" idx="11"/>
          </p:nvPr>
        </p:nvSpPr>
        <p:spPr/>
        <p:txBody>
          <a:bodyPr/>
          <a:lstStyle/>
          <a:p>
            <a:r>
              <a:rPr lang="en-US" smtClean="0"/>
              <a:t>SDA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1618B-093E-40E9-9B41-4928B2162AFC}" type="datetime1">
              <a:rPr lang="en-US" smtClean="0"/>
              <a:t>11/19/2020</a:t>
            </a:fld>
            <a:endParaRPr lang="en-US"/>
          </a:p>
        </p:txBody>
      </p:sp>
      <p:sp>
        <p:nvSpPr>
          <p:cNvPr id="6" name="Footer Placeholder 5"/>
          <p:cNvSpPr>
            <a:spLocks noGrp="1"/>
          </p:cNvSpPr>
          <p:nvPr>
            <p:ph type="ftr" sz="quarter" idx="11"/>
          </p:nvPr>
        </p:nvSpPr>
        <p:spPr/>
        <p:txBody>
          <a:bodyPr/>
          <a:lstStyle/>
          <a:p>
            <a:r>
              <a:rPr lang="en-US" smtClean="0"/>
              <a:t>SDA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1B8812C-1FCB-4946-9FBF-1E1D6D5A8DF8}" type="datetime1">
              <a:rPr lang="en-US" smtClean="0"/>
              <a:t>11/19/2020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SDA</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bab.jaffar@nu.edu.p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0" y="1371600"/>
            <a:ext cx="3124200" cy="54864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24200" y="5943600"/>
            <a:ext cx="6019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13716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33800" y="1676400"/>
            <a:ext cx="4800600" cy="1261884"/>
          </a:xfrm>
          <a:prstGeom prst="rect">
            <a:avLst/>
          </a:prstGeom>
          <a:noFill/>
        </p:spPr>
        <p:txBody>
          <a:bodyPr wrap="square" rtlCol="0">
            <a:spAutoFit/>
          </a:bodyPr>
          <a:lstStyle/>
          <a:p>
            <a:pPr algn="ctr"/>
            <a:r>
              <a:rPr lang="en-US" sz="2800" b="1" dirty="0" smtClean="0">
                <a:solidFill>
                  <a:schemeClr val="bg1">
                    <a:lumMod val="75000"/>
                    <a:lumOff val="25000"/>
                  </a:schemeClr>
                </a:solidFill>
                <a:latin typeface="Comic Sans MS" pitchFamily="66" charset="0"/>
              </a:rPr>
              <a:t>Object Oriented Analysis and Design</a:t>
            </a:r>
          </a:p>
          <a:p>
            <a:pPr algn="ctr"/>
            <a:r>
              <a:rPr lang="en-US" sz="2000" b="1" dirty="0" smtClean="0">
                <a:solidFill>
                  <a:schemeClr val="bg1">
                    <a:lumMod val="75000"/>
                    <a:lumOff val="25000"/>
                  </a:schemeClr>
                </a:solidFill>
                <a:latin typeface="Comic Sans MS" pitchFamily="66" charset="0"/>
              </a:rPr>
              <a:t>CS-309</a:t>
            </a:r>
            <a:endParaRPr lang="en-US" sz="2000" b="1" dirty="0">
              <a:solidFill>
                <a:schemeClr val="bg1">
                  <a:lumMod val="75000"/>
                  <a:lumOff val="25000"/>
                </a:schemeClr>
              </a:solidFill>
              <a:latin typeface="Comic Sans MS" pitchFamily="66" charset="0"/>
            </a:endParaRPr>
          </a:p>
        </p:txBody>
      </p:sp>
      <p:sp>
        <p:nvSpPr>
          <p:cNvPr id="11" name="TextBox 10"/>
          <p:cNvSpPr txBox="1"/>
          <p:nvPr/>
        </p:nvSpPr>
        <p:spPr>
          <a:xfrm>
            <a:off x="381000" y="4588571"/>
            <a:ext cx="2524652" cy="630942"/>
          </a:xfrm>
          <a:prstGeom prst="rect">
            <a:avLst/>
          </a:prstGeom>
          <a:noFill/>
        </p:spPr>
        <p:txBody>
          <a:bodyPr wrap="square" rtlCol="0">
            <a:spAutoFit/>
          </a:bodyPr>
          <a:lstStyle/>
          <a:p>
            <a:pPr algn="ctr"/>
            <a:r>
              <a:rPr lang="en-US" dirty="0" err="1" smtClean="0"/>
              <a:t>Rubab</a:t>
            </a:r>
            <a:r>
              <a:rPr lang="en-US" dirty="0" smtClean="0"/>
              <a:t> </a:t>
            </a:r>
            <a:r>
              <a:rPr lang="en-US" dirty="0" err="1" smtClean="0"/>
              <a:t>Jaffar</a:t>
            </a:r>
            <a:endParaRPr lang="en-US" dirty="0" smtClean="0"/>
          </a:p>
          <a:p>
            <a:r>
              <a:rPr lang="en-US" sz="1700" dirty="0" smtClean="0">
                <a:hlinkClick r:id="rId3"/>
              </a:rPr>
              <a:t>rubab.jaffar@nu.edu.pk</a:t>
            </a:r>
            <a:endParaRPr lang="en-US" sz="1700" dirty="0" smtClean="0"/>
          </a:p>
        </p:txBody>
      </p:sp>
      <p:sp>
        <p:nvSpPr>
          <p:cNvPr id="2" name="TextBox 1"/>
          <p:cNvSpPr txBox="1"/>
          <p:nvPr/>
        </p:nvSpPr>
        <p:spPr>
          <a:xfrm>
            <a:off x="685800" y="3276600"/>
            <a:ext cx="1981200" cy="1015663"/>
          </a:xfrm>
          <a:prstGeom prst="rect">
            <a:avLst/>
          </a:prstGeom>
          <a:noFill/>
        </p:spPr>
        <p:txBody>
          <a:bodyPr wrap="square" rtlCol="0">
            <a:spAutoFit/>
          </a:bodyPr>
          <a:lstStyle/>
          <a:p>
            <a:pPr algn="ctr"/>
            <a:r>
              <a:rPr lang="en-US" sz="2000" b="1" dirty="0" smtClean="0">
                <a:solidFill>
                  <a:schemeClr val="bg1"/>
                </a:solidFill>
              </a:rPr>
              <a:t>Lecture # </a:t>
            </a:r>
            <a:r>
              <a:rPr lang="en-US" sz="2000" b="1" dirty="0" smtClean="0">
                <a:solidFill>
                  <a:schemeClr val="bg1"/>
                </a:solidFill>
              </a:rPr>
              <a:t>33</a:t>
            </a:r>
          </a:p>
          <a:p>
            <a:pPr algn="ctr"/>
            <a:r>
              <a:rPr lang="en-US" sz="2000" b="1" smtClean="0">
                <a:solidFill>
                  <a:schemeClr val="bg1"/>
                </a:solidFill>
              </a:rPr>
              <a:t>19 Nov</a:t>
            </a:r>
            <a:endParaRPr lang="en-US" sz="2000" b="1" dirty="0" smtClean="0">
              <a:solidFill>
                <a:schemeClr val="bg1"/>
              </a:solidFill>
            </a:endParaRPr>
          </a:p>
          <a:p>
            <a:pPr algn="ctr"/>
            <a:endParaRPr lang="en-US" sz="2000" b="1" dirty="0">
              <a:solidFill>
                <a:schemeClr val="bg1"/>
              </a:solidFill>
            </a:endParaRPr>
          </a:p>
        </p:txBody>
      </p:sp>
      <p:sp>
        <p:nvSpPr>
          <p:cNvPr id="13" name="TextBox 12"/>
          <p:cNvSpPr txBox="1"/>
          <p:nvPr/>
        </p:nvSpPr>
        <p:spPr>
          <a:xfrm>
            <a:off x="76200" y="2057400"/>
            <a:ext cx="3048000" cy="830997"/>
          </a:xfrm>
          <a:prstGeom prst="rect">
            <a:avLst/>
          </a:prstGeom>
          <a:noFill/>
        </p:spPr>
        <p:txBody>
          <a:bodyPr wrap="square" rtlCol="0">
            <a:spAutoFit/>
          </a:bodyPr>
          <a:lstStyle/>
          <a:p>
            <a:pPr algn="ctr"/>
            <a:r>
              <a:rPr lang="en-US" sz="2400" b="1" dirty="0" smtClean="0"/>
              <a:t>Use Case Realization</a:t>
            </a:r>
            <a:endParaRPr lang="en-US" sz="2400" b="1" dirty="0"/>
          </a:p>
        </p:txBody>
      </p:sp>
      <p:pic>
        <p:nvPicPr>
          <p:cNvPr id="14" name="Picture 13" descr="National University of Computer and Emerging Sciences logo.png"/>
          <p:cNvPicPr/>
          <p:nvPr/>
        </p:nvPicPr>
        <p:blipFill>
          <a:blip r:embed="rId4"/>
          <a:srcRect/>
          <a:stretch>
            <a:fillRect/>
          </a:stretch>
        </p:blipFill>
        <p:spPr bwMode="auto">
          <a:xfrm>
            <a:off x="5054600" y="3263900"/>
            <a:ext cx="2381250" cy="2390775"/>
          </a:xfrm>
          <a:prstGeom prst="rect">
            <a:avLst/>
          </a:prstGeom>
          <a:noFill/>
          <a:ln w="9525">
            <a:noFill/>
            <a:miter lim="800000"/>
            <a:headEnd/>
            <a:tailEnd/>
          </a:ln>
        </p:spPr>
      </p:pic>
    </p:spTree>
    <p:extLst>
      <p:ext uri="{BB962C8B-B14F-4D97-AF65-F5344CB8AC3E}">
        <p14:creationId xmlns:p14="http://schemas.microsoft.com/office/powerpoint/2010/main" val="3790598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Review: Class</a:t>
            </a:r>
            <a:endParaRPr lang="en-US" dirty="0"/>
          </a:p>
        </p:txBody>
      </p:sp>
      <p:sp>
        <p:nvSpPr>
          <p:cNvPr id="5" name="Content Placeholder 4"/>
          <p:cNvSpPr>
            <a:spLocks noGrp="1"/>
          </p:cNvSpPr>
          <p:nvPr>
            <p:ph idx="1"/>
          </p:nvPr>
        </p:nvSpPr>
        <p:spPr>
          <a:xfrm>
            <a:off x="76200" y="914400"/>
            <a:ext cx="8915400" cy="5211763"/>
          </a:xfrm>
        </p:spPr>
        <p:txBody>
          <a:bodyPr>
            <a:normAutofit fontScale="85000" lnSpcReduction="10000"/>
          </a:bodyPr>
          <a:lstStyle/>
          <a:p>
            <a:pPr algn="just"/>
            <a:r>
              <a:rPr lang="en-US" dirty="0" smtClean="0"/>
              <a:t>A class is a description of a set of objects that share the same attributes, operations, relationships, and semantics </a:t>
            </a:r>
          </a:p>
          <a:p>
            <a:pPr algn="just"/>
            <a:endParaRPr lang="en-US" dirty="0" smtClean="0"/>
          </a:p>
          <a:p>
            <a:pPr algn="just"/>
            <a:r>
              <a:rPr lang="en-US" dirty="0" smtClean="0"/>
              <a:t>A class is an abstraction in that it</a:t>
            </a:r>
          </a:p>
          <a:p>
            <a:pPr algn="just"/>
            <a:endParaRPr lang="en-US" dirty="0" smtClean="0"/>
          </a:p>
          <a:p>
            <a:pPr lvl="1" algn="just"/>
            <a:r>
              <a:rPr lang="en-US" sz="1900" dirty="0" smtClean="0"/>
              <a:t>Emphasizes relevant characteristics; suppresses others</a:t>
            </a:r>
          </a:p>
          <a:p>
            <a:pPr lvl="1" algn="just"/>
            <a:r>
              <a:rPr lang="en-US" sz="1900" dirty="0" smtClean="0"/>
              <a:t>Consists of the three sections indicated</a:t>
            </a:r>
          </a:p>
          <a:p>
            <a:pPr lvl="2" algn="just"/>
            <a:r>
              <a:rPr lang="en-US" sz="1900" dirty="0" smtClean="0"/>
              <a:t>First section: Class name</a:t>
            </a:r>
          </a:p>
          <a:p>
            <a:pPr lvl="2" algn="just"/>
            <a:r>
              <a:rPr lang="en-US" sz="1900" dirty="0" smtClean="0"/>
              <a:t>Second section: structure (attributes)</a:t>
            </a:r>
          </a:p>
          <a:p>
            <a:pPr lvl="2" algn="just"/>
            <a:r>
              <a:rPr lang="en-US" sz="1900" dirty="0" smtClean="0"/>
              <a:t>Third section: behavior (operations)</a:t>
            </a:r>
          </a:p>
          <a:p>
            <a:pPr lvl="1" algn="just"/>
            <a:r>
              <a:rPr lang="en-US" sz="1900" dirty="0" smtClean="0"/>
              <a:t>For analysis classes, these entries are sufficient!</a:t>
            </a:r>
          </a:p>
          <a:p>
            <a:pPr lvl="1" algn="just"/>
            <a:endParaRPr lang="en-US" sz="1900" dirty="0" smtClean="0"/>
          </a:p>
          <a:p>
            <a:pPr algn="just"/>
            <a:r>
              <a:rPr lang="en-US" dirty="0" smtClean="0"/>
              <a:t>An object is an instance of a class with a well-defined boundary and unique identity that encapsulates state and behavior</a:t>
            </a:r>
          </a:p>
          <a:p>
            <a:pPr algn="just"/>
            <a:endParaRPr lang="en-US" dirty="0" smtClean="0"/>
          </a:p>
          <a:p>
            <a:pPr algn="just"/>
            <a:r>
              <a:rPr lang="en-US" dirty="0" smtClean="0"/>
              <a:t>Encapsulation is the hiding of a software object’s internal representation</a:t>
            </a:r>
          </a:p>
          <a:p>
            <a:pPr algn="just"/>
            <a:endParaRPr lang="en-US" dirty="0" smtClean="0"/>
          </a:p>
          <a:p>
            <a:pPr algn="just"/>
            <a:endParaRPr lang="en-US" dirty="0"/>
          </a:p>
        </p:txBody>
      </p:sp>
      <p:pic>
        <p:nvPicPr>
          <p:cNvPr id="6" name="Picture 5"/>
          <p:cNvPicPr/>
          <p:nvPr/>
        </p:nvPicPr>
        <p:blipFill>
          <a:blip r:embed="rId2"/>
          <a:srcRect/>
          <a:stretch>
            <a:fillRect/>
          </a:stretch>
        </p:blipFill>
        <p:spPr bwMode="auto">
          <a:xfrm>
            <a:off x="6934200" y="1524000"/>
            <a:ext cx="2133600" cy="2114550"/>
          </a:xfrm>
          <a:prstGeom prst="rect">
            <a:avLst/>
          </a:prstGeom>
          <a:noFill/>
          <a:ln w="9525">
            <a:noFill/>
            <a:miter lim="800000"/>
            <a:headEnd/>
            <a:tailEnd/>
          </a:ln>
        </p:spPr>
      </p:pic>
      <p:sp>
        <p:nvSpPr>
          <p:cNvPr id="7"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Classes - Early Conceptual Model</a:t>
            </a:r>
            <a:endParaRPr lang="en-US" dirty="0"/>
          </a:p>
        </p:txBody>
      </p:sp>
      <p:sp>
        <p:nvSpPr>
          <p:cNvPr id="3" name="Content Placeholder 2"/>
          <p:cNvSpPr>
            <a:spLocks noGrp="1"/>
          </p:cNvSpPr>
          <p:nvPr>
            <p:ph idx="1"/>
          </p:nvPr>
        </p:nvSpPr>
        <p:spPr>
          <a:xfrm>
            <a:off x="228600" y="1600200"/>
            <a:ext cx="8686800" cy="4876800"/>
          </a:xfrm>
        </p:spPr>
        <p:txBody>
          <a:bodyPr>
            <a:normAutofit fontScale="92500"/>
          </a:bodyPr>
          <a:lstStyle/>
          <a:p>
            <a:pPr algn="just"/>
            <a:r>
              <a:rPr lang="en-US" b="1" dirty="0" smtClean="0"/>
              <a:t>The analysis classes, taken together, represent an early conceptual model of the system.</a:t>
            </a:r>
          </a:p>
          <a:p>
            <a:pPr algn="just"/>
            <a:r>
              <a:rPr lang="en-US" b="1" dirty="0" smtClean="0"/>
              <a:t>This conceptual model evolves quickly and remains fluid for some time as different representations and their implications are explored.</a:t>
            </a:r>
          </a:p>
          <a:p>
            <a:pPr algn="just"/>
            <a:r>
              <a:rPr lang="en-US" b="1" dirty="0" smtClean="0"/>
              <a:t>Analysis classes are early estimations of the composition of the system; they rarely survive intact into implementation.</a:t>
            </a:r>
          </a:p>
          <a:p>
            <a:pPr algn="just"/>
            <a:r>
              <a:rPr lang="en-US" b="1" dirty="0" smtClean="0"/>
              <a:t>Many of the analysis classes morph into something else later on (subsystems, components, split classes, combined classes).</a:t>
            </a:r>
          </a:p>
          <a:p>
            <a:pPr algn="just"/>
            <a:r>
              <a:rPr lang="en-US" b="1" dirty="0" smtClean="0"/>
              <a:t>They provide us with a way of capturing the required behaviors in a form that we can use to explore the behavior and composition of the system.</a:t>
            </a:r>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872256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Candidate Classes from Behavior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Will use three perspectives of the system to identify these classes.</a:t>
            </a:r>
          </a:p>
          <a:p>
            <a:pPr lvl="1" algn="just"/>
            <a:r>
              <a:rPr lang="en-US" dirty="0" smtClean="0"/>
              <a:t>The ‘boundary’ between the system and its actors</a:t>
            </a:r>
          </a:p>
          <a:p>
            <a:pPr lvl="1" algn="just"/>
            <a:r>
              <a:rPr lang="en-US" dirty="0" smtClean="0"/>
              <a:t>The information’ the system uses</a:t>
            </a:r>
          </a:p>
          <a:p>
            <a:pPr lvl="1" algn="just"/>
            <a:r>
              <a:rPr lang="en-US" dirty="0" smtClean="0"/>
              <a:t>The ‘control logic’ of the system</a:t>
            </a:r>
          </a:p>
          <a:p>
            <a:pPr algn="just"/>
            <a:r>
              <a:rPr lang="en-US" dirty="0" smtClean="0"/>
              <a:t>Will use stereotypes to represent these perspectives (boundary, control, entity)</a:t>
            </a:r>
          </a:p>
          <a:p>
            <a:pPr lvl="1" algn="just"/>
            <a:r>
              <a:rPr lang="en-US" dirty="0" smtClean="0"/>
              <a:t>These are conveniences used during analysis that will disappear or be transitioned into different design elements during the design process.</a:t>
            </a:r>
          </a:p>
          <a:p>
            <a:pPr algn="just"/>
            <a:r>
              <a:rPr lang="en-US" dirty="0" smtClean="0"/>
              <a:t>Will result in a more robust model because these are the three things that are most likely to change in system and so we isolate them so that we can treat them separately.</a:t>
            </a:r>
          </a:p>
          <a:p>
            <a:pPr lvl="1" algn="just"/>
            <a:r>
              <a:rPr lang="en-US" dirty="0" smtClean="0"/>
              <a:t>That is, the interface/boundary, the control, and the key system entities.….</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Analysis Class?</a:t>
            </a:r>
            <a:endParaRPr lang="en-US" dirty="0"/>
          </a:p>
        </p:txBody>
      </p:sp>
      <p:pic>
        <p:nvPicPr>
          <p:cNvPr id="5" name="Picture 4"/>
          <p:cNvPicPr/>
          <p:nvPr/>
        </p:nvPicPr>
        <p:blipFill>
          <a:blip r:embed="rId2"/>
          <a:srcRect/>
          <a:stretch>
            <a:fillRect/>
          </a:stretch>
        </p:blipFill>
        <p:spPr bwMode="auto">
          <a:xfrm>
            <a:off x="1814513" y="1600200"/>
            <a:ext cx="5038725" cy="4467225"/>
          </a:xfrm>
          <a:prstGeom prst="rect">
            <a:avLst/>
          </a:prstGeom>
          <a:noFill/>
          <a:ln w="9525">
            <a:noFill/>
            <a:miter lim="800000"/>
            <a:headEnd/>
            <a:tailEnd/>
          </a:ln>
        </p:spPr>
      </p:pic>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
        <p:nvSpPr>
          <p:cNvPr id="4" name="Content Placeholder 3"/>
          <p:cNvSpPr>
            <a:spLocks noGrp="1"/>
          </p:cNvSpPr>
          <p:nvPr>
            <p:ph idx="1"/>
          </p:nvPr>
        </p:nvSpPr>
        <p:spPr>
          <a:xfrm>
            <a:off x="457200" y="1600200"/>
            <a:ext cx="6858000" cy="4525963"/>
          </a:xfrm>
        </p:spPr>
        <p:txBody>
          <a:bodyPr/>
          <a:lstStyle/>
          <a:p>
            <a:endParaRPr lang="en-US" dirty="0"/>
          </a:p>
        </p:txBody>
      </p:sp>
    </p:spTree>
    <p:extLst>
      <p:ext uri="{BB962C8B-B14F-4D97-AF65-F5344CB8AC3E}">
        <p14:creationId xmlns:p14="http://schemas.microsoft.com/office/powerpoint/2010/main" val="1625133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Analysis Class?</a:t>
            </a:r>
            <a:endParaRPr lang="en-US" dirty="0"/>
          </a:p>
        </p:txBody>
      </p:sp>
      <p:sp>
        <p:nvSpPr>
          <p:cNvPr id="3" name="Content Placeholder 2"/>
          <p:cNvSpPr>
            <a:spLocks noGrp="1"/>
          </p:cNvSpPr>
          <p:nvPr>
            <p:ph idx="1"/>
          </p:nvPr>
        </p:nvSpPr>
        <p:spPr>
          <a:xfrm>
            <a:off x="228600" y="1600200"/>
            <a:ext cx="3505200" cy="4525963"/>
          </a:xfrm>
        </p:spPr>
        <p:txBody>
          <a:bodyPr>
            <a:normAutofit fontScale="92500" lnSpcReduction="10000"/>
          </a:bodyPr>
          <a:lstStyle/>
          <a:p>
            <a:pPr algn="just"/>
            <a:r>
              <a:rPr lang="en-US" b="1" dirty="0" smtClean="0"/>
              <a:t>Can use with the name of the stereotype In </a:t>
            </a:r>
            <a:r>
              <a:rPr lang="en-US" b="1" dirty="0" err="1" smtClean="0"/>
              <a:t>guillemets</a:t>
            </a:r>
            <a:r>
              <a:rPr lang="en-US" b="1" dirty="0" smtClean="0"/>
              <a:t> or as symbols with unique icons.</a:t>
            </a:r>
          </a:p>
          <a:p>
            <a:pPr algn="just"/>
            <a:r>
              <a:rPr lang="en-US" b="1" dirty="0" smtClean="0"/>
              <a:t>Finding a candidate set of classes is the first part of </a:t>
            </a:r>
            <a:r>
              <a:rPr lang="en-US" b="1" dirty="0" smtClean="0">
                <a:solidFill>
                  <a:srgbClr val="FFFF00"/>
                </a:solidFill>
              </a:rPr>
              <a:t>transforming a mere statement of required behavior to a description of how the System will work.</a:t>
            </a:r>
          </a:p>
          <a:p>
            <a:pPr algn="just"/>
            <a:endParaRPr lang="en-US" b="1" dirty="0"/>
          </a:p>
        </p:txBody>
      </p:sp>
      <p:pic>
        <p:nvPicPr>
          <p:cNvPr id="5" name="Picture 4"/>
          <p:cNvPicPr/>
          <p:nvPr/>
        </p:nvPicPr>
        <p:blipFill>
          <a:blip r:embed="rId2"/>
          <a:srcRect/>
          <a:stretch>
            <a:fillRect/>
          </a:stretch>
        </p:blipFill>
        <p:spPr bwMode="auto">
          <a:xfrm>
            <a:off x="3962400" y="1600200"/>
            <a:ext cx="5038725" cy="4467225"/>
          </a:xfrm>
          <a:prstGeom prst="rect">
            <a:avLst/>
          </a:prstGeom>
          <a:noFill/>
          <a:ln w="9525">
            <a:noFill/>
            <a:miter lim="800000"/>
            <a:headEnd/>
            <a:tailEnd/>
          </a:ln>
        </p:spPr>
      </p:pic>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427470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Classes From Use-Case Behavior</a:t>
            </a:r>
            <a:endParaRPr lang="en-US" dirty="0"/>
          </a:p>
        </p:txBody>
      </p:sp>
      <p:sp>
        <p:nvSpPr>
          <p:cNvPr id="3" name="Content Placeholder 2"/>
          <p:cNvSpPr>
            <a:spLocks noGrp="1"/>
          </p:cNvSpPr>
          <p:nvPr>
            <p:ph idx="1"/>
          </p:nvPr>
        </p:nvSpPr>
        <p:spPr/>
        <p:txBody>
          <a:bodyPr/>
          <a:lstStyle/>
          <a:p>
            <a:pPr algn="just"/>
            <a:r>
              <a:rPr lang="en-US" b="1" dirty="0" smtClean="0"/>
              <a:t>The complete behavior of a use case has to be distributed to analysis classes</a:t>
            </a:r>
          </a:p>
          <a:p>
            <a:pPr algn="just"/>
            <a:r>
              <a:rPr lang="en-US" b="1" dirty="0" smtClean="0"/>
              <a:t>We must ‘identify’ these classes – identify, name, and briefly describe in a few sentences.</a:t>
            </a:r>
          </a:p>
          <a:p>
            <a:pPr algn="just"/>
            <a:endParaRPr lang="en-US" b="1" dirty="0"/>
          </a:p>
        </p:txBody>
      </p:sp>
      <p:pic>
        <p:nvPicPr>
          <p:cNvPr id="5" name="Picture 4"/>
          <p:cNvPicPr/>
          <p:nvPr/>
        </p:nvPicPr>
        <p:blipFill>
          <a:blip r:embed="rId2"/>
          <a:srcRect/>
          <a:stretch>
            <a:fillRect/>
          </a:stretch>
        </p:blipFill>
        <p:spPr bwMode="auto">
          <a:xfrm>
            <a:off x="1295400" y="3352800"/>
            <a:ext cx="6934200" cy="2971800"/>
          </a:xfrm>
          <a:prstGeom prst="rect">
            <a:avLst/>
          </a:prstGeom>
          <a:noFill/>
          <a:ln w="9525">
            <a:noFill/>
            <a:miter lim="800000"/>
            <a:headEnd/>
            <a:tailEnd/>
          </a:ln>
        </p:spPr>
      </p:pic>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effectLst/>
              </a:rPr>
              <a:t>Analysis Classes: A First Step</a:t>
            </a:r>
            <a:br>
              <a:rPr lang="en-US" sz="4800" dirty="0" smtClean="0">
                <a:effectLst/>
              </a:rPr>
            </a:br>
            <a:r>
              <a:rPr lang="en-US" sz="4800" dirty="0" smtClean="0">
                <a:effectLst/>
              </a:rPr>
              <a:t>Towards Executables</a:t>
            </a:r>
            <a:endParaRPr lang="en-US" sz="4800" dirty="0">
              <a:effectLst/>
            </a:endParaRPr>
          </a:p>
        </p:txBody>
      </p:sp>
      <p:pic>
        <p:nvPicPr>
          <p:cNvPr id="4" name="Content Placeholder 3"/>
          <p:cNvPicPr>
            <a:picLocks noGrp="1"/>
          </p:cNvPicPr>
          <p:nvPr>
            <p:ph idx="1"/>
          </p:nvPr>
        </p:nvPicPr>
        <p:blipFill>
          <a:blip r:embed="rId2"/>
          <a:srcRect/>
          <a:stretch>
            <a:fillRect/>
          </a:stretch>
        </p:blipFill>
        <p:spPr bwMode="auto">
          <a:xfrm>
            <a:off x="1029750" y="1798637"/>
            <a:ext cx="7084499" cy="4525963"/>
          </a:xfrm>
          <a:prstGeom prst="rect">
            <a:avLst/>
          </a:prstGeom>
          <a:noFill/>
          <a:ln w="9525">
            <a:noFill/>
            <a:miter lim="800000"/>
            <a:headEnd/>
            <a:tailEnd/>
          </a:ln>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2396149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Classes</a:t>
            </a:r>
            <a:endParaRPr lang="en-US" dirty="0"/>
          </a:p>
        </p:txBody>
      </p:sp>
      <p:sp>
        <p:nvSpPr>
          <p:cNvPr id="3" name="Content Placeholder 2"/>
          <p:cNvSpPr>
            <a:spLocks noGrp="1"/>
          </p:cNvSpPr>
          <p:nvPr>
            <p:ph idx="1"/>
          </p:nvPr>
        </p:nvSpPr>
        <p:spPr/>
        <p:txBody>
          <a:bodyPr>
            <a:normAutofit/>
          </a:bodyPr>
          <a:lstStyle/>
          <a:p>
            <a:pPr algn="just"/>
            <a:r>
              <a:rPr lang="en-US" b="1" dirty="0" smtClean="0"/>
              <a:t>Analysis classes represent an early conceptual model for ‘things in the system which have responsibilities and behaviors’.</a:t>
            </a:r>
          </a:p>
          <a:p>
            <a:pPr algn="just"/>
            <a:endParaRPr lang="en-US" b="1" dirty="0" smtClean="0"/>
          </a:p>
          <a:p>
            <a:pPr algn="just"/>
            <a:r>
              <a:rPr lang="en-US" b="1" dirty="0" smtClean="0"/>
              <a:t>Analysis classes are used to capture a ‘first-draft’, rough-cut of the object model of the system.</a:t>
            </a:r>
          </a:p>
          <a:p>
            <a:pPr algn="just"/>
            <a:endParaRPr lang="en-US" b="1" dirty="0" smtClean="0"/>
          </a:p>
          <a:p>
            <a:pPr algn="just"/>
            <a:r>
              <a:rPr lang="en-US" b="1" dirty="0" smtClean="0"/>
              <a:t>Analysis classes handle primary functional requirements, interface requirements, and some control - and model these objects from the problem domain perspective.</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Analysis Classes</a:t>
            </a:r>
            <a:endParaRPr lang="en-US" dirty="0"/>
          </a:p>
        </p:txBody>
      </p:sp>
      <p:sp>
        <p:nvSpPr>
          <p:cNvPr id="3" name="Content Placeholder 2"/>
          <p:cNvSpPr>
            <a:spLocks noGrp="1"/>
          </p:cNvSpPr>
          <p:nvPr>
            <p:ph idx="1"/>
          </p:nvPr>
        </p:nvSpPr>
        <p:spPr/>
        <p:txBody>
          <a:bodyPr/>
          <a:lstStyle/>
          <a:p>
            <a:pPr algn="just"/>
            <a:r>
              <a:rPr lang="en-US" b="1" dirty="0" smtClean="0"/>
              <a:t>To help us understand how to approach OOAD, RUP provides a pattern that we will apply to the use case realization process</a:t>
            </a:r>
          </a:p>
          <a:p>
            <a:pPr algn="just"/>
            <a:endParaRPr lang="en-US" b="1" dirty="0" smtClean="0"/>
          </a:p>
          <a:p>
            <a:pPr algn="just"/>
            <a:r>
              <a:rPr lang="en-US" b="1" dirty="0" smtClean="0"/>
              <a:t>Patterns address common design problems by providing generalized solutions for these problems </a:t>
            </a:r>
          </a:p>
          <a:p>
            <a:pPr algn="just"/>
            <a:endParaRPr lang="en-US" b="1" dirty="0" smtClean="0"/>
          </a:p>
          <a:p>
            <a:pPr algn="just"/>
            <a:r>
              <a:rPr lang="en-US" b="1" dirty="0" smtClean="0"/>
              <a:t>The major benefit of utilizing a pattern is that the pattern documents existing, well-proven design experience </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 Control, and           Boundary Design Pattern</a:t>
            </a:r>
            <a:endParaRPr lang="en-US" dirty="0"/>
          </a:p>
        </p:txBody>
      </p:sp>
      <p:sp>
        <p:nvSpPr>
          <p:cNvPr id="3" name="Content Placeholder 2"/>
          <p:cNvSpPr>
            <a:spLocks noGrp="1"/>
          </p:cNvSpPr>
          <p:nvPr>
            <p:ph idx="1"/>
          </p:nvPr>
        </p:nvSpPr>
        <p:spPr/>
        <p:txBody>
          <a:bodyPr>
            <a:normAutofit lnSpcReduction="10000"/>
          </a:bodyPr>
          <a:lstStyle/>
          <a:p>
            <a:pPr algn="just"/>
            <a:endParaRPr lang="en-US" b="1" dirty="0" smtClean="0"/>
          </a:p>
          <a:p>
            <a:pPr algn="just"/>
            <a:r>
              <a:rPr lang="en-US" b="1" dirty="0" smtClean="0"/>
              <a:t>The ECB pattern represents a refinement of the model-view-controller (MVC) design pattern, a pattern that dates back to the early days of the Smalltalk-80 object-oriented language</a:t>
            </a:r>
          </a:p>
          <a:p>
            <a:pPr algn="just"/>
            <a:endParaRPr lang="en-US" b="1" dirty="0" smtClean="0"/>
          </a:p>
          <a:p>
            <a:pPr algn="just"/>
            <a:r>
              <a:rPr lang="en-US" b="1" dirty="0" smtClean="0"/>
              <a:t>The goal of the MVC design pattern is to </a:t>
            </a:r>
            <a:r>
              <a:rPr lang="en-US" b="1" dirty="0" smtClean="0">
                <a:solidFill>
                  <a:srgbClr val="FFFF00"/>
                </a:solidFill>
              </a:rPr>
              <a:t>decompose the application </a:t>
            </a:r>
            <a:r>
              <a:rPr lang="en-US" b="1" dirty="0" smtClean="0"/>
              <a:t>into three distinct types of objects: </a:t>
            </a:r>
          </a:p>
          <a:p>
            <a:pPr lvl="1" algn="just"/>
            <a:r>
              <a:rPr lang="en-US" b="1" dirty="0" smtClean="0">
                <a:solidFill>
                  <a:srgbClr val="FFFF00"/>
                </a:solidFill>
              </a:rPr>
              <a:t>Model Objects</a:t>
            </a:r>
            <a:r>
              <a:rPr lang="en-US" b="1" dirty="0" smtClean="0"/>
              <a:t>: It expresses the application's behavior</a:t>
            </a:r>
          </a:p>
          <a:p>
            <a:pPr lvl="1" algn="just"/>
            <a:r>
              <a:rPr lang="en-US" b="1" dirty="0" smtClean="0">
                <a:solidFill>
                  <a:srgbClr val="FFFF00"/>
                </a:solidFill>
              </a:rPr>
              <a:t>View Objects</a:t>
            </a:r>
            <a:r>
              <a:rPr lang="en-US" b="1" dirty="0" smtClean="0"/>
              <a:t>: any output representation of information</a:t>
            </a:r>
          </a:p>
          <a:p>
            <a:pPr lvl="1" algn="just"/>
            <a:r>
              <a:rPr lang="en-US" b="1" dirty="0" smtClean="0">
                <a:solidFill>
                  <a:srgbClr val="FFFF00"/>
                </a:solidFill>
              </a:rPr>
              <a:t>Controller Objects: </a:t>
            </a:r>
            <a:r>
              <a:rPr lang="en-US" b="1" dirty="0" smtClean="0"/>
              <a:t>accepts input and converts it to commands for the model or view</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type="body" idx="1"/>
          </p:nvPr>
        </p:nvSpPr>
        <p:spPr>
          <a:xfrm>
            <a:off x="533400" y="1905000"/>
            <a:ext cx="8229600" cy="4525963"/>
          </a:xfrm>
        </p:spPr>
        <p:txBody>
          <a:bodyPr>
            <a:normAutofit/>
          </a:bodyPr>
          <a:lstStyle/>
          <a:p>
            <a:r>
              <a:rPr lang="en-US" dirty="0" smtClean="0"/>
              <a:t>Analysis and Design</a:t>
            </a:r>
          </a:p>
          <a:p>
            <a:r>
              <a:rPr lang="en-US" dirty="0" smtClean="0"/>
              <a:t>Use case Realization</a:t>
            </a:r>
          </a:p>
          <a:p>
            <a:r>
              <a:rPr lang="en-US" dirty="0" smtClean="0"/>
              <a:t>Analysis Classes</a:t>
            </a:r>
          </a:p>
          <a:p>
            <a:r>
              <a:rPr lang="en-US" dirty="0" smtClean="0"/>
              <a:t>ECB Pattern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17472"/>
            <a:ext cx="6553200" cy="430869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87168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90675" y="1624806"/>
            <a:ext cx="5962650" cy="4476750"/>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sz="4400" dirty="0" smtClean="0">
                <a:effectLst/>
              </a:rPr>
              <a:t>Entity</a:t>
            </a:r>
            <a:r>
              <a:rPr lang="en-US" dirty="0" smtClean="0">
                <a:effectLst/>
              </a:rPr>
              <a:t>, Control, and Boundary Design Pattern</a:t>
            </a:r>
            <a:br>
              <a:rPr lang="en-US" dirty="0" smtClean="0">
                <a:effectLst/>
              </a:rPr>
            </a:br>
            <a:endParaRPr lang="en-US" dirty="0">
              <a:effectLst/>
            </a:endParaRPr>
          </a:p>
        </p:txBody>
      </p:sp>
      <p:sp>
        <p:nvSpPr>
          <p:cNvPr id="3" name="Content Placeholder 2"/>
          <p:cNvSpPr>
            <a:spLocks noGrp="1"/>
          </p:cNvSpPr>
          <p:nvPr>
            <p:ph idx="1"/>
          </p:nvPr>
        </p:nvSpPr>
        <p:spPr/>
        <p:txBody>
          <a:bodyPr>
            <a:normAutofit fontScale="92500" lnSpcReduction="10000"/>
          </a:bodyPr>
          <a:lstStyle/>
          <a:p>
            <a:pPr algn="just"/>
            <a:r>
              <a:rPr lang="en-US" b="1" dirty="0" smtClean="0"/>
              <a:t>The ECB design pattern is closely related to the MVC design pattern</a:t>
            </a:r>
          </a:p>
          <a:p>
            <a:pPr algn="just"/>
            <a:endParaRPr lang="en-US" b="1" dirty="0" smtClean="0"/>
          </a:p>
          <a:p>
            <a:pPr algn="just"/>
            <a:r>
              <a:rPr lang="en-US" b="1" dirty="0" smtClean="0"/>
              <a:t>As such, its goal is to decompose the application into three distinct types of objects: </a:t>
            </a:r>
          </a:p>
          <a:p>
            <a:pPr lvl="1" algn="just"/>
            <a:r>
              <a:rPr lang="en-US" b="1" dirty="0" smtClean="0"/>
              <a:t>Boundary objects</a:t>
            </a:r>
          </a:p>
          <a:p>
            <a:pPr lvl="1" algn="just"/>
            <a:r>
              <a:rPr lang="en-US" b="1" dirty="0" smtClean="0"/>
              <a:t>Control objects</a:t>
            </a:r>
          </a:p>
          <a:p>
            <a:pPr lvl="1" algn="just"/>
            <a:r>
              <a:rPr lang="en-US" b="1" dirty="0" smtClean="0"/>
              <a:t>Entity objects</a:t>
            </a:r>
          </a:p>
          <a:p>
            <a:pPr algn="just"/>
            <a:r>
              <a:rPr lang="en-US" b="1" dirty="0" smtClean="0"/>
              <a:t>Rules govern how each of these objects can  communicate with the other objects associated with the pattern</a:t>
            </a:r>
          </a:p>
          <a:p>
            <a:pPr algn="just"/>
            <a:endParaRPr lang="en-US" b="1" dirty="0" smtClean="0"/>
          </a:p>
          <a:p>
            <a:pPr algn="just"/>
            <a:r>
              <a:rPr lang="en-US" b="1" dirty="0" smtClean="0"/>
              <a:t>The primary distinction between these two design patterns is the rules that govern object communication</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sz="4400" dirty="0" smtClean="0">
                <a:effectLst/>
              </a:rPr>
              <a:t>Entity</a:t>
            </a:r>
            <a:r>
              <a:rPr lang="en-US" dirty="0" smtClean="0">
                <a:effectLst/>
              </a:rPr>
              <a:t>, Control, and Boundary Design Pattern</a:t>
            </a:r>
            <a:br>
              <a:rPr lang="en-US" dirty="0" smtClean="0">
                <a:effectLst/>
              </a:rPr>
            </a:br>
            <a:endParaRPr lang="en-US" dirty="0">
              <a:effectLst/>
            </a:endParaRPr>
          </a:p>
        </p:txBody>
      </p:sp>
      <p:sp>
        <p:nvSpPr>
          <p:cNvPr id="3" name="Content Placeholder 2"/>
          <p:cNvSpPr>
            <a:spLocks noGrp="1"/>
          </p:cNvSpPr>
          <p:nvPr>
            <p:ph idx="1"/>
          </p:nvPr>
        </p:nvSpPr>
        <p:spPr/>
        <p:txBody>
          <a:bodyPr>
            <a:normAutofit/>
          </a:bodyPr>
          <a:lstStyle/>
          <a:p>
            <a:pPr algn="just"/>
            <a:r>
              <a:rPr lang="en-US" b="1" dirty="0" smtClean="0">
                <a:solidFill>
                  <a:schemeClr val="tx1"/>
                </a:solidFill>
              </a:rPr>
              <a:t>This innovative approach to analysis and design was originally introduced by Doug Rosenberg and Kendall Scott </a:t>
            </a:r>
          </a:p>
          <a:p>
            <a:pPr algn="just"/>
            <a:endParaRPr lang="en-US" b="1" dirty="0" smtClean="0">
              <a:solidFill>
                <a:schemeClr val="tx1"/>
              </a:solidFill>
            </a:endParaRPr>
          </a:p>
          <a:p>
            <a:pPr algn="just"/>
            <a:r>
              <a:rPr lang="en-US" b="1" dirty="0" smtClean="0">
                <a:solidFill>
                  <a:schemeClr val="tx1"/>
                </a:solidFill>
              </a:rPr>
              <a:t>Stereotypes (i.e., a meta-classification of an element) based upon these three object types are available in UML packages for creating interaction and class diagrams</a:t>
            </a:r>
          </a:p>
          <a:p>
            <a:pPr algn="just"/>
            <a:endParaRPr lang="en-US" b="1" dirty="0" smtClean="0">
              <a:solidFill>
                <a:schemeClr val="tx1"/>
              </a:solidFill>
            </a:endParaRPr>
          </a:p>
          <a:p>
            <a:pPr algn="just"/>
            <a:r>
              <a:rPr lang="en-US" b="1" dirty="0" smtClean="0">
                <a:solidFill>
                  <a:schemeClr val="tx1"/>
                </a:solidFill>
              </a:rPr>
              <a:t>Once this pattern has been described, an analysis or design model  will become very recognizable</a:t>
            </a:r>
          </a:p>
          <a:p>
            <a:pPr algn="just"/>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sz="4400" dirty="0" smtClean="0">
                <a:effectLst/>
              </a:rPr>
              <a:t>Entity</a:t>
            </a:r>
            <a:r>
              <a:rPr lang="en-US" dirty="0" smtClean="0">
                <a:effectLst/>
              </a:rPr>
              <a:t>, Control, and Boundary Design Pattern</a:t>
            </a:r>
            <a:br>
              <a:rPr lang="en-US" dirty="0" smtClean="0">
                <a:effectLst/>
              </a:rPr>
            </a:br>
            <a:endParaRPr lang="en-US" dirty="0">
              <a:effectLst/>
            </a:endParaRPr>
          </a:p>
        </p:txBody>
      </p:sp>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
        <p:nvSpPr>
          <p:cNvPr id="6" name="Content Placeholder 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38200" y="2195513"/>
            <a:ext cx="7543799" cy="3671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Boundary Objects</a:t>
            </a:r>
            <a:endParaRPr lang="en-US" dirty="0"/>
          </a:p>
        </p:txBody>
      </p:sp>
      <p:sp>
        <p:nvSpPr>
          <p:cNvPr id="3" name="Content Placeholder 2"/>
          <p:cNvSpPr>
            <a:spLocks noGrp="1"/>
          </p:cNvSpPr>
          <p:nvPr>
            <p:ph idx="1"/>
          </p:nvPr>
        </p:nvSpPr>
        <p:spPr>
          <a:xfrm>
            <a:off x="371231" y="1066800"/>
            <a:ext cx="8458200" cy="4525963"/>
          </a:xfrm>
        </p:spPr>
        <p:txBody>
          <a:bodyPr>
            <a:normAutofit/>
          </a:bodyPr>
          <a:lstStyle/>
          <a:p>
            <a:pPr algn="just"/>
            <a:r>
              <a:rPr lang="en-US" b="1" dirty="0" smtClean="0"/>
              <a:t>Boundary objects are responsible for supporting </a:t>
            </a:r>
            <a:r>
              <a:rPr lang="en-US" b="1" dirty="0" smtClean="0">
                <a:solidFill>
                  <a:srgbClr val="FFFF00"/>
                </a:solidFill>
              </a:rPr>
              <a:t>communications between the system’s external environment </a:t>
            </a:r>
            <a:r>
              <a:rPr lang="en-US" b="1" dirty="0" smtClean="0"/>
              <a:t>and </a:t>
            </a:r>
            <a:r>
              <a:rPr lang="en-US" b="1" dirty="0" smtClean="0">
                <a:solidFill>
                  <a:srgbClr val="FFFF00"/>
                </a:solidFill>
              </a:rPr>
              <a:t>its internal workings</a:t>
            </a:r>
            <a:r>
              <a:rPr lang="en-US" b="1" dirty="0" smtClean="0"/>
              <a:t> (i.e., control and entity objects) </a:t>
            </a:r>
          </a:p>
          <a:p>
            <a:pPr algn="just"/>
            <a:r>
              <a:rPr lang="en-US" b="1" dirty="0" smtClean="0"/>
              <a:t>Within the context of use case realization, there will be one boundary class for each user interface</a:t>
            </a:r>
          </a:p>
          <a:p>
            <a:pPr algn="just"/>
            <a:r>
              <a:rPr lang="en-US" b="1" dirty="0" smtClean="0"/>
              <a:t>The actor(s) identified within the Use Case Model will always interact with the system through these boundary objects</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pic>
        <p:nvPicPr>
          <p:cNvPr id="6" name="Picture 5"/>
          <p:cNvPicPr/>
          <p:nvPr/>
        </p:nvPicPr>
        <p:blipFill>
          <a:blip r:embed="rId3"/>
          <a:srcRect/>
          <a:stretch>
            <a:fillRect/>
          </a:stretch>
        </p:blipFill>
        <p:spPr bwMode="auto">
          <a:xfrm>
            <a:off x="2514600" y="4935538"/>
            <a:ext cx="4962525"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Boundary Class</a:t>
            </a:r>
            <a:endParaRPr lang="en-US" dirty="0"/>
          </a:p>
        </p:txBody>
      </p:sp>
      <p:sp>
        <p:nvSpPr>
          <p:cNvPr id="3" name="Content Placeholder 2"/>
          <p:cNvSpPr>
            <a:spLocks noGrp="1"/>
          </p:cNvSpPr>
          <p:nvPr>
            <p:ph idx="1"/>
          </p:nvPr>
        </p:nvSpPr>
        <p:spPr>
          <a:xfrm>
            <a:off x="76200" y="838200"/>
            <a:ext cx="8915400" cy="4800600"/>
          </a:xfrm>
        </p:spPr>
        <p:txBody>
          <a:bodyPr>
            <a:normAutofit/>
          </a:bodyPr>
          <a:lstStyle/>
          <a:p>
            <a:pPr algn="just"/>
            <a:r>
              <a:rPr lang="en-US" b="1" dirty="0" smtClean="0"/>
              <a:t>Insulates the system from changes in the outside </a:t>
            </a:r>
          </a:p>
          <a:p>
            <a:pPr algn="just"/>
            <a:r>
              <a:rPr lang="en-US" b="1" dirty="0" smtClean="0"/>
              <a:t>Several Types of Boundary Classes</a:t>
            </a:r>
          </a:p>
          <a:p>
            <a:pPr algn="just"/>
            <a:r>
              <a:rPr lang="en-US" b="1" dirty="0" smtClean="0">
                <a:solidFill>
                  <a:srgbClr val="FFFF00"/>
                </a:solidFill>
              </a:rPr>
              <a:t>User interface classes </a:t>
            </a:r>
            <a:r>
              <a:rPr lang="en-US" b="1" dirty="0" smtClean="0"/>
              <a:t>– classes that facilitate communication with human users of the system </a:t>
            </a:r>
          </a:p>
          <a:p>
            <a:pPr lvl="1" algn="just"/>
            <a:r>
              <a:rPr lang="fr-FR" b="1" dirty="0" smtClean="0"/>
              <a:t>Menus, </a:t>
            </a:r>
            <a:r>
              <a:rPr lang="fr-FR" b="1" dirty="0" err="1" smtClean="0"/>
              <a:t>forms</a:t>
            </a:r>
            <a:r>
              <a:rPr lang="fr-FR" b="1" dirty="0" smtClean="0"/>
              <a:t>, etc. User interface classes….</a:t>
            </a:r>
          </a:p>
          <a:p>
            <a:pPr algn="just"/>
            <a:r>
              <a:rPr lang="en-US" b="1" dirty="0" smtClean="0">
                <a:solidFill>
                  <a:srgbClr val="FFFF00"/>
                </a:solidFill>
              </a:rPr>
              <a:t>System interface classes </a:t>
            </a:r>
            <a:r>
              <a:rPr lang="en-US" b="1" dirty="0" smtClean="0"/>
              <a:t>– classes which facilitate communications with other systems.</a:t>
            </a:r>
          </a:p>
          <a:p>
            <a:pPr lvl="1" algn="just"/>
            <a:r>
              <a:rPr lang="en-US" b="1" dirty="0" smtClean="0"/>
              <a:t>These boundary classes are responsible for managing the dialogue with the external system, like getting data from an existing database system or flat file…</a:t>
            </a:r>
          </a:p>
          <a:p>
            <a:pPr lvl="1" algn="just"/>
            <a:r>
              <a:rPr lang="en-US" b="1" dirty="0" smtClean="0"/>
              <a:t>Provides an interface to that system for this system</a:t>
            </a:r>
          </a:p>
          <a:p>
            <a:pPr algn="just"/>
            <a:r>
              <a:rPr lang="en-US" b="1" dirty="0" smtClean="0">
                <a:solidFill>
                  <a:srgbClr val="FFFF00"/>
                </a:solidFill>
              </a:rPr>
              <a:t>Device Interface Classes </a:t>
            </a:r>
            <a:r>
              <a:rPr lang="en-US" b="1" dirty="0" smtClean="0"/>
              <a:t>– provide an interface to devices which detect external events – like a sensor </a:t>
            </a:r>
          </a:p>
        </p:txBody>
      </p:sp>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Boundary Class</a:t>
            </a:r>
            <a:endParaRPr lang="en-US" b="1" dirty="0"/>
          </a:p>
        </p:txBody>
      </p:sp>
      <p:sp>
        <p:nvSpPr>
          <p:cNvPr id="3" name="Content Placeholder 2"/>
          <p:cNvSpPr>
            <a:spLocks noGrp="1"/>
          </p:cNvSpPr>
          <p:nvPr>
            <p:ph idx="1"/>
          </p:nvPr>
        </p:nvSpPr>
        <p:spPr>
          <a:xfrm>
            <a:off x="228600" y="838200"/>
            <a:ext cx="8686800" cy="5562600"/>
          </a:xfrm>
        </p:spPr>
        <p:txBody>
          <a:bodyPr>
            <a:normAutofit/>
          </a:bodyPr>
          <a:lstStyle/>
          <a:p>
            <a:pPr algn="just"/>
            <a:r>
              <a:rPr lang="en-US" b="1" dirty="0" smtClean="0"/>
              <a:t>Within the various interaction and class diagrams, a boundary class is commonly used as a placeholder for a GUI that will be created using the features and capabilities provided by an integrated development environment (IDE)</a:t>
            </a:r>
          </a:p>
          <a:p>
            <a:pPr algn="just"/>
            <a:endParaRPr lang="en-US" b="1" dirty="0" smtClean="0"/>
          </a:p>
          <a:p>
            <a:pPr algn="just"/>
            <a:r>
              <a:rPr lang="en-US" b="1" dirty="0" smtClean="0"/>
              <a:t>Boundary classes will also be used to support communications with legacy systems</a:t>
            </a:r>
          </a:p>
          <a:p>
            <a:pPr algn="just"/>
            <a:endParaRPr lang="en-US" b="1" dirty="0" smtClean="0"/>
          </a:p>
          <a:p>
            <a:pPr algn="just"/>
            <a:r>
              <a:rPr lang="en-US" b="1" dirty="0" smtClean="0"/>
              <a:t>In these instances, the legacy system will be modeled as an actor and a boundary class will be created to provide the actor with an interface to the system</a:t>
            </a:r>
          </a:p>
          <a:p>
            <a:pPr algn="just"/>
            <a:endParaRPr lang="en-US" b="1" dirty="0" smtClean="0"/>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Boundary Class</a:t>
            </a:r>
            <a:endParaRPr lang="en-US" dirty="0"/>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00050" y="1524000"/>
            <a:ext cx="8343900" cy="4876799"/>
          </a:xfrm>
          <a:prstGeom prst="rect">
            <a:avLst/>
          </a:prstGeom>
          <a:noFill/>
          <a:ln w="9525">
            <a:noFill/>
            <a:miter lim="800000"/>
            <a:headEnd/>
            <a:tailEnd/>
          </a:ln>
          <a:effectLst/>
        </p:spPr>
      </p:pic>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Boundary Class- More</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b="1" dirty="0" smtClean="0"/>
              <a:t>Identify boundary classes for things mentioned in the flow of events of the use-case realization.</a:t>
            </a:r>
          </a:p>
          <a:p>
            <a:pPr algn="just"/>
            <a:r>
              <a:rPr lang="en-US" b="1" dirty="0" smtClean="0"/>
              <a:t>Consider the source for all external events and make sure there is a way for the system to detect these events. (user  inputs/responses? Connection to existing external data…)</a:t>
            </a:r>
          </a:p>
          <a:p>
            <a:pPr algn="just"/>
            <a:r>
              <a:rPr lang="en-US" b="1" dirty="0" smtClean="0">
                <a:solidFill>
                  <a:srgbClr val="FFFF00"/>
                </a:solidFill>
              </a:rPr>
              <a:t>One recommendation: </a:t>
            </a:r>
            <a:r>
              <a:rPr lang="en-US" b="1" dirty="0" smtClean="0"/>
              <a:t>for the initial identification of boundary classes is one boundary class per actor/use-case pair.</a:t>
            </a:r>
          </a:p>
          <a:p>
            <a:pPr lvl="1" algn="just"/>
            <a:r>
              <a:rPr lang="en-US" b="1" dirty="0" smtClean="0"/>
              <a:t>This class can be viewed as having responsibility for coordinating the interaction with the actor.</a:t>
            </a:r>
          </a:p>
          <a:p>
            <a:pPr lvl="1" algn="just"/>
            <a:r>
              <a:rPr lang="en-US" b="1" dirty="0" smtClean="0"/>
              <a:t>This may be refined as a more detailed analysis is performed.</a:t>
            </a:r>
          </a:p>
          <a:p>
            <a:pPr lvl="1" algn="just"/>
            <a:r>
              <a:rPr lang="en-US" b="1" dirty="0" smtClean="0"/>
              <a:t>This is particularly true for window-based GUI applications, where there is typically one boundary class for each window, or one for each dialog.                   </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Analysis and Design</a:t>
            </a:r>
            <a:endParaRPr lang="en-US" dirty="0"/>
          </a:p>
        </p:txBody>
      </p:sp>
      <p:sp>
        <p:nvSpPr>
          <p:cNvPr id="4" name="Text Box 6"/>
          <p:cNvSpPr txBox="1">
            <a:spLocks noGrp="1" noChangeArrowheads="1"/>
          </p:cNvSpPr>
          <p:nvPr>
            <p:ph idx="1"/>
          </p:nvPr>
        </p:nvSpPr>
        <p:spPr bwMode="auto">
          <a:xfrm>
            <a:off x="76200" y="1600200"/>
            <a:ext cx="4343400" cy="5047536"/>
          </a:xfrm>
          <a:prstGeom prst="rect">
            <a:avLst/>
          </a:prstGeom>
          <a:noFill/>
          <a:ln w="9525">
            <a:noFill/>
            <a:miter lim="800000"/>
            <a:headEnd/>
            <a:tailEnd/>
          </a:ln>
          <a:effectLst/>
        </p:spPr>
        <p:txBody>
          <a:bodyPr wrap="square">
            <a:spAutoFit/>
          </a:bodyPr>
          <a:lstStyle/>
          <a:p>
            <a:pPr marL="350838" indent="-350838">
              <a:lnSpc>
                <a:spcPct val="90000"/>
              </a:lnSpc>
              <a:buFontTx/>
              <a:buChar char="•"/>
            </a:pPr>
            <a:r>
              <a:rPr lang="en-US" sz="2300" b="1" dirty="0"/>
              <a:t>Analysis</a:t>
            </a:r>
          </a:p>
          <a:p>
            <a:pPr marL="914400" lvl="1" indent="-449263">
              <a:lnSpc>
                <a:spcPct val="120000"/>
              </a:lnSpc>
              <a:buFont typeface="Wingdings" pitchFamily="2" charset="2"/>
              <a:buChar char="§"/>
            </a:pPr>
            <a:r>
              <a:rPr lang="en-US" sz="2300" b="1" dirty="0"/>
              <a:t>Focus on understanding the problem</a:t>
            </a:r>
          </a:p>
          <a:p>
            <a:pPr marL="914400" lvl="1" indent="-449263">
              <a:lnSpc>
                <a:spcPct val="120000"/>
              </a:lnSpc>
              <a:buFont typeface="Wingdings" pitchFamily="2" charset="2"/>
              <a:buChar char="§"/>
            </a:pPr>
            <a:r>
              <a:rPr lang="en-US" sz="2300" b="1" dirty="0"/>
              <a:t>Idealized design</a:t>
            </a:r>
          </a:p>
          <a:p>
            <a:pPr marL="914400" lvl="1" indent="-449263">
              <a:lnSpc>
                <a:spcPct val="120000"/>
              </a:lnSpc>
              <a:buFont typeface="Wingdings" pitchFamily="2" charset="2"/>
              <a:buChar char="§"/>
            </a:pPr>
            <a:r>
              <a:rPr lang="en-US" sz="2300" b="1" dirty="0"/>
              <a:t>System behavior</a:t>
            </a:r>
          </a:p>
          <a:p>
            <a:pPr marL="914400" lvl="1" indent="-449263">
              <a:lnSpc>
                <a:spcPct val="120000"/>
              </a:lnSpc>
              <a:buFont typeface="Wingdings" pitchFamily="2" charset="2"/>
              <a:buChar char="§"/>
            </a:pPr>
            <a:r>
              <a:rPr lang="en-US" sz="2300" b="1" dirty="0"/>
              <a:t>System structure</a:t>
            </a:r>
          </a:p>
          <a:p>
            <a:pPr marL="914400" lvl="1" indent="-449263">
              <a:lnSpc>
                <a:spcPct val="120000"/>
              </a:lnSpc>
              <a:buFont typeface="Wingdings" pitchFamily="2" charset="2"/>
              <a:buChar char="§"/>
            </a:pPr>
            <a:r>
              <a:rPr lang="en-US" sz="2300" b="1" dirty="0"/>
              <a:t>Functional requirements</a:t>
            </a:r>
          </a:p>
          <a:p>
            <a:pPr marL="914400" lvl="1" indent="-449263">
              <a:lnSpc>
                <a:spcPct val="120000"/>
              </a:lnSpc>
              <a:buFont typeface="Wingdings" pitchFamily="2" charset="2"/>
              <a:buChar char="§"/>
            </a:pPr>
            <a:r>
              <a:rPr lang="en-US" sz="2300" b="1" dirty="0"/>
              <a:t>A small analysis model</a:t>
            </a:r>
          </a:p>
          <a:p>
            <a:pPr marL="350838" indent="-350838">
              <a:lnSpc>
                <a:spcPct val="90000"/>
              </a:lnSpc>
            </a:pPr>
            <a:endParaRPr lang="en-US" sz="2300" b="1" dirty="0"/>
          </a:p>
        </p:txBody>
      </p:sp>
      <p:sp>
        <p:nvSpPr>
          <p:cNvPr id="5" name="Text Box 6"/>
          <p:cNvSpPr txBox="1">
            <a:spLocks noChangeArrowheads="1"/>
          </p:cNvSpPr>
          <p:nvPr/>
        </p:nvSpPr>
        <p:spPr bwMode="auto">
          <a:xfrm>
            <a:off x="4572000" y="1600200"/>
            <a:ext cx="4267200" cy="4976747"/>
          </a:xfrm>
          <a:prstGeom prst="rect">
            <a:avLst/>
          </a:prstGeom>
          <a:noFill/>
          <a:ln w="9525">
            <a:noFill/>
            <a:miter lim="800000"/>
            <a:headEnd/>
            <a:tailEnd/>
          </a:ln>
          <a:effectLst/>
        </p:spPr>
        <p:txBody>
          <a:bodyPr wrap="square">
            <a:spAutoFit/>
          </a:bodyPr>
          <a:lstStyle/>
          <a:p>
            <a:pPr marL="350838" indent="-350838">
              <a:lnSpc>
                <a:spcPct val="90000"/>
              </a:lnSpc>
              <a:buFontTx/>
              <a:buChar char="•"/>
            </a:pPr>
            <a:r>
              <a:rPr lang="en-US" sz="2300" b="1" dirty="0">
                <a:latin typeface="+mj-lt"/>
              </a:rPr>
              <a:t>Design</a:t>
            </a:r>
          </a:p>
          <a:p>
            <a:pPr marL="914400" lvl="1" indent="-449263">
              <a:lnSpc>
                <a:spcPct val="120000"/>
              </a:lnSpc>
              <a:buFont typeface="Wingdings" pitchFamily="2" charset="2"/>
              <a:buChar char="§"/>
            </a:pPr>
            <a:r>
              <a:rPr lang="en-US" sz="2300" b="1" dirty="0">
                <a:latin typeface="+mj-lt"/>
              </a:rPr>
              <a:t>Focus on understanding the solution</a:t>
            </a:r>
          </a:p>
          <a:p>
            <a:pPr marL="914400" lvl="1" indent="-449263">
              <a:lnSpc>
                <a:spcPct val="120000"/>
              </a:lnSpc>
              <a:buFont typeface="Wingdings" pitchFamily="2" charset="2"/>
              <a:buChar char="§"/>
            </a:pPr>
            <a:r>
              <a:rPr lang="en-US" sz="2300" b="1" dirty="0">
                <a:latin typeface="+mj-lt"/>
              </a:rPr>
              <a:t>Operations and attributes</a:t>
            </a:r>
          </a:p>
          <a:p>
            <a:pPr marL="914400" lvl="1" indent="-449263">
              <a:lnSpc>
                <a:spcPct val="120000"/>
              </a:lnSpc>
              <a:buFont typeface="Wingdings" pitchFamily="2" charset="2"/>
              <a:buChar char="§"/>
            </a:pPr>
            <a:r>
              <a:rPr lang="en-US" sz="2300" b="1" dirty="0">
                <a:latin typeface="+mj-lt"/>
              </a:rPr>
              <a:t>Performance</a:t>
            </a:r>
          </a:p>
          <a:p>
            <a:pPr marL="914400" lvl="1" indent="-449263">
              <a:lnSpc>
                <a:spcPct val="120000"/>
              </a:lnSpc>
              <a:buFont typeface="Wingdings" pitchFamily="2" charset="2"/>
              <a:buChar char="§"/>
            </a:pPr>
            <a:r>
              <a:rPr lang="en-US" sz="2300" b="1" dirty="0">
                <a:latin typeface="+mj-lt"/>
              </a:rPr>
              <a:t>Close to real code</a:t>
            </a:r>
          </a:p>
          <a:p>
            <a:pPr marL="914400" lvl="1" indent="-449263">
              <a:lnSpc>
                <a:spcPct val="120000"/>
              </a:lnSpc>
              <a:buFont typeface="Wingdings" pitchFamily="2" charset="2"/>
              <a:buChar char="§"/>
            </a:pPr>
            <a:r>
              <a:rPr lang="en-US" sz="2300" b="1" dirty="0" smtClean="0">
                <a:latin typeface="+mj-lt"/>
              </a:rPr>
              <a:t>Non-functional </a:t>
            </a:r>
            <a:r>
              <a:rPr lang="en-US" sz="2300" b="1" dirty="0">
                <a:latin typeface="+mj-lt"/>
              </a:rPr>
              <a:t>requirements</a:t>
            </a:r>
          </a:p>
          <a:p>
            <a:pPr marL="914400" lvl="1" indent="-449263">
              <a:lnSpc>
                <a:spcPct val="120000"/>
              </a:lnSpc>
              <a:buFont typeface="Wingdings" pitchFamily="2" charset="2"/>
              <a:buChar char="§"/>
            </a:pPr>
            <a:r>
              <a:rPr lang="en-US" sz="2300" b="1" dirty="0">
                <a:latin typeface="+mj-lt"/>
              </a:rPr>
              <a:t>A large model</a:t>
            </a:r>
          </a:p>
          <a:p>
            <a:pPr marL="350838" indent="-350838">
              <a:lnSpc>
                <a:spcPct val="90000"/>
              </a:lnSpc>
            </a:pPr>
            <a:endParaRPr lang="en-US" sz="2300" b="1" dirty="0">
              <a:latin typeface="+mj-lt"/>
            </a:endParaRPr>
          </a:p>
        </p:txBody>
      </p:sp>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dissolv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dissolv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dissolv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dissolve">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dissolv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dissolve">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dissolve">
                                      <p:cBhvr>
                                        <p:cTn id="7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5"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sz="4400" dirty="0" smtClean="0"/>
              <a:t>Example: Finding Boundary Class </a:t>
            </a:r>
            <a:endParaRPr lang="en-US" sz="4400" dirty="0"/>
          </a:p>
        </p:txBody>
      </p:sp>
      <p:sp>
        <p:nvSpPr>
          <p:cNvPr id="3" name="Content Placeholder 2"/>
          <p:cNvSpPr>
            <a:spLocks noGrp="1"/>
          </p:cNvSpPr>
          <p:nvPr>
            <p:ph idx="1"/>
          </p:nvPr>
        </p:nvSpPr>
        <p:spPr>
          <a:xfrm>
            <a:off x="381000" y="3886200"/>
            <a:ext cx="8229600" cy="2667000"/>
          </a:xfrm>
        </p:spPr>
        <p:txBody>
          <a:bodyPr>
            <a:normAutofit fontScale="92500" lnSpcReduction="10000"/>
          </a:bodyPr>
          <a:lstStyle/>
          <a:p>
            <a:pPr algn="just"/>
            <a:r>
              <a:rPr lang="en-US" dirty="0" smtClean="0"/>
              <a:t>The </a:t>
            </a:r>
            <a:r>
              <a:rPr lang="en-US" dirty="0" err="1" smtClean="0"/>
              <a:t>RegisterForCoursesForm</a:t>
            </a:r>
            <a:r>
              <a:rPr lang="en-US" dirty="0" smtClean="0"/>
              <a:t> contains a Student's "schedule-in-progress".</a:t>
            </a:r>
          </a:p>
          <a:p>
            <a:pPr algn="just"/>
            <a:r>
              <a:rPr lang="en-US" dirty="0" smtClean="0"/>
              <a:t>It displays a list of Course Offerings for the current semester from which the Student may select to be added to his/her Schedule.</a:t>
            </a:r>
          </a:p>
          <a:p>
            <a:pPr algn="just"/>
            <a:r>
              <a:rPr lang="en-US" dirty="0" smtClean="0"/>
              <a:t>The </a:t>
            </a:r>
            <a:r>
              <a:rPr lang="en-US" dirty="0" err="1" smtClean="0"/>
              <a:t>CourseCatalogSystem</a:t>
            </a:r>
            <a:r>
              <a:rPr lang="en-US" dirty="0" smtClean="0"/>
              <a:t> interfaces with the legacy system that provides the complete catalog of all courses offered by the university.</a:t>
            </a:r>
            <a:endParaRPr lang="en-US" dirty="0"/>
          </a:p>
        </p:txBody>
      </p:sp>
      <p:pic>
        <p:nvPicPr>
          <p:cNvPr id="4" name="Picture 3"/>
          <p:cNvPicPr/>
          <p:nvPr/>
        </p:nvPicPr>
        <p:blipFill>
          <a:blip r:embed="rId3"/>
          <a:srcRect/>
          <a:stretch>
            <a:fillRect/>
          </a:stretch>
        </p:blipFill>
        <p:spPr bwMode="auto">
          <a:xfrm>
            <a:off x="762000" y="990600"/>
            <a:ext cx="7772400" cy="2667000"/>
          </a:xfrm>
          <a:prstGeom prst="rect">
            <a:avLst/>
          </a:prstGeom>
          <a:noFill/>
          <a:ln w="9525">
            <a:noFill/>
            <a:miter lim="800000"/>
            <a:headEnd/>
            <a:tailEnd/>
          </a:ln>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sz="4000" dirty="0" smtClean="0">
                <a:effectLst>
                  <a:outerShdw blurRad="38100" dist="38100" dir="2700000" algn="tl">
                    <a:srgbClr val="000000">
                      <a:alpha val="43137"/>
                    </a:srgbClr>
                  </a:outerShdw>
                </a:effectLst>
              </a:rPr>
              <a:t>Guidelines: Boundary Class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User Interface classes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 y="1371600"/>
            <a:ext cx="8991600" cy="4525963"/>
          </a:xfrm>
        </p:spPr>
        <p:txBody>
          <a:bodyPr>
            <a:noAutofit/>
          </a:bodyPr>
          <a:lstStyle/>
          <a:p>
            <a:pPr algn="just"/>
            <a:r>
              <a:rPr lang="en-US" sz="2000" b="1" dirty="0" smtClean="0">
                <a:solidFill>
                  <a:srgbClr val="FFFF00"/>
                </a:solidFill>
              </a:rPr>
              <a:t>User Interface Classes</a:t>
            </a:r>
          </a:p>
          <a:p>
            <a:pPr algn="just"/>
            <a:r>
              <a:rPr lang="en-US" sz="2000" b="1" dirty="0" smtClean="0"/>
              <a:t>Concentrate on what information is presented to the user</a:t>
            </a:r>
          </a:p>
          <a:p>
            <a:pPr algn="just"/>
            <a:r>
              <a:rPr lang="en-US" sz="2000" b="1" dirty="0" smtClean="0"/>
              <a:t>Do NOT concentrate on the UI details</a:t>
            </a:r>
          </a:p>
          <a:p>
            <a:pPr algn="just"/>
            <a:r>
              <a:rPr lang="en-US" sz="2000" b="1" dirty="0" smtClean="0"/>
              <a:t>Analysis Classes are meant to be a first cut at the abstraction of the system.</a:t>
            </a:r>
          </a:p>
          <a:p>
            <a:pPr algn="just"/>
            <a:r>
              <a:rPr lang="en-US" sz="2000" b="1" dirty="0" smtClean="0"/>
              <a:t>Do not do a GUI design in analysis, but isolate all environment-dependent behavior. </a:t>
            </a:r>
          </a:p>
          <a:p>
            <a:pPr algn="just"/>
            <a:r>
              <a:rPr lang="en-US" sz="2000" b="1" dirty="0" smtClean="0"/>
              <a:t>The expansion, refinement and replacement of these boundary classes with actual user interface classes is a very important activity of Class Design.</a:t>
            </a:r>
          </a:p>
          <a:p>
            <a:pPr algn="just"/>
            <a:r>
              <a:rPr lang="en-US" sz="2000" b="1" dirty="0" smtClean="0"/>
              <a:t>If prototyping the interface has been done, these screen dumps or sketches may be associated with a boundary class.</a:t>
            </a:r>
          </a:p>
          <a:p>
            <a:pPr algn="just"/>
            <a:r>
              <a:rPr lang="en-US" sz="2000" b="1" dirty="0" smtClean="0"/>
              <a:t>Only model the key abstractions of the system – not every button, list, etc. in the GUI.</a:t>
            </a:r>
            <a:endParaRPr lang="en-US" sz="2000" b="1" dirty="0"/>
          </a:p>
        </p:txBody>
      </p:sp>
      <p:sp>
        <p:nvSpPr>
          <p:cNvPr id="4" name="Footer Placeholder 3"/>
          <p:cNvSpPr>
            <a:spLocks noGrp="1"/>
          </p:cNvSpPr>
          <p:nvPr>
            <p:ph type="ftr" sz="quarter" idx="11"/>
          </p:nvPr>
        </p:nvSpPr>
        <p:spPr/>
        <p:txBody>
          <a:bodyPr/>
          <a:lstStyle/>
          <a:p>
            <a:r>
              <a:rPr lang="en-US" smtClean="0"/>
              <a:t>SDA</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Guidelines: Boundary Classes –</a:t>
            </a:r>
            <a:br>
              <a:rPr lang="en-US" sz="4000" dirty="0" smtClean="0"/>
            </a:br>
            <a:r>
              <a:rPr lang="en-US" sz="4000" dirty="0" smtClean="0"/>
              <a:t>System and Device</a:t>
            </a:r>
            <a:endParaRPr lang="en-US" sz="4000" dirty="0"/>
          </a:p>
        </p:txBody>
      </p:sp>
      <p:sp>
        <p:nvSpPr>
          <p:cNvPr id="3" name="Content Placeholder 2"/>
          <p:cNvSpPr>
            <a:spLocks noGrp="1"/>
          </p:cNvSpPr>
          <p:nvPr>
            <p:ph idx="1"/>
          </p:nvPr>
        </p:nvSpPr>
        <p:spPr/>
        <p:txBody>
          <a:bodyPr>
            <a:normAutofit/>
          </a:bodyPr>
          <a:lstStyle/>
          <a:p>
            <a:pPr algn="just"/>
            <a:r>
              <a:rPr lang="en-US" b="1" dirty="0" smtClean="0">
                <a:solidFill>
                  <a:srgbClr val="FFFF00"/>
                </a:solidFill>
              </a:rPr>
              <a:t>System and Device Interface Classes</a:t>
            </a:r>
          </a:p>
          <a:p>
            <a:pPr lvl="1" algn="just"/>
            <a:r>
              <a:rPr lang="en-US" b="1" dirty="0" smtClean="0"/>
              <a:t>Concentrate on what protocols must be defined</a:t>
            </a:r>
          </a:p>
          <a:p>
            <a:pPr lvl="2" algn="just"/>
            <a:r>
              <a:rPr lang="en-US" b="1" dirty="0" smtClean="0"/>
              <a:t>Note that your application must interface with an existing ‘information source.’</a:t>
            </a:r>
          </a:p>
          <a:p>
            <a:pPr lvl="1" algn="just"/>
            <a:r>
              <a:rPr lang="en-US" b="1" dirty="0" smtClean="0"/>
              <a:t>Do NOT concentrate on how the protocols will be implemented</a:t>
            </a:r>
          </a:p>
          <a:p>
            <a:pPr algn="just"/>
            <a:r>
              <a:rPr lang="en-US" b="1" dirty="0" smtClean="0"/>
              <a:t>If the interface to an existing system or device is already well-defined, the boundary class responsibilities should be derived directly from the interface definition.</a:t>
            </a:r>
          </a:p>
          <a:p>
            <a:pPr algn="just"/>
            <a:r>
              <a:rPr lang="en-US" b="1" dirty="0" smtClean="0"/>
              <a:t>If there is a working communication with the external system or device, make note of it for later reference during design.</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Control Classes</a:t>
            </a:r>
            <a:endParaRPr lang="en-US" dirty="0"/>
          </a:p>
        </p:txBody>
      </p:sp>
      <p:sp>
        <p:nvSpPr>
          <p:cNvPr id="3" name="Content Placeholder 2"/>
          <p:cNvSpPr>
            <a:spLocks noGrp="1"/>
          </p:cNvSpPr>
          <p:nvPr>
            <p:ph idx="1"/>
          </p:nvPr>
        </p:nvSpPr>
        <p:spPr/>
        <p:txBody>
          <a:bodyPr>
            <a:normAutofit/>
          </a:bodyPr>
          <a:lstStyle/>
          <a:p>
            <a:pPr algn="just"/>
            <a:r>
              <a:rPr lang="en-US" b="1" dirty="0" smtClean="0"/>
              <a:t>Control objects are responsible for application specific business logic</a:t>
            </a:r>
          </a:p>
          <a:p>
            <a:pPr algn="just"/>
            <a:endParaRPr lang="en-US" b="1" dirty="0" smtClean="0"/>
          </a:p>
          <a:p>
            <a:pPr algn="just"/>
            <a:r>
              <a:rPr lang="en-US" b="1" dirty="0" smtClean="0"/>
              <a:t>In addition, these object types also function as an intermediary between the system’s various boundary and entity objects</a:t>
            </a:r>
          </a:p>
          <a:p>
            <a:pPr algn="just"/>
            <a:endParaRPr lang="en-US" b="1" dirty="0" smtClean="0"/>
          </a:p>
          <a:p>
            <a:pPr algn="just"/>
            <a:r>
              <a:rPr lang="en-US" b="1" dirty="0" smtClean="0"/>
              <a:t>Within the context of use case realization, each boundary class will communicate with a single control class and control classes will be used to manage each use case’s flow of execution</a:t>
            </a:r>
          </a:p>
          <a:p>
            <a:pPr algn="just"/>
            <a:endParaRPr lang="en-US" b="1" dirty="0" smtClean="0"/>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Control Classes</a:t>
            </a:r>
            <a:endParaRPr lang="en-US" dirty="0"/>
          </a:p>
        </p:txBody>
      </p:sp>
      <p:sp>
        <p:nvSpPr>
          <p:cNvPr id="3" name="Content Placeholder 2"/>
          <p:cNvSpPr>
            <a:spLocks noGrp="1"/>
          </p:cNvSpPr>
          <p:nvPr>
            <p:ph idx="1"/>
          </p:nvPr>
        </p:nvSpPr>
        <p:spPr/>
        <p:txBody>
          <a:bodyPr>
            <a:normAutofit/>
          </a:bodyPr>
          <a:lstStyle/>
          <a:p>
            <a:pPr algn="just"/>
            <a:r>
              <a:rPr lang="en-US" b="1" dirty="0" smtClean="0"/>
              <a:t>To manage this flow, the control object must coordinate the activities required to support the use case realization, including interactions with other control objects and the data aware entity objects</a:t>
            </a:r>
          </a:p>
          <a:p>
            <a:pPr algn="just"/>
            <a:endParaRPr lang="en-US" b="1" dirty="0" smtClean="0"/>
          </a:p>
          <a:p>
            <a:pPr algn="just"/>
            <a:r>
              <a:rPr lang="en-US" b="1" dirty="0" smtClean="0"/>
              <a:t>Each entity object will be tightly coupled with a control object </a:t>
            </a:r>
          </a:p>
          <a:p>
            <a:pPr algn="just"/>
            <a:endParaRPr lang="en-US" b="1" dirty="0" smtClean="0"/>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effectLst/>
              </a:rPr>
              <a:t>What is an Entity Class? (recall: boundary, entity, control…)</a:t>
            </a:r>
            <a:endParaRPr lang="en-US" sz="4400" dirty="0">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381000" y="1600200"/>
            <a:ext cx="8458200" cy="48768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Entity Classes</a:t>
            </a:r>
            <a:endParaRPr lang="en-US" dirty="0"/>
          </a:p>
        </p:txBody>
      </p:sp>
      <p:sp>
        <p:nvSpPr>
          <p:cNvPr id="3" name="Content Placeholder 2"/>
          <p:cNvSpPr>
            <a:spLocks noGrp="1"/>
          </p:cNvSpPr>
          <p:nvPr>
            <p:ph idx="1"/>
          </p:nvPr>
        </p:nvSpPr>
        <p:spPr>
          <a:xfrm>
            <a:off x="457200" y="1371600"/>
            <a:ext cx="8229600" cy="4754563"/>
          </a:xfrm>
        </p:spPr>
        <p:txBody>
          <a:bodyPr>
            <a:normAutofit fontScale="92500"/>
          </a:bodyPr>
          <a:lstStyle/>
          <a:p>
            <a:pPr algn="just"/>
            <a:r>
              <a:rPr lang="en-US" b="1" dirty="0" smtClean="0"/>
              <a:t>Entity classes represent stores of information in the system</a:t>
            </a:r>
          </a:p>
          <a:p>
            <a:pPr algn="just"/>
            <a:r>
              <a:rPr lang="en-US" b="1" dirty="0" smtClean="0"/>
              <a:t>They are typically used to represent the key items the system manages.</a:t>
            </a:r>
          </a:p>
          <a:p>
            <a:pPr algn="just"/>
            <a:r>
              <a:rPr lang="en-US" b="1" dirty="0" smtClean="0"/>
              <a:t>Entity objects (instances of entity classes) are used to hold and update information about some phenomenon, such as an event, a person, or some real-life object.</a:t>
            </a:r>
          </a:p>
          <a:p>
            <a:pPr lvl="1" algn="just"/>
            <a:r>
              <a:rPr lang="en-US" b="1" dirty="0" smtClean="0"/>
              <a:t>(advisor, teacher, university, student etc.)</a:t>
            </a:r>
          </a:p>
          <a:p>
            <a:pPr algn="just"/>
            <a:r>
              <a:rPr lang="en-US" b="1" dirty="0" smtClean="0"/>
              <a:t>They are usually persistent, having attributes and relationships needed for a long period, sometimes for the life of the system.</a:t>
            </a:r>
          </a:p>
          <a:p>
            <a:pPr algn="just"/>
            <a:r>
              <a:rPr lang="en-US" b="1" dirty="0" smtClean="0"/>
              <a:t>The main responsibilities of entity classes are to store and manage information in the system.</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an Entity Class</a:t>
            </a:r>
            <a:endParaRPr lang="en-US" dirty="0"/>
          </a:p>
        </p:txBody>
      </p:sp>
      <p:pic>
        <p:nvPicPr>
          <p:cNvPr id="4" name="Content Placeholder 3"/>
          <p:cNvPicPr>
            <a:picLocks noGrp="1"/>
          </p:cNvPicPr>
          <p:nvPr>
            <p:ph idx="1"/>
          </p:nvPr>
        </p:nvPicPr>
        <p:blipFill>
          <a:blip r:embed="rId2"/>
          <a:srcRect/>
          <a:stretch>
            <a:fillRect/>
          </a:stretch>
        </p:blipFill>
        <p:spPr bwMode="auto">
          <a:xfrm>
            <a:off x="533400" y="1600200"/>
            <a:ext cx="8153400" cy="4525963"/>
          </a:xfrm>
          <a:prstGeom prst="rect">
            <a:avLst/>
          </a:prstGeom>
          <a:noFill/>
          <a:ln w="9525">
            <a:noFill/>
            <a:miter lim="800000"/>
            <a:headEnd/>
            <a:tailEnd/>
          </a:ln>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a:t>
            </a:r>
            <a:endParaRPr lang="en-US" dirty="0"/>
          </a:p>
        </p:txBody>
      </p:sp>
      <p:sp>
        <p:nvSpPr>
          <p:cNvPr id="3" name="Content Placeholder 2"/>
          <p:cNvSpPr>
            <a:spLocks noGrp="1"/>
          </p:cNvSpPr>
          <p:nvPr>
            <p:ph idx="1"/>
          </p:nvPr>
        </p:nvSpPr>
        <p:spPr/>
        <p:txBody>
          <a:bodyPr/>
          <a:lstStyle/>
          <a:p>
            <a:pPr algn="just"/>
            <a:r>
              <a:rPr lang="en-US" b="1" dirty="0" smtClean="0"/>
              <a:t>To display the data, the data encapsulated within the entity object will traverse a path that eventually leads to the control object that is tightly coupled to the boundary object</a:t>
            </a:r>
          </a:p>
          <a:p>
            <a:pPr algn="just"/>
            <a:endParaRPr lang="en-US" b="1" dirty="0" smtClean="0"/>
          </a:p>
          <a:p>
            <a:pPr algn="just"/>
            <a:r>
              <a:rPr lang="en-US" b="1" dirty="0" smtClean="0"/>
              <a:t>At this point, the data will be passed to the boundary object for displaying in the GUI</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Candidate Entity Classes</a:t>
            </a:r>
            <a:endParaRPr lang="en-US" dirty="0"/>
          </a:p>
        </p:txBody>
      </p:sp>
      <p:sp>
        <p:nvSpPr>
          <p:cNvPr id="3" name="Content Placeholder 2"/>
          <p:cNvSpPr>
            <a:spLocks noGrp="1"/>
          </p:cNvSpPr>
          <p:nvPr>
            <p:ph idx="1"/>
          </p:nvPr>
        </p:nvSpPr>
        <p:spPr/>
        <p:txBody>
          <a:bodyPr>
            <a:normAutofit/>
          </a:bodyPr>
          <a:lstStyle/>
          <a:p>
            <a:pPr algn="just"/>
            <a:r>
              <a:rPr lang="en-US" b="1" dirty="0" smtClean="0"/>
              <a:t>Sometimes there is a need to model information about an actor within the system. This is not the same as modeling the actor (actors </a:t>
            </a:r>
            <a:r>
              <a:rPr lang="en-US" b="1" smtClean="0"/>
              <a:t>are external </a:t>
            </a:r>
            <a:r>
              <a:rPr lang="en-US" b="1" dirty="0" smtClean="0"/>
              <a:t>by definition). </a:t>
            </a:r>
          </a:p>
          <a:p>
            <a:pPr algn="just"/>
            <a:r>
              <a:rPr lang="en-US" b="1" dirty="0" smtClean="0"/>
              <a:t>For example, a course registration system maintains information about the student which is independent of the fact that the student also plays a role as an actor of the system.</a:t>
            </a:r>
          </a:p>
          <a:p>
            <a:pPr lvl="1" algn="just"/>
            <a:r>
              <a:rPr lang="en-US" b="1" dirty="0" smtClean="0"/>
              <a:t>This information about the student that is stored in a ‘Student’ class is completely independent of the ‘actor’ role the student plays; the Student class (entity) will exist whether or not the student is an actor to the system.</a:t>
            </a:r>
            <a:endParaRPr lang="en-US" b="1" dirty="0"/>
          </a:p>
        </p:txBody>
      </p:sp>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500" name="Rectangle 4"/>
          <p:cNvSpPr>
            <a:spLocks noChangeArrowheads="1"/>
          </p:cNvSpPr>
          <p:nvPr/>
        </p:nvSpPr>
        <p:spPr bwMode="auto">
          <a:xfrm>
            <a:off x="762000" y="381000"/>
            <a:ext cx="7924800" cy="990600"/>
          </a:xfrm>
          <a:prstGeom prst="rect">
            <a:avLst/>
          </a:prstGeom>
          <a:noFill/>
          <a:ln w="9525">
            <a:noFill/>
            <a:miter lim="800000"/>
            <a:headEnd/>
            <a:tailEnd/>
          </a:ln>
          <a:effectLst/>
        </p:spPr>
        <p:txBody>
          <a:bodyPr anchor="ctr"/>
          <a:lstStyle/>
          <a:p>
            <a:pPr algn="ctr"/>
            <a:r>
              <a:rPr lang="en-US" sz="5400" dirty="0"/>
              <a:t>Analysis and Design</a:t>
            </a:r>
          </a:p>
        </p:txBody>
      </p:sp>
      <p:sp>
        <p:nvSpPr>
          <p:cNvPr id="234501" name="Text Box 5"/>
          <p:cNvSpPr txBox="1">
            <a:spLocks noChangeArrowheads="1"/>
          </p:cNvSpPr>
          <p:nvPr/>
        </p:nvSpPr>
        <p:spPr bwMode="auto">
          <a:xfrm>
            <a:off x="609600" y="1447800"/>
            <a:ext cx="8001000" cy="519113"/>
          </a:xfrm>
          <a:prstGeom prst="rect">
            <a:avLst/>
          </a:prstGeom>
          <a:noFill/>
          <a:ln w="9525">
            <a:noFill/>
            <a:miter lim="800000"/>
            <a:headEnd/>
            <a:tailEnd/>
          </a:ln>
          <a:effectLst/>
        </p:spPr>
        <p:txBody>
          <a:bodyPr>
            <a:spAutoFit/>
          </a:bodyPr>
          <a:lstStyle/>
          <a:p>
            <a:r>
              <a:rPr lang="en-US" sz="2800" b="1" dirty="0">
                <a:latin typeface="+mj-lt"/>
              </a:rPr>
              <a:t>Architecture Analysis</a:t>
            </a:r>
          </a:p>
        </p:txBody>
      </p:sp>
      <p:sp>
        <p:nvSpPr>
          <p:cNvPr id="234502" name="Text Box 6"/>
          <p:cNvSpPr txBox="1">
            <a:spLocks noChangeArrowheads="1"/>
          </p:cNvSpPr>
          <p:nvPr/>
        </p:nvSpPr>
        <p:spPr bwMode="auto">
          <a:xfrm>
            <a:off x="533400" y="2057400"/>
            <a:ext cx="8382000" cy="3416320"/>
          </a:xfrm>
          <a:prstGeom prst="rect">
            <a:avLst/>
          </a:prstGeom>
          <a:noFill/>
          <a:ln w="9525">
            <a:noFill/>
            <a:miter lim="800000"/>
            <a:headEnd/>
            <a:tailEnd/>
          </a:ln>
          <a:effectLst/>
        </p:spPr>
        <p:txBody>
          <a:bodyPr wrap="square">
            <a:spAutoFit/>
          </a:bodyPr>
          <a:lstStyle/>
          <a:p>
            <a:pPr marL="350838" indent="-350838" algn="just">
              <a:lnSpc>
                <a:spcPct val="90000"/>
              </a:lnSpc>
              <a:buFontTx/>
              <a:buChar char="•"/>
            </a:pPr>
            <a:r>
              <a:rPr lang="en-US" sz="2400" b="1" dirty="0">
                <a:latin typeface="+mj-lt"/>
              </a:rPr>
              <a:t>Architectural Analysis is where an initial attempt is made at:</a:t>
            </a:r>
          </a:p>
          <a:p>
            <a:pPr marL="914400" lvl="1" indent="-449263" algn="just">
              <a:lnSpc>
                <a:spcPct val="90000"/>
              </a:lnSpc>
              <a:buFont typeface="Wingdings" pitchFamily="2" charset="2"/>
              <a:buChar char="§"/>
            </a:pPr>
            <a:r>
              <a:rPr lang="en-US" sz="2400" b="1" dirty="0">
                <a:latin typeface="+mj-lt"/>
              </a:rPr>
              <a:t>Defining the pieces/parts of the system and their relationships</a:t>
            </a:r>
          </a:p>
          <a:p>
            <a:pPr marL="914400" lvl="1" indent="-449263" algn="just">
              <a:lnSpc>
                <a:spcPct val="90000"/>
              </a:lnSpc>
              <a:buFont typeface="Wingdings" pitchFamily="2" charset="2"/>
              <a:buChar char="§"/>
            </a:pPr>
            <a:r>
              <a:rPr lang="en-US" sz="2400" b="1" dirty="0">
                <a:latin typeface="+mj-lt"/>
              </a:rPr>
              <a:t>Organizing on these pieces/parts into well-defined layers with explicit dependencies</a:t>
            </a:r>
          </a:p>
          <a:p>
            <a:pPr marL="914400" lvl="1" indent="-449263" algn="just">
              <a:lnSpc>
                <a:spcPct val="90000"/>
              </a:lnSpc>
              <a:buFont typeface="Wingdings" pitchFamily="2" charset="2"/>
              <a:buChar char="§"/>
            </a:pPr>
            <a:r>
              <a:rPr lang="en-US" sz="2400" b="1" dirty="0">
                <a:latin typeface="+mj-lt"/>
              </a:rPr>
              <a:t>Concentrating on the upper layers of the system</a:t>
            </a:r>
          </a:p>
          <a:p>
            <a:pPr marL="350838" indent="-350838" algn="just">
              <a:lnSpc>
                <a:spcPct val="90000"/>
              </a:lnSpc>
            </a:pPr>
            <a:endParaRPr lang="en-US" sz="2400" b="1" dirty="0">
              <a:latin typeface="+mj-lt"/>
            </a:endParaRPr>
          </a:p>
          <a:p>
            <a:pPr marL="350838" indent="-350838" algn="just">
              <a:lnSpc>
                <a:spcPct val="90000"/>
              </a:lnSpc>
              <a:buFontTx/>
              <a:buChar char="•"/>
            </a:pPr>
            <a:r>
              <a:rPr lang="en-US" sz="2400" b="1" dirty="0">
                <a:latin typeface="+mj-lt"/>
              </a:rPr>
              <a:t>While the above is easy to say, there are specific steps identified in RUP to assist in this effort</a:t>
            </a:r>
          </a:p>
        </p:txBody>
      </p:sp>
      <p:sp>
        <p:nvSpPr>
          <p:cNvPr id="5" name="Footer Placeholder 3"/>
          <p:cNvSpPr>
            <a:spLocks noGrp="1"/>
          </p:cNvSpPr>
          <p:nvPr>
            <p:ph type="ftr" sz="quarter" idx="11"/>
          </p:nvPr>
        </p:nvSpPr>
        <p:spPr>
          <a:xfrm>
            <a:off x="659165" y="6356350"/>
            <a:ext cx="2847975" cy="365125"/>
          </a:xfrm>
        </p:spPr>
        <p:txBody>
          <a:bodyPr/>
          <a:lstStyle/>
          <a:p>
            <a:r>
              <a:rPr lang="en-US" dirty="0" smtClean="0"/>
              <a:t>SDA</a:t>
            </a:r>
            <a:endParaRPr lang="en-US" dirty="0"/>
          </a:p>
        </p:txBody>
      </p:sp>
      <p:sp>
        <p:nvSpPr>
          <p:cNvPr id="6" name="Slide Number Placeholder 3"/>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C22ADDB-1105-4BAA-B696-9403EE06AC35}"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4502">
                                            <p:txEl>
                                              <p:pRg st="0" end="0"/>
                                            </p:txEl>
                                          </p:spTgt>
                                        </p:tgtEl>
                                        <p:attrNameLst>
                                          <p:attrName>style.visibility</p:attrName>
                                        </p:attrNameLst>
                                      </p:cBhvr>
                                      <p:to>
                                        <p:strVal val="visible"/>
                                      </p:to>
                                    </p:set>
                                    <p:animEffect transition="in" filter="dissolve">
                                      <p:cBhvr>
                                        <p:cTn id="7" dur="500"/>
                                        <p:tgtEl>
                                          <p:spTgt spid="2345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502">
                                            <p:txEl>
                                              <p:pRg st="1" end="1"/>
                                            </p:txEl>
                                          </p:spTgt>
                                        </p:tgtEl>
                                        <p:attrNameLst>
                                          <p:attrName>style.visibility</p:attrName>
                                        </p:attrNameLst>
                                      </p:cBhvr>
                                      <p:to>
                                        <p:strVal val="visible"/>
                                      </p:to>
                                    </p:set>
                                    <p:animEffect transition="in" filter="dissolve">
                                      <p:cBhvr>
                                        <p:cTn id="12" dur="500"/>
                                        <p:tgtEl>
                                          <p:spTgt spid="2345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4502">
                                            <p:txEl>
                                              <p:pRg st="2" end="2"/>
                                            </p:txEl>
                                          </p:spTgt>
                                        </p:tgtEl>
                                        <p:attrNameLst>
                                          <p:attrName>style.visibility</p:attrName>
                                        </p:attrNameLst>
                                      </p:cBhvr>
                                      <p:to>
                                        <p:strVal val="visible"/>
                                      </p:to>
                                    </p:set>
                                    <p:animEffect transition="in" filter="dissolve">
                                      <p:cBhvr>
                                        <p:cTn id="17" dur="500"/>
                                        <p:tgtEl>
                                          <p:spTgt spid="2345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4502">
                                            <p:txEl>
                                              <p:pRg st="3" end="3"/>
                                            </p:txEl>
                                          </p:spTgt>
                                        </p:tgtEl>
                                        <p:attrNameLst>
                                          <p:attrName>style.visibility</p:attrName>
                                        </p:attrNameLst>
                                      </p:cBhvr>
                                      <p:to>
                                        <p:strVal val="visible"/>
                                      </p:to>
                                    </p:set>
                                    <p:animEffect transition="in" filter="dissolve">
                                      <p:cBhvr>
                                        <p:cTn id="22" dur="500"/>
                                        <p:tgtEl>
                                          <p:spTgt spid="2345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4502">
                                            <p:txEl>
                                              <p:pRg st="5" end="5"/>
                                            </p:txEl>
                                          </p:spTgt>
                                        </p:tgtEl>
                                        <p:attrNameLst>
                                          <p:attrName>style.visibility</p:attrName>
                                        </p:attrNameLst>
                                      </p:cBhvr>
                                      <p:to>
                                        <p:strVal val="visible"/>
                                      </p:to>
                                    </p:set>
                                    <p:animEffect transition="in" filter="dissolve">
                                      <p:cBhvr>
                                        <p:cTn id="27" dur="500"/>
                                        <p:tgtEl>
                                          <p:spTgt spid="2345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Example: Candidate Entity</a:t>
            </a:r>
            <a:br>
              <a:rPr lang="en-US" sz="4800" dirty="0" smtClean="0"/>
            </a:br>
            <a:r>
              <a:rPr lang="en-US" sz="4800" dirty="0" smtClean="0"/>
              <a:t>Classes</a:t>
            </a:r>
            <a:endParaRPr lang="en-US" sz="4800" dirty="0"/>
          </a:p>
        </p:txBody>
      </p:sp>
      <p:pic>
        <p:nvPicPr>
          <p:cNvPr id="2050" name="Picture 2"/>
          <p:cNvPicPr>
            <a:picLocks noGrp="1" noChangeAspect="1" noChangeArrowheads="1"/>
          </p:cNvPicPr>
          <p:nvPr>
            <p:ph idx="1"/>
          </p:nvPr>
        </p:nvPicPr>
        <p:blipFill>
          <a:blip r:embed="rId2"/>
          <a:srcRect/>
          <a:stretch>
            <a:fillRect/>
          </a:stretch>
        </p:blipFill>
        <p:spPr bwMode="auto">
          <a:xfrm>
            <a:off x="609600" y="2057400"/>
            <a:ext cx="7724775" cy="3971925"/>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Analysis Class?</a:t>
            </a:r>
            <a:endParaRPr lang="en-US" dirty="0"/>
          </a:p>
        </p:txBody>
      </p:sp>
      <p:sp>
        <p:nvSpPr>
          <p:cNvPr id="3" name="Content Placeholder 2"/>
          <p:cNvSpPr>
            <a:spLocks noGrp="1"/>
          </p:cNvSpPr>
          <p:nvPr>
            <p:ph idx="1"/>
          </p:nvPr>
        </p:nvSpPr>
        <p:spPr/>
        <p:txBody>
          <a:bodyPr/>
          <a:lstStyle/>
          <a:p>
            <a:pPr algn="just"/>
            <a:r>
              <a:rPr lang="en-US" b="1" dirty="0" smtClean="0"/>
              <a:t>A class that represents initial data and behavior requirements, and whose software and hardware oriented details have not been specified</a:t>
            </a:r>
          </a:p>
          <a:p>
            <a:pPr algn="just"/>
            <a:r>
              <a:rPr lang="en-US" b="1" dirty="0" smtClean="0"/>
              <a:t> Analysis class diagram – a UML diagram showing analysis classes and their relationships</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Classes in a Nut Shell</a:t>
            </a:r>
            <a:endParaRPr lang="en-US" dirty="0"/>
          </a:p>
        </p:txBody>
      </p:sp>
      <p:sp>
        <p:nvSpPr>
          <p:cNvPr id="3" name="Content Placeholder 2"/>
          <p:cNvSpPr>
            <a:spLocks noGrp="1"/>
          </p:cNvSpPr>
          <p:nvPr>
            <p:ph idx="1"/>
          </p:nvPr>
        </p:nvSpPr>
        <p:spPr/>
        <p:txBody>
          <a:bodyPr/>
          <a:lstStyle/>
          <a:p>
            <a:r>
              <a:rPr lang="en-US" b="1" dirty="0" smtClean="0">
                <a:solidFill>
                  <a:srgbClr val="FFFF00"/>
                </a:solidFill>
              </a:rPr>
              <a:t>Entity class :</a:t>
            </a:r>
          </a:p>
          <a:p>
            <a:r>
              <a:rPr lang="en-US" b="1" dirty="0" smtClean="0"/>
              <a:t>Persistent data</a:t>
            </a:r>
          </a:p>
          <a:p>
            <a:r>
              <a:rPr lang="en-US" b="1" dirty="0" smtClean="0"/>
              <a:t>used multiple times and in many UCs)</a:t>
            </a:r>
          </a:p>
          <a:p>
            <a:r>
              <a:rPr lang="en-US" b="1" dirty="0" smtClean="0"/>
              <a:t>Still exists after the UC terminates (e.g. DB storage)</a:t>
            </a:r>
          </a:p>
          <a:p>
            <a:r>
              <a:rPr lang="en-US" b="1" dirty="0" smtClean="0">
                <a:solidFill>
                  <a:srgbClr val="FFFF00"/>
                </a:solidFill>
              </a:rPr>
              <a:t>Boundary class:</a:t>
            </a:r>
          </a:p>
          <a:p>
            <a:r>
              <a:rPr lang="en-US" b="1" dirty="0" smtClean="0"/>
              <a:t>(User) interface between actors and the system</a:t>
            </a:r>
          </a:p>
          <a:p>
            <a:r>
              <a:rPr lang="en-US" b="1" dirty="0" smtClean="0"/>
              <a:t>E.g. a Form, a Window (Pane)</a:t>
            </a:r>
          </a:p>
          <a:p>
            <a:r>
              <a:rPr lang="en-US" b="1" dirty="0" smtClean="0">
                <a:solidFill>
                  <a:srgbClr val="FFFF00"/>
                </a:solidFill>
              </a:rPr>
              <a:t>Control class:</a:t>
            </a:r>
          </a:p>
          <a:p>
            <a:r>
              <a:rPr lang="en-US" b="1" dirty="0" smtClean="0"/>
              <a:t>Encapsulates business functionality</a:t>
            </a:r>
          </a:p>
          <a:p>
            <a:r>
              <a:rPr lang="en-US" b="1" dirty="0" smtClean="0"/>
              <a:t>Proposed in RUP (Rational Unified Process)</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4801" y="1848644"/>
            <a:ext cx="8610600" cy="4552156"/>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Stereotypes of Analysis Classes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81037" y="1658144"/>
            <a:ext cx="7781925" cy="4410075"/>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ECB </a:t>
            </a:r>
            <a:r>
              <a:rPr lang="en-US" dirty="0" smtClean="0"/>
              <a:t>Pattern</a:t>
            </a:r>
            <a:endParaRPr lang="en-US" dirty="0"/>
          </a:p>
        </p:txBody>
      </p:sp>
      <p:sp>
        <p:nvSpPr>
          <p:cNvPr id="3" name="Content Placeholder 2"/>
          <p:cNvSpPr>
            <a:spLocks noGrp="1"/>
          </p:cNvSpPr>
          <p:nvPr>
            <p:ph idx="1"/>
          </p:nvPr>
        </p:nvSpPr>
        <p:spPr/>
        <p:txBody>
          <a:bodyPr/>
          <a:lstStyle/>
          <a:p>
            <a:pPr algn="just"/>
            <a:r>
              <a:rPr lang="en-US" b="1" dirty="0" smtClean="0"/>
              <a:t>Collaborating together, the various boundary, control, and entity objects within the BCE design pattern realize the behavior documented in the system’s Use Case Model</a:t>
            </a:r>
          </a:p>
          <a:p>
            <a:pPr algn="just"/>
            <a:endParaRPr lang="en-US" b="1" dirty="0" smtClean="0"/>
          </a:p>
          <a:p>
            <a:pPr algn="just"/>
            <a:endParaRPr lang="en-US" b="1" dirty="0" smtClean="0"/>
          </a:p>
          <a:p>
            <a:pPr algn="just"/>
            <a:r>
              <a:rPr lang="en-US" b="1" dirty="0" smtClean="0"/>
              <a:t>The rules that govern communication between the various object types within the BCE design pattern are illustrated in the tables that follow</a:t>
            </a:r>
          </a:p>
          <a:p>
            <a:pPr algn="just"/>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sz="4400" dirty="0" smtClean="0">
                <a:effectLst/>
                <a:latin typeface="Times New Roman" pitchFamily="18" charset="0"/>
              </a:rPr>
              <a:t>Allowed Communication within the ECB Design Pattern</a:t>
            </a:r>
            <a:br>
              <a:rPr lang="en-US" sz="4400" dirty="0" smtClean="0">
                <a:effectLst/>
                <a:latin typeface="Times New Roman" pitchFamily="18" charset="0"/>
              </a:rPr>
            </a:br>
            <a:endParaRPr lang="en-US" sz="4400" dirty="0">
              <a:effectLst/>
            </a:endParaRPr>
          </a:p>
        </p:txBody>
      </p:sp>
      <p:pic>
        <p:nvPicPr>
          <p:cNvPr id="2050" name="Picture 2"/>
          <p:cNvPicPr>
            <a:picLocks noGrp="1" noChangeAspect="1" noChangeArrowheads="1"/>
          </p:cNvPicPr>
          <p:nvPr>
            <p:ph idx="1"/>
          </p:nvPr>
        </p:nvPicPr>
        <p:blipFill>
          <a:blip r:embed="rId2"/>
          <a:srcRect/>
          <a:stretch>
            <a:fillRect/>
          </a:stretch>
        </p:blipFill>
        <p:spPr bwMode="auto">
          <a:xfrm>
            <a:off x="990600" y="2057400"/>
            <a:ext cx="6705600" cy="39624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sz="4400" dirty="0" smtClean="0">
                <a:effectLst/>
                <a:latin typeface="Times New Roman" pitchFamily="18" charset="0"/>
              </a:rPr>
              <a:t>Communication Not Allowed within the ECB</a:t>
            </a:r>
            <a:br>
              <a:rPr lang="en-US" sz="4400" dirty="0" smtClean="0">
                <a:effectLst/>
                <a:latin typeface="Times New Roman" pitchFamily="18" charset="0"/>
              </a:rPr>
            </a:br>
            <a:endParaRPr lang="en-US" sz="4400" dirty="0">
              <a:effectLst/>
            </a:endParaRPr>
          </a:p>
        </p:txBody>
      </p:sp>
      <p:pic>
        <p:nvPicPr>
          <p:cNvPr id="3074" name="Picture 2"/>
          <p:cNvPicPr>
            <a:picLocks noGrp="1" noChangeAspect="1" noChangeArrowheads="1"/>
          </p:cNvPicPr>
          <p:nvPr>
            <p:ph idx="1"/>
          </p:nvPr>
        </p:nvPicPr>
        <p:blipFill>
          <a:blip r:embed="rId2"/>
          <a:srcRect/>
          <a:stretch>
            <a:fillRect/>
          </a:stretch>
        </p:blipFill>
        <p:spPr bwMode="auto">
          <a:xfrm>
            <a:off x="1447800" y="1905000"/>
            <a:ext cx="7010400" cy="4344194"/>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76200"/>
            <a:ext cx="8610600" cy="4983163"/>
          </a:xfrm>
          <a:prstGeom prst="rect">
            <a:avLst/>
          </a:prstGeom>
          <a:noFill/>
          <a:ln w="9525">
            <a:noFill/>
            <a:miter lim="800000"/>
            <a:headEnd/>
            <a:tailEnd/>
          </a:ln>
          <a:effectLst/>
        </p:spPr>
      </p:pic>
      <p:sp>
        <p:nvSpPr>
          <p:cNvPr id="5" name="TextBox 4"/>
          <p:cNvSpPr txBox="1"/>
          <p:nvPr/>
        </p:nvSpPr>
        <p:spPr>
          <a:xfrm>
            <a:off x="0" y="5105400"/>
            <a:ext cx="9144000" cy="1754326"/>
          </a:xfrm>
          <a:prstGeom prst="rect">
            <a:avLst/>
          </a:prstGeom>
          <a:noFill/>
        </p:spPr>
        <p:txBody>
          <a:bodyPr wrap="square" rtlCol="0">
            <a:spAutoFit/>
          </a:bodyPr>
          <a:lstStyle/>
          <a:p>
            <a:pPr algn="just"/>
            <a:r>
              <a:rPr lang="en-US" dirty="0" smtClean="0"/>
              <a:t>The entity classes capture the core business, in this case, the insurance business. The entity classes are Insurance Policy, Insurance Contract, Customer, and Insurance Company. The control classes Change Insurance Contract, New Insurance Contract, and Delete Insurance Contract serve the boundary class Sales Window. The control class Insurance Management serves the Management Window with Customers and Insurance Contracts.</a:t>
            </a:r>
            <a:endParaRPr lang="en-US" dirty="0"/>
          </a:p>
        </p:txBody>
      </p:sp>
      <p:sp>
        <p:nvSpPr>
          <p:cNvPr id="3" name="Footer Placeholder 2"/>
          <p:cNvSpPr>
            <a:spLocks noGrp="1"/>
          </p:cNvSpPr>
          <p:nvPr>
            <p:ph type="ftr" sz="quarter" idx="11"/>
          </p:nvPr>
        </p:nvSpPr>
        <p:spPr/>
        <p:txBody>
          <a:bodyPr/>
          <a:lstStyle/>
          <a:p>
            <a:r>
              <a:rPr lang="en-US" smtClean="0"/>
              <a:t>SDA</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Diagram Activity</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838200" y="1524000"/>
            <a:ext cx="7772400" cy="4800600"/>
          </a:xfrm>
          <a:prstGeom prst="rect">
            <a:avLst/>
          </a:prstGeom>
          <a:noFill/>
          <a:ln w="9525">
            <a:noFill/>
            <a:miter lim="800000"/>
            <a:headEnd/>
            <a:tailEnd/>
          </a:ln>
          <a:effectLst/>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2526151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Use Case Realization</a:t>
            </a:r>
            <a:endParaRPr lang="en-US" dirty="0"/>
          </a:p>
        </p:txBody>
      </p:sp>
      <p:sp>
        <p:nvSpPr>
          <p:cNvPr id="5" name="Content Placeholder 4"/>
          <p:cNvSpPr>
            <a:spLocks noGrp="1"/>
          </p:cNvSpPr>
          <p:nvPr>
            <p:ph idx="1"/>
          </p:nvPr>
        </p:nvSpPr>
        <p:spPr>
          <a:xfrm>
            <a:off x="228600" y="838200"/>
            <a:ext cx="8458200" cy="5410200"/>
          </a:xfrm>
        </p:spPr>
        <p:txBody>
          <a:bodyPr>
            <a:normAutofit/>
          </a:bodyPr>
          <a:lstStyle/>
          <a:p>
            <a:pPr algn="just"/>
            <a:r>
              <a:rPr lang="en-US" smtClean="0"/>
              <a:t>use-case </a:t>
            </a:r>
            <a:r>
              <a:rPr lang="en-US" dirty="0" smtClean="0"/>
              <a:t>realization describes how a particular use case is realized within the Design Model, in terms of collaborating objects.</a:t>
            </a:r>
          </a:p>
          <a:p>
            <a:pPr lvl="1" algn="just"/>
            <a:r>
              <a:rPr lang="en-US" sz="2200" dirty="0" smtClean="0"/>
              <a:t> A use-case realization is one possible realization of  a use case.</a:t>
            </a:r>
          </a:p>
          <a:p>
            <a:pPr lvl="1" algn="just"/>
            <a:r>
              <a:rPr lang="en-US" sz="2200" dirty="0" smtClean="0"/>
              <a:t>A use-case realization in the Design Model can be traced to a use case in the Use-Case Model.</a:t>
            </a:r>
          </a:p>
          <a:p>
            <a:pPr lvl="1" algn="just"/>
            <a:r>
              <a:rPr lang="en-US" sz="2200" dirty="0" smtClean="0"/>
              <a:t>A realization relationship is drawn from the use-case realization to the use case it realizes.</a:t>
            </a:r>
          </a:p>
          <a:p>
            <a:pPr algn="just"/>
            <a:r>
              <a:rPr lang="en-US" dirty="0" smtClean="0"/>
              <a:t>A use-case realization can be represented using set of diagrams.</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609600" y="1447800"/>
            <a:ext cx="8000999" cy="4876799"/>
          </a:xfrm>
          <a:prstGeom prst="rect">
            <a:avLst/>
          </a:prstGeom>
          <a:noFill/>
          <a:ln w="9525">
            <a:noFill/>
            <a:miter lim="800000"/>
            <a:headEnd/>
            <a:tailEnd/>
          </a:ln>
          <a:effectLst/>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41838887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dirty="0" smtClean="0"/>
              <a:t>What Is Robustness Analysis?</a:t>
            </a:r>
            <a:endParaRPr lang="en-US" dirty="0"/>
          </a:p>
        </p:txBody>
      </p:sp>
      <p:sp>
        <p:nvSpPr>
          <p:cNvPr id="3" name="Content Placeholder 2"/>
          <p:cNvSpPr>
            <a:spLocks noGrp="1"/>
          </p:cNvSpPr>
          <p:nvPr>
            <p:ph idx="1"/>
          </p:nvPr>
        </p:nvSpPr>
        <p:spPr>
          <a:xfrm>
            <a:off x="457200" y="1951037"/>
            <a:ext cx="8229600" cy="4525963"/>
          </a:xfrm>
        </p:spPr>
        <p:txBody>
          <a:bodyPr>
            <a:normAutofit/>
          </a:bodyPr>
          <a:lstStyle/>
          <a:p>
            <a:pPr algn="just"/>
            <a:r>
              <a:rPr lang="en-US" sz="2800" dirty="0" smtClean="0"/>
              <a:t>Involves analyzing the narrative text of each of the use cases and identifying a first-guess set of the objects into entity, boundary, and control classes</a:t>
            </a:r>
          </a:p>
          <a:p>
            <a:pPr algn="just"/>
            <a:endParaRPr lang="en-US" sz="2800" dirty="0" smtClean="0"/>
          </a:p>
          <a:p>
            <a:pPr algn="just"/>
            <a:r>
              <a:rPr lang="en-US" sz="2800" dirty="0" smtClean="0"/>
              <a:t>Requires completeness checks and adherence to diagramming rules</a:t>
            </a:r>
            <a:endParaRPr lang="en-US" sz="2800"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3750952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sz="4400" dirty="0" smtClean="0">
                <a:effectLst/>
              </a:rPr>
              <a:t>Robustness Diagram- ECB Pattern(Example)</a:t>
            </a:r>
            <a:endParaRPr lang="en-US" sz="4400" dirty="0">
              <a:effectLst/>
            </a:endParaRPr>
          </a:p>
        </p:txBody>
      </p:sp>
      <p:sp>
        <p:nvSpPr>
          <p:cNvPr id="3" name="Content Placeholder 2"/>
          <p:cNvSpPr>
            <a:spLocks noGrp="1"/>
          </p:cNvSpPr>
          <p:nvPr>
            <p:ph idx="1"/>
          </p:nvPr>
        </p:nvSpPr>
        <p:spPr>
          <a:xfrm>
            <a:off x="152400" y="1295400"/>
            <a:ext cx="8915400" cy="5105400"/>
          </a:xfrm>
        </p:spPr>
        <p:txBody>
          <a:bodyPr>
            <a:normAutofit fontScale="92500"/>
          </a:bodyPr>
          <a:lstStyle/>
          <a:p>
            <a:pPr algn="just"/>
            <a:r>
              <a:rPr lang="en-US" b="1" dirty="0" smtClean="0"/>
              <a:t>The UNIVERSITY OF KARACHI  registration system is briefly described thus:</a:t>
            </a:r>
          </a:p>
          <a:p>
            <a:pPr algn="just"/>
            <a:r>
              <a:rPr lang="en-US" b="1" dirty="0" smtClean="0"/>
              <a:t>You have been asked to streamline, improve, and automate the process of </a:t>
            </a:r>
            <a:r>
              <a:rPr lang="en-US" b="1" dirty="0" smtClean="0">
                <a:solidFill>
                  <a:srgbClr val="FFFF00"/>
                </a:solidFill>
              </a:rPr>
              <a:t>assigning professors to courses </a:t>
            </a:r>
            <a:r>
              <a:rPr lang="en-US" b="1" dirty="0" smtClean="0"/>
              <a:t>and the </a:t>
            </a:r>
            <a:r>
              <a:rPr lang="en-US" b="1" dirty="0" smtClean="0">
                <a:solidFill>
                  <a:srgbClr val="FFFF00"/>
                </a:solidFill>
              </a:rPr>
              <a:t>registration of students </a:t>
            </a:r>
            <a:r>
              <a:rPr lang="en-US" b="1" dirty="0" smtClean="0"/>
              <a:t>such that it takes advantage of prevailing web technologies for on-line real time, location independent access.</a:t>
            </a:r>
          </a:p>
          <a:p>
            <a:pPr algn="just"/>
            <a:r>
              <a:rPr lang="en-US" b="1" dirty="0" smtClean="0"/>
              <a:t>The process begins by professors deciding on which courses they will teach for the semester. The Registrar’s office then enters the information into the computer system, allocating times, room, and student population restrictions to each course. A batch report is then printed for the professors to indicate which courses they will teach. A course catalogue is also printed for distribution to students.</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2437184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sz="4400" dirty="0" smtClean="0">
                <a:effectLst/>
              </a:rPr>
              <a:t>Robustness Diagram- ECB Pattern(Example)</a:t>
            </a:r>
            <a:endParaRPr lang="en-US" sz="4400" dirty="0">
              <a:effectLst/>
            </a:endParaRPr>
          </a:p>
        </p:txBody>
      </p:sp>
      <p:sp>
        <p:nvSpPr>
          <p:cNvPr id="3" name="Content Placeholder 2"/>
          <p:cNvSpPr>
            <a:spLocks noGrp="1"/>
          </p:cNvSpPr>
          <p:nvPr>
            <p:ph idx="1"/>
          </p:nvPr>
        </p:nvSpPr>
        <p:spPr>
          <a:xfrm>
            <a:off x="152400" y="1265237"/>
            <a:ext cx="8839200" cy="5135563"/>
          </a:xfrm>
        </p:spPr>
        <p:txBody>
          <a:bodyPr>
            <a:normAutofit fontScale="92500"/>
          </a:bodyPr>
          <a:lstStyle/>
          <a:p>
            <a:pPr algn="just"/>
            <a:r>
              <a:rPr lang="en-US" b="1" dirty="0" smtClean="0"/>
              <a:t>Students then select what courses they desire to take and indicate these by completing paper-based course advising forms. They then meet with an academic advisor who verifies their eligibility to take the selected courses, that the sections of the courses selected are still open, and that the schedule of selected courses does not clash. The typical student load is four courses.</a:t>
            </a:r>
          </a:p>
          <a:p>
            <a:pPr algn="just"/>
            <a:r>
              <a:rPr lang="en-US" b="1" dirty="0" smtClean="0"/>
              <a:t> </a:t>
            </a:r>
          </a:p>
          <a:p>
            <a:pPr algn="just"/>
            <a:r>
              <a:rPr lang="en-US" b="1" dirty="0" smtClean="0"/>
              <a:t>The advisor then approves the courses and completed the course registration forms for the student. These are then sent to the registrar who keys them into the registration system – thereby formally registering a student. If courses selected are not approved, the student has to select other courses and complete the course advising forms afresh.</a:t>
            </a:r>
            <a:endParaRPr lang="en-US" b="1"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3325773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Diagram- ECB Pattern(Example)</a:t>
            </a:r>
            <a:endParaRPr lang="en-US" dirty="0"/>
          </a:p>
        </p:txBody>
      </p:sp>
      <p:sp>
        <p:nvSpPr>
          <p:cNvPr id="3" name="Content Placeholder 2"/>
          <p:cNvSpPr>
            <a:spLocks noGrp="1"/>
          </p:cNvSpPr>
          <p:nvPr>
            <p:ph idx="1"/>
          </p:nvPr>
        </p:nvSpPr>
        <p:spPr>
          <a:xfrm>
            <a:off x="152400" y="1600200"/>
            <a:ext cx="8686800" cy="4800600"/>
          </a:xfrm>
        </p:spPr>
        <p:txBody>
          <a:bodyPr>
            <a:normAutofit/>
          </a:bodyPr>
          <a:lstStyle/>
          <a:p>
            <a:pPr algn="just"/>
            <a:r>
              <a:rPr lang="en-US" dirty="0" smtClean="0"/>
              <a:t>Most times students get their first choice, however, in those cases where there is a conflict, the advising office talks with the students to get additional choices. Once all students have been successfully registered, a hard copy of the students’ schedule is sent to the students for verification.</a:t>
            </a:r>
          </a:p>
          <a:p>
            <a:pPr algn="just"/>
            <a:r>
              <a:rPr lang="en-US" dirty="0" smtClean="0"/>
              <a:t> Most student registrations are processed within a week, but some exceptional cases take up to two weeks to resolve.</a:t>
            </a:r>
          </a:p>
          <a:p>
            <a:pPr algn="just"/>
            <a:r>
              <a:rPr lang="en-US" dirty="0" smtClean="0"/>
              <a:t>Once the initial registration period is over, professors receive a student roster for each class they are scheduled to teach.</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3096254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sz="4400" dirty="0" smtClean="0">
                <a:effectLst/>
              </a:rPr>
              <a:t>Robustness Diagram- ECB Pattern(Example)</a:t>
            </a:r>
            <a:endParaRPr lang="en-US" sz="4400" dirty="0">
              <a:effectLst/>
            </a:endParaRPr>
          </a:p>
        </p:txBody>
      </p:sp>
      <p:pic>
        <p:nvPicPr>
          <p:cNvPr id="4" name="Content Placeholder 3"/>
          <p:cNvPicPr>
            <a:picLocks noGrp="1"/>
          </p:cNvPicPr>
          <p:nvPr>
            <p:ph idx="1"/>
          </p:nvPr>
        </p:nvPicPr>
        <p:blipFill>
          <a:blip r:embed="rId2"/>
          <a:srcRect/>
          <a:stretch>
            <a:fillRect/>
          </a:stretch>
        </p:blipFill>
        <p:spPr bwMode="auto">
          <a:xfrm>
            <a:off x="304800" y="1371600"/>
            <a:ext cx="8610600" cy="5029200"/>
          </a:xfrm>
          <a:prstGeom prst="rect">
            <a:avLst/>
          </a:prstGeom>
          <a:noFill/>
          <a:ln w="9525">
            <a:noFill/>
            <a:miter lim="800000"/>
            <a:headEnd/>
            <a:tailEnd/>
          </a:ln>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990729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4400" dirty="0" smtClean="0">
                <a:effectLst/>
              </a:rPr>
              <a:t>Robustness Diagram- ECB Pattern(Example)</a:t>
            </a:r>
            <a:endParaRPr lang="en-US" sz="4400" dirty="0">
              <a:effectLst/>
            </a:endParaRPr>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rcRect/>
          <a:stretch>
            <a:fillRect/>
          </a:stretch>
        </p:blipFill>
        <p:spPr bwMode="auto">
          <a:xfrm>
            <a:off x="152400" y="1371600"/>
            <a:ext cx="8839200" cy="5000625"/>
          </a:xfrm>
          <a:prstGeom prst="rect">
            <a:avLst/>
          </a:prstGeom>
          <a:noFill/>
          <a:ln w="9525">
            <a:noFill/>
            <a:miter lim="800000"/>
            <a:headEnd/>
            <a:tailEnd/>
          </a:ln>
        </p:spPr>
      </p:pic>
      <p:sp>
        <p:nvSpPr>
          <p:cNvPr id="7"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1041428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0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t>That is all </a:t>
            </a:r>
            <a:endParaRPr lang="en-US" sz="4000"/>
          </a:p>
        </p:txBody>
      </p:sp>
      <p:sp>
        <p:nvSpPr>
          <p:cNvPr id="4" name="Rectangle 3"/>
          <p:cNvSpPr/>
          <p:nvPr/>
        </p:nvSpPr>
        <p:spPr>
          <a:xfrm>
            <a:off x="1253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4779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3352800" y="1066800"/>
            <a:ext cx="2381250" cy="2390775"/>
          </a:xfrm>
          <a:prstGeom prst="rect">
            <a:avLst/>
          </a:prstGeom>
          <a:noFill/>
          <a:ln w="9525">
            <a:noFill/>
            <a:miter lim="800000"/>
            <a:headEnd/>
            <a:tailEnd/>
          </a:ln>
        </p:spPr>
      </p:pic>
      <p:sp>
        <p:nvSpPr>
          <p:cNvPr id="6"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extLst>
      <p:ext uri="{BB962C8B-B14F-4D97-AF65-F5344CB8AC3E}">
        <p14:creationId xmlns:p14="http://schemas.microsoft.com/office/powerpoint/2010/main" val="2221523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US" dirty="0" smtClean="0"/>
              <a:t>Use Case Realization</a:t>
            </a:r>
            <a:endParaRPr lang="en-US" dirty="0"/>
          </a:p>
        </p:txBody>
      </p:sp>
      <p:sp>
        <p:nvSpPr>
          <p:cNvPr id="5" name="Content Placeholder 4"/>
          <p:cNvSpPr>
            <a:spLocks noGrp="1"/>
          </p:cNvSpPr>
          <p:nvPr>
            <p:ph idx="1"/>
          </p:nvPr>
        </p:nvSpPr>
        <p:spPr>
          <a:xfrm>
            <a:off x="457200" y="1066800"/>
            <a:ext cx="8229600" cy="5059363"/>
          </a:xfrm>
        </p:spPr>
        <p:txBody>
          <a:bodyPr>
            <a:normAutofit/>
          </a:bodyPr>
          <a:lstStyle/>
          <a:p>
            <a:pPr algn="just"/>
            <a:r>
              <a:rPr lang="en-US" dirty="0" smtClean="0"/>
              <a:t>The diagrams that may be used to realize a use case realization may include:</a:t>
            </a:r>
          </a:p>
          <a:p>
            <a:pPr algn="just"/>
            <a:r>
              <a:rPr lang="en-US" dirty="0" smtClean="0"/>
              <a:t>Interaction Diagrams (sequence and/or collaboration diagrams) can be used to describe how the use case is realized in terms of collaborating objects.</a:t>
            </a:r>
          </a:p>
          <a:p>
            <a:pPr lvl="1" algn="just"/>
            <a:r>
              <a:rPr lang="en-US" dirty="0" smtClean="0"/>
              <a:t>These diagrams model the detailed collaborations of the use-case realization.</a:t>
            </a:r>
          </a:p>
          <a:p>
            <a:pPr lvl="1" algn="just"/>
            <a:endParaRPr lang="en-US" dirty="0" smtClean="0"/>
          </a:p>
          <a:p>
            <a:pPr algn="just"/>
            <a:r>
              <a:rPr lang="en-US" dirty="0" smtClean="0"/>
              <a:t>Class Diagrams can be used to describe the classes that participate in the realization of the use case, as well as their supporting relationships.</a:t>
            </a:r>
          </a:p>
          <a:p>
            <a:pPr lvl="1" algn="just"/>
            <a:r>
              <a:rPr lang="en-US" dirty="0" smtClean="0"/>
              <a:t>These diagrams model the context of the use-case realization.</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Use Case Realization</a:t>
            </a:r>
            <a:endParaRPr lang="en-US" dirty="0"/>
          </a:p>
        </p:txBody>
      </p:sp>
      <p:pic>
        <p:nvPicPr>
          <p:cNvPr id="4" name="Content Placeholder 3"/>
          <p:cNvPicPr>
            <a:picLocks noGrp="1"/>
          </p:cNvPicPr>
          <p:nvPr>
            <p:ph idx="1"/>
          </p:nvPr>
        </p:nvPicPr>
        <p:blipFill>
          <a:blip r:embed="rId2"/>
          <a:srcRect/>
          <a:stretch>
            <a:fillRect/>
          </a:stretch>
        </p:blipFill>
        <p:spPr bwMode="auto">
          <a:xfrm>
            <a:off x="533400" y="1600200"/>
            <a:ext cx="8229600" cy="4800600"/>
          </a:xfrm>
          <a:prstGeom prst="rect">
            <a:avLst/>
          </a:prstGeom>
          <a:noFill/>
          <a:ln w="9525">
            <a:noFill/>
            <a:miter lim="800000"/>
            <a:headEnd/>
            <a:tailEnd/>
          </a:ln>
        </p:spPr>
      </p:pic>
      <p:sp>
        <p:nvSpPr>
          <p:cNvPr id="5"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lstStyle/>
          <a:p>
            <a:r>
              <a:rPr lang="en-US" sz="4500" dirty="0" smtClean="0"/>
              <a:t>Who does Use Case Realization?</a:t>
            </a:r>
            <a:endParaRPr lang="en-US" sz="4500" dirty="0"/>
          </a:p>
        </p:txBody>
      </p:sp>
      <p:sp>
        <p:nvSpPr>
          <p:cNvPr id="5" name="Content Placeholder 4"/>
          <p:cNvSpPr>
            <a:spLocks noGrp="1"/>
          </p:cNvSpPr>
          <p:nvPr>
            <p:ph idx="1"/>
          </p:nvPr>
        </p:nvSpPr>
        <p:spPr>
          <a:xfrm>
            <a:off x="381000" y="1143000"/>
            <a:ext cx="8534400" cy="4525963"/>
          </a:xfrm>
        </p:spPr>
        <p:txBody>
          <a:bodyPr>
            <a:noAutofit/>
          </a:bodyPr>
          <a:lstStyle/>
          <a:p>
            <a:pPr algn="just"/>
            <a:r>
              <a:rPr lang="en-US" dirty="0" smtClean="0"/>
              <a:t>A designer: responsible for the integrity of the use-case realization.</a:t>
            </a:r>
          </a:p>
          <a:p>
            <a:pPr algn="just"/>
            <a:r>
              <a:rPr lang="en-US" dirty="0" smtClean="0"/>
              <a:t>Must coordinate with the designers responsible for the classes and relationships employed in the use-case realization.</a:t>
            </a:r>
          </a:p>
          <a:p>
            <a:pPr algn="just"/>
            <a:r>
              <a:rPr lang="en-US" dirty="0" smtClean="0"/>
              <a:t>The use-case realization can be used by class designers to understand the class’s role in the use case and how the class interacts with other classes.</a:t>
            </a:r>
          </a:p>
          <a:p>
            <a:pPr lvl="1" algn="just"/>
            <a:r>
              <a:rPr lang="en-US" dirty="0" smtClean="0"/>
              <a:t>This implies that a team will/may distribute responsibilities for each class to developers.</a:t>
            </a:r>
          </a:p>
          <a:p>
            <a:pPr algn="just"/>
            <a:r>
              <a:rPr lang="en-US" dirty="0" smtClean="0"/>
              <a:t>This information can be used to determine/refine the class responsibilities and interfaces.</a:t>
            </a:r>
          </a:p>
          <a:p>
            <a:pPr algn="just"/>
            <a:r>
              <a:rPr lang="en-US" dirty="0" smtClean="0"/>
              <a:t>Let’s find the classes from different behaviors the classes must provide…</a:t>
            </a:r>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1600200"/>
          </a:xfrm>
        </p:spPr>
        <p:txBody>
          <a:bodyPr/>
          <a:lstStyle/>
          <a:p>
            <a:r>
              <a:rPr lang="en-US" sz="4400" dirty="0" smtClean="0">
                <a:effectLst/>
              </a:rPr>
              <a:t>Review: Use-Case Realization?</a:t>
            </a:r>
            <a:br>
              <a:rPr lang="en-US" sz="4400" dirty="0" smtClean="0">
                <a:effectLst/>
              </a:rPr>
            </a:br>
            <a:endParaRPr lang="en-US" sz="4400" dirty="0">
              <a:effectLst/>
            </a:endParaRPr>
          </a:p>
        </p:txBody>
      </p:sp>
      <p:sp>
        <p:nvSpPr>
          <p:cNvPr id="3" name="Content Placeholder 2"/>
          <p:cNvSpPr>
            <a:spLocks noGrp="1"/>
          </p:cNvSpPr>
          <p:nvPr>
            <p:ph idx="1"/>
          </p:nvPr>
        </p:nvSpPr>
        <p:spPr>
          <a:xfrm>
            <a:off x="457200" y="1646237"/>
            <a:ext cx="8229600" cy="4525963"/>
          </a:xfrm>
        </p:spPr>
        <p:txBody>
          <a:bodyPr>
            <a:normAutofit/>
          </a:bodyPr>
          <a:lstStyle/>
          <a:p>
            <a:pPr algn="just"/>
            <a:r>
              <a:rPr lang="en-US" dirty="0" smtClean="0"/>
              <a:t>Development is the process of creating a system from requirements</a:t>
            </a:r>
          </a:p>
          <a:p>
            <a:pPr marL="0" indent="0" algn="just">
              <a:buNone/>
            </a:pPr>
            <a:endParaRPr lang="en-US" dirty="0" smtClean="0"/>
          </a:p>
          <a:p>
            <a:pPr algn="just"/>
            <a:r>
              <a:rPr lang="en-US" dirty="0" smtClean="0"/>
              <a:t>A use case realization ties together the use cases from the Use Case Model with the classes and relationships of the design model</a:t>
            </a:r>
          </a:p>
          <a:p>
            <a:pPr algn="just"/>
            <a:endParaRPr lang="en-US" dirty="0" smtClean="0"/>
          </a:p>
          <a:p>
            <a:pPr algn="just"/>
            <a:r>
              <a:rPr lang="en-US" dirty="0" smtClean="0"/>
              <a:t>A use case realization specifies what classes must be built to implement each use case</a:t>
            </a:r>
          </a:p>
          <a:p>
            <a:pPr algn="just"/>
            <a:endParaRPr lang="en-US" dirty="0" smtClean="0"/>
          </a:p>
          <a:p>
            <a:pPr algn="just"/>
            <a:endParaRPr lang="en-US" dirty="0"/>
          </a:p>
        </p:txBody>
      </p:sp>
      <p:sp>
        <p:nvSpPr>
          <p:cNvPr id="4" name="Footer Placeholder 3"/>
          <p:cNvSpPr>
            <a:spLocks noGrp="1"/>
          </p:cNvSpPr>
          <p:nvPr>
            <p:ph type="ftr" sz="quarter" idx="11"/>
          </p:nvPr>
        </p:nvSpPr>
        <p:spPr>
          <a:xfrm>
            <a:off x="659165" y="6356350"/>
            <a:ext cx="2847975" cy="365125"/>
          </a:xfrm>
        </p:spPr>
        <p:txBody>
          <a:bodyPr/>
          <a:lstStyle/>
          <a:p>
            <a:r>
              <a:rPr lang="en-US" smtClean="0"/>
              <a:t>SDA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13965</TotalTime>
  <Words>3155</Words>
  <Application>Microsoft Office PowerPoint</Application>
  <PresentationFormat>On-screen Show (4:3)</PresentationFormat>
  <Paragraphs>340</Paragraphs>
  <Slides>57</Slides>
  <Notes>12</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Century Gothic</vt:lpstr>
      <vt:lpstr>Comic Sans MS</vt:lpstr>
      <vt:lpstr>Courier New</vt:lpstr>
      <vt:lpstr>Palatino Linotype</vt:lpstr>
      <vt:lpstr>Times New Roman</vt:lpstr>
      <vt:lpstr>Wingdings</vt:lpstr>
      <vt:lpstr>Executive</vt:lpstr>
      <vt:lpstr>PowerPoint Presentation</vt:lpstr>
      <vt:lpstr>Today’s Outline</vt:lpstr>
      <vt:lpstr>Analysis and Design</vt:lpstr>
      <vt:lpstr>PowerPoint Presentation</vt:lpstr>
      <vt:lpstr>Use Case Realization</vt:lpstr>
      <vt:lpstr>Use Case Realization</vt:lpstr>
      <vt:lpstr>Use Case Realization</vt:lpstr>
      <vt:lpstr>Who does Use Case Realization?</vt:lpstr>
      <vt:lpstr>Review: Use-Case Realization? </vt:lpstr>
      <vt:lpstr>Review: Class</vt:lpstr>
      <vt:lpstr>Analysis Classes - Early Conceptual Model</vt:lpstr>
      <vt:lpstr>Identifying Candidate Classes from Behavior</vt:lpstr>
      <vt:lpstr>What is an Analysis Class?</vt:lpstr>
      <vt:lpstr>What is an Analysis Class?</vt:lpstr>
      <vt:lpstr>Find Classes From Use-Case Behavior</vt:lpstr>
      <vt:lpstr>Analysis Classes: A First Step Towards Executables</vt:lpstr>
      <vt:lpstr>Discovering Classes</vt:lpstr>
      <vt:lpstr>How to find Analysis Classes</vt:lpstr>
      <vt:lpstr>Entity , Control, and           Boundary Design Pattern</vt:lpstr>
      <vt:lpstr>MVC Pattern</vt:lpstr>
      <vt:lpstr>MVC Pattern</vt:lpstr>
      <vt:lpstr>Entity, Control, and Boundary Design Pattern </vt:lpstr>
      <vt:lpstr>Entity, Control, and Boundary Design Pattern </vt:lpstr>
      <vt:lpstr>Entity, Control, and Boundary Design Pattern </vt:lpstr>
      <vt:lpstr>Boundary Objects</vt:lpstr>
      <vt:lpstr>Boundary Class</vt:lpstr>
      <vt:lpstr>Boundary Class</vt:lpstr>
      <vt:lpstr>The Role of Boundary Class</vt:lpstr>
      <vt:lpstr>Boundary Class- More</vt:lpstr>
      <vt:lpstr>Example: Finding Boundary Class </vt:lpstr>
      <vt:lpstr>Guidelines: Boundary Class – User Interface classes</vt:lpstr>
      <vt:lpstr>Guidelines: Boundary Classes – System and Device</vt:lpstr>
      <vt:lpstr>Control Classes</vt:lpstr>
      <vt:lpstr>Control Classes</vt:lpstr>
      <vt:lpstr>What is an Entity Class? (recall: boundary, entity, control…)</vt:lpstr>
      <vt:lpstr>Entity Classes</vt:lpstr>
      <vt:lpstr>The Role of an Entity Class</vt:lpstr>
      <vt:lpstr>Entity Object</vt:lpstr>
      <vt:lpstr>Candidate Entity Classes</vt:lpstr>
      <vt:lpstr>Example: Candidate Entity Classes</vt:lpstr>
      <vt:lpstr>What is an Analysis Class?</vt:lpstr>
      <vt:lpstr>Analysis Classes in a Nut Shell</vt:lpstr>
      <vt:lpstr>PowerPoint Presentation</vt:lpstr>
      <vt:lpstr>Stereotypes of Analysis Classes</vt:lpstr>
      <vt:lpstr>ECB Pattern</vt:lpstr>
      <vt:lpstr>Allowed Communication within the ECB Design Pattern </vt:lpstr>
      <vt:lpstr>Communication Not Allowed within the ECB </vt:lpstr>
      <vt:lpstr>`</vt:lpstr>
      <vt:lpstr>Robustness Diagram Activity</vt:lpstr>
      <vt:lpstr>PowerPoint Presentation</vt:lpstr>
      <vt:lpstr>What Is Robustness Analysis?</vt:lpstr>
      <vt:lpstr>Robustness Diagram- ECB Pattern(Example)</vt:lpstr>
      <vt:lpstr>Robustness Diagram- ECB Pattern(Example)</vt:lpstr>
      <vt:lpstr>Robustness Diagram- ECB Pattern(Example)</vt:lpstr>
      <vt:lpstr>Robustness Diagram- ECB Pattern(Example)</vt:lpstr>
      <vt:lpstr>Robustness Diagram- ECB Pattern(Example)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Data Structures</dc:title>
  <dc:creator>Tahir Qasim Syed</dc:creator>
  <cp:lastModifiedBy>Syeda Rubab Jaffar</cp:lastModifiedBy>
  <cp:revision>324</cp:revision>
  <dcterms:created xsi:type="dcterms:W3CDTF">2006-08-16T00:00:00Z</dcterms:created>
  <dcterms:modified xsi:type="dcterms:W3CDTF">2020-11-19T07:09:34Z</dcterms:modified>
</cp:coreProperties>
</file>