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4" r:id="rId9"/>
    <p:sldId id="265" r:id="rId10"/>
    <p:sldId id="266" r:id="rId11"/>
    <p:sldId id="288" r:id="rId12"/>
    <p:sldId id="289" r:id="rId13"/>
    <p:sldId id="267" r:id="rId14"/>
    <p:sldId id="269" r:id="rId15"/>
    <p:sldId id="270" r:id="rId16"/>
    <p:sldId id="271" r:id="rId17"/>
    <p:sldId id="290" r:id="rId18"/>
    <p:sldId id="272" r:id="rId19"/>
    <p:sldId id="273" r:id="rId20"/>
    <p:sldId id="274" r:id="rId21"/>
    <p:sldId id="275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7" r:id="rId33"/>
    <p:sldId id="28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5" autoAdjust="0"/>
    <p:restoredTop sz="93250" autoAdjust="0"/>
  </p:normalViewPr>
  <p:slideViewPr>
    <p:cSldViewPr>
      <p:cViewPr varScale="1">
        <p:scale>
          <a:sx n="67" d="100"/>
          <a:sy n="67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F8B819-9A7F-4636-B135-05F44E1B20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114803-5E6B-48F4-882D-4BC5E045B4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BA2CA66-D0ED-404A-B81A-A26B97B676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5D6D21C-C2F9-49D1-8141-8E9ADE8F8C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01F9E24-4137-40BA-A9C3-11E13E12E7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9B72E5-DE84-4F20-A5E6-02FDDCAB5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D3B5-AD31-4C16-B854-63B947F068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07731F-8E84-44D2-8417-B9463556D7EC}" type="datetimeFigureOut">
              <a:rPr lang="en-US"/>
              <a:pPr>
                <a:defRPr/>
              </a:pPr>
              <a:t>9/9/2020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ADB7D56-C830-4A8A-AE12-82FBC2D19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C59A64-DEFC-4FA7-9B3E-1CDD0B7B7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7007-DF5D-4677-A59E-9C08EACA29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F7D6-8A28-4C0B-B7B0-03698D029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16373-9213-44E0-AA9E-8CA681245B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D96E70D-482A-49A5-A3A3-F691F7C52C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34AECDF-7477-45F0-B120-99A3083B3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1975090-6FC2-4BE8-8778-6D11740820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1EEB55-857F-4941-8D61-E97800DD4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B4171F1-A1CE-4145-9B41-17E7F7B693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81DF4FE-F24B-42CC-956A-E61D5621B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9299A85-3C3A-4760-9338-B958ABB655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2AAD5AC-95DD-4BAF-A189-813E57A48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Only 5</a:t>
            </a:r>
            <a:r>
              <a:rPr lang="en-US" altLang="en-US" baseline="30000"/>
              <a:t>th</a:t>
            </a:r>
            <a:r>
              <a:rPr lang="en-US" altLang="en-US"/>
              <a:t> one is FALSE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937F-BAF6-472D-B657-74F9FC91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64B5-6BBF-43E8-8E26-5DD61AAF0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8FCF98-2074-482F-954E-FB747ABA78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2F9EA9-AFD0-454D-B644-E740704DA6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8E9917-611C-4A2A-BF80-5C333FE09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9CBAF-C7D3-48C5-9A43-0072D35B8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6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C6C7-0CE3-47F6-933F-F324D1CF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9844-8FFA-47F6-B168-487FC7605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A0460D-22B9-4C53-A15B-C87E85C3A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32E676-1EFB-43D9-8BCB-9B77115A2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68BFB2-352A-43C5-BED0-582DF458C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3705-8F3D-4142-9CEF-62C4076D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913E-A7E1-4BA3-8963-12AC372E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967B2-7E4D-4454-ACEF-DA478E7A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21F18D-B3CA-4E50-A3E6-7F4CEAFA0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31DA13-F3B8-4B88-9ACD-48052DF8E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69D04F-6048-4B32-89FA-CBB85EBEE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A39F1-D2D7-4EA6-BF85-8C401E3D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75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837D-F141-4F0A-98E3-687F4AF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6C71EA-6AA9-4173-BEA0-4E784A2C9C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BB26B-5A03-468A-8291-83D9035340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BB4068-31D4-48C3-9BCE-7E780741D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0817DF-67C9-4875-8027-A165D8C09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93CD0-180F-4E18-B5B9-FB3C054A2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C03D-2506-4F55-B731-8252B15E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69B7-B7FE-4593-A075-F942DE27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42698-8682-4178-8D55-8ED4F71F9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753983-29A8-4C30-82F7-8C4A2054A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59FFE4-4922-4432-875D-5B13BC620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60009-17C9-4749-AD33-974EE0B7A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85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A0F9-C9E3-4EED-8504-3BD87429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F654E-A6AE-4BC9-8773-F60F7A14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DB3EC3-C97E-475A-B47D-420AAD50E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E7A00E-0D3F-458F-A488-EDEF95410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F3280-B5A8-4E8D-9B94-4175B367D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16422-741C-4482-80CC-E72429255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8196-E30D-4BA2-9B53-C5F34E6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FB0D-B776-4A4B-A419-3079EE39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7BC95-54EA-4C4E-B79D-3822B831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26A53-FF0B-496B-B28D-5F140FAD1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FCBEC-0EAA-4209-8BC5-B883B6CB9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6BEF2-DE42-4E35-B32C-BEF70D5B4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66133-FDD1-4EB5-99D1-FAB7A9B73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2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5249-CDC9-4DC9-975A-73ED72AC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2FE40-C353-4B1C-9F8B-C9954981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9EF7-AAAC-442C-85A6-0141A7F8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B75E3-D791-4652-93C6-68C650753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5D831-5F37-4F23-BA20-22FEA6CD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29FBFB-35B5-4502-AFDD-7430A0B75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B976E-52BF-4A0F-B8B3-3D4ECE861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98820C-CE8C-4BBA-8FC5-F4D815697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15667-F1A5-4A37-ADCA-070CAF0F1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6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C7FB-A2BC-4065-9905-2D9E7A85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A66D29-F604-44EE-869B-D70AC0C9A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A335DF-A41A-4923-8C0E-52CCA1A95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A5D403-7BB4-4AF7-B291-B07F5F107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8099-C22A-4C1F-8F04-71F81FF7D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6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CA6662-79D0-43A9-ACF6-8AAFE3039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059C00-E9C4-4D40-9F3A-A1E3B6840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8CBFBB-D552-41DE-BCF5-52D90C8BD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96F1B-8169-4CA2-B96C-3FD424AED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AE70-9AFC-4BF1-A8BB-9F3AA7BC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8392-BD37-4D6E-84BD-2BA2D7CA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C213A-D5B3-479F-9DAD-3EC14E589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542E5-ECFF-45E8-AD6D-19F466536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B407A-73A3-48A6-8C6A-F4635C0BB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B4AA5-7916-43B5-AAA1-130A16FC0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B64EF-9B8A-46A3-9F53-560BDFD977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6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DB16-5633-4064-82C4-AD22AD50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88755-1C27-4DCA-8BB6-3FE1B947C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78EA-9744-43B8-A57C-1E44BDAD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C7C5-166E-4C46-AF20-415CDCF85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AEF58-301F-4D42-B67C-C560B1C1DD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7BADA-597B-483B-8D00-9D8715D3E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33942-85E8-48A0-A963-40BE4BEF6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98CD86-C041-4B04-8C24-42EB5BDEC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AD77BB-5642-471B-B24A-4787EF658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9840EC-95D0-4BBD-ADF8-C94E9886C1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72B0EB-489F-4210-91D6-33EEFC1C64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E95677-4981-4DF0-8ED2-B08C3B5CD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D40CBAC-4FE4-49C6-A76C-15EDF88AE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8BB4AD-4F7D-4756-99B4-84DB9B22F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Notations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08C832-D034-4F6D-8756-3F27B7F67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 perform f(n) basic operations to accomplish task</a:t>
            </a:r>
          </a:p>
          <a:p>
            <a:pPr lvl="1" eaLnBrk="1" hangingPunct="1"/>
            <a:r>
              <a:rPr lang="en-US" altLang="en-US"/>
              <a:t>Identify that function</a:t>
            </a:r>
          </a:p>
          <a:p>
            <a:pPr lvl="1" eaLnBrk="1" hangingPunct="1"/>
            <a:r>
              <a:rPr lang="en-US" altLang="en-US"/>
              <a:t>Identify size of problem (n)</a:t>
            </a:r>
          </a:p>
          <a:p>
            <a:pPr lvl="1" eaLnBrk="1" hangingPunct="1"/>
            <a:r>
              <a:rPr lang="en-US" altLang="en-US"/>
              <a:t>Count number of operations in terms of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5012778F-E70E-48FF-857D-7F3A1704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962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CAF27-8FE4-4A62-931F-997D2270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1906"/>
            <a:ext cx="6400800" cy="6214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D81AF-E08E-4AB5-990B-E62E92C54C48}"/>
              </a:ext>
            </a:extLst>
          </p:cNvPr>
          <p:cNvSpPr txBox="1"/>
          <p:nvPr/>
        </p:nvSpPr>
        <p:spPr>
          <a:xfrm>
            <a:off x="6858000" y="160020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Cg(n)=4n^2</a:t>
            </a:r>
          </a:p>
          <a:p>
            <a:r>
              <a:rPr lang="en-US" dirty="0"/>
              <a:t>n&gt;=3</a:t>
            </a:r>
          </a:p>
          <a:p>
            <a:endParaRPr lang="en-US" dirty="0"/>
          </a:p>
          <a:p>
            <a:r>
              <a:rPr lang="en-US" dirty="0"/>
              <a:t>18+15+1</a:t>
            </a:r>
          </a:p>
          <a:p>
            <a:endParaRPr lang="en-US" dirty="0"/>
          </a:p>
          <a:p>
            <a:r>
              <a:rPr lang="en-US" dirty="0"/>
              <a:t>34&lt;=36</a:t>
            </a:r>
          </a:p>
        </p:txBody>
      </p:sp>
    </p:spTree>
    <p:extLst>
      <p:ext uri="{BB962C8B-B14F-4D97-AF65-F5344CB8AC3E}">
        <p14:creationId xmlns:p14="http://schemas.microsoft.com/office/powerpoint/2010/main" val="9563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F1581EC-F993-4673-B36C-21190E58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5958361" cy="55710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B54C03-2C2A-4007-8DE9-2416969B2B55}"/>
              </a:ext>
            </a:extLst>
          </p:cNvPr>
          <p:cNvSpPr txBox="1"/>
          <p:nvPr/>
        </p:nvSpPr>
        <p:spPr>
          <a:xfrm>
            <a:off x="6858000" y="1600200"/>
            <a:ext cx="213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4n^3</a:t>
            </a:r>
          </a:p>
          <a:p>
            <a:r>
              <a:rPr lang="en-US" dirty="0"/>
              <a:t>n&gt;=2</a:t>
            </a:r>
          </a:p>
          <a:p>
            <a:endParaRPr lang="en-US" dirty="0"/>
          </a:p>
          <a:p>
            <a:r>
              <a:rPr lang="en-US" dirty="0"/>
              <a:t>2n^2+5n^2+n^2=8n^2</a:t>
            </a:r>
          </a:p>
          <a:p>
            <a:endParaRPr lang="en-US" dirty="0"/>
          </a:p>
          <a:p>
            <a:r>
              <a:rPr lang="en-US" dirty="0"/>
              <a:t>O(n^2)</a:t>
            </a:r>
          </a:p>
          <a:p>
            <a:r>
              <a:rPr lang="en-US" dirty="0"/>
              <a:t>Cg(n)=8n^2</a:t>
            </a:r>
          </a:p>
        </p:txBody>
      </p:sp>
    </p:spTree>
    <p:extLst>
      <p:ext uri="{BB962C8B-B14F-4D97-AF65-F5344CB8AC3E}">
        <p14:creationId xmlns:p14="http://schemas.microsoft.com/office/powerpoint/2010/main" val="239711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>
            <a:extLst>
              <a:ext uri="{FF2B5EF4-FFF2-40B4-BE49-F238E27FC236}">
                <a16:creationId xmlns:a16="http://schemas.microsoft.com/office/drawing/2014/main" id="{340CCBCE-F2AE-48D2-B975-0EAC5F1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5588"/>
            <a:ext cx="85725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 descr="graph_Omega">
            <a:extLst>
              <a:ext uri="{FF2B5EF4-FFF2-40B4-BE49-F238E27FC236}">
                <a16:creationId xmlns:a16="http://schemas.microsoft.com/office/drawing/2014/main" id="{929E491F-8470-4EAD-96F8-31F3500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4102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4DCF363E-B7E3-4E1D-9580-AFEC8FA8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95325"/>
            <a:ext cx="84010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>
            <a:extLst>
              <a:ext uri="{FF2B5EF4-FFF2-40B4-BE49-F238E27FC236}">
                <a16:creationId xmlns:a16="http://schemas.microsoft.com/office/drawing/2014/main" id="{ADF17320-F293-49FF-AE5E-F64BF827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85875"/>
            <a:ext cx="75819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6E955-24D4-4433-A867-9DB97F73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34"/>
          <a:stretch/>
        </p:blipFill>
        <p:spPr>
          <a:xfrm>
            <a:off x="281916" y="609600"/>
            <a:ext cx="8580168" cy="13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5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D13AC072-AE6F-444A-BFFC-4B0D4C85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23850"/>
            <a:ext cx="77914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>
            <a:extLst>
              <a:ext uri="{FF2B5EF4-FFF2-40B4-BE49-F238E27FC236}">
                <a16:creationId xmlns:a16="http://schemas.microsoft.com/office/drawing/2014/main" id="{255C5B54-258B-44B4-BA38-32300C31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23850"/>
            <a:ext cx="77914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21907F8-267C-4819-88EA-628C07C3F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time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6B4508-9DB9-4244-AB8F-4650E4EE4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computer takes to execute f(n) operations is cf(n)</a:t>
            </a:r>
          </a:p>
          <a:p>
            <a:pPr eaLnBrk="1" hangingPunct="1"/>
            <a:r>
              <a:rPr lang="en-US" altLang="en-US"/>
              <a:t> where c </a:t>
            </a:r>
          </a:p>
          <a:p>
            <a:pPr lvl="1" eaLnBrk="1" hangingPunct="1"/>
            <a:r>
              <a:rPr lang="en-US" altLang="en-US"/>
              <a:t>depends on speed of computer and </a:t>
            </a:r>
          </a:p>
          <a:p>
            <a:pPr lvl="1" eaLnBrk="1" hangingPunct="1"/>
            <a:r>
              <a:rPr lang="en-US" altLang="en-US"/>
              <a:t>varies from computer to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graph_thet">
            <a:extLst>
              <a:ext uri="{FF2B5EF4-FFF2-40B4-BE49-F238E27FC236}">
                <a16:creationId xmlns:a16="http://schemas.microsoft.com/office/drawing/2014/main" id="{D2F0EDAC-3CF4-404C-8DE3-2527C137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580548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>
            <a:extLst>
              <a:ext uri="{FF2B5EF4-FFF2-40B4-BE49-F238E27FC236}">
                <a16:creationId xmlns:a16="http://schemas.microsoft.com/office/drawing/2014/main" id="{E67AE5FB-64E9-4756-A7FB-892C3431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71463"/>
            <a:ext cx="8086725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FA023948-0846-4972-8A3D-9044A5A8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24475"/>
            <a:ext cx="79533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C7766-54EF-4845-A0C8-73DA35E08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34"/>
          <a:stretch/>
        </p:blipFill>
        <p:spPr>
          <a:xfrm>
            <a:off x="304800" y="321906"/>
            <a:ext cx="8404884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2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81816795-7663-4572-867C-0DAA4DFF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11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>
            <a:extLst>
              <a:ext uri="{FF2B5EF4-FFF2-40B4-BE49-F238E27FC236}">
                <a16:creationId xmlns:a16="http://schemas.microsoft.com/office/drawing/2014/main" id="{489CC0C5-DE29-45BB-9DB1-2A0D65D0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6962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E4EDBD6-5A23-4B07-8194-A0C1FB51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11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977083F0-1990-4008-A72E-4E8CF8B5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327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DFBA69E8-012A-4A22-A78B-1110AB42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3810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5">
            <a:extLst>
              <a:ext uri="{FF2B5EF4-FFF2-40B4-BE49-F238E27FC236}">
                <a16:creationId xmlns:a16="http://schemas.microsoft.com/office/drawing/2014/main" id="{5DAAA805-C6CD-456E-AB5A-0FA5EB39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2438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Prove that</a:t>
            </a:r>
          </a:p>
        </p:txBody>
      </p:sp>
      <p:pic>
        <p:nvPicPr>
          <p:cNvPr id="25604" name="Picture 6">
            <a:extLst>
              <a:ext uri="{FF2B5EF4-FFF2-40B4-BE49-F238E27FC236}">
                <a16:creationId xmlns:a16="http://schemas.microsoft.com/office/drawing/2014/main" id="{75AE28A1-9A6D-4CAF-88AC-2E541707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43163"/>
            <a:ext cx="37147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>
            <a:extLst>
              <a:ext uri="{FF2B5EF4-FFF2-40B4-BE49-F238E27FC236}">
                <a16:creationId xmlns:a16="http://schemas.microsoft.com/office/drawing/2014/main" id="{9C8BD159-386A-45EB-9638-93634A8E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43288"/>
            <a:ext cx="6324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">
            <a:extLst>
              <a:ext uri="{FF2B5EF4-FFF2-40B4-BE49-F238E27FC236}">
                <a16:creationId xmlns:a16="http://schemas.microsoft.com/office/drawing/2014/main" id="{94273FBA-100D-4B43-8DEE-ACD09C5D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3648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>
            <a:extLst>
              <a:ext uri="{FF2B5EF4-FFF2-40B4-BE49-F238E27FC236}">
                <a16:creationId xmlns:a16="http://schemas.microsoft.com/office/drawing/2014/main" id="{6336FD4A-3C51-4DA1-BA13-781A6E45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8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5E88970A-1E73-4A29-9E25-475A4C63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8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E4391ED1-812B-4AC8-B81B-21EFB8773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0"/>
            <a:ext cx="599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02874F65-68D2-4AFF-891D-F68160A2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0"/>
            <a:ext cx="5705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541B04-5EC1-4992-AFBA-FF15DBAAB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Development of Notation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E0FA32-9090-42EB-9831-75C7CA04C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88" y="11430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/>
              <a:t>Not concerned with small values of n</a:t>
            </a:r>
          </a:p>
          <a:p>
            <a:pPr eaLnBrk="1" hangingPunct="1"/>
            <a:r>
              <a:rPr lang="en-US" altLang="en-US"/>
              <a:t>Concerned with VERY LARGE values of n</a:t>
            </a:r>
          </a:p>
          <a:p>
            <a:pPr eaLnBrk="1" hangingPunct="1"/>
            <a:r>
              <a:rPr lang="en-US" altLang="en-US"/>
              <a:t>Asymptotic – refers to study of function f as n approaches infinity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f(n) = n</a:t>
            </a:r>
            <a:r>
              <a:rPr lang="en-US" altLang="en-US" baseline="30000"/>
              <a:t>2</a:t>
            </a:r>
            <a:r>
              <a:rPr lang="en-US" altLang="en-US"/>
              <a:t>+4n + 20</a:t>
            </a:r>
          </a:p>
          <a:p>
            <a:pPr eaLnBrk="1" hangingPunct="1">
              <a:buFontTx/>
              <a:buNone/>
            </a:pPr>
            <a:r>
              <a:rPr lang="en-US" altLang="en-US"/>
              <a:t>   n</a:t>
            </a:r>
            <a:r>
              <a:rPr lang="en-US" altLang="en-US" baseline="30000"/>
              <a:t>2</a:t>
            </a:r>
            <a:r>
              <a:rPr lang="en-US" altLang="en-US"/>
              <a:t> is the dominant term and the term 4n + 20 becomes insignificant as n grows larger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2091A1-0264-45F0-9B89-37B19B5D6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52388"/>
            <a:ext cx="7772400" cy="1143000"/>
          </a:xfrm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o</a:t>
            </a:r>
            <a:r>
              <a:rPr lang="en-US" altLang="en-US">
                <a:sym typeface="Symbol" panose="05050102010706020507" pitchFamily="18" charset="2"/>
              </a:rPr>
              <a:t>-notation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971D172-DFE9-4B74-907A-C6DC5296C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 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becomes insignificant relative to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as </a:t>
            </a:r>
            <a:r>
              <a:rPr lang="en-US" altLang="en-US" sz="2800" i="1"/>
              <a:t>n </a:t>
            </a:r>
            <a:r>
              <a:rPr lang="en-US" altLang="en-US" sz="280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3100"/>
              <a:t>			  </a:t>
            </a:r>
            <a:r>
              <a:rPr lang="en-US" altLang="en-US" sz="3100" i="1">
                <a:solidFill>
                  <a:srgbClr val="FF3300"/>
                </a:solidFill>
              </a:rPr>
              <a:t>lim </a:t>
            </a:r>
            <a:r>
              <a:rPr lang="en-US" altLang="en-US" sz="31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100" i="1">
                <a:solidFill>
                  <a:srgbClr val="FF3300"/>
                </a:solidFill>
              </a:rPr>
              <a:t>f</a:t>
            </a:r>
            <a:r>
              <a:rPr lang="en-US" altLang="en-US" sz="3100">
                <a:solidFill>
                  <a:srgbClr val="FF3300"/>
                </a:solidFill>
              </a:rPr>
              <a:t>(</a:t>
            </a:r>
            <a:r>
              <a:rPr lang="en-US" altLang="en-US" sz="3100" i="1">
                <a:solidFill>
                  <a:srgbClr val="FF3300"/>
                </a:solidFill>
              </a:rPr>
              <a:t>n</a:t>
            </a:r>
            <a:r>
              <a:rPr lang="en-US" altLang="en-US" sz="3100">
                <a:solidFill>
                  <a:srgbClr val="FF3300"/>
                </a:solidFill>
              </a:rPr>
              <a:t>) / </a:t>
            </a:r>
            <a:r>
              <a:rPr lang="en-US" altLang="en-US" sz="3100" i="1">
                <a:solidFill>
                  <a:srgbClr val="FF3300"/>
                </a:solidFill>
              </a:rPr>
              <a:t>g</a:t>
            </a:r>
            <a:r>
              <a:rPr lang="en-US" altLang="en-US" sz="3100">
                <a:solidFill>
                  <a:srgbClr val="FF3300"/>
                </a:solidFill>
              </a:rPr>
              <a:t>(</a:t>
            </a:r>
            <a:r>
              <a:rPr lang="en-US" altLang="en-US" sz="3100" i="1">
                <a:solidFill>
                  <a:srgbClr val="FF3300"/>
                </a:solidFill>
              </a:rPr>
              <a:t>n</a:t>
            </a:r>
            <a:r>
              <a:rPr lang="en-US" altLang="en-US" sz="310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100">
                <a:solidFill>
                  <a:srgbClr val="3DDE2C"/>
                </a:solidFill>
              </a:rPr>
              <a:t>                     </a:t>
            </a:r>
            <a:r>
              <a:rPr lang="en-US" altLang="en-US" sz="3100" i="1" baseline="60000">
                <a:solidFill>
                  <a:srgbClr val="FF3300"/>
                </a:solidFill>
              </a:rPr>
              <a:t>n</a:t>
            </a:r>
            <a:r>
              <a:rPr lang="en-US" altLang="en-US" sz="3100" i="1" baseline="6000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100" i="1">
                <a:solidFill>
                  <a:srgbClr val="FF3300"/>
                </a:solidFill>
              </a:rPr>
              <a:t> </a:t>
            </a:r>
            <a:endParaRPr lang="en-US" altLang="en-US" sz="31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is an</a:t>
            </a:r>
            <a:r>
              <a:rPr lang="en-US" altLang="en-US" sz="2800" i="1">
                <a:solidFill>
                  <a:srgbClr val="3DDE2C"/>
                </a:solidFill>
              </a:rPr>
              <a:t> </a:t>
            </a:r>
            <a:r>
              <a:rPr lang="en-US" altLang="en-US" sz="2800" b="1" i="1">
                <a:solidFill>
                  <a:srgbClr val="CC0000"/>
                </a:solidFill>
              </a:rPr>
              <a:t>upper bound</a:t>
            </a:r>
            <a:r>
              <a:rPr lang="en-US" altLang="en-US" sz="2800"/>
              <a:t> for 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Observe the difference in this definition from previous ones. </a:t>
            </a:r>
            <a:r>
              <a:rPr lang="en-US" altLang="en-US" sz="2800" b="1" u="sng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0724" name="Text Box 22">
            <a:extLst>
              <a:ext uri="{FF2B5EF4-FFF2-40B4-BE49-F238E27FC236}">
                <a16:creationId xmlns:a16="http://schemas.microsoft.com/office/drawing/2014/main" id="{255E403E-9314-491D-B40E-85F3F12B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5" name="Text Box 23">
            <a:extLst>
              <a:ext uri="{FF2B5EF4-FFF2-40B4-BE49-F238E27FC236}">
                <a16:creationId xmlns:a16="http://schemas.microsoft.com/office/drawing/2014/main" id="{B8603D40-9F37-4EF4-A504-126C2514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627188"/>
            <a:ext cx="7981950" cy="75723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o</a:t>
            </a:r>
            <a:r>
              <a:rPr lang="en-US" altLang="en-US" sz="2400"/>
              <a:t>(g(n)) = {f(n): </a:t>
            </a:r>
            <a:r>
              <a:rPr lang="en-US" altLang="en-US" sz="2400">
                <a:sym typeface="Symbol" panose="05050102010706020507" pitchFamily="18" charset="2"/>
              </a:rPr>
              <a:t> </a:t>
            </a:r>
            <a:r>
              <a:rPr lang="en-US" altLang="en-US" sz="2400"/>
              <a:t>c &gt; 0, </a:t>
            </a:r>
            <a:r>
              <a:rPr lang="en-US" altLang="en-US" sz="2400">
                <a:sym typeface="Symbol" panose="05050102010706020507" pitchFamily="18" charset="2"/>
              </a:rPr>
              <a:t></a:t>
            </a:r>
            <a:r>
              <a:rPr lang="en-US" altLang="en-US" sz="2400"/>
              <a:t> n0 &gt; 0 such that 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>
                <a:sym typeface="Symbol" panose="05050102010706020507" pitchFamily="18" charset="2"/>
              </a:rPr>
              <a:t></a:t>
            </a:r>
            <a:r>
              <a:rPr lang="en-US" altLang="en-US" sz="2400"/>
              <a:t> n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 n0, we have 0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 f(n) </a:t>
            </a:r>
            <a:r>
              <a:rPr lang="en-US" altLang="en-US" sz="2400">
                <a:sym typeface="Symbol" panose="05050102010706020507" pitchFamily="18" charset="2"/>
              </a:rPr>
              <a:t>&lt;</a:t>
            </a:r>
            <a:r>
              <a:rPr lang="en-US" altLang="en-US" sz="2400"/>
              <a:t> cg(n)}.</a:t>
            </a:r>
          </a:p>
        </p:txBody>
      </p:sp>
      <p:sp>
        <p:nvSpPr>
          <p:cNvPr id="30726" name="Text Box 24">
            <a:extLst>
              <a:ext uri="{FF2B5EF4-FFF2-40B4-BE49-F238E27FC236}">
                <a16:creationId xmlns:a16="http://schemas.microsoft.com/office/drawing/2014/main" id="{4763D7FC-46FB-4DEC-BC4F-7410D08D7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For a given function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), the set little-</a:t>
            </a:r>
            <a:r>
              <a:rPr lang="en-US" altLang="en-US" i="1"/>
              <a:t>o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31">
            <a:extLst>
              <a:ext uri="{FF2B5EF4-FFF2-40B4-BE49-F238E27FC236}">
                <a16:creationId xmlns:a16="http://schemas.microsoft.com/office/drawing/2014/main" id="{418CE8DF-F812-44D8-A625-48945AF7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689100"/>
            <a:ext cx="7981950" cy="75723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w</a:t>
            </a:r>
            <a:r>
              <a:rPr lang="en-US" altLang="en-US" sz="2400"/>
              <a:t>(g(n)) = {f(n): </a:t>
            </a:r>
            <a:r>
              <a:rPr lang="en-US" altLang="en-US" sz="2400">
                <a:sym typeface="Symbol" panose="05050102010706020507" pitchFamily="18" charset="2"/>
              </a:rPr>
              <a:t> </a:t>
            </a:r>
            <a:r>
              <a:rPr lang="en-US" altLang="en-US" sz="2400"/>
              <a:t>c &gt; 0, </a:t>
            </a:r>
            <a:r>
              <a:rPr lang="en-US" altLang="en-US" sz="2400">
                <a:sym typeface="Symbol" panose="05050102010706020507" pitchFamily="18" charset="2"/>
              </a:rPr>
              <a:t></a:t>
            </a:r>
            <a:r>
              <a:rPr lang="en-US" altLang="en-US" sz="2400"/>
              <a:t> n0 &gt; 0 such that 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>
                <a:sym typeface="Symbol" panose="05050102010706020507" pitchFamily="18" charset="2"/>
              </a:rPr>
              <a:t></a:t>
            </a:r>
            <a:r>
              <a:rPr lang="en-US" altLang="en-US" sz="2400"/>
              <a:t> n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 n0, we have 0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cg(n) </a:t>
            </a:r>
            <a:r>
              <a:rPr lang="en-US" altLang="en-US" sz="2400">
                <a:sym typeface="Symbol" panose="05050102010706020507" pitchFamily="18" charset="2"/>
              </a:rPr>
              <a:t>&lt; </a:t>
            </a:r>
            <a:r>
              <a:rPr lang="en-US" altLang="en-US" sz="2400"/>
              <a:t> f(n)}.</a:t>
            </a: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A1AC745B-790C-4145-8375-67BD4A98D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-41275"/>
            <a:ext cx="7772400" cy="1143000"/>
          </a:xfrm>
        </p:spPr>
        <p:txBody>
          <a:bodyPr/>
          <a:lstStyle/>
          <a:p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013A5B11-365C-4D09-B1CC-03A566B9C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becomes arbitrarily large  relative to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as </a:t>
            </a:r>
            <a:r>
              <a:rPr lang="en-US" altLang="en-US" sz="2800" i="1"/>
              <a:t>n </a:t>
            </a:r>
            <a:r>
              <a:rPr lang="en-US" altLang="en-US" sz="280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400" i="1">
                <a:solidFill>
                  <a:srgbClr val="FF3300"/>
                </a:solidFill>
              </a:rPr>
              <a:t>				lim </a:t>
            </a:r>
            <a:r>
              <a:rPr lang="en-US" altLang="en-US" sz="34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400" i="1">
                <a:solidFill>
                  <a:srgbClr val="FF3300"/>
                </a:solidFill>
              </a:rPr>
              <a:t>f</a:t>
            </a:r>
            <a:r>
              <a:rPr lang="en-US" altLang="en-US" sz="3400">
                <a:solidFill>
                  <a:srgbClr val="FF3300"/>
                </a:solidFill>
              </a:rPr>
              <a:t>(</a:t>
            </a:r>
            <a:r>
              <a:rPr lang="en-US" altLang="en-US" sz="3400" i="1">
                <a:solidFill>
                  <a:srgbClr val="FF3300"/>
                </a:solidFill>
              </a:rPr>
              <a:t>n</a:t>
            </a:r>
            <a:r>
              <a:rPr lang="en-US" altLang="en-US" sz="3400">
                <a:solidFill>
                  <a:srgbClr val="FF3300"/>
                </a:solidFill>
              </a:rPr>
              <a:t>) / </a:t>
            </a:r>
            <a:r>
              <a:rPr lang="en-US" altLang="en-US" sz="3400" i="1">
                <a:solidFill>
                  <a:srgbClr val="FF3300"/>
                </a:solidFill>
              </a:rPr>
              <a:t>g</a:t>
            </a:r>
            <a:r>
              <a:rPr lang="en-US" altLang="en-US" sz="3400">
                <a:solidFill>
                  <a:srgbClr val="FF3300"/>
                </a:solidFill>
              </a:rPr>
              <a:t>(</a:t>
            </a:r>
            <a:r>
              <a:rPr lang="en-US" altLang="en-US" sz="3400" i="1">
                <a:solidFill>
                  <a:srgbClr val="FF3300"/>
                </a:solidFill>
              </a:rPr>
              <a:t>n</a:t>
            </a:r>
            <a:r>
              <a:rPr lang="en-US" altLang="en-US" sz="3400">
                <a:solidFill>
                  <a:srgbClr val="FF3300"/>
                </a:solidFill>
              </a:rPr>
              <a:t>)] = </a:t>
            </a:r>
            <a:r>
              <a:rPr lang="en-US" altLang="en-US" sz="3400">
                <a:solidFill>
                  <a:srgbClr val="FF3300"/>
                </a:solidFill>
                <a:sym typeface="Symbol" panose="05050102010706020507" pitchFamily="18" charset="2"/>
              </a:rPr>
              <a:t>.</a:t>
            </a:r>
            <a:endParaRPr lang="en-US" alt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400">
                <a:solidFill>
                  <a:srgbClr val="3DDE2C"/>
                </a:solidFill>
              </a:rPr>
              <a:t>                         </a:t>
            </a:r>
            <a:r>
              <a:rPr lang="en-US" altLang="en-US" sz="3400" i="1" baseline="60000">
                <a:solidFill>
                  <a:srgbClr val="FF3300"/>
                </a:solidFill>
              </a:rPr>
              <a:t>n</a:t>
            </a:r>
            <a:r>
              <a:rPr lang="en-US" altLang="en-US" sz="3400" i="1" baseline="6000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400" i="1">
                <a:solidFill>
                  <a:srgbClr val="FF3300"/>
                </a:solidFill>
              </a:rPr>
              <a:t> </a:t>
            </a:r>
            <a:endParaRPr lang="en-US" alt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is a</a:t>
            </a:r>
            <a:r>
              <a:rPr lang="en-US" altLang="en-US" sz="2800" i="1">
                <a:solidFill>
                  <a:srgbClr val="3DDE2C"/>
                </a:solidFill>
              </a:rPr>
              <a:t> </a:t>
            </a:r>
            <a:r>
              <a:rPr lang="en-US" altLang="en-US" sz="2800" b="1" i="1">
                <a:solidFill>
                  <a:srgbClr val="CC0000"/>
                </a:solidFill>
              </a:rPr>
              <a:t>lower bound</a:t>
            </a:r>
            <a:r>
              <a:rPr lang="en-US" altLang="en-US" sz="2800"/>
              <a:t> for 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that is not asymptotically tight.</a:t>
            </a:r>
          </a:p>
        </p:txBody>
      </p:sp>
      <p:sp>
        <p:nvSpPr>
          <p:cNvPr id="32773" name="Text Box 1028">
            <a:extLst>
              <a:ext uri="{FF2B5EF4-FFF2-40B4-BE49-F238E27FC236}">
                <a16:creationId xmlns:a16="http://schemas.microsoft.com/office/drawing/2014/main" id="{8C9A41B5-0D67-4212-9D6E-150129A2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4" name="Text Box 1030">
            <a:extLst>
              <a:ext uri="{FF2B5EF4-FFF2-40B4-BE49-F238E27FC236}">
                <a16:creationId xmlns:a16="http://schemas.microsoft.com/office/drawing/2014/main" id="{55D4B1B8-9699-4FAF-83A1-7EBFC775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004888"/>
            <a:ext cx="7700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For a given function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), the set little-omega: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E6F067F-4B86-4101-991A-A3A49B72B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Comparison of Functions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C50D26-C399-46C9-A411-BCB3179CB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257300"/>
            <a:ext cx="7772400" cy="468947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             f </a:t>
            </a:r>
            <a:r>
              <a:rPr lang="en-US" altLang="en-US">
                <a:sym typeface="Symbol" panose="05050102010706020507" pitchFamily="18" charset="2"/>
              </a:rPr>
              <a:t></a:t>
            </a:r>
            <a:r>
              <a:rPr lang="en-US" altLang="en-US"/>
              <a:t> </a:t>
            </a:r>
            <a:r>
              <a:rPr lang="en-US" altLang="en-US" i="1"/>
              <a:t>g  </a:t>
            </a:r>
            <a:r>
              <a:rPr lang="en-US" altLang="en-US">
                <a:sym typeface="Symbol" panose="05050102010706020507" pitchFamily="18" charset="2"/>
              </a:rPr>
              <a:t>  </a:t>
            </a:r>
            <a:r>
              <a:rPr lang="en-US" altLang="en-US" i="1"/>
              <a:t>a </a:t>
            </a:r>
            <a:r>
              <a:rPr lang="en-US" altLang="en-US">
                <a:sym typeface="Symbol" panose="05050102010706020507" pitchFamily="18" charset="2"/>
              </a:rPr>
              <a:t></a:t>
            </a:r>
            <a:r>
              <a:rPr lang="en-US" altLang="en-US" i="1"/>
              <a:t> b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i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= O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 i="1"/>
              <a:t>  a 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 i="1">
                <a:sym typeface="Symbol" panose="05050102010706020507" pitchFamily="18" charset="2"/>
              </a:rPr>
              <a:t>   </a:t>
            </a:r>
            <a:r>
              <a:rPr lang="en-US" altLang="en-US" i="1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 i="1"/>
              <a:t>  a 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 i="1">
                <a:sym typeface="Symbol" panose="05050102010706020507" pitchFamily="18" charset="2"/>
              </a:rPr>
              <a:t>  </a:t>
            </a:r>
            <a:r>
              <a:rPr lang="en-US" altLang="en-US" i="1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 i="1"/>
              <a:t>  a  =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= o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 i="1"/>
              <a:t>  a  </a:t>
            </a:r>
            <a:r>
              <a:rPr lang="en-US" altLang="en-US"/>
              <a:t>&lt;</a:t>
            </a:r>
            <a:r>
              <a:rPr lang="en-US" altLang="en-US" i="1"/>
              <a:t>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w 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))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 i="1"/>
              <a:t>  a  </a:t>
            </a:r>
            <a:r>
              <a:rPr lang="en-US" altLang="en-US"/>
              <a:t>&gt;</a:t>
            </a:r>
            <a:r>
              <a:rPr lang="en-US" altLang="en-US" i="1"/>
              <a:t>  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A721F1-3E4A-49FF-82F8-5850E900C91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655516"/>
            <a:ext cx="8534400" cy="3423309"/>
          </a:xfrm>
          <a:prstGeom prst="rect">
            <a:avLst/>
          </a:prstGeom>
          <a:blipFill>
            <a:blip r:embed="rId3"/>
            <a:stretch>
              <a:fillRect l="-1071" t="-713" b="-24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99E449-83CD-474A-AFF6-42B046274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1905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Development of Notation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EFF3AE-0FFE-45AE-A652-F2FF4CBB5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2138" y="8382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sz="2800"/>
              <a:t>Drop insignificant terms and constants</a:t>
            </a:r>
          </a:p>
          <a:p>
            <a:pPr eaLnBrk="1" hangingPunct="1"/>
            <a:r>
              <a:rPr lang="en-US" altLang="en-US" sz="2800"/>
              <a:t>Say function is of O(n</a:t>
            </a:r>
            <a:r>
              <a:rPr lang="en-US" altLang="en-US" sz="2800" baseline="30000"/>
              <a:t>2</a:t>
            </a:r>
            <a:r>
              <a:rPr lang="en-US" altLang="en-US" sz="2800"/>
              <a:t>) called Big-O of n</a:t>
            </a:r>
            <a:r>
              <a:rPr lang="en-US" altLang="en-US" sz="2800" baseline="30000"/>
              <a:t>2</a:t>
            </a:r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Common Big-O functions in algorithm analysis</a:t>
            </a:r>
          </a:p>
          <a:p>
            <a:pPr lvl="1" eaLnBrk="1" hangingPunct="1"/>
            <a:r>
              <a:rPr lang="en-US" altLang="en-US" sz="2400"/>
              <a:t>g(n) = 1 (growth is constant)</a:t>
            </a:r>
          </a:p>
          <a:p>
            <a:pPr lvl="1" eaLnBrk="1" hangingPunct="1"/>
            <a:r>
              <a:rPr lang="en-US" altLang="en-US" sz="2400"/>
              <a:t>g(n) = log </a:t>
            </a:r>
            <a:r>
              <a:rPr lang="en-US" altLang="en-US" sz="2400" baseline="-25000"/>
              <a:t>2</a:t>
            </a:r>
            <a:r>
              <a:rPr lang="en-US" altLang="en-US" sz="2400"/>
              <a:t> n (growth is logarithmic)</a:t>
            </a:r>
          </a:p>
          <a:p>
            <a:pPr lvl="1" eaLnBrk="1" hangingPunct="1"/>
            <a:r>
              <a:rPr lang="en-US" altLang="en-US" sz="2400"/>
              <a:t>g(n) = n (growth is linear)</a:t>
            </a:r>
          </a:p>
          <a:p>
            <a:pPr lvl="1" eaLnBrk="1" hangingPunct="1"/>
            <a:r>
              <a:rPr lang="en-US" altLang="en-US" sz="2400"/>
              <a:t>g(n) = n log </a:t>
            </a:r>
            <a:r>
              <a:rPr lang="en-US" altLang="en-US" sz="2400" baseline="-25000"/>
              <a:t>2</a:t>
            </a:r>
            <a:r>
              <a:rPr lang="en-US" altLang="en-US" sz="2400"/>
              <a:t> n (growth is faster than linear)</a:t>
            </a:r>
          </a:p>
          <a:p>
            <a:pPr lvl="1" eaLnBrk="1" hangingPunct="1"/>
            <a:r>
              <a:rPr lang="en-US" altLang="en-US" sz="2400"/>
              <a:t>g(n) = n</a:t>
            </a:r>
            <a:r>
              <a:rPr lang="en-US" altLang="en-US" sz="2400" baseline="30000"/>
              <a:t>2</a:t>
            </a:r>
            <a:r>
              <a:rPr lang="en-US" altLang="en-US" sz="2400"/>
              <a:t> (growth is quadratic)</a:t>
            </a:r>
          </a:p>
          <a:p>
            <a:pPr lvl="1" eaLnBrk="1" hangingPunct="1"/>
            <a:r>
              <a:rPr lang="en-US" altLang="en-US" sz="2400"/>
              <a:t>g(n) = 2</a:t>
            </a:r>
            <a:r>
              <a:rPr lang="en-US" altLang="en-US" sz="2400" baseline="30000"/>
              <a:t>n</a:t>
            </a:r>
            <a:r>
              <a:rPr lang="en-US" altLang="en-US" sz="2400"/>
              <a:t> (growth is exponential)</a:t>
            </a:r>
          </a:p>
          <a:p>
            <a:pPr lvl="1"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1">
            <a:extLst>
              <a:ext uri="{FF2B5EF4-FFF2-40B4-BE49-F238E27FC236}">
                <a16:creationId xmlns:a16="http://schemas.microsoft.com/office/drawing/2014/main" id="{99606867-9FA2-4440-AC75-FE3F08A87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0450" name="Group 210">
            <a:extLst>
              <a:ext uri="{FF2B5EF4-FFF2-40B4-BE49-F238E27FC236}">
                <a16:creationId xmlns:a16="http://schemas.microsoft.com/office/drawing/2014/main" id="{86413426-7BFE-479E-AFA6-C921E61A06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001000" cy="55626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7496177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5936799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939725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70826124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107726448"/>
                    </a:ext>
                  </a:extLst>
                </a:gridCol>
              </a:tblGrid>
              <a:tr h="12049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log2n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nlog2n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n^2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83033"/>
                  </a:ext>
                </a:extLst>
              </a:tr>
              <a:tr h="725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51137"/>
                  </a:ext>
                </a:extLst>
              </a:tr>
              <a:tr h="727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15586"/>
                  </a:ext>
                </a:extLst>
              </a:tr>
              <a:tr h="725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5571"/>
                  </a:ext>
                </a:extLst>
              </a:tr>
              <a:tr h="727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56621"/>
                  </a:ext>
                </a:extLst>
              </a:tr>
              <a:tr h="725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65536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47116"/>
                  </a:ext>
                </a:extLst>
              </a:tr>
              <a:tr h="727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4294967296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609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541578-1C3A-443C-A0B9-F37F43DEA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Growth Functions</a:t>
            </a:r>
            <a:br>
              <a:rPr lang="en-US" altLang="en-US"/>
            </a:br>
            <a:r>
              <a:rPr lang="en-US" altLang="en-US"/>
              <a:t>(How f(n) grows as n grows)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F5A60EE1-29BF-43E4-9E31-251B54E3C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133600"/>
          <a:ext cx="8610600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Chart" r:id="rId3" imgW="7086838" imgH="3553063" progId="Excel.Chart.8">
                  <p:embed/>
                </p:oleObj>
              </mc:Choice>
              <mc:Fallback>
                <p:oleObj name="Chart" r:id="rId3" imgW="7086838" imgH="3553063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610600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3FA46B0-4136-4942-AAB1-CD0F4F182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Big Oh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57B0BF4C-FEAB-4350-AB5A-7E43BFA3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57EDE0F-1011-4325-B5E8-786E4553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Big Oh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B0E836D5-B510-4361-B6C7-1E011544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892175"/>
            <a:ext cx="9144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E47C9464-90E6-4EE0-943F-D855C200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85725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657</Words>
  <Application>Microsoft Office PowerPoint</Application>
  <PresentationFormat>On-screen Show (4:3)</PresentationFormat>
  <Paragraphs>105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Times New Roman</vt:lpstr>
      <vt:lpstr>Arial</vt:lpstr>
      <vt:lpstr>Calibri</vt:lpstr>
      <vt:lpstr>Symbol</vt:lpstr>
      <vt:lpstr>Wingdings</vt:lpstr>
      <vt:lpstr>Default Design</vt:lpstr>
      <vt:lpstr>Microsoft Excel Chart</vt:lpstr>
      <vt:lpstr>Asymptotic Notations</vt:lpstr>
      <vt:lpstr>Execution time</vt:lpstr>
      <vt:lpstr>Development of Notation</vt:lpstr>
      <vt:lpstr>Development of Notation</vt:lpstr>
      <vt:lpstr>PowerPoint Presentation</vt:lpstr>
      <vt:lpstr>Common Growth Functions (How f(n) grows as n grows)</vt:lpstr>
      <vt:lpstr>Big Oh</vt:lpstr>
      <vt:lpstr>Big 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o-notation</vt:lpstr>
      <vt:lpstr>w -notation</vt:lpstr>
      <vt:lpstr>Comparison of Functions</vt:lpstr>
      <vt:lpstr>PowerPoint Presentation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stringfellowc</dc:creator>
  <cp:lastModifiedBy>u01405</cp:lastModifiedBy>
  <cp:revision>39</cp:revision>
  <dcterms:created xsi:type="dcterms:W3CDTF">2004-02-11T19:55:16Z</dcterms:created>
  <dcterms:modified xsi:type="dcterms:W3CDTF">2020-09-10T07:50:45Z</dcterms:modified>
</cp:coreProperties>
</file>