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5a273a1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5a273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945a273a13_0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5a273a1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45a273a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945a273a13_0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5a273a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45a273a13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5a273a1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5a273a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45a273a13_0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56193" cy="1911350"/>
            <a:chOff x="-12783" y="4832896"/>
            <a:chExt cx="9156783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56783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rgbClr val="E8F0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Database Systems</a:t>
            </a:r>
            <a:endParaRPr/>
          </a:p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85800" y="3611547"/>
            <a:ext cx="77724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Lecture #1 : Introduction</a:t>
            </a:r>
            <a:endParaRPr sz="2500"/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2500"/>
              <a:t>Section 5B: Mon, Sep 7, 2020 01:00 – 04:00</a:t>
            </a:r>
            <a:endParaRPr sz="2500"/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500"/>
              <a:t>Section 5F: Wed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2500"/>
              <a:t>Sep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500"/>
              <a:t>9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, 20</a:t>
            </a:r>
            <a:r>
              <a:rPr lang="en-US" sz="2500"/>
              <a:t>20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0</a:t>
            </a:r>
            <a:r>
              <a:rPr lang="en-US" sz="2500"/>
              <a:t>1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r>
              <a:rPr lang="en-US" sz="2500"/>
              <a:t>0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0 – </a:t>
            </a:r>
            <a:r>
              <a:rPr lang="en-US" sz="2500"/>
              <a:t>04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r>
              <a:rPr lang="en-US" sz="2500"/>
              <a:t>0</a:t>
            </a: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0" i="0" lang="en-US" sz="25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FAST – NU, Karachi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500" u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CL-203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71600"/>
            <a:ext cx="6616901" cy="5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6586" lvl="0" marL="1095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Email: </a:t>
            </a:r>
            <a:r>
              <a:rPr b="0" i="0" lang="en-US" sz="2700" u="sng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farah.sadia@nu.edu.pk</a:t>
            </a:r>
            <a:endParaRPr/>
          </a:p>
          <a:p>
            <a:pPr indent="-116586" lvl="0" marL="1095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/>
              <a:t>Google Classroom 5F</a:t>
            </a: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r>
              <a:rPr b="1" i="1" lang="en-US" sz="1800"/>
              <a:t>mn6erxh</a:t>
            </a:r>
            <a:endParaRPr b="1" i="1" sz="1800"/>
          </a:p>
          <a:p>
            <a:pPr indent="-116586" lvl="0" marL="1095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/>
              <a:t>Google Classroom 5B:</a:t>
            </a:r>
            <a:r>
              <a:rPr b="1" i="1" lang="en-US" sz="1800"/>
              <a:t> 236j72s</a:t>
            </a:r>
            <a:endParaRPr sz="1100">
              <a:solidFill>
                <a:srgbClr val="FFFFFF"/>
              </a:solidFill>
              <a:highlight>
                <a:srgbClr val="7627B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6586" lvl="0" marL="1095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t/>
            </a:r>
            <a:endParaRPr sz="1100">
              <a:solidFill>
                <a:srgbClr val="FFFFFF"/>
              </a:solidFill>
              <a:highlight>
                <a:srgbClr val="7627B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" name="Google Shape;87;p1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Class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Data Structures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Strong Concept of Programming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Prerequisites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Ramez Elmasri &amp; Shamkant B. Navathe, </a:t>
            </a: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Database Systems, Models, Languages, Design and Application Programming,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7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Edition, 2016.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TextBook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75" y="2429175"/>
            <a:ext cx="3270350" cy="43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/>
              <a:t>All Labs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– 					</a:t>
            </a:r>
            <a:r>
              <a:rPr lang="en-US"/>
              <a:t>2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0%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Project – 					10%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Midterm – 					</a:t>
            </a:r>
            <a:r>
              <a:rPr lang="en-US"/>
              <a:t>15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%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Final – 						</a:t>
            </a:r>
            <a:r>
              <a:rPr lang="en-US"/>
              <a:t>5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0%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/>
              <a:t>Quiz --						05%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Grading Scheme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125" rtl="0" algn="l">
              <a:spcBef>
                <a:spcPts val="53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563" lvl="0" marL="365125" rtl="0" algn="l">
              <a:spcBef>
                <a:spcPts val="530"/>
              </a:spcBef>
              <a:spcAft>
                <a:spcPts val="0"/>
              </a:spcAft>
              <a:buClr>
                <a:srgbClr val="6E6E74"/>
              </a:buClr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Late arrivals and Late submissions shall be penalized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563" lvl="0" marL="365125" rtl="0" algn="l">
              <a:spcBef>
                <a:spcPts val="525"/>
              </a:spcBef>
              <a:spcAft>
                <a:spcPts val="0"/>
              </a:spcAft>
              <a:buClr>
                <a:srgbClr val="6E6E74"/>
              </a:buClr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Absolute grading will be used in this course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563" lvl="0" marL="365125" marR="344170" rtl="0" algn="l"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Students missing labs, can not pass lab course just by giving  mid and final exams.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Grading Scheme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147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When one student copies from another student, both students  are responsible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penalty for plagiarism in tasks and assignments,	is a mark  of 0 on the task/assignments in question and a further 5% is  subtracted from your final grade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Plagiarism Policy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295400" y="3733850"/>
            <a:ext cx="5943600" cy="270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