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9" r:id="rId5"/>
    <p:sldId id="281" r:id="rId6"/>
    <p:sldId id="282" r:id="rId7"/>
    <p:sldId id="283" r:id="rId8"/>
    <p:sldId id="285" r:id="rId9"/>
    <p:sldId id="286" r:id="rId10"/>
    <p:sldId id="280" r:id="rId11"/>
    <p:sldId id="260" r:id="rId12"/>
    <p:sldId id="262" r:id="rId13"/>
    <p:sldId id="263" r:id="rId14"/>
    <p:sldId id="264" r:id="rId15"/>
    <p:sldId id="267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7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20AC-1D74-4D1A-A770-031A09B5A52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9A2D-F956-4DE2-B1DB-35EFD1F4E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Nouman M Durrani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6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33" y="140862"/>
            <a:ext cx="5893859" cy="6581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7" y="491544"/>
            <a:ext cx="2864820" cy="2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3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430"/>
          </a:xfrm>
        </p:spPr>
        <p:txBody>
          <a:bodyPr/>
          <a:lstStyle/>
          <a:p>
            <a:r>
              <a:rPr lang="en-US" b="1" dirty="0"/>
              <a:t>Hardware and Software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6"/>
            <a:ext cx="10515600" cy="474740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Hardware Interrupt </a:t>
            </a:r>
            <a:r>
              <a:rPr lang="en-US" dirty="0"/>
              <a:t>is a signal generated by any part of the system hardware that needs immediate attention from the CPU.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software interrupt </a:t>
            </a:r>
            <a:r>
              <a:rPr lang="en-US" dirty="0"/>
              <a:t>is a call to an operating system procedure. </a:t>
            </a:r>
          </a:p>
          <a:p>
            <a:endParaRPr lang="en-US" dirty="0"/>
          </a:p>
          <a:p>
            <a:pPr lvl="1"/>
            <a:r>
              <a:rPr lang="en-US" dirty="0"/>
              <a:t>Most of these procedures, called </a:t>
            </a:r>
            <a:r>
              <a:rPr lang="en-US" i="1" dirty="0">
                <a:solidFill>
                  <a:srgbClr val="FF0000"/>
                </a:solidFill>
              </a:rPr>
              <a:t>interrupt handlers</a:t>
            </a:r>
            <a:r>
              <a:rPr lang="en-US" dirty="0"/>
              <a:t>, provide input-output capability to application programs. </a:t>
            </a:r>
          </a:p>
          <a:p>
            <a:endParaRPr lang="en-US" dirty="0"/>
          </a:p>
          <a:p>
            <a:r>
              <a:rPr lang="en-US" dirty="0"/>
              <a:t>They are used for such tasks as the following:</a:t>
            </a:r>
          </a:p>
          <a:p>
            <a:pPr lvl="1"/>
            <a:r>
              <a:rPr lang="en-US" dirty="0"/>
              <a:t>Displaying characters and strings</a:t>
            </a:r>
          </a:p>
          <a:p>
            <a:pPr lvl="1"/>
            <a:r>
              <a:rPr lang="en-US" dirty="0"/>
              <a:t>Reading characters and strings from the keyboard</a:t>
            </a:r>
          </a:p>
          <a:p>
            <a:pPr lvl="1"/>
            <a:r>
              <a:rPr lang="en-US" dirty="0"/>
              <a:t>Displaying text in color</a:t>
            </a:r>
          </a:p>
          <a:p>
            <a:pPr lvl="1"/>
            <a:r>
              <a:rPr lang="en-US" dirty="0"/>
              <a:t>Opening and closing files</a:t>
            </a:r>
          </a:p>
          <a:p>
            <a:pPr lvl="1"/>
            <a:r>
              <a:rPr lang="en-US" dirty="0"/>
              <a:t>Reading data from files</a:t>
            </a:r>
          </a:p>
          <a:p>
            <a:pPr lvl="1"/>
            <a:r>
              <a:rPr lang="en-US" dirty="0"/>
              <a:t>Writing data to files</a:t>
            </a:r>
          </a:p>
          <a:p>
            <a:pPr lvl="1"/>
            <a:r>
              <a:rPr lang="en-US" dirty="0"/>
              <a:t>Setting and retrieving the system time and date</a:t>
            </a:r>
          </a:p>
        </p:txBody>
      </p:sp>
    </p:spTree>
    <p:extLst>
      <p:ext uri="{BB962C8B-B14F-4D97-AF65-F5344CB8AC3E}">
        <p14:creationId xmlns:p14="http://schemas.microsoft.com/office/powerpoint/2010/main" val="23059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 Instruction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( </a:t>
            </a:r>
            <a:r>
              <a:rPr lang="en-US" i="1" dirty="0"/>
              <a:t>call to interrupt procedure</a:t>
            </a:r>
            <a:r>
              <a:rPr lang="en-US" dirty="0"/>
              <a:t>) instruction calls a system subroutine also known as an </a:t>
            </a:r>
            <a:r>
              <a:rPr lang="en-US" i="1" dirty="0"/>
              <a:t>interrupt handler</a:t>
            </a:r>
          </a:p>
          <a:p>
            <a:r>
              <a:rPr lang="en-US" dirty="0"/>
              <a:t>Before the INT instruction executes, one or more parameters must be inserted in registers. </a:t>
            </a:r>
          </a:p>
          <a:p>
            <a:pPr lvl="1"/>
            <a:r>
              <a:rPr lang="en-US" dirty="0"/>
              <a:t>a number identifying the particular procedure must be moved to the AH register. </a:t>
            </a:r>
          </a:p>
          <a:p>
            <a:pPr lvl="1"/>
            <a:r>
              <a:rPr lang="en-US" dirty="0"/>
              <a:t>The syntax is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i="1" dirty="0">
                <a:solidFill>
                  <a:srgbClr val="FF0000"/>
                </a:solidFill>
              </a:rPr>
              <a:t>number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i="1" dirty="0"/>
              <a:t>number </a:t>
            </a:r>
            <a:r>
              <a:rPr lang="en-US" dirty="0"/>
              <a:t>is an integer in the range 0 to FF hexadecimal.</a:t>
            </a:r>
          </a:p>
        </p:txBody>
      </p:sp>
    </p:spTree>
    <p:extLst>
      <p:ext uri="{BB962C8B-B14F-4D97-AF65-F5344CB8AC3E}">
        <p14:creationId xmlns:p14="http://schemas.microsoft.com/office/powerpoint/2010/main" val="25715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>
            <a:extLst>
              <a:ext uri="{FF2B5EF4-FFF2-40B4-BE49-F238E27FC236}">
                <a16:creationId xmlns:a16="http://schemas.microsoft.com/office/drawing/2014/main" id="{8B6EC691-B8B8-4A7E-ACA0-D8ADC77D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75" y="0"/>
            <a:ext cx="4858338" cy="2564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" y="0"/>
            <a:ext cx="5257800" cy="755337"/>
          </a:xfrm>
        </p:spPr>
        <p:txBody>
          <a:bodyPr/>
          <a:lstStyle/>
          <a:p>
            <a:r>
              <a:rPr lang="en-US" b="1" i="1" dirty="0"/>
              <a:t>Interrupt Vectoring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2" y="755337"/>
            <a:ext cx="7550727" cy="61026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CPU processes the INT instruction using the interrupt vector table</a:t>
            </a:r>
          </a:p>
          <a:p>
            <a:pPr lvl="1"/>
            <a:r>
              <a:rPr lang="en-US" sz="1600" dirty="0"/>
              <a:t>table of addresses in the lowest 1024 bytes of memory. </a:t>
            </a:r>
          </a:p>
          <a:p>
            <a:r>
              <a:rPr lang="en-US" sz="1800" dirty="0"/>
              <a:t>Each entry in this table is a 32-bit segment-offset address that points to an interrupt handler. </a:t>
            </a:r>
          </a:p>
          <a:p>
            <a:endParaRPr lang="en-US" sz="1800" dirty="0"/>
          </a:p>
          <a:p>
            <a:r>
              <a:rPr lang="en-US" sz="1800" dirty="0"/>
              <a:t>Figure 14–2 illustrates the steps taken by the CPU when the INT instruction is invoked by a program:</a:t>
            </a:r>
          </a:p>
          <a:p>
            <a:endParaRPr lang="en-US" sz="1800" dirty="0"/>
          </a:p>
          <a:p>
            <a:r>
              <a:rPr lang="en-US" sz="1800" b="1" dirty="0"/>
              <a:t>Step 1: </a:t>
            </a:r>
            <a:r>
              <a:rPr lang="en-US" sz="1800" dirty="0"/>
              <a:t>The operand of the INT instruction is multiplied by 4 to locate the matching interrupt vector table entry.</a:t>
            </a:r>
          </a:p>
          <a:p>
            <a:r>
              <a:rPr lang="en-US" sz="1800" b="1" dirty="0"/>
              <a:t>Step 2: </a:t>
            </a:r>
            <a:r>
              <a:rPr lang="en-US" sz="1800" dirty="0"/>
              <a:t>The CPU pushes the flags and a 32-bit segment/offset return address on the stack, disables hardware interrupts, and executes a far call to the address stored at location (10h * 4) in the interrupt vector table (F000:F065).</a:t>
            </a:r>
          </a:p>
          <a:p>
            <a:r>
              <a:rPr lang="en-US" sz="1800" b="1" dirty="0"/>
              <a:t>Step 3: </a:t>
            </a:r>
            <a:r>
              <a:rPr lang="en-US" sz="1800" dirty="0"/>
              <a:t>The interrupt handler at F000:F065 executes until it reaches an IRET (interrupt return) instruction.</a:t>
            </a:r>
          </a:p>
          <a:p>
            <a:r>
              <a:rPr lang="en-US" sz="1800" b="1" dirty="0"/>
              <a:t>Step 4: </a:t>
            </a:r>
            <a:r>
              <a:rPr lang="en-US" sz="1800" dirty="0"/>
              <a:t>The IRET instruction pops the flags and the return address off the stack, causing the processor to resume execution immediately following the INT 10h instruction in the calling program.</a:t>
            </a:r>
          </a:p>
        </p:txBody>
      </p:sp>
    </p:spTree>
    <p:extLst>
      <p:ext uri="{BB962C8B-B14F-4D97-AF65-F5344CB8AC3E}">
        <p14:creationId xmlns:p14="http://schemas.microsoft.com/office/powerpoint/2010/main" val="22275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2" y="365124"/>
            <a:ext cx="11434250" cy="6035675"/>
          </a:xfrm>
        </p:spPr>
      </p:pic>
    </p:spTree>
    <p:extLst>
      <p:ext uri="{BB962C8B-B14F-4D97-AF65-F5344CB8AC3E}">
        <p14:creationId xmlns:p14="http://schemas.microsoft.com/office/powerpoint/2010/main" val="380568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E2C1EF-2A36-45BA-9DDF-3336749C8239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INT Vectors: Example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063750" y="1557339"/>
            <a:ext cx="3276600" cy="21144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zh-TW" altLang="en-US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Main proc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   MOV AX,@data</a:t>
            </a:r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   MOV DS, AX</a:t>
            </a:r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   …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   …</a:t>
            </a:r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   </a:t>
            </a: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INT 21h</a:t>
            </a:r>
            <a:endParaRPr lang="en-US" altLang="zh-TW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Main endp</a:t>
            </a:r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7391400" y="1774826"/>
            <a:ext cx="2667000" cy="120032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zh-TW" altLang="en-US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TW" altLang="en-US">
                <a:latin typeface="Courier New" panose="02070309020205020404" pitchFamily="49" charset="0"/>
                <a:ea typeface="新細明體" panose="02020500000000000000" pitchFamily="18" charset="-120"/>
              </a:rPr>
              <a:t>  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PUSH DX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  PUSH CX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  …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  …</a:t>
            </a:r>
          </a:p>
        </p:txBody>
      </p:sp>
      <p:sp>
        <p:nvSpPr>
          <p:cNvPr id="703493" name="Rectangle 5"/>
          <p:cNvSpPr>
            <a:spLocks noChangeArrowheads="1"/>
          </p:cNvSpPr>
          <p:nvPr/>
        </p:nvSpPr>
        <p:spPr bwMode="auto">
          <a:xfrm>
            <a:off x="6019800" y="3984625"/>
            <a:ext cx="7620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494" name="Rectangle 6"/>
          <p:cNvSpPr>
            <a:spLocks noChangeArrowheads="1"/>
          </p:cNvSpPr>
          <p:nvPr/>
        </p:nvSpPr>
        <p:spPr bwMode="auto">
          <a:xfrm>
            <a:off x="6781800" y="3984625"/>
            <a:ext cx="7620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495" name="Text Box 7"/>
          <p:cNvSpPr txBox="1">
            <a:spLocks noChangeArrowheads="1"/>
          </p:cNvSpPr>
          <p:nvPr/>
        </p:nvSpPr>
        <p:spPr bwMode="auto">
          <a:xfrm>
            <a:off x="6205081" y="3527425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IP</a:t>
            </a:r>
          </a:p>
        </p:txBody>
      </p:sp>
      <p:sp>
        <p:nvSpPr>
          <p:cNvPr id="703496" name="Text Box 8"/>
          <p:cNvSpPr txBox="1">
            <a:spLocks noChangeArrowheads="1"/>
          </p:cNvSpPr>
          <p:nvPr/>
        </p:nvSpPr>
        <p:spPr bwMode="auto">
          <a:xfrm>
            <a:off x="6928609" y="3527425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CS</a:t>
            </a:r>
          </a:p>
        </p:txBody>
      </p:sp>
      <p:sp>
        <p:nvSpPr>
          <p:cNvPr id="703497" name="Rectangle 9"/>
          <p:cNvSpPr>
            <a:spLocks noChangeArrowheads="1"/>
          </p:cNvSpPr>
          <p:nvPr/>
        </p:nvSpPr>
        <p:spPr bwMode="auto">
          <a:xfrm>
            <a:off x="6019800" y="4289425"/>
            <a:ext cx="7620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498" name="Rectangle 10"/>
          <p:cNvSpPr>
            <a:spLocks noChangeArrowheads="1"/>
          </p:cNvSpPr>
          <p:nvPr/>
        </p:nvSpPr>
        <p:spPr bwMode="auto">
          <a:xfrm>
            <a:off x="6781800" y="4289425"/>
            <a:ext cx="7620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6019800" y="4975225"/>
            <a:ext cx="7620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6781800" y="4975225"/>
            <a:ext cx="7620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501" name="Rectangle 13"/>
          <p:cNvSpPr>
            <a:spLocks noChangeArrowheads="1"/>
          </p:cNvSpPr>
          <p:nvPr/>
        </p:nvSpPr>
        <p:spPr bwMode="auto">
          <a:xfrm>
            <a:off x="6019800" y="5584825"/>
            <a:ext cx="7620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502" name="Rectangle 14"/>
          <p:cNvSpPr>
            <a:spLocks noChangeArrowheads="1"/>
          </p:cNvSpPr>
          <p:nvPr/>
        </p:nvSpPr>
        <p:spPr bwMode="auto">
          <a:xfrm>
            <a:off x="6781800" y="5584825"/>
            <a:ext cx="7620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503" name="Rectangle 15"/>
          <p:cNvSpPr>
            <a:spLocks noChangeArrowheads="1"/>
          </p:cNvSpPr>
          <p:nvPr/>
        </p:nvSpPr>
        <p:spPr bwMode="auto">
          <a:xfrm>
            <a:off x="6019800" y="5889625"/>
            <a:ext cx="762000" cy="3048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504" name="Rectangle 16"/>
          <p:cNvSpPr>
            <a:spLocks noChangeArrowheads="1"/>
          </p:cNvSpPr>
          <p:nvPr/>
        </p:nvSpPr>
        <p:spPr bwMode="auto">
          <a:xfrm>
            <a:off x="6781800" y="5889625"/>
            <a:ext cx="762000" cy="3048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505" name="Text Box 17"/>
          <p:cNvSpPr txBox="1">
            <a:spLocks noChangeArrowheads="1"/>
          </p:cNvSpPr>
          <p:nvPr/>
        </p:nvSpPr>
        <p:spPr bwMode="auto">
          <a:xfrm>
            <a:off x="6183526" y="512762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703506" name="Text Box 18"/>
          <p:cNvSpPr txBox="1">
            <a:spLocks noChangeArrowheads="1"/>
          </p:cNvSpPr>
          <p:nvPr/>
        </p:nvSpPr>
        <p:spPr bwMode="auto">
          <a:xfrm>
            <a:off x="6869326" y="512762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703507" name="Text Box 19"/>
          <p:cNvSpPr txBox="1">
            <a:spLocks noChangeArrowheads="1"/>
          </p:cNvSpPr>
          <p:nvPr/>
        </p:nvSpPr>
        <p:spPr bwMode="auto">
          <a:xfrm>
            <a:off x="5462581" y="3908425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TW" altLang="en-US">
                <a:latin typeface="Courier New" panose="02070309020205020404" pitchFamily="49" charset="0"/>
                <a:ea typeface="新細明體" panose="02020500000000000000" pitchFamily="18" charset="-120"/>
              </a:rPr>
              <a:t>0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703508" name="Text Box 20"/>
          <p:cNvSpPr txBox="1">
            <a:spLocks noChangeArrowheads="1"/>
          </p:cNvSpPr>
          <p:nvPr/>
        </p:nvSpPr>
        <p:spPr bwMode="auto">
          <a:xfrm>
            <a:off x="5462581" y="4213225"/>
            <a:ext cx="460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TW" altLang="en-US">
                <a:latin typeface="Courier New" panose="02070309020205020404" pitchFamily="49" charset="0"/>
                <a:ea typeface="新細明體" panose="02020500000000000000" pitchFamily="18" charset="-120"/>
              </a:rPr>
              <a:t>4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5232902" y="5813425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TW" altLang="en-US">
                <a:latin typeface="Courier New" panose="02070309020205020404" pitchFamily="49" charset="0"/>
                <a:ea typeface="新細明體" panose="02020500000000000000" pitchFamily="18" charset="-120"/>
              </a:rPr>
              <a:t>3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FFh</a:t>
            </a:r>
          </a:p>
        </p:txBody>
      </p:sp>
      <p:sp>
        <p:nvSpPr>
          <p:cNvPr id="703510" name="Text Box 22"/>
          <p:cNvSpPr txBox="1">
            <a:spLocks noChangeArrowheads="1"/>
          </p:cNvSpPr>
          <p:nvPr/>
        </p:nvSpPr>
        <p:spPr bwMode="auto">
          <a:xfrm>
            <a:off x="6208926" y="451802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703511" name="Text Box 23"/>
          <p:cNvSpPr txBox="1">
            <a:spLocks noChangeArrowheads="1"/>
          </p:cNvSpPr>
          <p:nvPr/>
        </p:nvSpPr>
        <p:spPr bwMode="auto">
          <a:xfrm>
            <a:off x="6894726" y="451802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TW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5181601" y="4899025"/>
            <a:ext cx="777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zh-TW" altLang="en-US">
                <a:latin typeface="Courier New" panose="02070309020205020404" pitchFamily="49" charset="0"/>
                <a:ea typeface="新細明體" panose="02020500000000000000" pitchFamily="18" charset="-120"/>
              </a:rPr>
              <a:t>84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703513" name="Freeform 25"/>
          <p:cNvSpPr>
            <a:spLocks/>
          </p:cNvSpPr>
          <p:nvPr/>
        </p:nvSpPr>
        <p:spPr bwMode="auto">
          <a:xfrm>
            <a:off x="4419600" y="3756025"/>
            <a:ext cx="762000" cy="1295400"/>
          </a:xfrm>
          <a:custGeom>
            <a:avLst/>
            <a:gdLst>
              <a:gd name="T0" fmla="*/ 0 w 480"/>
              <a:gd name="T1" fmla="*/ 0 h 816"/>
              <a:gd name="T2" fmla="*/ 192 w 480"/>
              <a:gd name="T3" fmla="*/ 240 h 816"/>
              <a:gd name="T4" fmla="*/ 240 w 480"/>
              <a:gd name="T5" fmla="*/ 720 h 816"/>
              <a:gd name="T6" fmla="*/ 480 w 480"/>
              <a:gd name="T7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816">
                <a:moveTo>
                  <a:pt x="0" y="0"/>
                </a:moveTo>
                <a:cubicBezTo>
                  <a:pt x="76" y="60"/>
                  <a:pt x="152" y="120"/>
                  <a:pt x="192" y="240"/>
                </a:cubicBezTo>
                <a:cubicBezTo>
                  <a:pt x="232" y="360"/>
                  <a:pt x="192" y="624"/>
                  <a:pt x="240" y="720"/>
                </a:cubicBezTo>
                <a:cubicBezTo>
                  <a:pt x="288" y="816"/>
                  <a:pt x="384" y="816"/>
                  <a:pt x="480" y="81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3514" name="Freeform 26"/>
          <p:cNvSpPr>
            <a:spLocks/>
          </p:cNvSpPr>
          <p:nvPr/>
        </p:nvSpPr>
        <p:spPr bwMode="auto">
          <a:xfrm>
            <a:off x="7607300" y="2155825"/>
            <a:ext cx="393700" cy="2971800"/>
          </a:xfrm>
          <a:custGeom>
            <a:avLst/>
            <a:gdLst>
              <a:gd name="T0" fmla="*/ 8 w 248"/>
              <a:gd name="T1" fmla="*/ 1872 h 1872"/>
              <a:gd name="T2" fmla="*/ 200 w 248"/>
              <a:gd name="T3" fmla="*/ 1584 h 1872"/>
              <a:gd name="T4" fmla="*/ 8 w 248"/>
              <a:gd name="T5" fmla="*/ 288 h 1872"/>
              <a:gd name="T6" fmla="*/ 248 w 248"/>
              <a:gd name="T7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1872">
                <a:moveTo>
                  <a:pt x="8" y="1872"/>
                </a:moveTo>
                <a:cubicBezTo>
                  <a:pt x="104" y="1860"/>
                  <a:pt x="200" y="1848"/>
                  <a:pt x="200" y="1584"/>
                </a:cubicBezTo>
                <a:cubicBezTo>
                  <a:pt x="200" y="1320"/>
                  <a:pt x="0" y="552"/>
                  <a:pt x="8" y="288"/>
                </a:cubicBezTo>
                <a:cubicBezTo>
                  <a:pt x="16" y="24"/>
                  <a:pt x="132" y="12"/>
                  <a:pt x="248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3515" name="Text Box 27"/>
          <p:cNvSpPr txBox="1">
            <a:spLocks noChangeArrowheads="1"/>
          </p:cNvSpPr>
          <p:nvPr/>
        </p:nvSpPr>
        <p:spPr bwMode="auto">
          <a:xfrm>
            <a:off x="4081464" y="4583113"/>
            <a:ext cx="7191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81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US" b="1" i="1" u="none" strike="noStrike" baseline="0" dirty="0">
                <a:latin typeface="Helvetica-BoldOblique"/>
              </a:rPr>
              <a:t>Common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34" y="1361985"/>
            <a:ext cx="10546724" cy="4639569"/>
          </a:xfrm>
        </p:spPr>
        <p:txBody>
          <a:bodyPr>
            <a:normAutofit fontScale="92500"/>
          </a:bodyPr>
          <a:lstStyle/>
          <a:p>
            <a:r>
              <a:rPr lang="en-US" b="0" i="0" u="none" strike="noStrike" baseline="0" dirty="0">
                <a:latin typeface="Times-Roman"/>
              </a:rPr>
              <a:t>Software interrupts call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-Italic"/>
              </a:rPr>
              <a:t>interrupt service routines </a:t>
            </a:r>
            <a:r>
              <a:rPr lang="en-US" b="0" i="0" u="none" strike="noStrike" baseline="0" dirty="0">
                <a:latin typeface="Times-Roman"/>
              </a:rPr>
              <a:t>(ISRs) either in the BIOS or in DOS. </a:t>
            </a:r>
          </a:p>
          <a:p>
            <a:r>
              <a:rPr lang="en-US" b="0" i="0" u="none" strike="noStrike" baseline="0" dirty="0">
                <a:latin typeface="Times-Roman"/>
              </a:rPr>
              <a:t>Some frequently used interrupts are the following:</a:t>
            </a:r>
          </a:p>
          <a:p>
            <a:pPr marL="0" indent="0">
              <a:buNone/>
            </a:pPr>
            <a:endParaRPr lang="en-US" b="1" i="0" u="none" strike="noStrike" baseline="0" dirty="0">
              <a:latin typeface="Times-Bold"/>
            </a:endParaRPr>
          </a:p>
          <a:p>
            <a:pPr lvl="1"/>
            <a:r>
              <a:rPr lang="en-US" b="1" i="1" u="none" strike="noStrike" baseline="0" dirty="0">
                <a:solidFill>
                  <a:srgbClr val="FF0000"/>
                </a:solidFill>
                <a:latin typeface="Times-BoldItalic"/>
              </a:rPr>
              <a:t>INT 10h Video Services: </a:t>
            </a:r>
            <a:r>
              <a:rPr lang="en-US" b="0" i="0" u="none" strike="noStrike" baseline="0" dirty="0">
                <a:latin typeface="Times-Roman"/>
              </a:rPr>
              <a:t>Procedures that display routines that control the cursor position,</a:t>
            </a:r>
            <a:r>
              <a:rPr lang="en-US" b="0" i="0" u="none" strike="noStrike" dirty="0">
                <a:latin typeface="Times-Roman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write text in color, scroll the screen, and display video graphics.</a:t>
            </a:r>
          </a:p>
          <a:p>
            <a:pPr lvl="1"/>
            <a:endParaRPr lang="en-US" b="1" i="0" u="none" strike="noStrike" baseline="0" dirty="0">
              <a:latin typeface="Times-Bold"/>
            </a:endParaRPr>
          </a:p>
          <a:p>
            <a:pPr lvl="1"/>
            <a:r>
              <a:rPr lang="en-US" b="1" i="1" u="none" strike="noStrike" baseline="0" dirty="0">
                <a:solidFill>
                  <a:srgbClr val="FF0000"/>
                </a:solidFill>
                <a:latin typeface="Times-BoldItalic"/>
              </a:rPr>
              <a:t>INT 16h Keyboard Services: </a:t>
            </a:r>
            <a:r>
              <a:rPr lang="en-US" b="0" i="0" u="none" strike="noStrike" baseline="0" dirty="0">
                <a:latin typeface="Times-Roman"/>
              </a:rPr>
              <a:t>Procedures that read the keyboard and check its status.</a:t>
            </a:r>
          </a:p>
          <a:p>
            <a:pPr lvl="1"/>
            <a:endParaRPr lang="en-US" b="0" i="0" u="none" strike="noStrike" baseline="0" dirty="0">
              <a:latin typeface="Times-Roman"/>
            </a:endParaRP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INT 17h Printer Services: </a:t>
            </a:r>
            <a:r>
              <a:rPr lang="en-US" dirty="0"/>
              <a:t>Procedures that initialize, print, and return the printer status.</a:t>
            </a:r>
          </a:p>
        </p:txBody>
      </p:sp>
    </p:spTree>
    <p:extLst>
      <p:ext uri="{BB962C8B-B14F-4D97-AF65-F5344CB8AC3E}">
        <p14:creationId xmlns:p14="http://schemas.microsoft.com/office/powerpoint/2010/main" val="254804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 1Ah Time of Day: </a:t>
            </a:r>
            <a:r>
              <a:rPr lang="en-US" dirty="0"/>
              <a:t>Procedure that gets the number of clock ticks since the machine was turned on or sets the counter to a new value.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INT 1Ch User Timer Interrupt: </a:t>
            </a:r>
            <a:r>
              <a:rPr lang="en-US" dirty="0"/>
              <a:t>An empty procedure that is executed 18.2 times per second.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INT 21h MS-DOS Services:</a:t>
            </a:r>
            <a:r>
              <a:rPr lang="en-US" dirty="0"/>
              <a:t> Procedures that provide input-output, file handling, and memory management. </a:t>
            </a:r>
          </a:p>
          <a:p>
            <a:pPr lvl="1"/>
            <a:r>
              <a:rPr lang="en-US" dirty="0"/>
              <a:t>Also known as MS-DOS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271929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7B2164-0A4F-457B-9235-E40F47E47FA0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 4Ch of INT 21h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Terminate process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Ends the current process (program), returns an optional 8-bit return code to the calling process.</a:t>
            </a:r>
          </a:p>
          <a:p>
            <a:pPr lvl="1"/>
            <a:r>
              <a:rPr lang="en-US" altLang="zh-TW" dirty="0"/>
              <a:t>A return code of 0 usually indicates successful completion.</a:t>
            </a: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1738693" y="3593631"/>
            <a:ext cx="7169150" cy="228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63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ah,4Ch	; terminate process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al,0	; return 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int 21h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TW" b="1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; Same as: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.EXIT 0</a:t>
            </a:r>
          </a:p>
        </p:txBody>
      </p:sp>
    </p:spTree>
    <p:extLst>
      <p:ext uri="{BB962C8B-B14F-4D97-AF65-F5344CB8AC3E}">
        <p14:creationId xmlns:p14="http://schemas.microsoft.com/office/powerpoint/2010/main" val="91220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9C093D-E4F2-485C-8734-DACE49B06252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of INT for I/O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 21h: invoke MS-DOS services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Function code in AH, e.g. 09H = write string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string must be terminated by a '$' character.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DS must point to the string's segment, and DX must contain the string's offset.	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2888714" y="3692525"/>
            <a:ext cx="6840538" cy="26638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string BYTE “Hello, World!$"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TW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mov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 ah,9h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mov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 </a:t>
            </a: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dx,OFFSET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ea typeface="新細明體" panose="02020500000000000000" pitchFamily="18" charset="-120"/>
              </a:rPr>
              <a:t>  21h</a:t>
            </a:r>
          </a:p>
        </p:txBody>
      </p:sp>
    </p:spTree>
    <p:extLst>
      <p:ext uri="{BB962C8B-B14F-4D97-AF65-F5344CB8AC3E}">
        <p14:creationId xmlns:p14="http://schemas.microsoft.com/office/powerpoint/2010/main" val="26693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3C2E1-2BC1-4254-9B56-FA2C050FA2F6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64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Real-Address Mode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Real-address mode (16-bit mode) programs have the following characteristics:</a:t>
            </a:r>
          </a:p>
          <a:p>
            <a:pPr lvl="1"/>
            <a:r>
              <a:rPr lang="en-US" altLang="zh-TW" dirty="0"/>
              <a:t>Max 1 megabyte addressable RAM</a:t>
            </a:r>
          </a:p>
          <a:p>
            <a:pPr lvl="1"/>
            <a:r>
              <a:rPr lang="en-US" altLang="zh-TW" dirty="0"/>
              <a:t>Single tasking: Single task can be performed in a single session</a:t>
            </a:r>
          </a:p>
          <a:p>
            <a:pPr lvl="1"/>
            <a:r>
              <a:rPr lang="en-US" altLang="zh-TW" dirty="0"/>
              <a:t>No memory boundary protection is possible</a:t>
            </a:r>
          </a:p>
          <a:p>
            <a:r>
              <a:rPr lang="en-US" altLang="zh-TW" dirty="0"/>
              <a:t>IBM PC-DOS:  first real-address OS for IBM-PC</a:t>
            </a:r>
          </a:p>
          <a:p>
            <a:pPr lvl="1"/>
            <a:r>
              <a:rPr lang="en-US" altLang="zh-TW" dirty="0"/>
              <a:t>Later renamed to MS-DOS, 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07899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E69FB9-48AD-4A19-B66D-64C17EA25A3D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Selected I/O Functions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Output functions: </a:t>
            </a:r>
          </a:p>
          <a:p>
            <a:pPr lvl="1"/>
            <a:r>
              <a:rPr lang="en-US" altLang="zh-TW"/>
              <a:t>02h, 06h - Write character to standard output</a:t>
            </a:r>
          </a:p>
          <a:p>
            <a:pPr lvl="1"/>
            <a:r>
              <a:rPr lang="en-US" altLang="zh-TW"/>
              <a:t>05h - Write character to default printer</a:t>
            </a:r>
          </a:p>
          <a:p>
            <a:pPr lvl="1"/>
            <a:r>
              <a:rPr lang="en-US" altLang="zh-TW"/>
              <a:t>09h - Write string to standard output</a:t>
            </a:r>
          </a:p>
          <a:p>
            <a:pPr lvl="1"/>
            <a:r>
              <a:rPr lang="en-US" altLang="zh-TW"/>
              <a:t>40h - Write string to file or device</a:t>
            </a:r>
          </a:p>
          <a:p>
            <a:r>
              <a:rPr lang="en-US" altLang="zh-TW"/>
              <a:t>Input functions: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01h, 06h - Read character from standard input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0Ah - Read array of buffered characters from standard input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0Bh - Get status of the standard input buffer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3Fh - Read from file or device</a:t>
            </a:r>
          </a:p>
          <a:p>
            <a:pPr lvl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287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1F6B5-1F7A-4561-96C8-2E39D71FDB5D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 21h Function 05h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Write character to default printer </a:t>
            </a:r>
          </a:p>
          <a:p>
            <a:pPr lvl="1"/>
            <a:r>
              <a:rPr lang="en-US" altLang="zh-TW"/>
              <a:t>Write the letter 'A':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en-US" altLang="zh-TW"/>
              <a:t>Write a horizontal tab:</a:t>
            </a:r>
            <a:endParaRPr lang="zh-TW" altLang="en-US"/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4540250" y="2276476"/>
            <a:ext cx="3111500" cy="12112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ah,05h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dl,65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int 21h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4540250" y="4449762"/>
            <a:ext cx="3111500" cy="12112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ah,05h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dl,09h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1431938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C2B562-6714-4184-858F-51BCBACB209F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574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 21h Function 40h</a:t>
            </a:r>
          </a:p>
        </p:txBody>
      </p:sp>
      <p:sp>
        <p:nvSpPr>
          <p:cNvPr id="65741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Write string to file or device</a:t>
            </a:r>
          </a:p>
          <a:p>
            <a:pPr lvl="1"/>
            <a:r>
              <a:rPr lang="en-US" altLang="zh-TW"/>
              <a:t>BX = file or device handle (console = 1), CX = # bytes to write, DS:DX = address of array</a:t>
            </a:r>
            <a:endParaRPr lang="zh-TW" altLang="en-US"/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1223582" y="2976563"/>
            <a:ext cx="7920038" cy="37449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0" tIns="183600" rIns="64800" bIns="75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.data</a:t>
            </a:r>
          </a:p>
          <a:p>
            <a:pPr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message "Writing a string to the console"</a:t>
            </a:r>
          </a:p>
          <a:p>
            <a:pPr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bytesWritten WORD ?</a:t>
            </a:r>
          </a:p>
          <a:p>
            <a:pPr>
              <a:lnSpc>
                <a:spcPct val="45000"/>
              </a:lnSpc>
              <a:spcBef>
                <a:spcPct val="45000"/>
              </a:spcBef>
            </a:pPr>
            <a:endParaRPr lang="en-US" altLang="zh-TW" b="1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.code</a:t>
            </a:r>
          </a:p>
          <a:p>
            <a:pPr lvl="1"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ah,40h</a:t>
            </a:r>
          </a:p>
          <a:p>
            <a:pPr lvl="1"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bx,1</a:t>
            </a:r>
          </a:p>
          <a:p>
            <a:pPr lvl="1"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cx,LENGTHOF message</a:t>
            </a:r>
          </a:p>
          <a:p>
            <a:pPr lvl="1"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dx,OFFSET message</a:t>
            </a:r>
          </a:p>
          <a:p>
            <a:pPr lvl="1"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int 21h</a:t>
            </a:r>
          </a:p>
          <a:p>
            <a:pPr lvl="1">
              <a:lnSpc>
                <a:spcPct val="45000"/>
              </a:lnSpc>
              <a:spcBef>
                <a:spcPct val="45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bytesWritten,ax</a:t>
            </a:r>
          </a:p>
        </p:txBody>
      </p:sp>
    </p:spTree>
    <p:extLst>
      <p:ext uri="{BB962C8B-B14F-4D97-AF65-F5344CB8AC3E}">
        <p14:creationId xmlns:p14="http://schemas.microsoft.com/office/powerpoint/2010/main" val="319745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CBC961-3F25-4A3D-BE97-C9FD4D4A7295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 21h Function 01h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Read single character from standard input </a:t>
            </a:r>
          </a:p>
          <a:p>
            <a:pPr lvl="1"/>
            <a:r>
              <a:rPr lang="en-US" altLang="zh-TW"/>
              <a:t>Echoes the input character</a:t>
            </a:r>
          </a:p>
          <a:p>
            <a:pPr lvl="1"/>
            <a:r>
              <a:rPr lang="en-US" altLang="zh-TW"/>
              <a:t>Waits for input if the buffer is empty</a:t>
            </a:r>
          </a:p>
          <a:p>
            <a:pPr lvl="1"/>
            <a:r>
              <a:rPr lang="en-US" altLang="zh-TW"/>
              <a:t>Checks for Ctrl-Break (^C)</a:t>
            </a:r>
          </a:p>
          <a:p>
            <a:pPr lvl="1"/>
            <a:r>
              <a:rPr lang="en-US" altLang="zh-TW"/>
              <a:t>Acts on control codes such as horizontal Tab</a:t>
            </a:r>
            <a:endParaRPr lang="zh-TW" altLang="en-US"/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3962400" y="3932796"/>
            <a:ext cx="4267200" cy="2305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char BYTE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ah,01h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int 21h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</a:rPr>
              <a:t>mov char,al</a:t>
            </a:r>
          </a:p>
        </p:txBody>
      </p:sp>
    </p:spTree>
    <p:extLst>
      <p:ext uri="{BB962C8B-B14F-4D97-AF65-F5344CB8AC3E}">
        <p14:creationId xmlns:p14="http://schemas.microsoft.com/office/powerpoint/2010/main" val="385619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1BB63-A5D2-4564-8743-645756AFDDD6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Hello World!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838200" y="1113184"/>
            <a:ext cx="7283242" cy="549830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0" tIns="39600" rIns="64800" bIns="39600"/>
          <a:lstStyle>
            <a:lvl1pPr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8325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.model small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.stack 100h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.386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message BYTE "Hello, world!",0dh,0ah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main PROC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mov  ax,@data	; initialize DS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mov  ds,ax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mov  ah,40h	; write to file/device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mov  bx,1		; output handle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mov  cx,SIZEOF message	; number of bytes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mov  dx,OFFSET message	; addr of buffer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int  21h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.exit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main ENDP</a:t>
            </a:r>
          </a:p>
          <a:p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220404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0D97FB-319F-44B4-8A63-EB992C717D77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Memory Models</a:t>
            </a:r>
          </a:p>
        </p:txBody>
      </p:sp>
      <p:pic>
        <p:nvPicPr>
          <p:cNvPr id="741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341438"/>
            <a:ext cx="8640762" cy="49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5067301" y="6165850"/>
            <a:ext cx="21476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zh-TW"/>
              <a:t>(Table 8-2, page 247)</a:t>
            </a:r>
          </a:p>
        </p:txBody>
      </p:sp>
    </p:spTree>
    <p:extLst>
      <p:ext uri="{BB962C8B-B14F-4D97-AF65-F5344CB8AC3E}">
        <p14:creationId xmlns:p14="http://schemas.microsoft.com/office/powerpoint/2010/main" val="33662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33" y="140862"/>
            <a:ext cx="5893859" cy="6581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7" y="491544"/>
            <a:ext cx="2864820" cy="2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3" y="0"/>
            <a:ext cx="5893859" cy="6581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92" y="6603375"/>
            <a:ext cx="2864820" cy="254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3306E8-FB9B-444A-BC1B-60F8C4EC21C0}"/>
              </a:ext>
            </a:extLst>
          </p:cNvPr>
          <p:cNvSpPr/>
          <p:nvPr/>
        </p:nvSpPr>
        <p:spPr>
          <a:xfrm>
            <a:off x="5992798" y="82001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In real-address mode, the lowest 640K of memory is used by both the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operating system and application programs</a:t>
            </a:r>
            <a:r>
              <a:rPr lang="en-US" sz="2000" dirty="0">
                <a:latin typeface="Arial Narrow" panose="020B0606020202030204" pitchFamily="34" charset="0"/>
              </a:rPr>
              <a:t>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Following this is the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video memory and reserved memory for hardware controllers</a:t>
            </a:r>
            <a:r>
              <a:rPr lang="en-US" sz="2000" dirty="0">
                <a:latin typeface="Arial Narrow" panose="020B0606020202030204" pitchFamily="34" charset="0"/>
              </a:rPr>
              <a:t>.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Finally, locations F0000 to FFFFF are reserved for system ROM (read-only memory) BIOS.</a:t>
            </a:r>
          </a:p>
        </p:txBody>
      </p:sp>
    </p:spTree>
    <p:extLst>
      <p:ext uri="{BB962C8B-B14F-4D97-AF65-F5344CB8AC3E}">
        <p14:creationId xmlns:p14="http://schemas.microsoft.com/office/powerpoint/2010/main" val="87678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3" y="0"/>
            <a:ext cx="5893859" cy="6581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92" y="6603375"/>
            <a:ext cx="2864820" cy="254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3306E8-FB9B-444A-BC1B-60F8C4EC21C0}"/>
              </a:ext>
            </a:extLst>
          </p:cNvPr>
          <p:cNvSpPr/>
          <p:nvPr/>
        </p:nvSpPr>
        <p:spPr>
          <a:xfrm>
            <a:off x="5992798" y="82001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Within the operating system area of memory, the lowest 1024 bytes of memory (addresses 00000 to 003FF) contain a table of 32-bit addresses named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the interrupt vector table</a:t>
            </a:r>
            <a:r>
              <a:rPr lang="en-US" sz="2000" dirty="0">
                <a:latin typeface="Arial Narrow" panose="020B0606020202030204" pitchFamily="34" charset="0"/>
              </a:rPr>
              <a:t>.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These addresses, called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interrupt vectors, are used by the CPU when processing hardware and software interrupts</a:t>
            </a:r>
            <a:r>
              <a:rPr lang="en-US" sz="20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0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" y="0"/>
            <a:ext cx="5893859" cy="6581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55" y="6581910"/>
            <a:ext cx="2864820" cy="254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3306E8-FB9B-444A-BC1B-60F8C4EC21C0}"/>
              </a:ext>
            </a:extLst>
          </p:cNvPr>
          <p:cNvSpPr/>
          <p:nvPr/>
        </p:nvSpPr>
        <p:spPr>
          <a:xfrm>
            <a:off x="5935960" y="24838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BIOS and MS-DOS data </a:t>
            </a:r>
            <a:r>
              <a:rPr lang="en-US" sz="2000" dirty="0">
                <a:latin typeface="Arial Narrow" panose="020B0606020202030204" pitchFamily="34" charset="0"/>
              </a:rPr>
              <a:t>area are present just above the vector table.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Software BIOS includes procedures that manage most I/O devices, including the keyboard, disk drive, video display, serial, and printer ports.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BIOS procedures are loaded on an MS-DOS system (boot) disk.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E68839-74DE-489A-8901-64185B907242}"/>
              </a:ext>
            </a:extLst>
          </p:cNvPr>
          <p:cNvSpPr/>
          <p:nvPr/>
        </p:nvSpPr>
        <p:spPr>
          <a:xfrm>
            <a:off x="5935960" y="366686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BIOS</a:t>
            </a:r>
            <a:r>
              <a:rPr lang="en-US" sz="2000" dirty="0">
                <a:latin typeface="Arial Narrow" panose="020B0606020202030204" pitchFamily="34" charset="0"/>
              </a:rPr>
              <a:t> is non-volatile firmware (permanent software programmed into a read-only memory) used to perform hardware initialization during the booting process, and to provide runtime services for operating systems and programs.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It also manages data flow between the computer's operating system and attached devices such as the hard disk, video adapter, keyboard, mouse and printer.</a:t>
            </a:r>
          </a:p>
        </p:txBody>
      </p:sp>
    </p:spTree>
    <p:extLst>
      <p:ext uri="{BB962C8B-B14F-4D97-AF65-F5344CB8AC3E}">
        <p14:creationId xmlns:p14="http://schemas.microsoft.com/office/powerpoint/2010/main" val="316076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" y="0"/>
            <a:ext cx="5893859" cy="6581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92" y="6603375"/>
            <a:ext cx="2864820" cy="254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3306E8-FB9B-444A-BC1B-60F8C4EC21C0}"/>
              </a:ext>
            </a:extLst>
          </p:cNvPr>
          <p:cNvSpPr/>
          <p:nvPr/>
        </p:nvSpPr>
        <p:spPr>
          <a:xfrm>
            <a:off x="5854252" y="276090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The command processor interprets commands </a:t>
            </a:r>
            <a:r>
              <a:rPr lang="en-US" sz="2000" dirty="0">
                <a:latin typeface="Arial Narrow" panose="020B0606020202030204" pitchFamily="34" charset="0"/>
              </a:rPr>
              <a:t>typed at the MS-DOS prompt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and loads and executes programs stored on disk</a:t>
            </a:r>
            <a:r>
              <a:rPr lang="en-US" sz="2000" dirty="0">
                <a:latin typeface="Arial Narrow" panose="020B0606020202030204" pitchFamily="34" charset="0"/>
              </a:rPr>
              <a:t>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resident part of the command processor </a:t>
            </a:r>
            <a:r>
              <a:rPr lang="en-US" sz="2000" dirty="0">
                <a:latin typeface="Arial Narrow" panose="020B0606020202030204" pitchFamily="34" charset="0"/>
              </a:rPr>
              <a:t>is loaded from an executable file named command.com.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A second part of the command processor occupies high memory just below location A0000.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Application programs </a:t>
            </a:r>
            <a:r>
              <a:rPr lang="en-US" sz="2000" dirty="0">
                <a:latin typeface="Arial Narrow" panose="020B0606020202030204" pitchFamily="34" charset="0"/>
              </a:rPr>
              <a:t>can load into memory at the first address above the resident part of the command processor and can use memory all the way up to address 9FFFF</a:t>
            </a:r>
          </a:p>
        </p:txBody>
      </p:sp>
    </p:spTree>
    <p:extLst>
      <p:ext uri="{BB962C8B-B14F-4D97-AF65-F5344CB8AC3E}">
        <p14:creationId xmlns:p14="http://schemas.microsoft.com/office/powerpoint/2010/main" val="163104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" y="0"/>
            <a:ext cx="5893859" cy="6581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55" y="6581910"/>
            <a:ext cx="2864820" cy="254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3306E8-FB9B-444A-BC1B-60F8C4EC21C0}"/>
              </a:ext>
            </a:extLst>
          </p:cNvPr>
          <p:cNvSpPr/>
          <p:nvPr/>
        </p:nvSpPr>
        <p:spPr>
          <a:xfrm>
            <a:off x="5838978" y="21187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MS-DOS kernel </a:t>
            </a:r>
            <a:r>
              <a:rPr lang="en-US" sz="2000" dirty="0">
                <a:latin typeface="Arial Narrow" panose="020B0606020202030204" pitchFamily="34" charset="0"/>
              </a:rPr>
              <a:t>is a collection of procedures (called services) that are also loaded from a file on the system disk.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E68839-74DE-489A-8901-64185B907242}"/>
              </a:ext>
            </a:extLst>
          </p:cNvPr>
          <p:cNvSpPr/>
          <p:nvPr/>
        </p:nvSpPr>
        <p:spPr>
          <a:xfrm>
            <a:off x="5935960" y="329095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DOS Kernel performs the following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File and record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Memory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Character device input/output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Spawning other programs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Access to real-time clock 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DOS kernel </a:t>
            </a:r>
            <a:r>
              <a:rPr lang="en-US" dirty="0">
                <a:latin typeface="Arial Narrow" panose="020B0606020202030204" pitchFamily="34" charset="0"/>
              </a:rPr>
              <a:t>components are contained in the MSDOS.SYS (or IBMDOS.COM) system file. 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Programs communicate with the kernel via software interrupts. </a:t>
            </a:r>
          </a:p>
        </p:txBody>
      </p:sp>
    </p:spTree>
    <p:extLst>
      <p:ext uri="{BB962C8B-B14F-4D97-AF65-F5344CB8AC3E}">
        <p14:creationId xmlns:p14="http://schemas.microsoft.com/office/powerpoint/2010/main" val="129478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6" y="0"/>
            <a:ext cx="5893859" cy="65819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92" y="6603375"/>
            <a:ext cx="2864820" cy="254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EA264C-06E9-4418-9B01-05C7B753C758}"/>
              </a:ext>
            </a:extLst>
          </p:cNvPr>
          <p:cNvSpPr/>
          <p:nvPr/>
        </p:nvSpPr>
        <p:spPr>
          <a:xfrm>
            <a:off x="5636846" y="166249"/>
            <a:ext cx="63611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The Command Processor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DOS command processor </a:t>
            </a:r>
            <a:r>
              <a:rPr lang="en-US" sz="2000" dirty="0">
                <a:latin typeface="Arial Narrow" panose="020B0606020202030204" pitchFamily="34" charset="0"/>
              </a:rPr>
              <a:t>is not the operating system, but rather a special class of program running under control of the MS-DOS kernel. Its major function is to provide the DOS </a:t>
            </a:r>
            <a:r>
              <a:rPr lang="en-US" sz="2000" i="1" dirty="0">
                <a:latin typeface="Arial Narrow" panose="020B0606020202030204" pitchFamily="34" charset="0"/>
              </a:rPr>
              <a:t>user interface</a:t>
            </a:r>
            <a:r>
              <a:rPr lang="en-US" sz="2000" dirty="0">
                <a:latin typeface="Arial Narrow" panose="020B0606020202030204" pitchFamily="34" charset="0"/>
              </a:rPr>
              <a:t> (UI).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The DOS command processor (also known as Shell and a Command interpreter), COMMAND.COM,-- is responsible for parsing and carrying out user commands, including both internal and external commands.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Programming code for internal (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Resident</a:t>
            </a:r>
            <a:r>
              <a:rPr lang="en-US" sz="2000" dirty="0">
                <a:latin typeface="Arial Narrow" panose="020B0606020202030204" pitchFamily="34" charset="0"/>
              </a:rPr>
              <a:t>) commands is contained within COMMAND.COM itself.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While code for external(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Transient</a:t>
            </a:r>
            <a:r>
              <a:rPr lang="en-US" sz="2000" dirty="0">
                <a:latin typeface="Arial Narrow" panose="020B0606020202030204" pitchFamily="34" charset="0"/>
              </a:rPr>
              <a:t>) commands resides in disk files and must be loaded into primary memory (RAM) before being executed. </a:t>
            </a:r>
          </a:p>
        </p:txBody>
      </p:sp>
    </p:spTree>
    <p:extLst>
      <p:ext uri="{BB962C8B-B14F-4D97-AF65-F5344CB8AC3E}">
        <p14:creationId xmlns:p14="http://schemas.microsoft.com/office/powerpoint/2010/main" val="18621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7781</TotalTime>
  <Words>1515</Words>
  <Application>Microsoft Office PowerPoint</Application>
  <PresentationFormat>Widescreen</PresentationFormat>
  <Paragraphs>230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新細明體</vt:lpstr>
      <vt:lpstr>Arial</vt:lpstr>
      <vt:lpstr>Arial Narrow</vt:lpstr>
      <vt:lpstr>Calibri</vt:lpstr>
      <vt:lpstr>Calibri Light</vt:lpstr>
      <vt:lpstr>Courier New</vt:lpstr>
      <vt:lpstr>Helvetica-BoldOblique</vt:lpstr>
      <vt:lpstr>Symbol</vt:lpstr>
      <vt:lpstr>Times New Roman</vt:lpstr>
      <vt:lpstr>Times-Bold</vt:lpstr>
      <vt:lpstr>Times-BoldItalic</vt:lpstr>
      <vt:lpstr>Times-Italic</vt:lpstr>
      <vt:lpstr>Times-Roman</vt:lpstr>
      <vt:lpstr>Office Theme</vt:lpstr>
      <vt:lpstr>Chapter 14</vt:lpstr>
      <vt:lpstr>Real-Address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and Software Interrupts</vt:lpstr>
      <vt:lpstr>INT Instruction </vt:lpstr>
      <vt:lpstr>Interrupt Vectoring</vt:lpstr>
      <vt:lpstr>PowerPoint Presentation</vt:lpstr>
      <vt:lpstr>INT Vectors: Example</vt:lpstr>
      <vt:lpstr>Common Interrupts</vt:lpstr>
      <vt:lpstr>PowerPoint Presentation</vt:lpstr>
      <vt:lpstr>Function 4Ch of INT 21h</vt:lpstr>
      <vt:lpstr>Example of INT for I/O</vt:lpstr>
      <vt:lpstr>Selected I/O Functions</vt:lpstr>
      <vt:lpstr>INT 21h Function 05h</vt:lpstr>
      <vt:lpstr>INT 21h Function 40h</vt:lpstr>
      <vt:lpstr>INT 21h Function 01h</vt:lpstr>
      <vt:lpstr>Example: Hello World!</vt:lpstr>
      <vt:lpstr>Memory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Nouman M Durrani</dc:creator>
  <cp:lastModifiedBy>Faculty</cp:lastModifiedBy>
  <cp:revision>34</cp:revision>
  <dcterms:created xsi:type="dcterms:W3CDTF">2014-11-30T13:55:01Z</dcterms:created>
  <dcterms:modified xsi:type="dcterms:W3CDTF">2018-11-27T07:09:59Z</dcterms:modified>
</cp:coreProperties>
</file>