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9" r:id="rId6"/>
    <p:sldId id="273" r:id="rId7"/>
    <p:sldId id="274" r:id="rId8"/>
    <p:sldId id="268" r:id="rId9"/>
    <p:sldId id="262" r:id="rId10"/>
    <p:sldId id="276" r:id="rId11"/>
    <p:sldId id="275" r:id="rId12"/>
    <p:sldId id="277" r:id="rId13"/>
    <p:sldId id="263" r:id="rId14"/>
    <p:sldId id="264" r:id="rId15"/>
    <p:sldId id="281" r:id="rId16"/>
    <p:sldId id="267" r:id="rId17"/>
    <p:sldId id="278" r:id="rId18"/>
    <p:sldId id="288" r:id="rId19"/>
    <p:sldId id="289" r:id="rId20"/>
    <p:sldId id="285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3445-E3E2-4D25-9679-9C27FFBC51E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64DC-7F31-48BA-A8AC-F9A913F54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64DC-7F31-48BA-A8AC-F9A913F549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64DC-7F31-48BA-A8AC-F9A913F549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370-C22B-46B5-A680-B4ABDECA1645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97C1-B636-462D-8D12-638A1BC13E38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35B6-4F7E-4FD7-A305-B41B61A0341F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6D50-21DF-4500-9BEB-05FB43BB18E6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37D8-7323-410F-8798-8D420DD27C31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F7D-1B8D-46D7-8103-34FBA6B929D5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5B5D-04C8-4A67-9FC7-2A8498B536C9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D7BB-A201-4379-87CF-A40F439240FE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C97-7F8B-404E-824C-90C43527D7F9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6CF8-B364-4281-817B-04C7F97D78CB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8E1-113F-4B5F-92A6-786424094E37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7E85-B6FD-4013-8DB2-DA47CF930898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7574380" cy="11430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High-Level Language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962400"/>
            <a:ext cx="6172200" cy="2438400"/>
          </a:xfrm>
        </p:spPr>
        <p:txBody>
          <a:bodyPr>
            <a:normAutofit/>
          </a:bodyPr>
          <a:lstStyle/>
          <a:p>
            <a:pPr indent="234950"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and Calling Conventions</a:t>
            </a:r>
          </a:p>
          <a:p>
            <a:pPr indent="234950"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</a:t>
            </a:r>
          </a:p>
          <a:p>
            <a:pPr indent="234950"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to C/C++ in protected mode</a:t>
            </a:r>
          </a:p>
          <a:p>
            <a:pPr indent="234950"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to C/C++ in Real address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60920"/>
            <a:ext cx="5942199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318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0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762999" cy="5714999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 ENCODE2.CPP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fstream.h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 Translate a buffer of &lt;count&gt; bytes, using an encryption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 character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eChar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&gt;. Uses an XOR operation (ASM function).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BUFSIZE = 200;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 buffer[BUFSIZE];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unsigned count;    // character count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unsigned short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encryptCode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&lt;&lt; "Encryption code [0-255]? ";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&gt;&gt;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encryptCode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unsigned char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encryptChar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(unsigned char)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encryptCode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ifstream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infile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"infile.txt",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::binary );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ofstream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"outfile.txt",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::binary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0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10599" cy="563880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&lt;&lt; "Reading INFILE.TXT and creating OUTFILE.TXT...\n";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while (!infile.eof() )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infile.read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(buffer, BUFSIZE );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count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infile.gcount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__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lea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esi,buffer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ecx,count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al,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encryptChar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L1: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],al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inc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Loop L1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} //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outfile.write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(buffer, count);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return 0;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10599" cy="5257799"/>
          </a:xfrm>
        </p:spPr>
        <p:txBody>
          <a:bodyPr anchor="t">
            <a:normAutofit fontScale="92500" lnSpcReduction="2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Limitations of inline assembly code</a:t>
            </a:r>
          </a:p>
          <a:p>
            <a:pPr>
              <a:spcBef>
                <a:spcPts val="0"/>
              </a:spcBef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definition directives cannot be used</a:t>
            </a:r>
          </a:p>
          <a:p>
            <a:pPr>
              <a:spcBef>
                <a:spcPts val="0"/>
              </a:spcBef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Assembler operators other than PTR cannot be used</a:t>
            </a:r>
          </a:p>
          <a:p>
            <a:pPr>
              <a:spcBef>
                <a:spcPts val="0"/>
              </a:spcBef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Cannot reference macro directives</a:t>
            </a:r>
          </a:p>
          <a:p>
            <a:pPr>
              <a:spcBef>
                <a:spcPts val="0"/>
              </a:spcBef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Cannot reference segments by name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 Values</a:t>
            </a:r>
          </a:p>
          <a:p>
            <a:pPr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Cannot make any assumptions about register values at the beginning of the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block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Can modify EAX, EBX, ECX and EDX registers in 				the line code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in-line assembly code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File encryption example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Procedure Call Overhead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257799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TranslateBuffer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(char *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unsigned count, unsigned char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eChar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__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lea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esi,buffer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ecx,count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al,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encryptChar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L1: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],al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inc 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Loop L1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	 } 					//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5257799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q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Linking to C++ Programs in Protected Mode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are two modules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assembly language module that contains the external procedure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C++ module that starts and ends the program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Contains the 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extern 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qualifier for the assembly 				language 	module prototype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Arguments are passed by C/C++ programs from right to left as they appear in the argument list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calling program is responsible for cleaning up the stack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257799"/>
          </a:xfrm>
        </p:spPr>
        <p:txBody>
          <a:bodyPr anchor="t">
            <a:normAutofit lnSpcReduction="10000"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External Identifiers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Specify the C calling convention in the model directive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.model    flat, C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a prototype for each procedure called from a C/C++ program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FindArray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PROTO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Declaring the Function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C/C++ automatically appends an underscore to the beginning of each external identifier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“C” qualifier should be added in the function declaration to avoid 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 decoration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name decoration 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modifies the function name with 			extra characters that indicate the type of each 				function parameter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257799"/>
          </a:xfrm>
        </p:spPr>
        <p:txBody>
          <a:bodyPr anchor="t">
            <a:normAutofit/>
          </a:bodyPr>
          <a:lstStyle/>
          <a:p>
            <a:pPr lvl="0">
              <a:buNone/>
            </a:pP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program, where a C++ programs calls an Assembly language module</a:t>
            </a:r>
          </a:p>
          <a:p>
            <a:pPr lvl="0"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assembly module can also call a C++ module</a:t>
            </a:r>
          </a:p>
          <a:p>
            <a:pPr lvl="0"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program file names</a:t>
            </a:r>
          </a:p>
          <a:p>
            <a:pPr lvl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findarr_h</a:t>
            </a:r>
            <a:endParaRPr lang="en-US" sz="2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maincpp</a:t>
            </a:r>
            <a:endParaRPr lang="en-US" sz="2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AsmFindArray.asm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2999" cy="5257799"/>
          </a:xfrm>
        </p:spPr>
        <p:txBody>
          <a:bodyPr anchor="t">
            <a:normAutofit lnSpcReduction="10000"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Linking to C/C++ in Real-Address Mode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Embedded applications continue to be written in 16-bit mode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16-bit version of Borland C++ 5.01, MS-DOS as the target operating system and using small memory model 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Return Values: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16-bit values are returned in AX and 32-bit values in DX:AX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Larger data structures are stored in static data locations and a pointer is returned in AX (32-bit pointer in DX:AX when far pointers are returned)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up a Project: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 a project in Borland C++ IDE</a:t>
            </a:r>
            <a:r>
              <a:rPr lang="en-US" sz="1400" b="1" dirty="0"/>
              <a:t> </a:t>
            </a:r>
            <a:endParaRPr lang="en-US" sz="14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lvl="0"/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3B597-5C87-430F-971E-98E0CB3E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54EA3-E904-4713-8A07-D6F08A9D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E02E6-39B1-43C4-8A49-5BD1353A1231}"/>
              </a:ext>
            </a:extLst>
          </p:cNvPr>
          <p:cNvGrpSpPr/>
          <p:nvPr/>
        </p:nvGrpSpPr>
        <p:grpSpPr>
          <a:xfrm>
            <a:off x="381000" y="304800"/>
            <a:ext cx="6522734" cy="6324600"/>
            <a:chOff x="563866" y="304800"/>
            <a:chExt cx="5795902" cy="56361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E02A34F-221F-4748-9A46-218DA8224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768" y="304800"/>
              <a:ext cx="5715000" cy="473392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E9C122-F5B1-4B07-9D3F-B4ECBCCA8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66" y="4893198"/>
              <a:ext cx="5448300" cy="1047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70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4674A-5460-4A24-B1AC-45B7C2E4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38DCD-E479-4C15-A30D-E8B3420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9BECC-ED55-4E4E-88F6-87898E46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3828547" cy="403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91B48-6B3C-4907-813A-F42B3185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6" y="1186135"/>
            <a:ext cx="3759981" cy="4948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50288-C0BB-4A40-8871-6FAF73512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86135"/>
            <a:ext cx="3457575" cy="11906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69CA8-8634-40C5-B4C0-8F5CA0CEFE64}"/>
              </a:ext>
            </a:extLst>
          </p:cNvPr>
          <p:cNvCxnSpPr/>
          <p:nvPr/>
        </p:nvCxnSpPr>
        <p:spPr>
          <a:xfrm>
            <a:off x="4648200" y="457200"/>
            <a:ext cx="0" cy="5791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AEFDD78-DA0F-408C-918D-0556CACF4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733800"/>
            <a:ext cx="186021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76200"/>
            <a:ext cx="7125113" cy="9244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599" cy="5257799"/>
          </a:xfrm>
        </p:spPr>
        <p:txBody>
          <a:bodyPr anchor="t">
            <a:noAutofit/>
          </a:bodyPr>
          <a:lstStyle/>
          <a:p>
            <a:pPr lvl="0">
              <a:spcBef>
                <a:spcPts val="0"/>
              </a:spcBef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Where convenience and development time are more important than speed or code size </a:t>
            </a:r>
          </a:p>
          <a:p>
            <a:pPr lvl="0">
              <a:spcBef>
                <a:spcPts val="0"/>
              </a:spcBef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High-level language is used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Assembly language can be used for 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fine-tuning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such programs to speedup critical sections of 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Control high speed hardware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Memory-resident 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Access non-standard hardware devices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Write platform specific 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Extend the high-level language capabilities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Tx/>
              <a:buFont typeface="Wingdings" pitchFamily="2" charset="2"/>
              <a:buChar char="§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or connection between high-level languages and assembly language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4674A-5460-4A24-B1AC-45B7C2E4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Fall 2014    FAST NU Karachi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38DCD-E479-4C15-A30D-E8B3420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949FD-D700-48FE-8631-06582E4F5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523556"/>
            <a:ext cx="4552220" cy="458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1D73F-6774-4F70-996C-35996E1A39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7873" y="3733800"/>
            <a:ext cx="4038600" cy="29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4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153400" cy="20574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Input Output Ports directly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60920"/>
            <a:ext cx="5942199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318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228600"/>
            <a:ext cx="7125113" cy="9244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Accessing Input-Output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1"/>
            <a:ext cx="8610599" cy="5029200"/>
          </a:xfrm>
        </p:spPr>
        <p:txBody>
          <a:bodyPr anchor="t">
            <a:normAutofit lnSpcReduction="10000"/>
          </a:bodyPr>
          <a:lstStyle/>
          <a:p>
            <a:pPr lvl="0">
              <a:spcBef>
                <a:spcPts val="0"/>
              </a:spcBef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80x86 CPU is capable of addressing 65536 of I/O ports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instruction </a:t>
            </a:r>
          </a:p>
          <a:p>
            <a:pPr lvl="0">
              <a:spcBef>
                <a:spcPts val="0"/>
              </a:spcBef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Inputs a byte or a word from a port 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IN  accumulator, port</a:t>
            </a:r>
          </a:p>
          <a:p>
            <a:pPr>
              <a:spcBef>
                <a:spcPts val="0"/>
              </a:spcBef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Port may be a constant in the range 0-FFh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For higher port address, DX contains the port 				number between 0 and </a:t>
            </a:r>
            <a:r>
              <a:rPr lang="en-US" sz="2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FFFFh</a:t>
            </a:r>
            <a:endParaRPr lang="en-US" sz="2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Accumulator is the destination 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0"/>
              </a:spcBef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AL for 8-bit transfer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0"/>
              </a:spcBef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AX for 16-bit transfer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0"/>
              </a:spcBef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EAX for 32-bit transfer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Accessing Input-Output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0">
              <a:buClrTx/>
              <a:buFont typeface="Wingdings" pitchFamily="2" charset="2"/>
              <a:buChar char="q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 instruction 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Outputs a byte or a word to a port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OUT  port,  accumulator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Same rules apply for the OUT instruction as the IN instruction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505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610599" cy="5486399"/>
          </a:xfrm>
        </p:spPr>
        <p:txBody>
          <a:bodyPr anchor="t">
            <a:noAutofit/>
          </a:bodyPr>
          <a:lstStyle/>
          <a:p>
            <a:pPr marL="234950" lvl="1" indent="-23495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Naming Convention 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refers to the rules or characteristics regarding the naming of variables and procedures</a:t>
            </a:r>
          </a:p>
          <a:p>
            <a:pPr marL="234950" lvl="1" indent="-23495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 model 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used by a program determines the segment size and whether calls and references will be near or far</a:t>
            </a:r>
          </a:p>
          <a:p>
            <a:pPr marL="234950" lvl="1" indent="-23495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Calling Conventions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Refer to the low-level details about how procedures 			are called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registers must be preserved by called procedures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method used to pass the arguments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Arguments passing order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Whether arguments are passed by value or by reference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the stack pointer is restored after a procedure call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functions return values to the calling program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257799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External Identifiers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Must have compatible naming conventions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A C-compiler adds an underscore to all names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Preserves the case  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Segment Names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Segment names must be compatible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Simplified segment directives  (.code, .data, .stack) with the segment names produced by most C++ compilers 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 Models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 calling program and the called procedure must 			both use the same memory model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Model used in real address and protected address 			mode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.Model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257799"/>
          </a:xfrm>
        </p:spPr>
        <p:txBody>
          <a:bodyPr anchor="t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directives determines several characteristics of the program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Memory model type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Procedure naming scheme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Parameter passing convention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 is   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.model 	</a:t>
            </a: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memorymodel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[, </a:t>
            </a: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modeloptions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models except 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used in real address mode programming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Only flat model is used in protected mode 						programming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modeloptions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include language </a:t>
            </a:r>
            <a:r>
              <a:rPr lang="en-US" sz="2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Determines calling and naming conventions for 				procedures and public symbols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228600"/>
            <a:ext cx="7125113" cy="9244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118237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STDCALL </a:t>
            </a:r>
            <a:r>
              <a:rPr lang="en-US" sz="2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Dictates that procedure arguments be pushed on the 	stack in reverse order – An example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Also determines how procedure arguments are removed from the stack after a procedure call</a:t>
            </a: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 constant operand must be supplied to the RET 			instruction </a:t>
            </a: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The constant is added to ESP after the return  				address is popped from the stack</a:t>
            </a: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STDCALL also modifies exported (public) procedure names by storing them in the format 		_</a:t>
            </a: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name@nn</a:t>
            </a:r>
            <a:endParaRPr lang="en-US" sz="26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indicates the number of bytes used by the 					procedure parameters </a:t>
            </a: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Rounded upwards to a multiple of 4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</a:pP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2286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118237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6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Dictates that the procedure arguments are pushed on 		the stack in reverse order 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Removing arguments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 constant is added in the calling program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External procedure names are handled in the same 			way as STDCALL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PASCAL </a:t>
            </a: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6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Dictates that procedure arguments be pushed in 				forward order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Removing arguments: Same as STDCALL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Procedure Name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PASCAL: Procedure name is converted to uppercase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Inline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334000"/>
          </a:xfrm>
        </p:spPr>
        <p:txBody>
          <a:bodyPr anchor="t"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Inline Assembly Code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Assembly language source code that is inserted 				directly into high-level language programs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Directive in Microsoft Visual C++ :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Inline assembly code for Microsoft visual C++ running in 32-bit protected mode using flat memory model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Main advantage is simplicity as there are no external 		linking issues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Suffers from lack of portability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allowed features when writing inline assembly code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Any instruction for 80x86 instruction set is supported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 names may be used as operands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 labels and variables declared outside the __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block are supported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Numeric constants can be used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10599" cy="5486399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PTR operator may be used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 and align directives may be used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__</a:t>
            </a:r>
            <a:r>
              <a:rPr lang="en-US" sz="26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directive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Marks the beginning of a block of assembly language 	statements or  a single statement 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__</a:t>
            </a:r>
            <a:r>
              <a:rPr lang="en-US" sz="2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					; may use either ; or // or */ for 									; comments but use C/C++ syntax 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statement_1			</a:t>
            </a: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 preferably for comments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statement_2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…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statement n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935</TotalTime>
  <Words>712</Words>
  <Application>Microsoft Office PowerPoint</Application>
  <PresentationFormat>On-screen Show (4:3)</PresentationFormat>
  <Paragraphs>271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Trebuchet MS</vt:lpstr>
      <vt:lpstr>Verdana</vt:lpstr>
      <vt:lpstr>Wingdings</vt:lpstr>
      <vt:lpstr>Wingdings 2</vt:lpstr>
      <vt:lpstr>Winter</vt:lpstr>
      <vt:lpstr>High-Level Language Interface</vt:lpstr>
      <vt:lpstr>Introduction</vt:lpstr>
      <vt:lpstr>General Conventions</vt:lpstr>
      <vt:lpstr>General Conventions</vt:lpstr>
      <vt:lpstr>.Model Directive</vt:lpstr>
      <vt:lpstr>Language Specifiers</vt:lpstr>
      <vt:lpstr>Language Specifier</vt:lpstr>
      <vt:lpstr>Inline Assembly Code</vt:lpstr>
      <vt:lpstr>Inline Assembly Code Syntax</vt:lpstr>
      <vt:lpstr>Inline Assembly Code </vt:lpstr>
      <vt:lpstr>Inline Assembly Code </vt:lpstr>
      <vt:lpstr>Inline Assembly Code</vt:lpstr>
      <vt:lpstr>Inline Assembly Code</vt:lpstr>
      <vt:lpstr>High Level Language Interface</vt:lpstr>
      <vt:lpstr>High Level Language Interface</vt:lpstr>
      <vt:lpstr>High Level Language Interface</vt:lpstr>
      <vt:lpstr>High Level Language Interface</vt:lpstr>
      <vt:lpstr>PowerPoint Presentation</vt:lpstr>
      <vt:lpstr>PowerPoint Presentation</vt:lpstr>
      <vt:lpstr>PowerPoint Presentation</vt:lpstr>
      <vt:lpstr>Accessing Input Output Ports directly</vt:lpstr>
      <vt:lpstr>Accessing Input-Output Ports</vt:lpstr>
      <vt:lpstr>Accessing Input-Output Ports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Faculty</cp:lastModifiedBy>
  <cp:revision>79</cp:revision>
  <dcterms:created xsi:type="dcterms:W3CDTF">2014-07-28T04:13:42Z</dcterms:created>
  <dcterms:modified xsi:type="dcterms:W3CDTF">2018-11-26T16:53:01Z</dcterms:modified>
</cp:coreProperties>
</file>