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402" r:id="rId3"/>
    <p:sldId id="318" r:id="rId4"/>
    <p:sldId id="282" r:id="rId5"/>
    <p:sldId id="263" r:id="rId6"/>
    <p:sldId id="407" r:id="rId7"/>
    <p:sldId id="408" r:id="rId8"/>
    <p:sldId id="258" r:id="rId9"/>
    <p:sldId id="259" r:id="rId10"/>
    <p:sldId id="260" r:id="rId11"/>
    <p:sldId id="261" r:id="rId12"/>
    <p:sldId id="409" r:id="rId13"/>
    <p:sldId id="410" r:id="rId14"/>
    <p:sldId id="411" r:id="rId15"/>
    <p:sldId id="412" r:id="rId16"/>
    <p:sldId id="413" r:id="rId17"/>
    <p:sldId id="414" r:id="rId18"/>
    <p:sldId id="418" r:id="rId19"/>
    <p:sldId id="406" r:id="rId20"/>
    <p:sldId id="271" r:id="rId21"/>
    <p:sldId id="415" r:id="rId22"/>
    <p:sldId id="262" r:id="rId23"/>
    <p:sldId id="446" r:id="rId24"/>
    <p:sldId id="416" r:id="rId25"/>
    <p:sldId id="441" r:id="rId26"/>
    <p:sldId id="442" r:id="rId27"/>
    <p:sldId id="443" r:id="rId28"/>
    <p:sldId id="445" r:id="rId29"/>
    <p:sldId id="419" r:id="rId30"/>
    <p:sldId id="420" r:id="rId31"/>
    <p:sldId id="424" r:id="rId32"/>
    <p:sldId id="425" r:id="rId33"/>
    <p:sldId id="426" r:id="rId34"/>
    <p:sldId id="427" r:id="rId35"/>
    <p:sldId id="428" r:id="rId36"/>
    <p:sldId id="429" r:id="rId37"/>
    <p:sldId id="430" r:id="rId38"/>
    <p:sldId id="431" r:id="rId39"/>
    <p:sldId id="41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12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C8CF7-3396-4F45-AD99-BF7FBB454259}" type="datetimeFigureOut">
              <a:rPr lang="en-GB" smtClean="0"/>
              <a:t>11/02/2019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1CDB7-A2B9-4515-851A-BD79AB722CAE}" type="slidenum">
              <a:rPr lang="en-GB" smtClean="0"/>
              <a:t>‹#›</a:t>
            </a:fld>
            <a:endParaRPr lang="en-GB"/>
          </a:p>
        </p:txBody>
      </p:sp>
    </p:spTree>
    <p:extLst>
      <p:ext uri="{BB962C8B-B14F-4D97-AF65-F5344CB8AC3E}">
        <p14:creationId xmlns:p14="http://schemas.microsoft.com/office/powerpoint/2010/main" val="66541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0"/>
          </p:nvPr>
        </p:nvSpPr>
        <p:spPr/>
        <p:txBody>
          <a:bodyPr/>
          <a:lstStyle/>
          <a:p>
            <a:fld id="{4CA0ED89-FCD3-4638-AD32-DAAFF1B87A27}" type="slidenum">
              <a:rPr lang="en-GB" smtClean="0"/>
              <a:pPr/>
              <a:t>1</a:t>
            </a:fld>
            <a:endParaRPr lang="en-GB"/>
          </a:p>
        </p:txBody>
      </p:sp>
    </p:spTree>
    <p:extLst>
      <p:ext uri="{BB962C8B-B14F-4D97-AF65-F5344CB8AC3E}">
        <p14:creationId xmlns:p14="http://schemas.microsoft.com/office/powerpoint/2010/main" val="1950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50202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3785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77840"/>
            <a:ext cx="2057400" cy="5222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77840"/>
            <a:ext cx="6019800" cy="5222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0365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076" y="1279527"/>
            <a:ext cx="8448675" cy="6953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346075" y="2079627"/>
            <a:ext cx="4148138" cy="4227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4" y="2079627"/>
            <a:ext cx="4148137" cy="4227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3586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a:xfrm>
            <a:off x="346075" y="2087758"/>
            <a:ext cx="8448674" cy="4228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5856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718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65775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2554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0134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25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727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187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6076" y="1279527"/>
            <a:ext cx="8448675" cy="695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46076" y="2079627"/>
            <a:ext cx="8448675" cy="4227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pic>
        <p:nvPicPr>
          <p:cNvPr id="1028" name="Picture 17" descr="ENU_Logo_be0f34.png"/>
          <p:cNvPicPr>
            <a:picLocks noChangeAspect="1"/>
          </p:cNvPicPr>
          <p:nvPr/>
        </p:nvPicPr>
        <p:blipFill>
          <a:blip r:embed="rId15" cstate="print"/>
          <a:srcRect/>
          <a:stretch>
            <a:fillRect/>
          </a:stretch>
        </p:blipFill>
        <p:spPr bwMode="auto">
          <a:xfrm>
            <a:off x="6594475" y="352427"/>
            <a:ext cx="2200275" cy="549275"/>
          </a:xfrm>
          <a:prstGeom prst="rect">
            <a:avLst/>
          </a:prstGeom>
          <a:noFill/>
          <a:ln w="9525">
            <a:noFill/>
            <a:miter lim="800000"/>
            <a:headEnd/>
            <a:tailEnd/>
          </a:ln>
        </p:spPr>
      </p:pic>
    </p:spTree>
    <p:extLst>
      <p:ext uri="{BB962C8B-B14F-4D97-AF65-F5344CB8AC3E}">
        <p14:creationId xmlns:p14="http://schemas.microsoft.com/office/powerpoint/2010/main" val="399573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2000"/>
                                        <p:tgtEl>
                                          <p:spTgt spid="10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7">
                                            <p:txEl>
                                              <p:pRg st="1" end="1"/>
                                            </p:txEl>
                                          </p:spTgt>
                                        </p:tgtEl>
                                        <p:attrNameLst>
                                          <p:attrName>style.visibility</p:attrName>
                                        </p:attrNameLst>
                                      </p:cBhvr>
                                      <p:to>
                                        <p:strVal val="visible"/>
                                      </p:to>
                                    </p:set>
                                    <p:animEffect transition="in" filter="fade">
                                      <p:cBhvr>
                                        <p:cTn id="15" dur="2000"/>
                                        <p:tgtEl>
                                          <p:spTgt spid="10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7">
                                            <p:txEl>
                                              <p:pRg st="2" end="2"/>
                                            </p:txEl>
                                          </p:spTgt>
                                        </p:tgtEl>
                                        <p:attrNameLst>
                                          <p:attrName>style.visibility</p:attrName>
                                        </p:attrNameLst>
                                      </p:cBhvr>
                                      <p:to>
                                        <p:strVal val="visible"/>
                                      </p:to>
                                    </p:set>
                                    <p:animEffect transition="in" filter="fade">
                                      <p:cBhvr>
                                        <p:cTn id="18" dur="2000"/>
                                        <p:tgtEl>
                                          <p:spTgt spid="1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Lst>
      </p:bldP>
    </p:bldLst>
  </p:timing>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ctr" rtl="0" fontAlgn="base">
        <a:spcBef>
          <a:spcPct val="0"/>
        </a:spcBef>
        <a:spcAft>
          <a:spcPct val="0"/>
        </a:spcAft>
        <a:defRPr sz="3600" b="1">
          <a:solidFill>
            <a:schemeClr val="tx1"/>
          </a:solidFill>
          <a:latin typeface="Arial" charset="0"/>
        </a:defRPr>
      </a:lvl6pPr>
      <a:lvl7pPr marL="914400" algn="ctr" rtl="0" fontAlgn="base">
        <a:spcBef>
          <a:spcPct val="0"/>
        </a:spcBef>
        <a:spcAft>
          <a:spcPct val="0"/>
        </a:spcAft>
        <a:defRPr sz="3600" b="1">
          <a:solidFill>
            <a:schemeClr val="tx1"/>
          </a:solidFill>
          <a:latin typeface="Arial" charset="0"/>
        </a:defRPr>
      </a:lvl7pPr>
      <a:lvl8pPr marL="1371600" algn="ctr" rtl="0" fontAlgn="base">
        <a:spcBef>
          <a:spcPct val="0"/>
        </a:spcBef>
        <a:spcAft>
          <a:spcPct val="0"/>
        </a:spcAft>
        <a:defRPr sz="3600" b="1">
          <a:solidFill>
            <a:schemeClr val="tx1"/>
          </a:solidFill>
          <a:latin typeface="Arial" charset="0"/>
        </a:defRPr>
      </a:lvl8pPr>
      <a:lvl9pPr marL="1828800" algn="ctr" rtl="0" fontAlgn="base">
        <a:spcBef>
          <a:spcPct val="0"/>
        </a:spcBef>
        <a:spcAft>
          <a:spcPct val="0"/>
        </a:spcAft>
        <a:defRPr sz="36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Rectangle 5"/>
          <p:cNvSpPr>
            <a:spLocks noGrp="1" noChangeArrowheads="1"/>
          </p:cNvSpPr>
          <p:nvPr>
            <p:ph type="title" idx="4294967295"/>
          </p:nvPr>
        </p:nvSpPr>
        <p:spPr>
          <a:xfrm>
            <a:off x="899592" y="1700810"/>
            <a:ext cx="7391400" cy="658813"/>
          </a:xfrm>
          <a:noFill/>
          <a:ln/>
        </p:spPr>
        <p:txBody>
          <a:bodyPr/>
          <a:lstStyle/>
          <a:p>
            <a:pPr algn="ctr"/>
            <a:r>
              <a:rPr lang="en-GB" dirty="0"/>
              <a:t> </a:t>
            </a:r>
            <a:br>
              <a:rPr lang="en-GB" dirty="0"/>
            </a:br>
            <a:r>
              <a:rPr lang="en-GB" dirty="0"/>
              <a:t>Computing in </a:t>
            </a:r>
            <a:r>
              <a:rPr lang="en-GB"/>
              <a:t>Contemporary Society CSI09101</a:t>
            </a:r>
            <a:br>
              <a:rPr lang="en-GB" dirty="0"/>
            </a:br>
            <a:endParaRPr lang="en-GB" dirty="0"/>
          </a:p>
        </p:txBody>
      </p:sp>
      <p:sp>
        <p:nvSpPr>
          <p:cNvPr id="5" name="Rectangle 3"/>
          <p:cNvSpPr>
            <a:spLocks noGrp="1" noChangeArrowheads="1"/>
          </p:cNvSpPr>
          <p:nvPr>
            <p:ph type="body" idx="4294967295"/>
          </p:nvPr>
        </p:nvSpPr>
        <p:spPr>
          <a:xfrm>
            <a:off x="899592" y="3140968"/>
            <a:ext cx="7391400" cy="2705100"/>
          </a:xfrm>
        </p:spPr>
        <p:txBody>
          <a:bodyPr/>
          <a:lstStyle/>
          <a:p>
            <a:pPr algn="ctr" eaLnBrk="1" hangingPunct="1">
              <a:buFontTx/>
              <a:buNone/>
            </a:pPr>
            <a:r>
              <a:rPr lang="en-GB" altLang="en-GB" sz="3200" dirty="0"/>
              <a:t>Writing your literature review</a:t>
            </a:r>
          </a:p>
          <a:p>
            <a:pPr algn="ctr" eaLnBrk="1" hangingPunct="1">
              <a:buFontTx/>
              <a:buNone/>
            </a:pPr>
            <a:endParaRPr lang="en-GB" altLang="en-GB" sz="2800" dirty="0"/>
          </a:p>
          <a:p>
            <a:pPr algn="ctr" eaLnBrk="1" hangingPunct="1">
              <a:buFontTx/>
              <a:buNone/>
            </a:pPr>
            <a:r>
              <a:rPr lang="en-GB" altLang="en-GB" sz="2800" dirty="0"/>
              <a:t>Tutorial Five</a:t>
            </a:r>
          </a:p>
          <a:p>
            <a:pPr algn="ctr" eaLnBrk="1" hangingPunct="1">
              <a:buFontTx/>
              <a:buNone/>
            </a:pPr>
            <a:r>
              <a:rPr lang="en-GB" altLang="en-GB" sz="2800" dirty="0"/>
              <a:t>Kendall Richards</a:t>
            </a:r>
          </a:p>
        </p:txBody>
      </p:sp>
    </p:spTree>
    <p:extLst>
      <p:ext uri="{BB962C8B-B14F-4D97-AF65-F5344CB8AC3E}">
        <p14:creationId xmlns:p14="http://schemas.microsoft.com/office/powerpoint/2010/main" val="1104941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Write the abstract first.</a:t>
            </a:r>
          </a:p>
        </p:txBody>
      </p:sp>
      <p:sp>
        <p:nvSpPr>
          <p:cNvPr id="3" name="Content Placeholder 2"/>
          <p:cNvSpPr>
            <a:spLocks noGrp="1"/>
          </p:cNvSpPr>
          <p:nvPr>
            <p:ph idx="1"/>
          </p:nvPr>
        </p:nvSpPr>
        <p:spPr/>
        <p:txBody>
          <a:bodyPr/>
          <a:lstStyle/>
          <a:p>
            <a:r>
              <a:rPr lang="en-GB" dirty="0"/>
              <a:t>A lot of generic skills sites (Including APA site) suggest doing it last as you don’t know what you have done yet</a:t>
            </a:r>
          </a:p>
          <a:p>
            <a:r>
              <a:rPr lang="en-GB" dirty="0"/>
              <a:t>I think it is a valuable exercise to do first as it helps you get a succinct and clear idea of what you want to say and what your position is</a:t>
            </a:r>
          </a:p>
          <a:p>
            <a:r>
              <a:rPr lang="en-GB" dirty="0"/>
              <a:t>This will help frame the writing of the rest of the paper</a:t>
            </a:r>
          </a:p>
          <a:p>
            <a:r>
              <a:rPr lang="en-GB" dirty="0"/>
              <a:t>You can go back and re-write at end of process</a:t>
            </a:r>
          </a:p>
          <a:p>
            <a:endParaRPr lang="en-GB" dirty="0"/>
          </a:p>
        </p:txBody>
      </p:sp>
    </p:spTree>
    <p:extLst>
      <p:ext uri="{BB962C8B-B14F-4D97-AF65-F5344CB8AC3E}">
        <p14:creationId xmlns:p14="http://schemas.microsoft.com/office/powerpoint/2010/main" val="321569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 should:</a:t>
            </a:r>
          </a:p>
        </p:txBody>
      </p:sp>
      <p:sp>
        <p:nvSpPr>
          <p:cNvPr id="3" name="Content Placeholder 2"/>
          <p:cNvSpPr>
            <a:spLocks noGrp="1"/>
          </p:cNvSpPr>
          <p:nvPr>
            <p:ph idx="1"/>
          </p:nvPr>
        </p:nvSpPr>
        <p:spPr/>
        <p:txBody>
          <a:bodyPr/>
          <a:lstStyle/>
          <a:p>
            <a:r>
              <a:rPr lang="en-GB" dirty="0"/>
              <a:t>Be 150-250 words usually (Probably 150 for this CW)</a:t>
            </a:r>
          </a:p>
          <a:p>
            <a:r>
              <a:rPr lang="en-GB" dirty="0"/>
              <a:t>Be concise, succinct and interesting</a:t>
            </a:r>
          </a:p>
          <a:p>
            <a:r>
              <a:rPr lang="en-GB" dirty="0"/>
              <a:t>Demonstrate importance of research</a:t>
            </a:r>
          </a:p>
          <a:p>
            <a:r>
              <a:rPr lang="en-GB" dirty="0"/>
              <a:t>‘hook’ the reader- make them interested</a:t>
            </a:r>
          </a:p>
          <a:p>
            <a:r>
              <a:rPr lang="en-GB" dirty="0"/>
              <a:t>Be on a page by itself</a:t>
            </a:r>
          </a:p>
          <a:p>
            <a:r>
              <a:rPr lang="en-GB" dirty="0"/>
              <a:t>Explain acronyms and so on</a:t>
            </a:r>
          </a:p>
          <a:p>
            <a:endParaRPr lang="en-GB" dirty="0"/>
          </a:p>
        </p:txBody>
      </p:sp>
    </p:spTree>
    <p:extLst>
      <p:ext uri="{BB962C8B-B14F-4D97-AF65-F5344CB8AC3E}">
        <p14:creationId xmlns:p14="http://schemas.microsoft.com/office/powerpoint/2010/main" val="342510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09AC3A-3754-4C7E-91E9-B89C94D53766}"/>
              </a:ext>
            </a:extLst>
          </p:cNvPr>
          <p:cNvSpPr/>
          <p:nvPr/>
        </p:nvSpPr>
        <p:spPr>
          <a:xfrm>
            <a:off x="124165" y="1201129"/>
            <a:ext cx="9132376" cy="4801314"/>
          </a:xfrm>
          <a:prstGeom prst="rect">
            <a:avLst/>
          </a:prstGeom>
        </p:spPr>
        <p:txBody>
          <a:bodyPr wrap="square">
            <a:spAutoFit/>
          </a:bodyPr>
          <a:lstStyle/>
          <a:p>
            <a:r>
              <a:rPr lang="en-GB" dirty="0"/>
              <a:t>Computing technologies and </a:t>
            </a:r>
            <a:r>
              <a:rPr lang="en-GB" dirty="0" err="1"/>
              <a:t>artifacts</a:t>
            </a:r>
            <a:r>
              <a:rPr lang="en-GB" dirty="0"/>
              <a:t> are increasingly integrated into most aspects of our professional, social, and private lives. One consequence of this growing ubiquity of computing is that it can have signiﬁcant ethical implications that computing professionals need to be aware of. The relationship between ethics and computing has long been discussed. However, this is the ﬁrst comprehensive survey of the mainstream academic literature of the topic. Based on a detailed qualitative analysis of the literature, the article discusses ethical issues, technologies that they are related to, and ethical theories, as well as the methodologies that the literature employs, its academic contribution, and resulting recommendations. The article discusses general trends and argues that the time has come for a transition to responsible research and innovation to ensure that ethical reﬂection of computing has practical and manifest consequences.</a:t>
            </a:r>
          </a:p>
          <a:p>
            <a:endParaRPr lang="en-GB" dirty="0"/>
          </a:p>
          <a:p>
            <a:r>
              <a:rPr lang="en-GB" dirty="0"/>
              <a:t>Categories and Subject Descriptors: K.4.1 [Public Policy Issues]: Ethics; K.7.4 [Professional Ethics]: Professional Ethics General Terms: Human Factors, Legal Aspects, Management AdditionalKeyWordsandPhrases:Computerethics,informationethics,responsibleresearchandinnovation</a:t>
            </a:r>
          </a:p>
        </p:txBody>
      </p:sp>
    </p:spTree>
    <p:extLst>
      <p:ext uri="{BB962C8B-B14F-4D97-AF65-F5344CB8AC3E}">
        <p14:creationId xmlns:p14="http://schemas.microsoft.com/office/powerpoint/2010/main" val="278220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78A76A-E1B2-4AD1-9409-1DD40DE6480C}"/>
              </a:ext>
            </a:extLst>
          </p:cNvPr>
          <p:cNvSpPr/>
          <p:nvPr/>
        </p:nvSpPr>
        <p:spPr>
          <a:xfrm>
            <a:off x="-1587" y="1850974"/>
            <a:ext cx="9144000" cy="4801314"/>
          </a:xfrm>
          <a:prstGeom prst="rect">
            <a:avLst/>
          </a:prstGeom>
        </p:spPr>
        <p:txBody>
          <a:bodyPr wrap="square">
            <a:spAutoFit/>
          </a:bodyPr>
          <a:lstStyle/>
          <a:p>
            <a:pPr lvl="0"/>
            <a:r>
              <a:rPr lang="en-GB" dirty="0">
                <a:solidFill>
                  <a:srgbClr val="FF0000"/>
                </a:solidFill>
              </a:rPr>
              <a:t>Computing technologies and </a:t>
            </a:r>
            <a:r>
              <a:rPr lang="en-GB" dirty="0" err="1">
                <a:solidFill>
                  <a:srgbClr val="FF0000"/>
                </a:solidFill>
              </a:rPr>
              <a:t>artifacts</a:t>
            </a:r>
            <a:r>
              <a:rPr lang="en-GB" dirty="0">
                <a:solidFill>
                  <a:srgbClr val="FF0000"/>
                </a:solidFill>
              </a:rPr>
              <a:t> are increasingly integrated into most aspects of our professional, social, and private lives</a:t>
            </a:r>
            <a:r>
              <a:rPr lang="en-GB" dirty="0">
                <a:solidFill>
                  <a:srgbClr val="000000"/>
                </a:solidFill>
              </a:rPr>
              <a:t>. One consequence of this growing ubiquity of computing is that it can have signiﬁcant ethical implications that computing professionals need to be aware of. The relationship between ethics and computing has long been discussed. However, this is the ﬁrst comprehensive survey of the mainstream academic literature of the topic. Based on a detailed qualitative analysis of the literature, the article discusses ethical issues, technologies that they are related to, and ethical theories, as well as the methodologies that the literature employs, its academic contribution, and resulting recommendations. The article discusses general trends and argues that the time has come for a transition to responsible research and innovation to ensure that ethical reﬂection of computing has practical and manifest consequences.</a:t>
            </a:r>
          </a:p>
          <a:p>
            <a:pPr lvl="0"/>
            <a:endParaRPr lang="en-GB" dirty="0">
              <a:solidFill>
                <a:srgbClr val="000000"/>
              </a:solidFill>
            </a:endParaRPr>
          </a:p>
          <a:p>
            <a:pPr lvl="0"/>
            <a:r>
              <a:rPr lang="en-GB" dirty="0">
                <a:solidFill>
                  <a:srgbClr val="000000"/>
                </a:solidFill>
              </a:rPr>
              <a:t>Categories and Subject Descriptors: K.4.1 [Public Policy Issues]: Ethics; K.7.4 [Professional Ethics]: Professional Ethics General Terms: Human Factors, Legal Aspects, Management AdditionalKeyWordsandPhrases:Computerethics,informationethics,responsibleresearchandinnovation</a:t>
            </a:r>
          </a:p>
        </p:txBody>
      </p:sp>
      <p:sp>
        <p:nvSpPr>
          <p:cNvPr id="5" name="Title 4">
            <a:extLst>
              <a:ext uri="{FF2B5EF4-FFF2-40B4-BE49-F238E27FC236}">
                <a16:creationId xmlns:a16="http://schemas.microsoft.com/office/drawing/2014/main" id="{56D4E953-6473-4E5B-AC0E-A50463279DC8}"/>
              </a:ext>
            </a:extLst>
          </p:cNvPr>
          <p:cNvSpPr>
            <a:spLocks noGrp="1"/>
          </p:cNvSpPr>
          <p:nvPr>
            <p:ph type="title"/>
          </p:nvPr>
        </p:nvSpPr>
        <p:spPr>
          <a:xfrm>
            <a:off x="346075" y="885632"/>
            <a:ext cx="8448675" cy="695325"/>
          </a:xfrm>
        </p:spPr>
        <p:txBody>
          <a:bodyPr/>
          <a:lstStyle/>
          <a:p>
            <a:r>
              <a:rPr lang="en-GB" dirty="0"/>
              <a:t>Hook</a:t>
            </a:r>
          </a:p>
        </p:txBody>
      </p:sp>
    </p:spTree>
    <p:extLst>
      <p:ext uri="{BB962C8B-B14F-4D97-AF65-F5344CB8AC3E}">
        <p14:creationId xmlns:p14="http://schemas.microsoft.com/office/powerpoint/2010/main" val="368386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9B60-72C7-4D24-8D77-3D410D1EED2D}"/>
              </a:ext>
            </a:extLst>
          </p:cNvPr>
          <p:cNvSpPr>
            <a:spLocks noGrp="1"/>
          </p:cNvSpPr>
          <p:nvPr>
            <p:ph type="title"/>
          </p:nvPr>
        </p:nvSpPr>
        <p:spPr/>
        <p:txBody>
          <a:bodyPr/>
          <a:lstStyle/>
          <a:p>
            <a:r>
              <a:rPr lang="en-GB" dirty="0"/>
              <a:t>What</a:t>
            </a:r>
          </a:p>
        </p:txBody>
      </p:sp>
      <p:sp>
        <p:nvSpPr>
          <p:cNvPr id="3" name="Rectangle 2">
            <a:extLst>
              <a:ext uri="{FF2B5EF4-FFF2-40B4-BE49-F238E27FC236}">
                <a16:creationId xmlns:a16="http://schemas.microsoft.com/office/drawing/2014/main" id="{F2F53655-F1BC-4A1A-9333-E00AFFBF1FC2}"/>
              </a:ext>
            </a:extLst>
          </p:cNvPr>
          <p:cNvSpPr/>
          <p:nvPr/>
        </p:nvSpPr>
        <p:spPr>
          <a:xfrm>
            <a:off x="-50824" y="1974852"/>
            <a:ext cx="9242474" cy="4801314"/>
          </a:xfrm>
          <a:prstGeom prst="rect">
            <a:avLst/>
          </a:prstGeom>
        </p:spPr>
        <p:txBody>
          <a:bodyPr wrap="square">
            <a:spAutoFit/>
          </a:bodyPr>
          <a:lstStyle/>
          <a:p>
            <a:pPr lvl="0"/>
            <a:r>
              <a:rPr lang="en-GB" dirty="0">
                <a:solidFill>
                  <a:srgbClr val="000000"/>
                </a:solidFill>
              </a:rPr>
              <a:t>Computing technologies and </a:t>
            </a:r>
            <a:r>
              <a:rPr lang="en-GB" dirty="0" err="1">
                <a:solidFill>
                  <a:srgbClr val="000000"/>
                </a:solidFill>
              </a:rPr>
              <a:t>artifacts</a:t>
            </a:r>
            <a:r>
              <a:rPr lang="en-GB" dirty="0">
                <a:solidFill>
                  <a:srgbClr val="000000"/>
                </a:solidFill>
              </a:rPr>
              <a:t> are increasingly integrated into most aspects of our professional, social, and private lives. </a:t>
            </a:r>
            <a:r>
              <a:rPr lang="en-GB" dirty="0">
                <a:solidFill>
                  <a:srgbClr val="FF0000"/>
                </a:solidFill>
              </a:rPr>
              <a:t>One consequence of this growing ubiquity of computing is that it can have signiﬁcant ethical implications that computing professionals need to be aware of. The relationship between ethics and computing has long been discussed. However, this is the ﬁrst comprehensive survey of the mainstream academic literature of the topic</a:t>
            </a:r>
            <a:r>
              <a:rPr lang="en-GB" dirty="0">
                <a:solidFill>
                  <a:srgbClr val="000000"/>
                </a:solidFill>
              </a:rPr>
              <a:t>. Based on a detailed qualitative analysis of the literature, the article discusses ethical issues, technologies that they are related to, and ethical theories, as well as the methodologies that the literature employs, its academic contribution, and resulting recommendations. The article discusses general trends and argues that the time has come for a transition to responsible research and innovation to ensure that ethical reﬂection of computing has practical and manifest consequences.</a:t>
            </a:r>
          </a:p>
          <a:p>
            <a:pPr lvl="0"/>
            <a:endParaRPr lang="en-GB" dirty="0">
              <a:solidFill>
                <a:srgbClr val="000000"/>
              </a:solidFill>
            </a:endParaRPr>
          </a:p>
          <a:p>
            <a:pPr lvl="0"/>
            <a:r>
              <a:rPr lang="en-GB" dirty="0">
                <a:solidFill>
                  <a:srgbClr val="000000"/>
                </a:solidFill>
              </a:rPr>
              <a:t>Categories and Subject Descriptors: K.4.1 [Public Policy Issues]: Ethics; K.7.4 [Professional Ethics]: Professional Ethics General Terms: Human Factors, Legal Aspects, Management AdditionalKeyWordsandPhrases:Computerethics,informationethics,responsibleresearchandinnovation</a:t>
            </a:r>
          </a:p>
        </p:txBody>
      </p:sp>
    </p:spTree>
    <p:extLst>
      <p:ext uri="{BB962C8B-B14F-4D97-AF65-F5344CB8AC3E}">
        <p14:creationId xmlns:p14="http://schemas.microsoft.com/office/powerpoint/2010/main" val="169044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8279-C21E-49C1-9643-714D7DEDDB22}"/>
              </a:ext>
            </a:extLst>
          </p:cNvPr>
          <p:cNvSpPr>
            <a:spLocks noGrp="1"/>
          </p:cNvSpPr>
          <p:nvPr>
            <p:ph type="title"/>
          </p:nvPr>
        </p:nvSpPr>
        <p:spPr/>
        <p:txBody>
          <a:bodyPr/>
          <a:lstStyle/>
          <a:p>
            <a:r>
              <a:rPr lang="en-GB" dirty="0"/>
              <a:t>How and specifics</a:t>
            </a:r>
          </a:p>
        </p:txBody>
      </p:sp>
      <p:sp>
        <p:nvSpPr>
          <p:cNvPr id="3" name="Rectangle 2">
            <a:extLst>
              <a:ext uri="{FF2B5EF4-FFF2-40B4-BE49-F238E27FC236}">
                <a16:creationId xmlns:a16="http://schemas.microsoft.com/office/drawing/2014/main" id="{FAFBE324-8953-4F5D-A7AD-0E94D471AD2A}"/>
              </a:ext>
            </a:extLst>
          </p:cNvPr>
          <p:cNvSpPr/>
          <p:nvPr/>
        </p:nvSpPr>
        <p:spPr>
          <a:xfrm>
            <a:off x="-1587" y="1974852"/>
            <a:ext cx="9144000" cy="4801314"/>
          </a:xfrm>
          <a:prstGeom prst="rect">
            <a:avLst/>
          </a:prstGeom>
        </p:spPr>
        <p:txBody>
          <a:bodyPr wrap="square">
            <a:spAutoFit/>
          </a:bodyPr>
          <a:lstStyle/>
          <a:p>
            <a:pPr lvl="0"/>
            <a:r>
              <a:rPr lang="en-GB" dirty="0">
                <a:solidFill>
                  <a:srgbClr val="000000"/>
                </a:solidFill>
              </a:rPr>
              <a:t>Computing technologies and </a:t>
            </a:r>
            <a:r>
              <a:rPr lang="en-GB" dirty="0" err="1">
                <a:solidFill>
                  <a:srgbClr val="000000"/>
                </a:solidFill>
              </a:rPr>
              <a:t>artifacts</a:t>
            </a:r>
            <a:r>
              <a:rPr lang="en-GB" dirty="0">
                <a:solidFill>
                  <a:srgbClr val="000000"/>
                </a:solidFill>
              </a:rPr>
              <a:t> are increasingly integrated into most aspects of our professional, social, and private lives. One consequence of this growing ubiquity of computing is that it can have signiﬁcant ethical implications that computing professionals need to be aware of. The relationship between ethics and computing has long been discussed. However, this is the ﬁrst comprehensive survey of the mainstream academic literature of the topic. </a:t>
            </a:r>
            <a:r>
              <a:rPr lang="en-GB" dirty="0">
                <a:solidFill>
                  <a:srgbClr val="FF0000"/>
                </a:solidFill>
              </a:rPr>
              <a:t>Based on a detailed qualitative analysis of the literature, the article discusses ethical issues, technologies that they are related to, and ethical theories, as well as the methodologies that the literature employs, its academic contribution, and resulting recommendations. </a:t>
            </a:r>
            <a:r>
              <a:rPr lang="en-GB" dirty="0">
                <a:solidFill>
                  <a:srgbClr val="000000"/>
                </a:solidFill>
              </a:rPr>
              <a:t>The article discusses general trends and argues that the time has come for a transition to responsible research and innovation to ensure that ethical reﬂection of computing has practical and manifest consequences.</a:t>
            </a:r>
          </a:p>
          <a:p>
            <a:pPr lvl="0"/>
            <a:endParaRPr lang="en-GB" dirty="0">
              <a:solidFill>
                <a:srgbClr val="000000"/>
              </a:solidFill>
            </a:endParaRPr>
          </a:p>
          <a:p>
            <a:pPr lvl="0"/>
            <a:r>
              <a:rPr lang="en-GB" dirty="0">
                <a:solidFill>
                  <a:srgbClr val="000000"/>
                </a:solidFill>
              </a:rPr>
              <a:t>Categories and Subject Descriptors: K.4.1 [Public Policy Issues]: Ethics; K.7.4 [Professional Ethics]: Professional Ethics General Terms: Human Factors, Legal Aspects, Management AdditionalKeyWordsandPhrases:Computerethics,informationethics,responsibleresearchandinnovation</a:t>
            </a:r>
          </a:p>
        </p:txBody>
      </p:sp>
    </p:spTree>
    <p:extLst>
      <p:ext uri="{BB962C8B-B14F-4D97-AF65-F5344CB8AC3E}">
        <p14:creationId xmlns:p14="http://schemas.microsoft.com/office/powerpoint/2010/main" val="63652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B08-173C-4C3B-988D-D0F415CE9FC5}"/>
              </a:ext>
            </a:extLst>
          </p:cNvPr>
          <p:cNvSpPr>
            <a:spLocks noGrp="1"/>
          </p:cNvSpPr>
          <p:nvPr>
            <p:ph type="title"/>
          </p:nvPr>
        </p:nvSpPr>
        <p:spPr/>
        <p:txBody>
          <a:bodyPr/>
          <a:lstStyle/>
          <a:p>
            <a:r>
              <a:rPr lang="en-GB" dirty="0"/>
              <a:t>Findings</a:t>
            </a:r>
          </a:p>
        </p:txBody>
      </p:sp>
      <p:sp>
        <p:nvSpPr>
          <p:cNvPr id="3" name="Rectangle 2">
            <a:extLst>
              <a:ext uri="{FF2B5EF4-FFF2-40B4-BE49-F238E27FC236}">
                <a16:creationId xmlns:a16="http://schemas.microsoft.com/office/drawing/2014/main" id="{00871F0A-0C4F-481F-934F-EEB57BC89450}"/>
              </a:ext>
            </a:extLst>
          </p:cNvPr>
          <p:cNvSpPr/>
          <p:nvPr/>
        </p:nvSpPr>
        <p:spPr>
          <a:xfrm>
            <a:off x="0" y="1974852"/>
            <a:ext cx="9144000" cy="4801314"/>
          </a:xfrm>
          <a:prstGeom prst="rect">
            <a:avLst/>
          </a:prstGeom>
        </p:spPr>
        <p:txBody>
          <a:bodyPr wrap="square">
            <a:spAutoFit/>
          </a:bodyPr>
          <a:lstStyle/>
          <a:p>
            <a:pPr lvl="0"/>
            <a:r>
              <a:rPr lang="en-GB" dirty="0">
                <a:solidFill>
                  <a:srgbClr val="000000"/>
                </a:solidFill>
              </a:rPr>
              <a:t>Computing technologies and </a:t>
            </a:r>
            <a:r>
              <a:rPr lang="en-GB" dirty="0" err="1">
                <a:solidFill>
                  <a:srgbClr val="000000"/>
                </a:solidFill>
              </a:rPr>
              <a:t>artifacts</a:t>
            </a:r>
            <a:r>
              <a:rPr lang="en-GB" dirty="0">
                <a:solidFill>
                  <a:srgbClr val="000000"/>
                </a:solidFill>
              </a:rPr>
              <a:t> are increasingly integrated into most aspects of our professional, social, and private lives. One consequence of this growing ubiquity of computing is that it can have signiﬁcant ethical implications that computing professionals need to be aware of. The relationship between ethics and computing has long been discussed. However, this is the ﬁrst comprehensive survey of the mainstream academic literature of the topic. Based on a detailed qualitative analysis of the literature, the article discusses ethical issues, technologies that they are related to, and ethical theories, as well as the methodologies that the literature employs, its academic contribution, and resulting recommendations. </a:t>
            </a:r>
            <a:r>
              <a:rPr lang="en-GB" dirty="0">
                <a:solidFill>
                  <a:srgbClr val="FF0000"/>
                </a:solidFill>
              </a:rPr>
              <a:t>The article discusses general trends and argues that the time has come for a transition to responsible research and innovation to ensure that ethical reﬂection of computing has practical and manifest consequences.</a:t>
            </a:r>
          </a:p>
          <a:p>
            <a:pPr lvl="0"/>
            <a:endParaRPr lang="en-GB" dirty="0">
              <a:solidFill>
                <a:srgbClr val="000000"/>
              </a:solidFill>
            </a:endParaRPr>
          </a:p>
          <a:p>
            <a:pPr lvl="0"/>
            <a:r>
              <a:rPr lang="en-GB" dirty="0">
                <a:solidFill>
                  <a:srgbClr val="000000"/>
                </a:solidFill>
              </a:rPr>
              <a:t>Categories and Subject Descriptors: K.4.1 [Public Policy Issues]: Ethics; K.7.4 [Professional Ethics]: Professional Ethics General Terms: Human Factors, Legal Aspects, Management AdditionalKeyWordsandPhrases:Computerethics,informationethics,responsibleresearchandinnovation</a:t>
            </a:r>
          </a:p>
        </p:txBody>
      </p:sp>
    </p:spTree>
    <p:extLst>
      <p:ext uri="{BB962C8B-B14F-4D97-AF65-F5344CB8AC3E}">
        <p14:creationId xmlns:p14="http://schemas.microsoft.com/office/powerpoint/2010/main" val="78594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0D02-8834-4537-9985-D9772E2FD44A}"/>
              </a:ext>
            </a:extLst>
          </p:cNvPr>
          <p:cNvSpPr>
            <a:spLocks noGrp="1"/>
          </p:cNvSpPr>
          <p:nvPr>
            <p:ph type="title"/>
          </p:nvPr>
        </p:nvSpPr>
        <p:spPr/>
        <p:txBody>
          <a:bodyPr/>
          <a:lstStyle/>
          <a:p>
            <a:r>
              <a:rPr lang="en-GB" dirty="0"/>
              <a:t>Note language and style</a:t>
            </a:r>
          </a:p>
        </p:txBody>
      </p:sp>
      <p:sp>
        <p:nvSpPr>
          <p:cNvPr id="3" name="Rectangle 2">
            <a:extLst>
              <a:ext uri="{FF2B5EF4-FFF2-40B4-BE49-F238E27FC236}">
                <a16:creationId xmlns:a16="http://schemas.microsoft.com/office/drawing/2014/main" id="{A6042486-7A5F-430C-8360-5437740F4B1B}"/>
              </a:ext>
            </a:extLst>
          </p:cNvPr>
          <p:cNvSpPr/>
          <p:nvPr/>
        </p:nvSpPr>
        <p:spPr>
          <a:xfrm>
            <a:off x="0" y="1974852"/>
            <a:ext cx="9144000" cy="4801314"/>
          </a:xfrm>
          <a:prstGeom prst="rect">
            <a:avLst/>
          </a:prstGeom>
        </p:spPr>
        <p:txBody>
          <a:bodyPr wrap="square">
            <a:spAutoFit/>
          </a:bodyPr>
          <a:lstStyle/>
          <a:p>
            <a:pPr lvl="0"/>
            <a:r>
              <a:rPr lang="en-GB" dirty="0">
                <a:solidFill>
                  <a:srgbClr val="000000"/>
                </a:solidFill>
              </a:rPr>
              <a:t>Computing technologies and </a:t>
            </a:r>
            <a:r>
              <a:rPr lang="en-GB" dirty="0" err="1">
                <a:solidFill>
                  <a:srgbClr val="000000"/>
                </a:solidFill>
              </a:rPr>
              <a:t>artifacts</a:t>
            </a:r>
            <a:r>
              <a:rPr lang="en-GB" dirty="0">
                <a:solidFill>
                  <a:srgbClr val="000000"/>
                </a:solidFill>
              </a:rPr>
              <a:t> </a:t>
            </a:r>
            <a:r>
              <a:rPr lang="en-GB" dirty="0">
                <a:solidFill>
                  <a:srgbClr val="FF0000"/>
                </a:solidFill>
              </a:rPr>
              <a:t>are increasingly </a:t>
            </a:r>
            <a:r>
              <a:rPr lang="en-GB" dirty="0">
                <a:solidFill>
                  <a:srgbClr val="000000"/>
                </a:solidFill>
              </a:rPr>
              <a:t>integrated into most aspects of our professional, social, and private lives. One consequence of this growing ubiquity of computing is </a:t>
            </a:r>
            <a:r>
              <a:rPr lang="en-GB" dirty="0">
                <a:solidFill>
                  <a:srgbClr val="FF0000"/>
                </a:solidFill>
              </a:rPr>
              <a:t>that it can </a:t>
            </a:r>
            <a:r>
              <a:rPr lang="en-GB" dirty="0">
                <a:solidFill>
                  <a:srgbClr val="000000"/>
                </a:solidFill>
              </a:rPr>
              <a:t>have signiﬁcant ethical implications that computing professionals need to be aware of. The relationship between ethics and computing has long been discussed. </a:t>
            </a:r>
            <a:r>
              <a:rPr lang="en-GB" dirty="0">
                <a:solidFill>
                  <a:srgbClr val="FF0000"/>
                </a:solidFill>
              </a:rPr>
              <a:t>However</a:t>
            </a:r>
            <a:r>
              <a:rPr lang="en-GB" dirty="0">
                <a:solidFill>
                  <a:srgbClr val="000000"/>
                </a:solidFill>
              </a:rPr>
              <a:t>, this is the ﬁrst comprehensive survey of the mainstream academic literature of the topic. </a:t>
            </a:r>
            <a:r>
              <a:rPr lang="en-GB" dirty="0">
                <a:solidFill>
                  <a:srgbClr val="FF0000"/>
                </a:solidFill>
              </a:rPr>
              <a:t>Based on </a:t>
            </a:r>
            <a:r>
              <a:rPr lang="en-GB" dirty="0">
                <a:solidFill>
                  <a:srgbClr val="000000"/>
                </a:solidFill>
              </a:rPr>
              <a:t>a detailed qualitative analysis of the literature, the article </a:t>
            </a:r>
            <a:r>
              <a:rPr lang="en-GB" dirty="0">
                <a:solidFill>
                  <a:srgbClr val="FF0000"/>
                </a:solidFill>
              </a:rPr>
              <a:t>discusses</a:t>
            </a:r>
            <a:r>
              <a:rPr lang="en-GB" dirty="0">
                <a:solidFill>
                  <a:srgbClr val="000000"/>
                </a:solidFill>
              </a:rPr>
              <a:t> ethical issues, technologies that they are related to, and ethical theories, as well as the methodologies that the literature employs, its academic contribution, and resulting recommendations. The article discusses general trends </a:t>
            </a:r>
            <a:r>
              <a:rPr lang="en-GB" dirty="0">
                <a:solidFill>
                  <a:srgbClr val="FF0000"/>
                </a:solidFill>
              </a:rPr>
              <a:t>and argues </a:t>
            </a:r>
            <a:r>
              <a:rPr lang="en-GB" dirty="0">
                <a:solidFill>
                  <a:srgbClr val="000000"/>
                </a:solidFill>
              </a:rPr>
              <a:t>that the time has come for a transition to responsible research and innovation to ensure that ethical reﬂection of computing has practical and manifest consequences.</a:t>
            </a:r>
          </a:p>
          <a:p>
            <a:pPr lvl="0"/>
            <a:endParaRPr lang="en-GB" dirty="0">
              <a:solidFill>
                <a:srgbClr val="000000"/>
              </a:solidFill>
            </a:endParaRPr>
          </a:p>
          <a:p>
            <a:pPr lvl="0"/>
            <a:r>
              <a:rPr lang="en-GB" dirty="0">
                <a:solidFill>
                  <a:srgbClr val="000000"/>
                </a:solidFill>
              </a:rPr>
              <a:t>Categories and Subject Descriptors: K.4.1 [Public Policy Issues]: Ethics; K.7.4 [Professional Ethics]: Professional Ethics General Terms: Human Factors, Legal Aspects, Management AdditionalKeyWordsandPhrases:Computerethics,informationethics,responsibleresearchandinnovation</a:t>
            </a:r>
          </a:p>
        </p:txBody>
      </p:sp>
    </p:spTree>
    <p:extLst>
      <p:ext uri="{BB962C8B-B14F-4D97-AF65-F5344CB8AC3E}">
        <p14:creationId xmlns:p14="http://schemas.microsoft.com/office/powerpoint/2010/main" val="3628028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94A0-5372-48F2-9A9C-0583728E026D}"/>
              </a:ext>
            </a:extLst>
          </p:cNvPr>
          <p:cNvSpPr>
            <a:spLocks noGrp="1"/>
          </p:cNvSpPr>
          <p:nvPr>
            <p:ph type="title"/>
          </p:nvPr>
        </p:nvSpPr>
        <p:spPr/>
        <p:txBody>
          <a:bodyPr/>
          <a:lstStyle/>
          <a:p>
            <a:r>
              <a:rPr lang="en-GB" dirty="0"/>
              <a:t>Complete the following:</a:t>
            </a:r>
          </a:p>
        </p:txBody>
      </p:sp>
      <p:sp>
        <p:nvSpPr>
          <p:cNvPr id="3" name="Content Placeholder 2">
            <a:extLst>
              <a:ext uri="{FF2B5EF4-FFF2-40B4-BE49-F238E27FC236}">
                <a16:creationId xmlns:a16="http://schemas.microsoft.com/office/drawing/2014/main" id="{64F42EF7-9E38-413A-8B33-C233F6BD6E27}"/>
              </a:ext>
            </a:extLst>
          </p:cNvPr>
          <p:cNvSpPr>
            <a:spLocks noGrp="1"/>
          </p:cNvSpPr>
          <p:nvPr>
            <p:ph idx="1"/>
          </p:nvPr>
        </p:nvSpPr>
        <p:spPr/>
        <p:txBody>
          <a:bodyPr/>
          <a:lstStyle/>
          <a:p>
            <a:r>
              <a:rPr lang="en-GB" dirty="0"/>
              <a:t>The topic of my literature review is…</a:t>
            </a:r>
          </a:p>
          <a:p>
            <a:r>
              <a:rPr lang="en-GB" dirty="0"/>
              <a:t>The points are…</a:t>
            </a:r>
          </a:p>
          <a:p>
            <a:r>
              <a:rPr lang="en-GB" dirty="0"/>
              <a:t>This will be done by…</a:t>
            </a:r>
          </a:p>
          <a:p>
            <a:r>
              <a:rPr lang="en-GB" dirty="0"/>
              <a:t>This is important because…</a:t>
            </a:r>
          </a:p>
          <a:p>
            <a:r>
              <a:rPr lang="en-GB" dirty="0"/>
              <a:t>The focus will be on…</a:t>
            </a:r>
          </a:p>
          <a:p>
            <a:r>
              <a:rPr lang="en-GB" dirty="0"/>
              <a:t>It has been found that…</a:t>
            </a:r>
          </a:p>
        </p:txBody>
      </p:sp>
    </p:spTree>
    <p:extLst>
      <p:ext uri="{BB962C8B-B14F-4D97-AF65-F5344CB8AC3E}">
        <p14:creationId xmlns:p14="http://schemas.microsoft.com/office/powerpoint/2010/main" val="442349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hlinkClick r:id="rId2"/>
              </a:rPr>
              <a:t>Academic </a:t>
            </a:r>
            <a:r>
              <a:rPr lang="en-GB" dirty="0" err="1">
                <a:hlinkClick r:id="rId2"/>
              </a:rPr>
              <a:t>phrasebank</a:t>
            </a:r>
            <a:endParaRPr lang="en-GB" dirty="0"/>
          </a:p>
        </p:txBody>
      </p:sp>
      <p:sp>
        <p:nvSpPr>
          <p:cNvPr id="3" name="Content Placeholder 2"/>
          <p:cNvSpPr>
            <a:spLocks noGrp="1"/>
          </p:cNvSpPr>
          <p:nvPr>
            <p:ph idx="1"/>
          </p:nvPr>
        </p:nvSpPr>
        <p:spPr/>
        <p:txBody>
          <a:bodyPr/>
          <a:lstStyle/>
          <a:p>
            <a:r>
              <a:rPr lang="en-GB" dirty="0"/>
              <a:t>But….</a:t>
            </a:r>
          </a:p>
          <a:p>
            <a:r>
              <a:rPr lang="en-GB" dirty="0"/>
              <a:t>You do not need to follow a generic, </a:t>
            </a:r>
            <a:r>
              <a:rPr lang="en-GB" b="1" i="1" dirty="0">
                <a:solidFill>
                  <a:srgbClr val="FF0000"/>
                </a:solidFill>
              </a:rPr>
              <a:t>academic </a:t>
            </a:r>
            <a:r>
              <a:rPr lang="en-GB" dirty="0"/>
              <a:t>style</a:t>
            </a:r>
          </a:p>
          <a:p>
            <a:r>
              <a:rPr lang="en-GB" dirty="0"/>
              <a:t>Be consistent and plan a rough structure early</a:t>
            </a:r>
          </a:p>
        </p:txBody>
      </p:sp>
    </p:spTree>
    <p:extLst>
      <p:ext uri="{BB962C8B-B14F-4D97-AF65-F5344CB8AC3E}">
        <p14:creationId xmlns:p14="http://schemas.microsoft.com/office/powerpoint/2010/main" val="33361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GB"/>
              <a:t>Principles of Academic Communication</a:t>
            </a:r>
          </a:p>
        </p:txBody>
      </p:sp>
      <p:sp>
        <p:nvSpPr>
          <p:cNvPr id="5123" name="Rectangle 3"/>
          <p:cNvSpPr>
            <a:spLocks noGrp="1" noChangeArrowheads="1"/>
          </p:cNvSpPr>
          <p:nvPr>
            <p:ph idx="1"/>
          </p:nvPr>
        </p:nvSpPr>
        <p:spPr/>
        <p:txBody>
          <a:bodyPr/>
          <a:lstStyle/>
          <a:p>
            <a:r>
              <a:rPr lang="en-GB" dirty="0"/>
              <a:t>Honesty-state only that which can be supported</a:t>
            </a:r>
          </a:p>
          <a:p>
            <a:r>
              <a:rPr lang="en-GB" dirty="0"/>
              <a:t>Reality-be clear and direct in style and aims and objectives </a:t>
            </a:r>
          </a:p>
          <a:p>
            <a:r>
              <a:rPr lang="en-GB" dirty="0"/>
              <a:t>Relevance</a:t>
            </a:r>
          </a:p>
          <a:p>
            <a:endParaRPr lang="en-GB" dirty="0"/>
          </a:p>
        </p:txBody>
      </p:sp>
      <p:pic>
        <p:nvPicPr>
          <p:cNvPr id="5124" name="Picture 4" descr="academics1"/>
          <p:cNvPicPr>
            <a:picLocks noChangeAspect="1" noChangeArrowheads="1"/>
          </p:cNvPicPr>
          <p:nvPr/>
        </p:nvPicPr>
        <p:blipFill>
          <a:blip r:embed="rId2" cstate="print"/>
          <a:srcRect/>
          <a:stretch>
            <a:fillRect/>
          </a:stretch>
        </p:blipFill>
        <p:spPr bwMode="auto">
          <a:xfrm>
            <a:off x="3275856" y="3349625"/>
            <a:ext cx="1714500" cy="13033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 good abstract is key.</a:t>
            </a:r>
          </a:p>
        </p:txBody>
      </p:sp>
      <p:sp>
        <p:nvSpPr>
          <p:cNvPr id="3" name="Content Placeholder 2"/>
          <p:cNvSpPr>
            <a:spLocks noGrp="1"/>
          </p:cNvSpPr>
          <p:nvPr>
            <p:ph idx="1"/>
          </p:nvPr>
        </p:nvSpPr>
        <p:spPr/>
        <p:txBody>
          <a:bodyPr/>
          <a:lstStyle/>
          <a:p>
            <a:r>
              <a:rPr lang="en-GB" dirty="0"/>
              <a:t>For understanding and expressing key position/argument of the author</a:t>
            </a:r>
          </a:p>
          <a:p>
            <a:r>
              <a:rPr lang="en-GB" dirty="0"/>
              <a:t>You can hook the reader’s interest and tell them what/how/why and what is important in</a:t>
            </a:r>
          </a:p>
          <a:p>
            <a:r>
              <a:rPr lang="en-GB" dirty="0"/>
              <a:t>A concise and succinct manner with</a:t>
            </a:r>
          </a:p>
          <a:p>
            <a:r>
              <a:rPr lang="en-GB" dirty="0"/>
              <a:t>Clear and readable points using a clear style and language</a:t>
            </a:r>
          </a:p>
          <a:p>
            <a:r>
              <a:rPr lang="en-GB" dirty="0"/>
              <a:t>Make a good first impression!</a:t>
            </a:r>
          </a:p>
        </p:txBody>
      </p:sp>
    </p:spTree>
    <p:extLst>
      <p:ext uri="{BB962C8B-B14F-4D97-AF65-F5344CB8AC3E}">
        <p14:creationId xmlns:p14="http://schemas.microsoft.com/office/powerpoint/2010/main" val="203060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APA Introduction</a:t>
            </a:r>
          </a:p>
        </p:txBody>
      </p:sp>
      <p:sp>
        <p:nvSpPr>
          <p:cNvPr id="8" name="Content Placeholder 7"/>
          <p:cNvSpPr>
            <a:spLocks noGrp="1"/>
          </p:cNvSpPr>
          <p:nvPr>
            <p:ph idx="1"/>
          </p:nvPr>
        </p:nvSpPr>
        <p:spPr/>
        <p:txBody>
          <a:bodyPr>
            <a:normAutofit fontScale="92500"/>
          </a:bodyPr>
          <a:lstStyle/>
          <a:p>
            <a:r>
              <a:rPr lang="en-GB" dirty="0"/>
              <a:t>Clear and explicit introduction of the subject being investigated </a:t>
            </a:r>
          </a:p>
          <a:p>
            <a:r>
              <a:rPr lang="en-GB" dirty="0"/>
              <a:t>All should be accurately and clearly defined</a:t>
            </a:r>
          </a:p>
          <a:p>
            <a:r>
              <a:rPr lang="en-GB" dirty="0"/>
              <a:t>Literature review conveys what is known about the subject under investigation</a:t>
            </a:r>
          </a:p>
          <a:p>
            <a:r>
              <a:rPr lang="en-GB" dirty="0"/>
              <a:t>Literature used in review is appropriate (i.e., from a professional journal)</a:t>
            </a:r>
          </a:p>
          <a:p>
            <a:r>
              <a:rPr lang="en-GB" dirty="0"/>
              <a:t>Literature used in review is accurate in ideas</a:t>
            </a:r>
          </a:p>
          <a:p>
            <a:r>
              <a:rPr lang="en-GB" dirty="0"/>
              <a:t>Logical presentation of ideas (i.e., no illogical jumps or omissions)</a:t>
            </a:r>
          </a:p>
          <a:p>
            <a:r>
              <a:rPr lang="en-GB" dirty="0"/>
              <a:t>Research proposed is discussed in the context of what is already known</a:t>
            </a:r>
          </a:p>
          <a:p>
            <a:r>
              <a:rPr lang="en-GB" dirty="0"/>
              <a:t>Hypotheses are stated </a:t>
            </a:r>
          </a:p>
          <a:p>
            <a:r>
              <a:rPr lang="en-GB" dirty="0"/>
              <a:t>Research approach discussed</a:t>
            </a:r>
          </a:p>
          <a:p>
            <a:r>
              <a:rPr lang="en-GB" dirty="0"/>
              <a:t>Main findings </a:t>
            </a:r>
          </a:p>
          <a:p>
            <a:r>
              <a:rPr lang="en-GB" dirty="0"/>
              <a:t>Structure of paper outlined</a:t>
            </a:r>
          </a:p>
        </p:txBody>
      </p:sp>
    </p:spTree>
    <p:extLst>
      <p:ext uri="{BB962C8B-B14F-4D97-AF65-F5344CB8AC3E}">
        <p14:creationId xmlns:p14="http://schemas.microsoft.com/office/powerpoint/2010/main" val="293996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p>
        </p:txBody>
      </p:sp>
      <p:sp>
        <p:nvSpPr>
          <p:cNvPr id="5" name="Content Placeholder 4"/>
          <p:cNvSpPr>
            <a:spLocks noGrp="1"/>
          </p:cNvSpPr>
          <p:nvPr>
            <p:ph idx="1"/>
          </p:nvPr>
        </p:nvSpPr>
        <p:spPr>
          <a:xfrm>
            <a:off x="358954" y="2087758"/>
            <a:ext cx="8448674" cy="4228172"/>
          </a:xfrm>
        </p:spPr>
        <p:txBody>
          <a:bodyPr/>
          <a:lstStyle/>
          <a:p>
            <a:r>
              <a:rPr lang="en-GB" dirty="0"/>
              <a:t>Here a literature review is often very helpful to provide a theoretical or empirical basis for the research. </a:t>
            </a:r>
          </a:p>
          <a:p>
            <a:r>
              <a:rPr lang="en-GB" dirty="0"/>
              <a:t>Try to provide the reader with enough information on the topic to be able to conclude that the research is important and that the hypotheses are reasonable.</a:t>
            </a:r>
          </a:p>
          <a:p>
            <a:r>
              <a:rPr lang="en-GB" dirty="0"/>
              <a:t>Any prior work on the topic would be useful to include here, although prior work that is most directly related to the hypotheses would be of greatest value.</a:t>
            </a:r>
          </a:p>
          <a:p>
            <a:r>
              <a:rPr lang="en-GB" dirty="0"/>
              <a:t>Identify scope and focus</a:t>
            </a:r>
          </a:p>
          <a:p>
            <a:endParaRPr lang="en-GB" dirty="0"/>
          </a:p>
          <a:p>
            <a:endParaRPr lang="en-GB" dirty="0"/>
          </a:p>
        </p:txBody>
      </p:sp>
    </p:spTree>
    <p:extLst>
      <p:ext uri="{BB962C8B-B14F-4D97-AF65-F5344CB8AC3E}">
        <p14:creationId xmlns:p14="http://schemas.microsoft.com/office/powerpoint/2010/main" val="33105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3D2B-F5BD-4A48-8380-E723CAB19489}"/>
              </a:ext>
            </a:extLst>
          </p:cNvPr>
          <p:cNvSpPr>
            <a:spLocks noGrp="1"/>
          </p:cNvSpPr>
          <p:nvPr>
            <p:ph type="title"/>
          </p:nvPr>
        </p:nvSpPr>
        <p:spPr/>
        <p:txBody>
          <a:bodyPr/>
          <a:lstStyle/>
          <a:p>
            <a:r>
              <a:rPr lang="en-GB" dirty="0"/>
              <a:t>Outline the possible structure of the main body of your literature review</a:t>
            </a:r>
          </a:p>
        </p:txBody>
      </p:sp>
    </p:spTree>
    <p:extLst>
      <p:ext uri="{BB962C8B-B14F-4D97-AF65-F5344CB8AC3E}">
        <p14:creationId xmlns:p14="http://schemas.microsoft.com/office/powerpoint/2010/main" val="100782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B65B-39C2-4215-921E-8BDE40F34B83}"/>
              </a:ext>
            </a:extLst>
          </p:cNvPr>
          <p:cNvSpPr>
            <a:spLocks noGrp="1"/>
          </p:cNvSpPr>
          <p:nvPr>
            <p:ph type="title"/>
          </p:nvPr>
        </p:nvSpPr>
        <p:spPr/>
        <p:txBody>
          <a:bodyPr/>
          <a:lstStyle/>
          <a:p>
            <a:r>
              <a:rPr lang="en-GB" dirty="0"/>
              <a:t>Look at the article</a:t>
            </a:r>
          </a:p>
        </p:txBody>
      </p:sp>
      <p:sp>
        <p:nvSpPr>
          <p:cNvPr id="3" name="Content Placeholder 2">
            <a:extLst>
              <a:ext uri="{FF2B5EF4-FFF2-40B4-BE49-F238E27FC236}">
                <a16:creationId xmlns:a16="http://schemas.microsoft.com/office/drawing/2014/main" id="{F16F80B6-BB4E-49B3-BED8-71EBECE1A9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17216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5"/>
          <p:cNvSpPr>
            <a:spLocks noGrp="1"/>
          </p:cNvSpPr>
          <p:nvPr>
            <p:ph type="title"/>
          </p:nvPr>
        </p:nvSpPr>
        <p:spPr/>
        <p:txBody>
          <a:bodyPr/>
          <a:lstStyle/>
          <a:p>
            <a:pPr eaLnBrk="1" hangingPunct="1"/>
            <a:r>
              <a:rPr lang="en-GB"/>
              <a:t>Referencing</a:t>
            </a:r>
          </a:p>
        </p:txBody>
      </p:sp>
      <p:sp>
        <p:nvSpPr>
          <p:cNvPr id="4098" name="Content Placeholder 4"/>
          <p:cNvSpPr>
            <a:spLocks noGrp="1"/>
          </p:cNvSpPr>
          <p:nvPr>
            <p:ph idx="1"/>
          </p:nvPr>
        </p:nvSpPr>
        <p:spPr>
          <a:xfrm>
            <a:off x="346075" y="2087563"/>
            <a:ext cx="8448675" cy="4229100"/>
          </a:xfrm>
        </p:spPr>
        <p:txBody>
          <a:bodyPr/>
          <a:lstStyle/>
          <a:p>
            <a:pPr eaLnBrk="1" hangingPunct="1"/>
            <a:r>
              <a:rPr lang="en-GB" dirty="0"/>
              <a:t>References are published sources of information that you have used in coursework and dissertations.</a:t>
            </a:r>
          </a:p>
          <a:p>
            <a:pPr eaLnBrk="1" hangingPunct="1"/>
            <a:r>
              <a:rPr lang="en-GB" dirty="0"/>
              <a:t>Referencing lends your work authority, by showing off how much reading and research you have conducted.</a:t>
            </a:r>
          </a:p>
          <a:p>
            <a:pPr eaLnBrk="1" hangingPunct="1"/>
            <a:r>
              <a:rPr lang="en-GB" dirty="0"/>
              <a:t>You always get credit for including appropriate and accurate references.</a:t>
            </a:r>
          </a:p>
          <a:p>
            <a:pPr eaLnBrk="1" hangingPunct="1"/>
            <a:r>
              <a:rPr lang="en-GB" dirty="0"/>
              <a:t>References should be: </a:t>
            </a:r>
          </a:p>
          <a:p>
            <a:pPr eaLnBrk="1" hangingPunct="1"/>
            <a:r>
              <a:rPr lang="en-GB" dirty="0"/>
              <a:t>relevant to the topic you are researching, </a:t>
            </a:r>
          </a:p>
          <a:p>
            <a:pPr eaLnBrk="1" hangingPunct="1"/>
            <a:r>
              <a:rPr lang="en-GB" dirty="0"/>
              <a:t>from a reputable academic journal, book, textbook</a:t>
            </a:r>
          </a:p>
          <a:p>
            <a:pPr eaLnBrk="1" hangingPunct="1"/>
            <a:r>
              <a:rPr lang="en-GB" dirty="0"/>
              <a:t>as up-to-date as possible</a:t>
            </a:r>
          </a:p>
          <a:p>
            <a:pPr eaLnBrk="1" hangingPunct="1"/>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t>A reference list</a:t>
            </a:r>
            <a:endParaRPr lang="en-US"/>
          </a:p>
        </p:txBody>
      </p:sp>
      <p:sp>
        <p:nvSpPr>
          <p:cNvPr id="5123" name="Rectangle 3"/>
          <p:cNvSpPr>
            <a:spLocks noGrp="1" noChangeArrowheads="1"/>
          </p:cNvSpPr>
          <p:nvPr>
            <p:ph idx="1"/>
          </p:nvPr>
        </p:nvSpPr>
        <p:spPr>
          <a:xfrm>
            <a:off x="346075" y="2079625"/>
            <a:ext cx="8448675" cy="4227513"/>
          </a:xfrm>
        </p:spPr>
        <p:txBody>
          <a:bodyPr/>
          <a:lstStyle/>
          <a:p>
            <a:pPr eaLnBrk="1" hangingPunct="1"/>
            <a:r>
              <a:rPr lang="en-GB" altLang="zh-CN" sz="2400" dirty="0">
                <a:ea typeface="宋体" pitchFamily="2" charset="-122"/>
              </a:rPr>
              <a:t>is a list of all the sources that you have directly referred to.  </a:t>
            </a:r>
          </a:p>
          <a:p>
            <a:pPr eaLnBrk="1" hangingPunct="1"/>
            <a:r>
              <a:rPr lang="en-GB" altLang="zh-CN" sz="2400" dirty="0">
                <a:ea typeface="宋体" pitchFamily="2" charset="-122"/>
              </a:rPr>
              <a:t>It is always presented in alphabetical order of author surnames. </a:t>
            </a:r>
          </a:p>
          <a:p>
            <a:pPr eaLnBrk="1" hangingPunct="1"/>
            <a:r>
              <a:rPr lang="en-GB" altLang="zh-CN" sz="2400" dirty="0">
                <a:ea typeface="宋体" pitchFamily="2" charset="-122"/>
              </a:rPr>
              <a:t>Only include sources which you have used.</a:t>
            </a:r>
          </a:p>
          <a:p>
            <a:pPr eaLnBrk="1" hangingPunct="1"/>
            <a:r>
              <a:rPr lang="en-GB" altLang="zh-CN" sz="2400" dirty="0">
                <a:ea typeface="宋体" pitchFamily="2" charset="-122"/>
              </a:rPr>
              <a:t>Use one system for citing these sources, consistently and accurately.</a:t>
            </a:r>
          </a:p>
          <a:p>
            <a:pPr eaLnBrk="1" hangingPunct="1"/>
            <a:r>
              <a:rPr lang="en-GB" sz="2400" dirty="0"/>
              <a:t>You should not use bullets points, nor numbers, for the references in your list.</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zh-CN">
                <a:ea typeface="宋体" pitchFamily="2" charset="-122"/>
              </a:rPr>
              <a:t>A bibliography</a:t>
            </a:r>
            <a:endParaRPr lang="en-US"/>
          </a:p>
        </p:txBody>
      </p:sp>
      <p:sp>
        <p:nvSpPr>
          <p:cNvPr id="6147" name="Rectangle 3"/>
          <p:cNvSpPr>
            <a:spLocks noGrp="1" noChangeArrowheads="1"/>
          </p:cNvSpPr>
          <p:nvPr>
            <p:ph idx="1"/>
          </p:nvPr>
        </p:nvSpPr>
        <p:spPr>
          <a:xfrm>
            <a:off x="346075" y="2079625"/>
            <a:ext cx="8448675" cy="4227513"/>
          </a:xfrm>
        </p:spPr>
        <p:txBody>
          <a:bodyPr/>
          <a:lstStyle/>
          <a:p>
            <a:pPr eaLnBrk="1" hangingPunct="1"/>
            <a:r>
              <a:rPr lang="en-GB" altLang="zh-CN" sz="2400" dirty="0">
                <a:ea typeface="宋体" pitchFamily="2" charset="-122"/>
              </a:rPr>
              <a:t>is a list of everything you read for the report, whether or not you have directly referred to it in your writing.  </a:t>
            </a:r>
          </a:p>
          <a:p>
            <a:pPr eaLnBrk="1" hangingPunct="1"/>
            <a:r>
              <a:rPr lang="en-GB" altLang="zh-CN" sz="2400" dirty="0">
                <a:ea typeface="宋体" pitchFamily="2" charset="-122"/>
              </a:rPr>
              <a:t>This is required in addition to your reference list.</a:t>
            </a:r>
          </a:p>
          <a:p>
            <a:pPr eaLnBrk="1" hangingPunct="1"/>
            <a:r>
              <a:rPr lang="en-GB" altLang="zh-CN" sz="2400" dirty="0">
                <a:ea typeface="宋体" pitchFamily="2" charset="-122"/>
              </a:rPr>
              <a:t>It is presented in alphabetical order of author surname.  </a:t>
            </a:r>
          </a:p>
          <a:p>
            <a:pPr eaLnBrk="1" hangingPunct="1"/>
            <a:r>
              <a:rPr lang="en-GB" altLang="zh-CN" sz="2400" dirty="0">
                <a:ea typeface="宋体" pitchFamily="2" charset="-122"/>
              </a:rPr>
              <a:t>Use the same system for citing these sources, as in the reference list.</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How to avoid plagiarism</a:t>
            </a:r>
            <a:endParaRPr lang="en-US"/>
          </a:p>
        </p:txBody>
      </p:sp>
      <p:sp>
        <p:nvSpPr>
          <p:cNvPr id="8195" name="Rectangle 3"/>
          <p:cNvSpPr>
            <a:spLocks noGrp="1" noChangeArrowheads="1"/>
          </p:cNvSpPr>
          <p:nvPr>
            <p:ph idx="1"/>
          </p:nvPr>
        </p:nvSpPr>
        <p:spPr>
          <a:xfrm>
            <a:off x="346075" y="2079625"/>
            <a:ext cx="8448675" cy="4227513"/>
          </a:xfrm>
        </p:spPr>
        <p:txBody>
          <a:bodyPr/>
          <a:lstStyle/>
          <a:p>
            <a:pPr eaLnBrk="1" hangingPunct="1"/>
            <a:r>
              <a:rPr lang="en-GB" altLang="zh-CN" sz="2400">
                <a:ea typeface="宋体" pitchFamily="2" charset="-122"/>
              </a:rPr>
              <a:t>You must acknowledge the source of </a:t>
            </a:r>
            <a:r>
              <a:rPr lang="en-GB" altLang="zh-CN" sz="2400" b="1" i="1">
                <a:ea typeface="宋体" pitchFamily="2" charset="-122"/>
              </a:rPr>
              <a:t>any</a:t>
            </a:r>
            <a:r>
              <a:rPr lang="en-GB" altLang="zh-CN" sz="2400">
                <a:ea typeface="宋体" pitchFamily="2" charset="-122"/>
              </a:rPr>
              <a:t> ideas that are not your own.</a:t>
            </a:r>
          </a:p>
          <a:p>
            <a:pPr eaLnBrk="1" hangingPunct="1"/>
            <a:r>
              <a:rPr lang="en-GB" altLang="zh-CN" sz="2400">
                <a:ea typeface="宋体" pitchFamily="2" charset="-122"/>
              </a:rPr>
              <a:t>You must show the source of </a:t>
            </a:r>
            <a:r>
              <a:rPr lang="en-GB" altLang="zh-CN" sz="2400" b="1" i="1">
                <a:ea typeface="宋体" pitchFamily="2" charset="-122"/>
              </a:rPr>
              <a:t>any</a:t>
            </a:r>
            <a:r>
              <a:rPr lang="en-GB" altLang="zh-CN" sz="2400">
                <a:ea typeface="宋体" pitchFamily="2" charset="-122"/>
              </a:rPr>
              <a:t> direct quotations. These are word-for-word quotations place within </a:t>
            </a:r>
            <a:r>
              <a:rPr lang="en-GB" altLang="zh-CN" sz="3600" b="1">
                <a:ea typeface="宋体" pitchFamily="2" charset="-122"/>
              </a:rPr>
              <a:t>“  ”</a:t>
            </a:r>
            <a:r>
              <a:rPr lang="en-GB" altLang="zh-CN" sz="2400">
                <a:ea typeface="宋体" pitchFamily="2" charset="-122"/>
              </a:rPr>
              <a:t> .</a:t>
            </a:r>
          </a:p>
          <a:p>
            <a:pPr eaLnBrk="1" hangingPunct="1"/>
            <a:r>
              <a:rPr lang="en-GB" altLang="zh-CN" sz="2400">
                <a:ea typeface="宋体" pitchFamily="2" charset="-122"/>
              </a:rPr>
              <a:t>You must also acknowledge the source of </a:t>
            </a:r>
            <a:r>
              <a:rPr lang="en-GB" altLang="zh-CN" sz="2400" b="1" i="1">
                <a:ea typeface="宋体" pitchFamily="2" charset="-122"/>
              </a:rPr>
              <a:t>indirect</a:t>
            </a:r>
            <a:r>
              <a:rPr lang="en-GB" altLang="zh-CN" sz="2400">
                <a:ea typeface="宋体" pitchFamily="2" charset="-122"/>
              </a:rPr>
              <a:t> quotations. This is material that you have changed into your own words, paraphrased or summarised.</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71538" y="862013"/>
            <a:ext cx="8162925" cy="762000"/>
          </a:xfrm>
        </p:spPr>
        <p:txBody>
          <a:bodyPr/>
          <a:lstStyle/>
          <a:p>
            <a:r>
              <a:rPr lang="en-GB"/>
              <a:t>Three Main Rules</a:t>
            </a:r>
          </a:p>
        </p:txBody>
      </p:sp>
      <p:sp>
        <p:nvSpPr>
          <p:cNvPr id="108547" name="Rectangle 3"/>
          <p:cNvSpPr>
            <a:spLocks noGrp="1" noChangeArrowheads="1"/>
          </p:cNvSpPr>
          <p:nvPr>
            <p:ph idx="1"/>
          </p:nvPr>
        </p:nvSpPr>
        <p:spPr/>
        <p:txBody>
          <a:bodyPr/>
          <a:lstStyle/>
          <a:p>
            <a:pPr marL="533400" indent="-533400">
              <a:buFont typeface="Wingdings" pitchFamily="2" charset="2"/>
              <a:buAutoNum type="arabicPeriod"/>
            </a:pPr>
            <a:r>
              <a:rPr lang="en-GB" sz="2800" dirty="0"/>
              <a:t>Reference included every time someone else</a:t>
            </a:r>
            <a:r>
              <a:rPr lang="en-GB" sz="2800" dirty="0">
                <a:latin typeface="Times New Roman"/>
              </a:rPr>
              <a:t>’</a:t>
            </a:r>
            <a:r>
              <a:rPr lang="en-GB" sz="2800" dirty="0"/>
              <a:t>s ideas or information is used</a:t>
            </a:r>
          </a:p>
          <a:p>
            <a:pPr marL="533400" indent="-533400">
              <a:buFont typeface="Wingdings" pitchFamily="2" charset="2"/>
              <a:buAutoNum type="arabicPeriod"/>
            </a:pPr>
            <a:r>
              <a:rPr lang="en-GB" sz="2800" dirty="0"/>
              <a:t>Must be used when you quote, paraphrase, summarise and copy (reproduce figures/diagrams/tables)</a:t>
            </a:r>
          </a:p>
          <a:p>
            <a:pPr marL="533400" indent="-533400">
              <a:buFont typeface="Wingdings" pitchFamily="2" charset="2"/>
              <a:buAutoNum type="arabicPeriod"/>
            </a:pPr>
            <a:r>
              <a:rPr lang="en-GB" sz="2800" dirty="0"/>
              <a:t>References appear in the text of your document and in the reference list and/or bibliography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17525" y="213658"/>
            <a:ext cx="8596313" cy="1415772"/>
          </a:xfrm>
        </p:spPr>
        <p:txBody>
          <a:bodyPr/>
          <a:lstStyle/>
          <a:p>
            <a:r>
              <a:rPr lang="en-GB" dirty="0"/>
              <a:t>Literature review? Technical review</a:t>
            </a:r>
          </a:p>
        </p:txBody>
      </p:sp>
      <p:sp>
        <p:nvSpPr>
          <p:cNvPr id="89091" name="Rectangle 3"/>
          <p:cNvSpPr>
            <a:spLocks noGrp="1" noChangeArrowheads="1"/>
          </p:cNvSpPr>
          <p:nvPr>
            <p:ph idx="1"/>
          </p:nvPr>
        </p:nvSpPr>
        <p:spPr/>
        <p:txBody>
          <a:bodyPr/>
          <a:lstStyle/>
          <a:p>
            <a:r>
              <a:rPr lang="en-GB" dirty="0"/>
              <a:t>Essential- everything comes out of the literature review</a:t>
            </a:r>
          </a:p>
        </p:txBody>
      </p:sp>
      <p:pic>
        <p:nvPicPr>
          <p:cNvPr id="89092" name="Picture 4" descr="burningbook"/>
          <p:cNvPicPr>
            <a:picLocks noChangeAspect="1" noChangeArrowheads="1"/>
          </p:cNvPicPr>
          <p:nvPr/>
        </p:nvPicPr>
        <p:blipFill>
          <a:blip r:embed="rId2" cstate="print"/>
          <a:srcRect/>
          <a:stretch>
            <a:fillRect/>
          </a:stretch>
        </p:blipFill>
        <p:spPr bwMode="auto">
          <a:xfrm>
            <a:off x="3779838" y="3860800"/>
            <a:ext cx="1028700" cy="819150"/>
          </a:xfrm>
          <a:prstGeom prst="rect">
            <a:avLst/>
          </a:prstGeom>
          <a:noFill/>
        </p:spPr>
      </p:pic>
      <p:sp>
        <p:nvSpPr>
          <p:cNvPr id="89093" name="Document"/>
          <p:cNvSpPr>
            <a:spLocks noEditPoints="1" noChangeArrowheads="1"/>
          </p:cNvSpPr>
          <p:nvPr/>
        </p:nvSpPr>
        <p:spPr bwMode="auto">
          <a:xfrm>
            <a:off x="5629276" y="4761592"/>
            <a:ext cx="1152525" cy="130492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scope</a:t>
            </a:r>
          </a:p>
        </p:txBody>
      </p:sp>
      <p:sp>
        <p:nvSpPr>
          <p:cNvPr id="89094" name="Document"/>
          <p:cNvSpPr>
            <a:spLocks noEditPoints="1" noChangeArrowheads="1"/>
          </p:cNvSpPr>
          <p:nvPr/>
        </p:nvSpPr>
        <p:spPr bwMode="auto">
          <a:xfrm>
            <a:off x="2032003" y="4872892"/>
            <a:ext cx="1008062" cy="152241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gaps</a:t>
            </a:r>
          </a:p>
        </p:txBody>
      </p:sp>
      <p:sp>
        <p:nvSpPr>
          <p:cNvPr id="89095" name="Document"/>
          <p:cNvSpPr>
            <a:spLocks noEditPoints="1" noChangeArrowheads="1"/>
          </p:cNvSpPr>
          <p:nvPr/>
        </p:nvSpPr>
        <p:spPr bwMode="auto">
          <a:xfrm>
            <a:off x="4044951" y="5326017"/>
            <a:ext cx="1455517" cy="130492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method</a:t>
            </a:r>
          </a:p>
        </p:txBody>
      </p:sp>
      <p:sp>
        <p:nvSpPr>
          <p:cNvPr id="89096" name="Document"/>
          <p:cNvSpPr>
            <a:spLocks noEditPoints="1" noChangeArrowheads="1"/>
          </p:cNvSpPr>
          <p:nvPr/>
        </p:nvSpPr>
        <p:spPr bwMode="auto">
          <a:xfrm>
            <a:off x="2195513" y="2540000"/>
            <a:ext cx="1584325" cy="11620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theories</a:t>
            </a:r>
          </a:p>
        </p:txBody>
      </p:sp>
      <p:sp>
        <p:nvSpPr>
          <p:cNvPr id="89097" name="Document"/>
          <p:cNvSpPr>
            <a:spLocks noEditPoints="1" noChangeArrowheads="1"/>
          </p:cNvSpPr>
          <p:nvPr/>
        </p:nvSpPr>
        <p:spPr bwMode="auto">
          <a:xfrm>
            <a:off x="195056" y="3429000"/>
            <a:ext cx="1496426" cy="130492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context</a:t>
            </a:r>
          </a:p>
        </p:txBody>
      </p:sp>
      <p:sp>
        <p:nvSpPr>
          <p:cNvPr id="89098" name="Document"/>
          <p:cNvSpPr>
            <a:spLocks noEditPoints="1" noChangeArrowheads="1"/>
          </p:cNvSpPr>
          <p:nvPr/>
        </p:nvSpPr>
        <p:spPr bwMode="auto">
          <a:xfrm>
            <a:off x="5629276" y="2767998"/>
            <a:ext cx="1439862" cy="130492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authors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9091">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89097"/>
                                        </p:tgtEl>
                                        <p:attrNameLst>
                                          <p:attrName>style.visibility</p:attrName>
                                        </p:attrNameLst>
                                      </p:cBhvr>
                                      <p:to>
                                        <p:strVal val="visible"/>
                                      </p:to>
                                    </p:set>
                                    <p:animEffect transition="in" filter="dissolve">
                                      <p:cBhvr>
                                        <p:cTn id="11" dur="500"/>
                                        <p:tgtEl>
                                          <p:spTgt spid="8909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9096"/>
                                        </p:tgtEl>
                                        <p:attrNameLst>
                                          <p:attrName>style.visibility</p:attrName>
                                        </p:attrNameLst>
                                      </p:cBhvr>
                                      <p:to>
                                        <p:strVal val="visible"/>
                                      </p:to>
                                    </p:set>
                                    <p:anim calcmode="lin" valueType="num">
                                      <p:cBhvr additive="base">
                                        <p:cTn id="16" dur="500" fill="hold"/>
                                        <p:tgtEl>
                                          <p:spTgt spid="89096"/>
                                        </p:tgtEl>
                                        <p:attrNameLst>
                                          <p:attrName>ppt_x</p:attrName>
                                        </p:attrNameLst>
                                      </p:cBhvr>
                                      <p:tavLst>
                                        <p:tav tm="0">
                                          <p:val>
                                            <p:strVal val="#ppt_x"/>
                                          </p:val>
                                        </p:tav>
                                        <p:tav tm="100000">
                                          <p:val>
                                            <p:strVal val="#ppt_x"/>
                                          </p:val>
                                        </p:tav>
                                      </p:tavLst>
                                    </p:anim>
                                    <p:anim calcmode="lin" valueType="num">
                                      <p:cBhvr additive="base">
                                        <p:cTn id="17"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94"/>
                                        </p:tgtEl>
                                        <p:attrNameLst>
                                          <p:attrName>style.visibility</p:attrName>
                                        </p:attrNameLst>
                                      </p:cBhvr>
                                      <p:to>
                                        <p:strVal val="visible"/>
                                      </p:to>
                                    </p:set>
                                    <p:animEffect transition="in" filter="blinds(horizontal)">
                                      <p:cBhvr>
                                        <p:cTn id="22" dur="500"/>
                                        <p:tgtEl>
                                          <p:spTgt spid="8909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9098"/>
                                        </p:tgtEl>
                                        <p:attrNameLst>
                                          <p:attrName>style.visibility</p:attrName>
                                        </p:attrNameLst>
                                      </p:cBhvr>
                                      <p:to>
                                        <p:strVal val="visible"/>
                                      </p:to>
                                    </p:set>
                                    <p:animEffect transition="in" filter="diamond(in)">
                                      <p:cBhvr>
                                        <p:cTn id="27" dur="2000"/>
                                        <p:tgtEl>
                                          <p:spTgt spid="8909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909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89095"/>
                                        </p:tgtEl>
                                        <p:attrNameLst>
                                          <p:attrName>style.visibility</p:attrName>
                                        </p:attrNameLst>
                                      </p:cBhvr>
                                      <p:to>
                                        <p:strVal val="visible"/>
                                      </p:to>
                                    </p:set>
                                    <p:animEffect transition="in" filter="box(in)">
                                      <p:cBhvr>
                                        <p:cTn id="36"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89093" grpId="0" animBg="1"/>
      <p:bldP spid="89094" grpId="0" animBg="1"/>
      <p:bldP spid="89095" grpId="0" animBg="1"/>
      <p:bldP spid="89096" grpId="0" animBg="1"/>
      <p:bldP spid="89097" grpId="0" animBg="1"/>
      <p:bldP spid="8909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bwMode="auto">
          <a:xfrm>
            <a:off x="0" y="500042"/>
            <a:ext cx="8727367" cy="1448731"/>
          </a:xfrm>
          <a:noFill/>
          <a:ln>
            <a:miter lim="800000"/>
            <a:headEnd/>
            <a:tailEnd/>
          </a:ln>
        </p:spPr>
        <p:txBody>
          <a:bodyPr vert="horz" wrap="none" lIns="90000" tIns="46800" rIns="90000" bIns="46800" numCol="1" anchor="ctr" anchorCtr="0" compatLnSpc="1">
            <a:prstTxWarp prst="textNoShape">
              <a:avLst/>
            </a:prstTxWarp>
            <a:spAutoFit/>
          </a:bodyPr>
          <a:lstStyle/>
          <a:p>
            <a:r>
              <a:rPr lang="en-GB" sz="3600" b="1" dirty="0">
                <a:solidFill>
                  <a:srgbClr val="A50021"/>
                </a:solidFill>
              </a:rPr>
              <a:t>Benefits</a:t>
            </a:r>
            <a:r>
              <a:rPr lang="en-GB" b="1" dirty="0">
                <a:solidFill>
                  <a:srgbClr val="A50021"/>
                </a:solidFill>
              </a:rPr>
              <a:t> of good referencing</a:t>
            </a:r>
            <a:br>
              <a:rPr lang="en-GB" b="1" dirty="0">
                <a:solidFill>
                  <a:srgbClr val="A50021"/>
                </a:solidFill>
              </a:rPr>
            </a:br>
            <a:endParaRPr lang="en-US" dirty="0"/>
          </a:p>
        </p:txBody>
      </p:sp>
      <p:sp>
        <p:nvSpPr>
          <p:cNvPr id="231427" name="Rectangle 3"/>
          <p:cNvSpPr>
            <a:spLocks noGrp="1" noChangeArrowheads="1"/>
          </p:cNvSpPr>
          <p:nvPr>
            <p:ph idx="1"/>
          </p:nvPr>
        </p:nvSpPr>
        <p:spPr/>
        <p:txBody>
          <a:bodyPr/>
          <a:lstStyle/>
          <a:p>
            <a:r>
              <a:rPr lang="en-GB" dirty="0"/>
              <a:t>You demonstrate accountability</a:t>
            </a:r>
          </a:p>
          <a:p>
            <a:pPr>
              <a:spcBef>
                <a:spcPts val="500"/>
              </a:spcBef>
              <a:spcAft>
                <a:spcPts val="500"/>
              </a:spcAft>
            </a:pPr>
            <a:r>
              <a:rPr lang="en-GB" dirty="0"/>
              <a:t>Your work is comprehensible to readers</a:t>
            </a:r>
          </a:p>
          <a:p>
            <a:pPr lvl="1">
              <a:spcBef>
                <a:spcPts val="500"/>
              </a:spcBef>
              <a:spcAft>
                <a:spcPts val="500"/>
              </a:spcAft>
            </a:pPr>
            <a:r>
              <a:rPr lang="en-GB" sz="1800" dirty="0">
                <a:latin typeface="Arial" pitchFamily="34" charset="0"/>
              </a:rPr>
              <a:t>they can be confident that you have skills in literature searching and have researched the topic thoroughly to find and use material at the appropriate level</a:t>
            </a:r>
            <a:endParaRPr lang="en-GB" sz="1600" dirty="0">
              <a:latin typeface="Arial" pitchFamily="34" charset="0"/>
            </a:endParaRPr>
          </a:p>
          <a:p>
            <a:pPr lvl="1">
              <a:spcBef>
                <a:spcPts val="500"/>
              </a:spcBef>
              <a:spcAft>
                <a:spcPts val="500"/>
              </a:spcAft>
            </a:pPr>
            <a:r>
              <a:rPr lang="en-GB" sz="1800" dirty="0">
                <a:latin typeface="Arial" pitchFamily="34" charset="0"/>
              </a:rPr>
              <a:t>they can see how your ideas can be supported by earlier research</a:t>
            </a:r>
            <a:endParaRPr lang="en-GB" dirty="0"/>
          </a:p>
          <a:p>
            <a:pPr>
              <a:spcBef>
                <a:spcPts val="500"/>
              </a:spcBef>
              <a:spcAft>
                <a:spcPts val="500"/>
              </a:spcAft>
            </a:pPr>
            <a:r>
              <a:rPr lang="en-GB" dirty="0"/>
              <a:t>The readers have good signposts to original sources should they wish to follow them 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bwMode="auto">
          <a:xfrm>
            <a:off x="0" y="500042"/>
            <a:ext cx="8663247" cy="1140954"/>
          </a:xfrm>
          <a:noFill/>
          <a:ln>
            <a:miter lim="800000"/>
            <a:headEnd/>
            <a:tailEnd/>
          </a:ln>
        </p:spPr>
        <p:txBody>
          <a:bodyPr vert="horz" wrap="none" lIns="90000" tIns="46800" rIns="90000" bIns="46800" numCol="1" anchor="ctr" anchorCtr="0" compatLnSpc="1">
            <a:prstTxWarp prst="textNoShape">
              <a:avLst/>
            </a:prstTxWarp>
            <a:spAutoFit/>
          </a:bodyPr>
          <a:lstStyle/>
          <a:p>
            <a:r>
              <a:rPr lang="en-GB" sz="2400" b="1" dirty="0">
                <a:solidFill>
                  <a:srgbClr val="A50021"/>
                </a:solidFill>
              </a:rPr>
              <a:t>In-text citations – author-date (Harvard) system</a:t>
            </a:r>
            <a:br>
              <a:rPr lang="en-GB" b="1" dirty="0">
                <a:solidFill>
                  <a:srgbClr val="A50021"/>
                </a:solidFill>
              </a:rPr>
            </a:br>
            <a:endParaRPr lang="en-US" dirty="0"/>
          </a:p>
        </p:txBody>
      </p:sp>
      <p:sp>
        <p:nvSpPr>
          <p:cNvPr id="287747" name="Rectangle 3"/>
          <p:cNvSpPr>
            <a:spLocks noGrp="1" noChangeArrowheads="1"/>
          </p:cNvSpPr>
          <p:nvPr>
            <p:ph idx="1"/>
          </p:nvPr>
        </p:nvSpPr>
        <p:spPr>
          <a:xfrm>
            <a:off x="500034" y="1928802"/>
            <a:ext cx="8110537" cy="4191000"/>
          </a:xfrm>
        </p:spPr>
        <p:txBody>
          <a:bodyPr/>
          <a:lstStyle/>
          <a:p>
            <a:pPr>
              <a:buNone/>
            </a:pPr>
            <a:endParaRPr lang="en-GB" dirty="0"/>
          </a:p>
          <a:p>
            <a:r>
              <a:rPr lang="en-GB" sz="2400" dirty="0"/>
              <a:t>You should provide a reference in the text of your work whenever you use the work of someone else.</a:t>
            </a:r>
          </a:p>
          <a:p>
            <a:r>
              <a:rPr lang="en-GB" sz="2400" dirty="0"/>
              <a:t>At a minimum you give the author name and the date of the publication.</a:t>
            </a:r>
          </a:p>
          <a:p>
            <a:r>
              <a:rPr lang="en-GB" sz="2400" dirty="0"/>
              <a:t>If you paraphrase or quote that person’s work you also need to give the page number of the work (or paragraph number for material from a web page).</a:t>
            </a:r>
          </a:p>
          <a:p>
            <a:r>
              <a:rPr lang="en-GB" sz="2400" dirty="0"/>
              <a:t>The citation in the text is a </a:t>
            </a:r>
            <a:r>
              <a:rPr lang="en-GB" sz="2400" i="1" dirty="0"/>
              <a:t>pointer</a:t>
            </a:r>
            <a:r>
              <a:rPr lang="en-GB" sz="2400" dirty="0"/>
              <a:t> to the list(s) at the end of your 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99011"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299012"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303107"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A50021"/>
                </a:solidFill>
                <a:latin typeface="Arial" pitchFamily="34" charset="0"/>
              </a:rPr>
              <a:t>Proceedings of the Third European Conference on Organizational Knowledge, Learning and Capabilities</a:t>
            </a:r>
            <a:r>
              <a:rPr lang="en-GB" sz="1400">
                <a:solidFill>
                  <a:srgbClr val="A50021"/>
                </a:solidFill>
                <a:latin typeface="Arial" pitchFamily="34" charset="0"/>
              </a:rPr>
              <a:t>, 2002</a:t>
            </a:r>
            <a:r>
              <a:rPr lang="en-GB" sz="1400">
                <a:solidFill>
                  <a:srgbClr val="000000"/>
                </a:solidFill>
                <a:latin typeface="Arial" pitchFamily="34" charset="0"/>
              </a:rPr>
              <a:t>),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a:t>
            </a:r>
            <a:r>
              <a:rPr lang="en-GB" sz="1400">
                <a:solidFill>
                  <a:srgbClr val="A50021"/>
                </a:solidFill>
                <a:latin typeface="Arial" pitchFamily="34" charset="0"/>
              </a:rPr>
              <a:t>Gray &amp; Meister, 2001</a:t>
            </a:r>
            <a:r>
              <a:rPr lang="en-GB" sz="1400">
                <a:solidFill>
                  <a:srgbClr val="000000"/>
                </a:solidFill>
                <a:latin typeface="Arial" pitchFamily="34" charset="0"/>
              </a:rPr>
              <a:t>);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303108"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303109" name="Text Box 5"/>
          <p:cNvSpPr txBox="1">
            <a:spLocks noChangeArrowheads="1"/>
          </p:cNvSpPr>
          <p:nvPr/>
        </p:nvSpPr>
        <p:spPr bwMode="auto">
          <a:xfrm>
            <a:off x="3732213" y="1792288"/>
            <a:ext cx="40195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In-text references are citation pointers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301059"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A50021"/>
                </a:solidFill>
                <a:latin typeface="Arial" pitchFamily="34" charset="0"/>
              </a:rPr>
              <a:t>Huberman and Hogg</a:t>
            </a:r>
            <a:r>
              <a:rPr lang="en-GB" sz="1400">
                <a:solidFill>
                  <a:srgbClr val="000000"/>
                </a:solidFill>
                <a:latin typeface="Arial" pitchFamily="34" charset="0"/>
              </a:rPr>
              <a:t>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301060"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301061" name="Text Box 5"/>
          <p:cNvSpPr txBox="1">
            <a:spLocks noChangeArrowheads="1"/>
          </p:cNvSpPr>
          <p:nvPr/>
        </p:nvSpPr>
        <p:spPr bwMode="auto">
          <a:xfrm>
            <a:off x="3427413" y="1792288"/>
            <a:ext cx="46291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Take care with positioning of citation pointer</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302083"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a:t>
            </a:r>
            <a:r>
              <a:rPr lang="en-GB" sz="1400">
                <a:solidFill>
                  <a:srgbClr val="A50021"/>
                </a:solidFill>
                <a:latin typeface="Arial" pitchFamily="34" charset="0"/>
              </a:rPr>
              <a:t>(Huang, Newell, &amp; Galliers, 2002).</a:t>
            </a:r>
            <a:r>
              <a:rPr lang="en-GB" sz="1400">
                <a:solidFill>
                  <a:srgbClr val="000000"/>
                </a:solidFill>
                <a:latin typeface="Arial" pitchFamily="34" charset="0"/>
              </a:rPr>
              <a:t> Similarly knowledge sharing as "exchange" is described in the context of studies of collaborative software development </a:t>
            </a:r>
            <a:r>
              <a:rPr lang="en-GB" sz="1400">
                <a:solidFill>
                  <a:srgbClr val="A50021"/>
                </a:solidFill>
                <a:latin typeface="Arial" pitchFamily="34" charset="0"/>
              </a:rPr>
              <a:t>(e.g., Lerner, 2001; Scott &amp; Kaindl, 2000, p. 119);</a:t>
            </a:r>
            <a:r>
              <a:rPr lang="en-GB" sz="1400">
                <a:solidFill>
                  <a:srgbClr val="000000"/>
                </a:solidFill>
                <a:latin typeface="Arial" pitchFamily="34" charset="0"/>
              </a:rPr>
              <a:t> economic self-interest in electronic discussion groups (Gray &amp; Meister, 2001); intranets as tools for knowledge transfer </a:t>
            </a:r>
            <a:r>
              <a:rPr lang="en-GB" sz="1400">
                <a:solidFill>
                  <a:srgbClr val="A50021"/>
                </a:solidFill>
                <a:latin typeface="Arial" pitchFamily="34" charset="0"/>
              </a:rPr>
              <a:t>(e.g., Hendriks, 1999; Newell, Scarbrough, &amp; Swan 2001);</a:t>
            </a:r>
            <a:r>
              <a:rPr lang="en-GB" sz="1400">
                <a:solidFill>
                  <a:srgbClr val="000000"/>
                </a:solidFill>
                <a:latin typeface="Arial" pitchFamily="34" charset="0"/>
              </a:rPr>
              <a:t> the creation of models of knowledge transactions in computer-mediated networks of practice from a social capital perspective </a:t>
            </a:r>
            <a:r>
              <a:rPr lang="en-GB" sz="1400">
                <a:solidFill>
                  <a:srgbClr val="A50021"/>
                </a:solidFill>
                <a:latin typeface="Arial" pitchFamily="34" charset="0"/>
              </a:rPr>
              <a:t>(Faraj &amp; Wasko, 2001);</a:t>
            </a:r>
            <a:r>
              <a:rPr lang="en-GB" sz="1400">
                <a:solidFill>
                  <a:srgbClr val="000000"/>
                </a:solidFill>
                <a:latin typeface="Arial" pitchFamily="34" charset="0"/>
              </a:rPr>
              <a:t> and the development of a knowledge sharing typology based on empirical research with management consultancy firms in Denmark </a:t>
            </a:r>
            <a:r>
              <a:rPr lang="en-GB" sz="1400">
                <a:solidFill>
                  <a:srgbClr val="A50021"/>
                </a:solidFill>
                <a:latin typeface="Arial" pitchFamily="34" charset="0"/>
              </a:rPr>
              <a:t>(Jacoby Petersen &amp; Poulfelt, 2002).</a:t>
            </a:r>
            <a:endParaRPr lang="en-GB" sz="1600">
              <a:solidFill>
                <a:srgbClr val="A50021"/>
              </a:solidFill>
            </a:endParaRPr>
          </a:p>
        </p:txBody>
      </p:sp>
      <p:sp>
        <p:nvSpPr>
          <p:cNvPr id="302084"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302085" name="Text Box 5"/>
          <p:cNvSpPr txBox="1">
            <a:spLocks noChangeArrowheads="1"/>
          </p:cNvSpPr>
          <p:nvPr/>
        </p:nvSpPr>
        <p:spPr bwMode="auto">
          <a:xfrm>
            <a:off x="3427413" y="1792288"/>
            <a:ext cx="46291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Take care with positioning of citation pointer</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35524" name="Rectangle 4"/>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a:t>
            </a:r>
            <a:r>
              <a:rPr lang="en-GB" sz="1400">
                <a:solidFill>
                  <a:srgbClr val="A50021"/>
                </a:solidFill>
                <a:latin typeface="Arial" pitchFamily="34" charset="0"/>
              </a:rPr>
              <a:t>"detailed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a:t>
            </a:r>
            <a:r>
              <a:rPr lang="en-GB" sz="1400">
                <a:solidFill>
                  <a:srgbClr val="000000"/>
                </a:solidFill>
                <a:latin typeface="Arial" pitchFamily="34" charset="0"/>
              </a:rPr>
              <a:t>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235525" name="Text Box 5"/>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235528" name="Text Box 8"/>
          <p:cNvSpPr txBox="1">
            <a:spLocks noChangeArrowheads="1"/>
          </p:cNvSpPr>
          <p:nvPr/>
        </p:nvSpPr>
        <p:spPr bwMode="auto">
          <a:xfrm>
            <a:off x="3211513" y="1792288"/>
            <a:ext cx="50609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Consider the value of quoting over paraphrasing</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300035"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a:t>
            </a:r>
            <a:r>
              <a:rPr lang="en-GB" sz="1400">
                <a:solidFill>
                  <a:srgbClr val="A50021"/>
                </a:solidFill>
                <a:latin typeface="Arial" pitchFamily="34" charset="0"/>
              </a:rPr>
              <a:t>Lerner, 2001; Scott &amp; Kaindl, 2000, p. 119</a:t>
            </a:r>
            <a:r>
              <a:rPr lang="en-GB" sz="1400">
                <a:solidFill>
                  <a:srgbClr val="000000"/>
                </a:solidFill>
                <a:latin typeface="Arial" pitchFamily="34" charset="0"/>
              </a:rPr>
              <a:t>);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300036"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300037" name="Text Box 5"/>
          <p:cNvSpPr txBox="1">
            <a:spLocks noChangeArrowheads="1"/>
          </p:cNvSpPr>
          <p:nvPr/>
        </p:nvSpPr>
        <p:spPr bwMode="auto">
          <a:xfrm>
            <a:off x="2627313" y="1792288"/>
            <a:ext cx="62293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Provision of page numbers (or non-provision) is meaningful</a:t>
            </a:r>
            <a:r>
              <a:rPr lang="en-GB">
                <a:solidFill>
                  <a:srgbClr val="000000"/>
                </a:solidFill>
                <a:latin typeface="Arial" pitchFamily="34" charset="0"/>
              </a:rPr>
              <a:t>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97987"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a:t>
            </a:r>
            <a:r>
              <a:rPr lang="en-GB" sz="1400">
                <a:solidFill>
                  <a:srgbClr val="A50021"/>
                </a:solidFill>
                <a:latin typeface="Arial" pitchFamily="34" charset="0"/>
              </a:rPr>
              <a:t>pp. 2-3</a:t>
            </a:r>
            <a:r>
              <a:rPr lang="en-GB" sz="1400">
                <a:solidFill>
                  <a:srgbClr val="000000"/>
                </a:solidFill>
                <a:latin typeface="Arial" pitchFamily="34" charset="0"/>
              </a:rPr>
              <a:t>)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297988"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297990" name="Text Box 6"/>
          <p:cNvSpPr txBox="1">
            <a:spLocks noChangeArrowheads="1"/>
          </p:cNvSpPr>
          <p:nvPr/>
        </p:nvSpPr>
        <p:spPr bwMode="auto">
          <a:xfrm>
            <a:off x="4094163" y="1792288"/>
            <a:ext cx="32956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Use appropriate abbreviations</a:t>
            </a:r>
            <a:r>
              <a:rPr lang="en-GB">
                <a:solidFill>
                  <a:srgbClr val="000000"/>
                </a:solidFill>
                <a:latin typeface="Arial" pitchFamily="34" charset="0"/>
              </a:rPr>
              <a:t>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C80F-7CE3-4538-853F-7A9522FA4D37}"/>
              </a:ext>
            </a:extLst>
          </p:cNvPr>
          <p:cNvSpPr>
            <a:spLocks noGrp="1"/>
          </p:cNvSpPr>
          <p:nvPr>
            <p:ph type="title"/>
          </p:nvPr>
        </p:nvSpPr>
        <p:spPr/>
        <p:txBody>
          <a:bodyPr/>
          <a:lstStyle/>
          <a:p>
            <a:r>
              <a:rPr lang="en-GB" dirty="0"/>
              <a:t> Research questions </a:t>
            </a:r>
          </a:p>
        </p:txBody>
      </p:sp>
      <p:sp>
        <p:nvSpPr>
          <p:cNvPr id="3" name="Content Placeholder 2">
            <a:extLst>
              <a:ext uri="{FF2B5EF4-FFF2-40B4-BE49-F238E27FC236}">
                <a16:creationId xmlns:a16="http://schemas.microsoft.com/office/drawing/2014/main" id="{F19B8DD6-7953-42CC-9082-CEA23C41A1D1}"/>
              </a:ext>
            </a:extLst>
          </p:cNvPr>
          <p:cNvSpPr>
            <a:spLocks noGrp="1"/>
          </p:cNvSpPr>
          <p:nvPr>
            <p:ph idx="1"/>
          </p:nvPr>
        </p:nvSpPr>
        <p:spPr/>
        <p:txBody>
          <a:bodyPr/>
          <a:lstStyle/>
          <a:p>
            <a:r>
              <a:rPr lang="en-GB" dirty="0"/>
              <a:t>Provide research questions arising from the literature review; it can be presented in the form of a table, with entries (source, topics, main findings, proposed research question) </a:t>
            </a:r>
          </a:p>
          <a:p>
            <a:r>
              <a:rPr lang="en-GB" dirty="0"/>
              <a:t>Jyoti will cover this</a:t>
            </a:r>
          </a:p>
        </p:txBody>
      </p:sp>
    </p:spTree>
    <p:extLst>
      <p:ext uri="{BB962C8B-B14F-4D97-AF65-F5344CB8AC3E}">
        <p14:creationId xmlns:p14="http://schemas.microsoft.com/office/powerpoint/2010/main" val="196824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of topics (all have an ethical slant)</a:t>
            </a:r>
          </a:p>
        </p:txBody>
      </p:sp>
      <p:sp>
        <p:nvSpPr>
          <p:cNvPr id="3" name="Content Placeholder 2"/>
          <p:cNvSpPr>
            <a:spLocks noGrp="1"/>
          </p:cNvSpPr>
          <p:nvPr>
            <p:ph idx="1"/>
          </p:nvPr>
        </p:nvSpPr>
        <p:spPr/>
        <p:txBody>
          <a:bodyPr/>
          <a:lstStyle/>
          <a:p>
            <a:pPr marL="457200" indent="-457200">
              <a:buFont typeface="+mj-lt"/>
              <a:buAutoNum type="arabicPeriod"/>
            </a:pPr>
            <a:r>
              <a:rPr lang="en-GB" sz="2400" dirty="0"/>
              <a:t>Social media and Democracy</a:t>
            </a:r>
          </a:p>
          <a:p>
            <a:pPr marL="457200" indent="-457200">
              <a:buFont typeface="+mj-lt"/>
              <a:buAutoNum type="arabicPeriod"/>
            </a:pPr>
            <a:r>
              <a:rPr lang="en-GB" sz="2400" dirty="0"/>
              <a:t>Personal safety and the internet</a:t>
            </a:r>
          </a:p>
          <a:p>
            <a:pPr marL="457200" indent="-457200">
              <a:buFont typeface="+mj-lt"/>
              <a:buAutoNum type="arabicPeriod"/>
            </a:pPr>
            <a:r>
              <a:rPr lang="en-GB" sz="2400" dirty="0"/>
              <a:t>Social interaction and the virtual world</a:t>
            </a:r>
          </a:p>
          <a:p>
            <a:pPr marL="457200" indent="-457200">
              <a:buFont typeface="+mj-lt"/>
              <a:buAutoNum type="arabicPeriod"/>
            </a:pPr>
            <a:r>
              <a:rPr lang="en-GB" sz="2400" dirty="0"/>
              <a:t>Computing and the networked society</a:t>
            </a:r>
          </a:p>
          <a:p>
            <a:pPr marL="457200" indent="-457200">
              <a:buFont typeface="+mj-lt"/>
              <a:buAutoNum type="arabicPeriod"/>
            </a:pPr>
            <a:r>
              <a:rPr lang="en-GB" sz="2400" dirty="0"/>
              <a:t>Information systems and decision making</a:t>
            </a:r>
          </a:p>
          <a:p>
            <a:pPr marL="457200" indent="-457200">
              <a:buFont typeface="+mj-lt"/>
              <a:buAutoNum type="arabicPeriod"/>
            </a:pPr>
            <a:r>
              <a:rPr lang="en-GB" sz="2400" dirty="0"/>
              <a:t>Computing and the world of work</a:t>
            </a:r>
          </a:p>
          <a:p>
            <a:pPr marL="457200" indent="-457200">
              <a:buFont typeface="+mj-lt"/>
              <a:buAutoNum type="arabicPeriod"/>
            </a:pPr>
            <a:r>
              <a:rPr lang="en-GB" sz="2400" dirty="0"/>
              <a:t>Autonomous artificial intelligence systems: implication for trust and ethics</a:t>
            </a:r>
          </a:p>
          <a:p>
            <a:pPr marL="457200" indent="-457200">
              <a:buFont typeface="+mj-lt"/>
              <a:buAutoNum type="arabicPeriod"/>
            </a:pPr>
            <a:r>
              <a:rPr lang="en-GB" sz="2400" dirty="0"/>
              <a:t>Impact of social media and screen-use on young people</a:t>
            </a:r>
          </a:p>
        </p:txBody>
      </p:sp>
    </p:spTree>
    <p:extLst>
      <p:ext uri="{BB962C8B-B14F-4D97-AF65-F5344CB8AC3E}">
        <p14:creationId xmlns:p14="http://schemas.microsoft.com/office/powerpoint/2010/main" val="253150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you asked to do?</a:t>
            </a:r>
          </a:p>
        </p:txBody>
      </p:sp>
      <p:sp>
        <p:nvSpPr>
          <p:cNvPr id="4" name="Rectangle 3"/>
          <p:cNvSpPr/>
          <p:nvPr/>
        </p:nvSpPr>
        <p:spPr>
          <a:xfrm>
            <a:off x="-79519" y="2265137"/>
            <a:ext cx="9299864" cy="3139321"/>
          </a:xfrm>
          <a:prstGeom prst="rect">
            <a:avLst/>
          </a:prstGeom>
        </p:spPr>
        <p:txBody>
          <a:bodyPr wrap="square">
            <a:spAutoFit/>
          </a:bodyPr>
          <a:lstStyle/>
          <a:p>
            <a:r>
              <a:rPr lang="en-GB" dirty="0"/>
              <a:t>You are required to produce a literature review based on the area of one of the</a:t>
            </a:r>
          </a:p>
          <a:p>
            <a:r>
              <a:rPr lang="en-GB" dirty="0"/>
              <a:t>contemporary challenges given above. </a:t>
            </a:r>
            <a:r>
              <a:rPr lang="en-GB" b="1" dirty="0">
                <a:solidFill>
                  <a:srgbClr val="FF0000"/>
                </a:solidFill>
              </a:rPr>
              <a:t>The given contemporary challenges are</a:t>
            </a:r>
          </a:p>
          <a:p>
            <a:r>
              <a:rPr lang="en-GB" b="1" dirty="0">
                <a:solidFill>
                  <a:srgbClr val="FF0000"/>
                </a:solidFill>
              </a:rPr>
              <a:t>very broad and general;</a:t>
            </a:r>
            <a:r>
              <a:rPr lang="en-GB" dirty="0"/>
              <a:t> your literature review should </a:t>
            </a:r>
            <a:r>
              <a:rPr lang="en-GB" b="1" dirty="0">
                <a:solidFill>
                  <a:srgbClr val="FF0000"/>
                </a:solidFill>
              </a:rPr>
              <a:t>focus on a specific area of</a:t>
            </a:r>
          </a:p>
          <a:p>
            <a:r>
              <a:rPr lang="en-GB" b="1" dirty="0">
                <a:solidFill>
                  <a:srgbClr val="FF0000"/>
                </a:solidFill>
              </a:rPr>
              <a:t>the selected contemporary challenge</a:t>
            </a:r>
            <a:r>
              <a:rPr lang="en-GB" dirty="0"/>
              <a:t>. Your literature review should </a:t>
            </a:r>
            <a:r>
              <a:rPr lang="en-GB" b="1" dirty="0">
                <a:solidFill>
                  <a:srgbClr val="FF0000"/>
                </a:solidFill>
              </a:rPr>
              <a:t>establish the</a:t>
            </a:r>
          </a:p>
          <a:p>
            <a:r>
              <a:rPr lang="en-GB" b="1" dirty="0">
                <a:solidFill>
                  <a:srgbClr val="FF0000"/>
                </a:solidFill>
              </a:rPr>
              <a:t>importance of the problem area</a:t>
            </a:r>
            <a:r>
              <a:rPr lang="en-GB" dirty="0"/>
              <a:t> from the published work using </a:t>
            </a:r>
            <a:r>
              <a:rPr lang="en-GB" b="1" dirty="0">
                <a:solidFill>
                  <a:srgbClr val="FF0000"/>
                </a:solidFill>
              </a:rPr>
              <a:t>statistics</a:t>
            </a:r>
            <a:r>
              <a:rPr lang="en-GB" dirty="0"/>
              <a:t>. Other ways of indicating the importance of the problem are to show that the </a:t>
            </a:r>
            <a:r>
              <a:rPr lang="en-GB" b="1" dirty="0">
                <a:solidFill>
                  <a:srgbClr val="FF0000"/>
                </a:solidFill>
              </a:rPr>
              <a:t>topic is current</a:t>
            </a:r>
            <a:r>
              <a:rPr lang="en-GB" dirty="0"/>
              <a:t>, for example, new government law or influential or prominent researchers have to considered and address the issue. The presentation of your literature review should logically move from topic to topic, supported by appropriate references. Your literature review indicates how the references relate to each other and what they mean as a whole.</a:t>
            </a:r>
          </a:p>
          <a:p>
            <a:r>
              <a:rPr lang="en-GB" b="1" dirty="0">
                <a:solidFill>
                  <a:srgbClr val="FF0000"/>
                </a:solidFill>
              </a:rPr>
              <a:t>Finally, your literature review should provide possible research questions.</a:t>
            </a:r>
          </a:p>
        </p:txBody>
      </p:sp>
    </p:spTree>
    <p:extLst>
      <p:ext uri="{BB962C8B-B14F-4D97-AF65-F5344CB8AC3E}">
        <p14:creationId xmlns:p14="http://schemas.microsoft.com/office/powerpoint/2010/main" val="381266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9AC8-19D0-42B2-BE71-E916DDF473BB}"/>
              </a:ext>
            </a:extLst>
          </p:cNvPr>
          <p:cNvSpPr>
            <a:spLocks noGrp="1"/>
          </p:cNvSpPr>
          <p:nvPr>
            <p:ph type="title"/>
          </p:nvPr>
        </p:nvSpPr>
        <p:spPr/>
        <p:txBody>
          <a:bodyPr/>
          <a:lstStyle/>
          <a:p>
            <a:r>
              <a:rPr lang="en-GB" dirty="0">
                <a:solidFill>
                  <a:srgbClr val="FF0000"/>
                </a:solidFill>
              </a:rPr>
              <a:t>The given contemporary challenges are:</a:t>
            </a:r>
            <a:br>
              <a:rPr lang="en-GB" dirty="0">
                <a:solidFill>
                  <a:srgbClr val="FF0000"/>
                </a:solidFill>
              </a:rPr>
            </a:br>
            <a:endParaRPr lang="en-GB" dirty="0"/>
          </a:p>
        </p:txBody>
      </p:sp>
      <p:sp>
        <p:nvSpPr>
          <p:cNvPr id="3" name="Content Placeholder 2">
            <a:extLst>
              <a:ext uri="{FF2B5EF4-FFF2-40B4-BE49-F238E27FC236}">
                <a16:creationId xmlns:a16="http://schemas.microsoft.com/office/drawing/2014/main" id="{08A7C808-6E8E-4239-B6BE-A9D8AB9DF05F}"/>
              </a:ext>
            </a:extLst>
          </p:cNvPr>
          <p:cNvSpPr>
            <a:spLocks noGrp="1"/>
          </p:cNvSpPr>
          <p:nvPr>
            <p:ph idx="1"/>
          </p:nvPr>
        </p:nvSpPr>
        <p:spPr/>
        <p:txBody>
          <a:bodyPr/>
          <a:lstStyle/>
          <a:p>
            <a:r>
              <a:rPr lang="en-GB" b="1" dirty="0">
                <a:solidFill>
                  <a:srgbClr val="FF0000"/>
                </a:solidFill>
              </a:rPr>
              <a:t>very broad and general so;</a:t>
            </a:r>
            <a:r>
              <a:rPr lang="en-GB" dirty="0"/>
              <a:t> </a:t>
            </a:r>
          </a:p>
          <a:p>
            <a:r>
              <a:rPr lang="en-GB" b="1" dirty="0">
                <a:solidFill>
                  <a:srgbClr val="FF0000"/>
                </a:solidFill>
              </a:rPr>
              <a:t>your literature review should:</a:t>
            </a:r>
          </a:p>
          <a:p>
            <a:r>
              <a:rPr lang="en-GB" b="1" dirty="0">
                <a:solidFill>
                  <a:srgbClr val="FF0000"/>
                </a:solidFill>
              </a:rPr>
              <a:t>focus on a specific area of the selected contemporary challenge</a:t>
            </a:r>
            <a:endParaRPr lang="en-GB" dirty="0"/>
          </a:p>
          <a:p>
            <a:r>
              <a:rPr lang="en-GB" b="1" dirty="0">
                <a:solidFill>
                  <a:srgbClr val="FF0000"/>
                </a:solidFill>
              </a:rPr>
              <a:t>establish the importance of the problem area</a:t>
            </a:r>
          </a:p>
          <a:p>
            <a:r>
              <a:rPr lang="en-GB" b="1" dirty="0">
                <a:solidFill>
                  <a:srgbClr val="FF0000"/>
                </a:solidFill>
              </a:rPr>
              <a:t>use statistics;</a:t>
            </a:r>
          </a:p>
          <a:p>
            <a:r>
              <a:rPr lang="en-GB" b="1" dirty="0">
                <a:solidFill>
                  <a:srgbClr val="FF0000"/>
                </a:solidFill>
              </a:rPr>
              <a:t>Make sure the topic is current</a:t>
            </a:r>
          </a:p>
          <a:p>
            <a:r>
              <a:rPr lang="en-GB" b="1" dirty="0">
                <a:solidFill>
                  <a:srgbClr val="FF0000"/>
                </a:solidFill>
              </a:rPr>
              <a:t>Finally, your literature review should provide possible research questions (Jyoti will cover this next week)</a:t>
            </a:r>
          </a:p>
          <a:p>
            <a:endParaRPr lang="en-GB" b="1" dirty="0">
              <a:solidFill>
                <a:srgbClr val="FF0000"/>
              </a:solidFill>
            </a:endParaRPr>
          </a:p>
          <a:p>
            <a:endParaRPr lang="en-GB" dirty="0"/>
          </a:p>
        </p:txBody>
      </p:sp>
    </p:spTree>
    <p:extLst>
      <p:ext uri="{BB962C8B-B14F-4D97-AF65-F5344CB8AC3E}">
        <p14:creationId xmlns:p14="http://schemas.microsoft.com/office/powerpoint/2010/main" val="183096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02B-CB7C-4C49-8F77-5FFD3B3702B0}"/>
              </a:ext>
            </a:extLst>
          </p:cNvPr>
          <p:cNvSpPr>
            <a:spLocks noGrp="1"/>
          </p:cNvSpPr>
          <p:nvPr>
            <p:ph type="title"/>
          </p:nvPr>
        </p:nvSpPr>
        <p:spPr/>
        <p:txBody>
          <a:bodyPr/>
          <a:lstStyle/>
          <a:p>
            <a:r>
              <a:rPr lang="en-GB" dirty="0"/>
              <a:t>Abstract (a short summary of your literature review)</a:t>
            </a:r>
          </a:p>
        </p:txBody>
      </p:sp>
    </p:spTree>
    <p:extLst>
      <p:ext uri="{BB962C8B-B14F-4D97-AF65-F5344CB8AC3E}">
        <p14:creationId xmlns:p14="http://schemas.microsoft.com/office/powerpoint/2010/main" val="255495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good abstract is one of the most important parts of a lot of research papers and so on</a:t>
            </a:r>
          </a:p>
        </p:txBody>
      </p:sp>
      <p:sp>
        <p:nvSpPr>
          <p:cNvPr id="3" name="Content Placeholder 2"/>
          <p:cNvSpPr>
            <a:spLocks noGrp="1"/>
          </p:cNvSpPr>
          <p:nvPr>
            <p:ph idx="1"/>
          </p:nvPr>
        </p:nvSpPr>
        <p:spPr>
          <a:xfrm>
            <a:off x="346076" y="2629828"/>
            <a:ext cx="8448674" cy="4228172"/>
          </a:xfrm>
        </p:spPr>
        <p:txBody>
          <a:bodyPr/>
          <a:lstStyle/>
          <a:p>
            <a:r>
              <a:rPr lang="en-GB" dirty="0"/>
              <a:t>For a start, if I wanted to present at a conference or have a paper considered for something, I am often asked to </a:t>
            </a:r>
            <a:r>
              <a:rPr lang="en-GB" b="1" i="1" dirty="0"/>
              <a:t>first </a:t>
            </a:r>
            <a:r>
              <a:rPr lang="en-GB" dirty="0"/>
              <a:t>send an abstract for decisions to be made</a:t>
            </a:r>
          </a:p>
          <a:p>
            <a:r>
              <a:rPr lang="en-GB" dirty="0"/>
              <a:t>This is a first impression- much like a cv or cover letter</a:t>
            </a:r>
          </a:p>
          <a:p>
            <a:r>
              <a:rPr lang="en-GB" dirty="0"/>
              <a:t>You want to get it right! As a marker and researcher the first place I go to with a student paper is the abstract</a:t>
            </a:r>
          </a:p>
        </p:txBody>
      </p:sp>
    </p:spTree>
    <p:extLst>
      <p:ext uri="{BB962C8B-B14F-4D97-AF65-F5344CB8AC3E}">
        <p14:creationId xmlns:p14="http://schemas.microsoft.com/office/powerpoint/2010/main" val="41123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the abstract I want to know:</a:t>
            </a:r>
          </a:p>
        </p:txBody>
      </p:sp>
      <p:sp>
        <p:nvSpPr>
          <p:cNvPr id="3" name="Content Placeholder 2"/>
          <p:cNvSpPr>
            <a:spLocks noGrp="1"/>
          </p:cNvSpPr>
          <p:nvPr>
            <p:ph idx="1"/>
          </p:nvPr>
        </p:nvSpPr>
        <p:spPr/>
        <p:txBody>
          <a:bodyPr/>
          <a:lstStyle/>
          <a:p>
            <a:r>
              <a:rPr lang="en-GB" dirty="0"/>
              <a:t>What you did-purpose</a:t>
            </a:r>
          </a:p>
          <a:p>
            <a:r>
              <a:rPr lang="en-GB" dirty="0"/>
              <a:t>How-method</a:t>
            </a:r>
          </a:p>
          <a:p>
            <a:r>
              <a:rPr lang="en-GB" dirty="0"/>
              <a:t>Main findings and conclusions</a:t>
            </a:r>
          </a:p>
          <a:p>
            <a:r>
              <a:rPr lang="en-GB" dirty="0"/>
              <a:t>Sometimes recommendations</a:t>
            </a:r>
          </a:p>
          <a:p>
            <a:r>
              <a:rPr lang="en-GB" dirty="0"/>
              <a:t>Key words</a:t>
            </a:r>
          </a:p>
        </p:txBody>
      </p:sp>
    </p:spTree>
    <p:extLst>
      <p:ext uri="{BB962C8B-B14F-4D97-AF65-F5344CB8AC3E}">
        <p14:creationId xmlns:p14="http://schemas.microsoft.com/office/powerpoint/2010/main" val="43522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Powerpoint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7312</TotalTime>
  <Words>4208</Words>
  <Application>Microsoft Office PowerPoint</Application>
  <PresentationFormat>On-screen Show (4:3)</PresentationFormat>
  <Paragraphs>186</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宋体</vt:lpstr>
      <vt:lpstr>Arial</vt:lpstr>
      <vt:lpstr>Calibri</vt:lpstr>
      <vt:lpstr>Times New Roman</vt:lpstr>
      <vt:lpstr>Wingdings</vt:lpstr>
      <vt:lpstr>1_Powerpoint template</vt:lpstr>
      <vt:lpstr>  Computing in Contemporary Society CSI09101 </vt:lpstr>
      <vt:lpstr>Principles of Academic Communication</vt:lpstr>
      <vt:lpstr>Literature review? Technical review</vt:lpstr>
      <vt:lpstr>List of topics (all have an ethical slant)</vt:lpstr>
      <vt:lpstr>What are you asked to do?</vt:lpstr>
      <vt:lpstr>The given contemporary challenges are: </vt:lpstr>
      <vt:lpstr>Abstract (a short summary of your literature review)</vt:lpstr>
      <vt:lpstr>A good abstract is one of the most important parts of a lot of research papers and so on</vt:lpstr>
      <vt:lpstr>From the abstract I want to know:</vt:lpstr>
      <vt:lpstr>Write the abstract first.</vt:lpstr>
      <vt:lpstr>It should:</vt:lpstr>
      <vt:lpstr>PowerPoint Presentation</vt:lpstr>
      <vt:lpstr>Hook</vt:lpstr>
      <vt:lpstr>What</vt:lpstr>
      <vt:lpstr>How and specifics</vt:lpstr>
      <vt:lpstr>Findings</vt:lpstr>
      <vt:lpstr>Note language and style</vt:lpstr>
      <vt:lpstr>Complete the following:</vt:lpstr>
      <vt:lpstr>Academic phrasebank</vt:lpstr>
      <vt:lpstr>Summary. A good abstract is key.</vt:lpstr>
      <vt:lpstr>APA Introduction</vt:lpstr>
      <vt:lpstr>Introduction </vt:lpstr>
      <vt:lpstr>Outline the possible structure of the main body of your literature review</vt:lpstr>
      <vt:lpstr>Look at the article</vt:lpstr>
      <vt:lpstr>Referencing</vt:lpstr>
      <vt:lpstr>A reference list</vt:lpstr>
      <vt:lpstr>A bibliography</vt:lpstr>
      <vt:lpstr>How to avoid plagiarism</vt:lpstr>
      <vt:lpstr>Three Main Rules</vt:lpstr>
      <vt:lpstr>Benefits of good referencing </vt:lpstr>
      <vt:lpstr>In-text citations – author-date (Harvard)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Research questions </vt:lpstr>
    </vt:vector>
  </TitlesOfParts>
  <Company>Edinburgh Napier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CSI09101 Information Society and Security</dc:title>
  <dc:creator>Bhardwaj, Jyoti</dc:creator>
  <cp:lastModifiedBy>Connor Cunningham 40340741</cp:lastModifiedBy>
  <cp:revision>72</cp:revision>
  <dcterms:created xsi:type="dcterms:W3CDTF">2019-01-03T13:04:59Z</dcterms:created>
  <dcterms:modified xsi:type="dcterms:W3CDTF">2019-02-11T12:03:16Z</dcterms:modified>
</cp:coreProperties>
</file>