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20"/>
  </p:handoutMasterIdLst>
  <p:sldIdLst>
    <p:sldId id="359" r:id="rId3"/>
    <p:sldId id="360" r:id="rId5"/>
    <p:sldId id="384" r:id="rId6"/>
    <p:sldId id="385" r:id="rId7"/>
    <p:sldId id="386" r:id="rId8"/>
    <p:sldId id="387" r:id="rId9"/>
    <p:sldId id="388" r:id="rId10"/>
    <p:sldId id="389" r:id="rId11"/>
    <p:sldId id="391" r:id="rId12"/>
    <p:sldId id="392" r:id="rId13"/>
    <p:sldId id="394" r:id="rId14"/>
    <p:sldId id="408" r:id="rId15"/>
    <p:sldId id="409" r:id="rId16"/>
    <p:sldId id="410" r:id="rId17"/>
    <p:sldId id="395" r:id="rId18"/>
    <p:sldId id="406" r:id="rId19"/>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7182"/>
    <a:srgbClr val="F2E4FB"/>
    <a:srgbClr val="9CA391"/>
    <a:srgbClr val="E3CFD1"/>
    <a:srgbClr val="F2E4FD"/>
    <a:srgbClr val="FEFBEC"/>
    <a:srgbClr val="FBEADA"/>
    <a:srgbClr val="E3CAB4"/>
    <a:srgbClr val="CDBE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24"/>
    <p:restoredTop sz="94682"/>
  </p:normalViewPr>
  <p:slideViewPr>
    <p:cSldViewPr snapToGrid="0" snapToObjects="1">
      <p:cViewPr varScale="1">
        <p:scale>
          <a:sx n="119" d="100"/>
          <a:sy n="119" d="100"/>
        </p:scale>
        <p:origin x="584"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snapToGrid="0" snapToObjects="1">
      <p:cViewPr varScale="1">
        <p:scale>
          <a:sx n="95" d="100"/>
          <a:sy n="95" d="100"/>
        </p:scale>
        <p:origin x="2504" y="19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gs" Target="tags/tag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4B3C7D-7ED1-A34F-BCFC-1C01389AE58C}"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CED8CE-3D9F-CA47-A17E-9AD879C3B1C0}"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ACF2CF-5EF1-D24F-8F8B-C67282AA038A}"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F70782-008B-5B48-B01C-A994AC4AA04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accent1">
            <a:lumMod val="50000"/>
          </a:schemeClr>
        </a:solidFill>
        <a:effectLst/>
      </p:bgPr>
    </p:bg>
    <p:spTree>
      <p:nvGrpSpPr>
        <p:cNvPr id="1" name=""/>
        <p:cNvGrpSpPr/>
        <p:nvPr/>
      </p:nvGrpSpPr>
      <p:grpSpPr>
        <a:xfrm>
          <a:off x="0" y="0"/>
          <a:ext cx="0" cy="0"/>
          <a:chOff x="0" y="0"/>
          <a:chExt cx="0" cy="0"/>
        </a:xfrm>
      </p:grpSpPr>
      <p:cxnSp>
        <p:nvCxnSpPr>
          <p:cNvPr id="4" name="直线连接符 3"/>
          <p:cNvCxnSpPr/>
          <p:nvPr userDrawn="1"/>
        </p:nvCxnSpPr>
        <p:spPr>
          <a:xfrm flipH="1">
            <a:off x="225287" y="-251791"/>
            <a:ext cx="226530" cy="689113"/>
          </a:xfrm>
          <a:prstGeom prst="line">
            <a:avLst/>
          </a:prstGeom>
          <a:ln w="3175">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直线连接符 4"/>
          <p:cNvCxnSpPr/>
          <p:nvPr userDrawn="1"/>
        </p:nvCxnSpPr>
        <p:spPr>
          <a:xfrm flipH="1">
            <a:off x="-237410" y="-13392"/>
            <a:ext cx="716239" cy="556315"/>
          </a:xfrm>
          <a:prstGeom prst="line">
            <a:avLst/>
          </a:prstGeom>
          <a:ln w="3175">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直角三角形 1"/>
          <p:cNvSpPr/>
          <p:nvPr userDrawn="1"/>
        </p:nvSpPr>
        <p:spPr>
          <a:xfrm rot="14400000">
            <a:off x="-639564" y="-192553"/>
            <a:ext cx="988316" cy="808622"/>
          </a:xfrm>
          <a:prstGeom prst="rtTriangle">
            <a:avLst/>
          </a:prstGeom>
          <a:solidFill>
            <a:schemeClr val="accent4">
              <a:lumMod val="40000"/>
              <a:lumOff val="60000"/>
            </a:schemeClr>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mc:Choice xmlns:p14="http://schemas.microsoft.com/office/powerpoint/2010/main" Requires="p14">
      <p:transition spd="slow" p14:dur="2000" advTm="3000"/>
    </mc:Choice>
    <mc:Fallback>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5.xml"/><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5.xml"/><Relationship Id="rId2" Type="http://schemas.openxmlformats.org/officeDocument/2006/relationships/image" Target="../media/image14.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5.xml"/><Relationship Id="rId2" Type="http://schemas.openxmlformats.org/officeDocument/2006/relationships/image" Target="../media/image16.png"/><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5.xml"/><Relationship Id="rId2" Type="http://schemas.openxmlformats.org/officeDocument/2006/relationships/image" Target="../media/image18.png"/><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5.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5.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5.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5.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直角三角形 3"/>
          <p:cNvSpPr/>
          <p:nvPr/>
        </p:nvSpPr>
        <p:spPr>
          <a:xfrm rot="14400000">
            <a:off x="-3647980" y="619468"/>
            <a:ext cx="6200603" cy="5073221"/>
          </a:xfrm>
          <a:prstGeom prst="rtTriangle">
            <a:avLst/>
          </a:prstGeom>
          <a:solidFill>
            <a:srgbClr val="E3CAB4"/>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E3CAB4"/>
              </a:solidFill>
              <a:cs typeface="+mn-lt"/>
            </a:endParaRPr>
          </a:p>
        </p:txBody>
      </p:sp>
      <p:sp>
        <p:nvSpPr>
          <p:cNvPr id="25" name="文本框 24"/>
          <p:cNvSpPr txBox="1"/>
          <p:nvPr/>
        </p:nvSpPr>
        <p:spPr>
          <a:xfrm>
            <a:off x="4350232" y="1960802"/>
            <a:ext cx="3992880" cy="1014730"/>
          </a:xfrm>
          <a:prstGeom prst="rect">
            <a:avLst/>
          </a:prstGeom>
          <a:noFill/>
        </p:spPr>
        <p:txBody>
          <a:bodyPr wrap="none" rtlCol="0">
            <a:spAutoFit/>
          </a:bodyPr>
          <a:lstStyle/>
          <a:p>
            <a:r>
              <a:rPr kumimoji="1" lang="zh-CN" altLang="en-US" sz="6000">
                <a:solidFill>
                  <a:srgbClr val="7E7182"/>
                </a:solidFill>
              </a:rPr>
              <a:t>五子棋答辩</a:t>
            </a:r>
            <a:endParaRPr kumimoji="1" lang="zh-CN" altLang="en-US" sz="6000">
              <a:solidFill>
                <a:srgbClr val="7E7182"/>
              </a:solidFill>
            </a:endParaRPr>
          </a:p>
        </p:txBody>
      </p:sp>
      <p:sp>
        <p:nvSpPr>
          <p:cNvPr id="2" name="文本框 1"/>
          <p:cNvSpPr txBox="1"/>
          <p:nvPr/>
        </p:nvSpPr>
        <p:spPr>
          <a:xfrm>
            <a:off x="8696807" y="4911647"/>
            <a:ext cx="1960880" cy="398780"/>
          </a:xfrm>
          <a:prstGeom prst="rect">
            <a:avLst/>
          </a:prstGeom>
          <a:noFill/>
        </p:spPr>
        <p:txBody>
          <a:bodyPr wrap="none" rtlCol="0">
            <a:spAutoFit/>
          </a:bodyPr>
          <a:p>
            <a:r>
              <a:rPr kumimoji="1" lang="zh-CN" altLang="en-US" sz="2000">
                <a:solidFill>
                  <a:srgbClr val="7E7182"/>
                </a:solidFill>
              </a:rPr>
              <a:t>汇报人：汤亦文</a:t>
            </a:r>
            <a:endParaRPr kumimoji="1" lang="zh-CN" altLang="en-US" sz="2000">
              <a:solidFill>
                <a:srgbClr val="7E7182"/>
              </a:solidFill>
            </a:endParaRPr>
          </a:p>
        </p:txBody>
      </p:sp>
      <p:sp>
        <p:nvSpPr>
          <p:cNvPr id="15" name="等腰三角形 14"/>
          <p:cNvSpPr/>
          <p:nvPr/>
        </p:nvSpPr>
        <p:spPr>
          <a:xfrm flipV="1">
            <a:off x="11176820" y="-62"/>
            <a:ext cx="1015660" cy="653564"/>
          </a:xfrm>
          <a:prstGeom prst="triangle">
            <a:avLst/>
          </a:prstGeom>
          <a:solidFill>
            <a:srgbClr val="CDBE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linds(horizontal)">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par>
                          <p:cTn id="18" fill="hold">
                            <p:stCondLst>
                              <p:cond delay="500"/>
                            </p:stCondLst>
                            <p:childTnLst>
                              <p:par>
                                <p:cTn id="19" presetID="53" presetClass="entr" presetSubtype="16"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Effect transition="in" filter="fade">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5" grpId="0"/>
      <p:bldP spid="2" grpId="0"/>
      <p:bldP spid="15"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5" name="直接连接符 114"/>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4785363" y="345292"/>
            <a:ext cx="2621280" cy="583565"/>
          </a:xfrm>
          <a:prstGeom prst="rect">
            <a:avLst/>
          </a:prstGeom>
          <a:noFill/>
        </p:spPr>
        <p:txBody>
          <a:bodyPr wrap="none" rtlCol="0">
            <a:spAutoFit/>
            <a:scene3d>
              <a:camera prst="orthographicFront"/>
              <a:lightRig rig="threePt" dir="t"/>
            </a:scene3d>
            <a:sp3d contourW="12700"/>
          </a:bodyPr>
          <a:lstStyle/>
          <a:p>
            <a:pPr algn="ctr"/>
            <a:r>
              <a:rPr lang="zh-CN" altLang="en-US" sz="3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附加功能实现</a:t>
            </a:r>
            <a:endParaRPr lang="zh-CN" altLang="en-US"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18" name="文本框 117"/>
          <p:cNvSpPr txBox="1"/>
          <p:nvPr/>
        </p:nvSpPr>
        <p:spPr>
          <a:xfrm>
            <a:off x="2514599" y="875975"/>
            <a:ext cx="7188203" cy="460375"/>
          </a:xfrm>
          <a:prstGeom prst="rect">
            <a:avLst/>
          </a:prstGeom>
          <a:noFill/>
        </p:spPr>
        <p:txBody>
          <a:bodyPr wrap="square" rtlCol="0">
            <a:spAutoFit/>
            <a:scene3d>
              <a:camera prst="orthographicFront"/>
              <a:lightRig rig="threePt" dir="t"/>
            </a:scene3d>
            <a:sp3d contourW="12700"/>
          </a:bodyPr>
          <a:lstStyle/>
          <a:p>
            <a:pPr algn="ctr"/>
            <a:r>
              <a:rPr lang="en-US" altLang="zh-CN" sz="12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The user can demonstrate on a projector or computer, or print the presentation and make it into a film to be used in a wider field</a:t>
            </a:r>
            <a:endParaRPr lang="en-US" altLang="zh-CN" sz="12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22" name="文本框 221"/>
          <p:cNvSpPr txBox="1"/>
          <p:nvPr/>
        </p:nvSpPr>
        <p:spPr>
          <a:xfrm>
            <a:off x="1000125" y="1574165"/>
            <a:ext cx="5208905" cy="645160"/>
          </a:xfrm>
          <a:prstGeom prst="rect">
            <a:avLst/>
          </a:prstGeom>
          <a:noFill/>
        </p:spPr>
        <p:txBody>
          <a:bodyPr wrap="square" rtlCol="0">
            <a:spAutoFit/>
          </a:bodyPr>
          <a:p>
            <a:r>
              <a:rPr lang="zh-CN" altLang="en-US"/>
              <a:t>二、保存</a:t>
            </a:r>
            <a:r>
              <a:rPr lang="zh-CN" altLang="en-US"/>
              <a:t>棋局。</a:t>
            </a:r>
            <a:endParaRPr lang="zh-CN" altLang="en-US"/>
          </a:p>
          <a:p>
            <a:r>
              <a:rPr lang="zh-CN" altLang="en-US"/>
              <a:t>将棋盘状态写入文档，保存二维数组等基本</a:t>
            </a:r>
            <a:r>
              <a:rPr lang="zh-CN" altLang="en-US"/>
              <a:t>信息</a:t>
            </a:r>
            <a:endParaRPr lang="zh-CN" altLang="en-US"/>
          </a:p>
        </p:txBody>
      </p:sp>
      <p:pic>
        <p:nvPicPr>
          <p:cNvPr id="223" name="图片 222" descr="capture_20220605170159092"/>
          <p:cNvPicPr>
            <a:picLocks noChangeAspect="1"/>
          </p:cNvPicPr>
          <p:nvPr/>
        </p:nvPicPr>
        <p:blipFill>
          <a:blip r:embed="rId1"/>
          <a:stretch>
            <a:fillRect/>
          </a:stretch>
        </p:blipFill>
        <p:spPr>
          <a:xfrm>
            <a:off x="1108075" y="2457450"/>
            <a:ext cx="5295900" cy="3327400"/>
          </a:xfrm>
          <a:prstGeom prst="rect">
            <a:avLst/>
          </a:prstGeom>
        </p:spPr>
      </p:pic>
      <p:pic>
        <p:nvPicPr>
          <p:cNvPr id="224" name="图片 223" descr="capture_20220605170404147"/>
          <p:cNvPicPr>
            <a:picLocks noChangeAspect="1"/>
          </p:cNvPicPr>
          <p:nvPr/>
        </p:nvPicPr>
        <p:blipFill>
          <a:blip r:embed="rId2"/>
          <a:stretch>
            <a:fillRect/>
          </a:stretch>
        </p:blipFill>
        <p:spPr>
          <a:xfrm>
            <a:off x="6550660" y="2576195"/>
            <a:ext cx="3035300" cy="2413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Inhaltsplatzhalter 4"/>
          <p:cNvSpPr txBox="1"/>
          <p:nvPr/>
        </p:nvSpPr>
        <p:spPr>
          <a:xfrm>
            <a:off x="820777" y="1938272"/>
            <a:ext cx="2088375" cy="168910"/>
          </a:xfrm>
          <a:prstGeom prst="rect">
            <a:avLst/>
          </a:prstGeom>
        </p:spPr>
        <p:txBody>
          <a:bodyPr wrap="square" lIns="0" tIns="0" rIns="0" bIns="0">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00000"/>
              </a:lnSpc>
              <a:spcAft>
                <a:spcPts val="900"/>
              </a:spcAft>
              <a:buNone/>
            </a:pPr>
            <a:r>
              <a:rPr lang="en-US" sz="1100" dirty="0">
                <a:solidFill>
                  <a:schemeClr val="bg1">
                    <a:lumMod val="6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 </a:t>
            </a:r>
            <a:endParaRPr lang="en-US" sz="1100" dirty="0">
              <a:solidFill>
                <a:schemeClr val="bg1">
                  <a:lumMod val="6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43" name="直接连接符 42"/>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7962900" y="63754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4785363" y="345292"/>
            <a:ext cx="2621280" cy="583565"/>
          </a:xfrm>
          <a:prstGeom prst="rect">
            <a:avLst/>
          </a:prstGeom>
          <a:noFill/>
        </p:spPr>
        <p:txBody>
          <a:bodyPr wrap="none" rtlCol="0">
            <a:spAutoFit/>
            <a:scene3d>
              <a:camera prst="orthographicFront"/>
              <a:lightRig rig="threePt" dir="t"/>
            </a:scene3d>
            <a:sp3d contourW="12700"/>
          </a:bodyPr>
          <a:lstStyle/>
          <a:p>
            <a:pPr algn="ctr"/>
            <a:r>
              <a:rPr lang="zh-CN" altLang="en-US" sz="3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附加功能实现</a:t>
            </a:r>
            <a:endParaRPr lang="zh-CN" altLang="en-US"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6" name="文本框 45"/>
          <p:cNvSpPr txBox="1"/>
          <p:nvPr/>
        </p:nvSpPr>
        <p:spPr>
          <a:xfrm>
            <a:off x="2514599" y="875975"/>
            <a:ext cx="7188203" cy="460375"/>
          </a:xfrm>
          <a:prstGeom prst="rect">
            <a:avLst/>
          </a:prstGeom>
          <a:noFill/>
        </p:spPr>
        <p:txBody>
          <a:bodyPr wrap="square" rtlCol="0">
            <a:spAutoFit/>
            <a:scene3d>
              <a:camera prst="orthographicFront"/>
              <a:lightRig rig="threePt" dir="t"/>
            </a:scene3d>
            <a:sp3d contourW="12700"/>
          </a:bodyPr>
          <a:lstStyle/>
          <a:p>
            <a:pPr algn="ctr"/>
            <a:r>
              <a:rPr lang="en-US" altLang="zh-CN" sz="12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The user can demonstrate on a projector or computer, or print the presentation and make it into a film to be used in a wider field</a:t>
            </a:r>
            <a:endParaRPr lang="en-US" altLang="zh-CN" sz="12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2" name="文本框 41"/>
          <p:cNvSpPr txBox="1"/>
          <p:nvPr/>
        </p:nvSpPr>
        <p:spPr>
          <a:xfrm>
            <a:off x="1213485" y="1669415"/>
            <a:ext cx="3571875" cy="645160"/>
          </a:xfrm>
          <a:prstGeom prst="rect">
            <a:avLst/>
          </a:prstGeom>
          <a:noFill/>
        </p:spPr>
        <p:txBody>
          <a:bodyPr wrap="square" rtlCol="0">
            <a:spAutoFit/>
          </a:bodyPr>
          <a:p>
            <a:r>
              <a:rPr lang="zh-CN" altLang="en-US"/>
              <a:t>三、搜索文档并载入</a:t>
            </a:r>
            <a:r>
              <a:rPr lang="zh-CN" altLang="en-US"/>
              <a:t>棋局</a:t>
            </a:r>
            <a:endParaRPr lang="zh-CN" altLang="en-US"/>
          </a:p>
          <a:p>
            <a:r>
              <a:rPr lang="zh-CN" altLang="en-US"/>
              <a:t>读取文档中的棋局状态和</a:t>
            </a:r>
            <a:r>
              <a:rPr lang="zh-CN" altLang="en-US"/>
              <a:t>设置</a:t>
            </a:r>
            <a:endParaRPr lang="zh-CN" altLang="en-US"/>
          </a:p>
        </p:txBody>
      </p:sp>
      <p:pic>
        <p:nvPicPr>
          <p:cNvPr id="47" name="图片 46" descr="capture_20220605170418596"/>
          <p:cNvPicPr>
            <a:picLocks noChangeAspect="1"/>
          </p:cNvPicPr>
          <p:nvPr/>
        </p:nvPicPr>
        <p:blipFill>
          <a:blip r:embed="rId1"/>
          <a:stretch>
            <a:fillRect/>
          </a:stretch>
        </p:blipFill>
        <p:spPr>
          <a:xfrm>
            <a:off x="6922135" y="2852420"/>
            <a:ext cx="3117850" cy="2419350"/>
          </a:xfrm>
          <a:prstGeom prst="rect">
            <a:avLst/>
          </a:prstGeom>
        </p:spPr>
      </p:pic>
      <p:pic>
        <p:nvPicPr>
          <p:cNvPr id="48" name="图片 47" descr="capture_20220605170349591"/>
          <p:cNvPicPr>
            <a:picLocks noChangeAspect="1"/>
          </p:cNvPicPr>
          <p:nvPr/>
        </p:nvPicPr>
        <p:blipFill>
          <a:blip r:embed="rId2"/>
          <a:stretch>
            <a:fillRect/>
          </a:stretch>
        </p:blipFill>
        <p:spPr>
          <a:xfrm>
            <a:off x="1095375" y="2431415"/>
            <a:ext cx="5276850" cy="33743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right)">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Inhaltsplatzhalter 4"/>
          <p:cNvSpPr txBox="1"/>
          <p:nvPr/>
        </p:nvSpPr>
        <p:spPr>
          <a:xfrm>
            <a:off x="820777" y="1938272"/>
            <a:ext cx="2088375" cy="168910"/>
          </a:xfrm>
          <a:prstGeom prst="rect">
            <a:avLst/>
          </a:prstGeom>
        </p:spPr>
        <p:txBody>
          <a:bodyPr wrap="square" lIns="0" tIns="0" rIns="0" bIns="0">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00000"/>
              </a:lnSpc>
              <a:spcAft>
                <a:spcPts val="900"/>
              </a:spcAft>
              <a:buNone/>
            </a:pPr>
            <a:r>
              <a:rPr lang="en-US" sz="1100" dirty="0">
                <a:solidFill>
                  <a:schemeClr val="bg1">
                    <a:lumMod val="6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 </a:t>
            </a:r>
            <a:endParaRPr lang="en-US" sz="1100" dirty="0">
              <a:solidFill>
                <a:schemeClr val="bg1">
                  <a:lumMod val="6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43" name="直接连接符 42"/>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7962900" y="63754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4785363" y="345292"/>
            <a:ext cx="2621280" cy="583565"/>
          </a:xfrm>
          <a:prstGeom prst="rect">
            <a:avLst/>
          </a:prstGeom>
          <a:noFill/>
        </p:spPr>
        <p:txBody>
          <a:bodyPr wrap="none" rtlCol="0">
            <a:spAutoFit/>
            <a:scene3d>
              <a:camera prst="orthographicFront"/>
              <a:lightRig rig="threePt" dir="t"/>
            </a:scene3d>
            <a:sp3d contourW="12700"/>
          </a:bodyPr>
          <a:lstStyle/>
          <a:p>
            <a:pPr algn="ctr"/>
            <a:r>
              <a:rPr lang="zh-CN" altLang="en-US" sz="3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附加功能实现</a:t>
            </a:r>
            <a:endParaRPr lang="zh-CN" altLang="en-US"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6" name="文本框 45"/>
          <p:cNvSpPr txBox="1"/>
          <p:nvPr/>
        </p:nvSpPr>
        <p:spPr>
          <a:xfrm>
            <a:off x="2514599" y="875975"/>
            <a:ext cx="7188203" cy="460375"/>
          </a:xfrm>
          <a:prstGeom prst="rect">
            <a:avLst/>
          </a:prstGeom>
          <a:noFill/>
        </p:spPr>
        <p:txBody>
          <a:bodyPr wrap="square" rtlCol="0">
            <a:spAutoFit/>
            <a:scene3d>
              <a:camera prst="orthographicFront"/>
              <a:lightRig rig="threePt" dir="t"/>
            </a:scene3d>
            <a:sp3d contourW="12700"/>
          </a:bodyPr>
          <a:lstStyle/>
          <a:p>
            <a:pPr algn="ctr"/>
            <a:r>
              <a:rPr lang="en-US" altLang="zh-CN" sz="12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The user can demonstrate on a projector or computer, or print the presentation and make it into a film to be used in a wider field</a:t>
            </a:r>
            <a:endParaRPr lang="en-US" altLang="zh-CN" sz="12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2" name="文本框 41"/>
          <p:cNvSpPr txBox="1"/>
          <p:nvPr/>
        </p:nvSpPr>
        <p:spPr>
          <a:xfrm>
            <a:off x="1280160" y="1699895"/>
            <a:ext cx="3571875" cy="645160"/>
          </a:xfrm>
          <a:prstGeom prst="rect">
            <a:avLst/>
          </a:prstGeom>
          <a:noFill/>
        </p:spPr>
        <p:txBody>
          <a:bodyPr wrap="square" rtlCol="0">
            <a:spAutoFit/>
          </a:bodyPr>
          <a:p>
            <a:r>
              <a:rPr lang="zh-CN" altLang="en-US"/>
              <a:t>四、背景</a:t>
            </a:r>
            <a:r>
              <a:rPr lang="zh-CN" altLang="en-US"/>
              <a:t>音乐</a:t>
            </a:r>
            <a:endParaRPr lang="zh-CN" altLang="en-US"/>
          </a:p>
          <a:p>
            <a:r>
              <a:rPr lang="zh-CN" altLang="en-US"/>
              <a:t>利用</a:t>
            </a:r>
            <a:r>
              <a:rPr lang="en-US" altLang="zh-CN"/>
              <a:t>windows API</a:t>
            </a:r>
            <a:r>
              <a:rPr lang="zh-CN" altLang="en-US"/>
              <a:t>异步</a:t>
            </a:r>
            <a:r>
              <a:rPr lang="zh-CN" altLang="en-US"/>
              <a:t>播放</a:t>
            </a:r>
            <a:endParaRPr lang="zh-CN" altLang="en-US"/>
          </a:p>
        </p:txBody>
      </p:sp>
      <p:pic>
        <p:nvPicPr>
          <p:cNvPr id="2" name="图片 1" descr="capture_20220605170915073"/>
          <p:cNvPicPr>
            <a:picLocks noChangeAspect="1"/>
          </p:cNvPicPr>
          <p:nvPr/>
        </p:nvPicPr>
        <p:blipFill>
          <a:blip r:embed="rId1"/>
          <a:stretch>
            <a:fillRect/>
          </a:stretch>
        </p:blipFill>
        <p:spPr>
          <a:xfrm>
            <a:off x="1141095" y="2708910"/>
            <a:ext cx="3950335" cy="1393190"/>
          </a:xfrm>
          <a:prstGeom prst="rect">
            <a:avLst/>
          </a:prstGeom>
        </p:spPr>
      </p:pic>
      <p:pic>
        <p:nvPicPr>
          <p:cNvPr id="3" name="图片 2" descr="capture_20220605170855047"/>
          <p:cNvPicPr>
            <a:picLocks noChangeAspect="1"/>
          </p:cNvPicPr>
          <p:nvPr/>
        </p:nvPicPr>
        <p:blipFill>
          <a:blip r:embed="rId2"/>
          <a:stretch>
            <a:fillRect/>
          </a:stretch>
        </p:blipFill>
        <p:spPr>
          <a:xfrm>
            <a:off x="1141095" y="4251325"/>
            <a:ext cx="7430770" cy="9067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right)">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直接连接符 42"/>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7962900" y="63754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4785363" y="345292"/>
            <a:ext cx="2621280" cy="583565"/>
          </a:xfrm>
          <a:prstGeom prst="rect">
            <a:avLst/>
          </a:prstGeom>
          <a:noFill/>
        </p:spPr>
        <p:txBody>
          <a:bodyPr wrap="none" rtlCol="0">
            <a:spAutoFit/>
            <a:scene3d>
              <a:camera prst="orthographicFront"/>
              <a:lightRig rig="threePt" dir="t"/>
            </a:scene3d>
            <a:sp3d contourW="12700"/>
          </a:bodyPr>
          <a:lstStyle/>
          <a:p>
            <a:pPr algn="ctr"/>
            <a:r>
              <a:rPr lang="zh-CN" altLang="en-US" sz="3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附加功能实现</a:t>
            </a:r>
            <a:endParaRPr lang="zh-CN" altLang="en-US"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6" name="文本框 45"/>
          <p:cNvSpPr txBox="1"/>
          <p:nvPr/>
        </p:nvSpPr>
        <p:spPr>
          <a:xfrm>
            <a:off x="2514599" y="875975"/>
            <a:ext cx="7188203" cy="460375"/>
          </a:xfrm>
          <a:prstGeom prst="rect">
            <a:avLst/>
          </a:prstGeom>
          <a:noFill/>
        </p:spPr>
        <p:txBody>
          <a:bodyPr wrap="square" rtlCol="0">
            <a:spAutoFit/>
            <a:scene3d>
              <a:camera prst="orthographicFront"/>
              <a:lightRig rig="threePt" dir="t"/>
            </a:scene3d>
            <a:sp3d contourW="12700"/>
          </a:bodyPr>
          <a:lstStyle/>
          <a:p>
            <a:pPr algn="ctr"/>
            <a:r>
              <a:rPr lang="en-US" altLang="zh-CN" sz="12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The user can demonstrate on a projector or computer, or print the presentation and make it into a film to be used in a wider field</a:t>
            </a:r>
            <a:endParaRPr lang="en-US" altLang="zh-CN" sz="12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2" name="文本框 41"/>
          <p:cNvSpPr txBox="1"/>
          <p:nvPr/>
        </p:nvSpPr>
        <p:spPr>
          <a:xfrm>
            <a:off x="1169035" y="1854835"/>
            <a:ext cx="3571875" cy="645160"/>
          </a:xfrm>
          <a:prstGeom prst="rect">
            <a:avLst/>
          </a:prstGeom>
          <a:noFill/>
        </p:spPr>
        <p:txBody>
          <a:bodyPr wrap="square" rtlCol="0">
            <a:spAutoFit/>
          </a:bodyPr>
          <a:p>
            <a:r>
              <a:rPr lang="zh-CN" altLang="en-US"/>
              <a:t>五、添加菜单栏，优化</a:t>
            </a:r>
            <a:r>
              <a:rPr lang="en-US" altLang="zh-CN"/>
              <a:t>UI</a:t>
            </a:r>
            <a:r>
              <a:rPr lang="zh-CN" altLang="en-US"/>
              <a:t>界面</a:t>
            </a:r>
            <a:endParaRPr lang="zh-CN" altLang="en-US"/>
          </a:p>
          <a:p>
            <a:r>
              <a:rPr lang="zh-CN" altLang="en-US"/>
              <a:t>添加</a:t>
            </a:r>
            <a:r>
              <a:rPr lang="en-US" altLang="zh-CN"/>
              <a:t>MFC</a:t>
            </a:r>
            <a:r>
              <a:rPr lang="zh-CN" altLang="en-US"/>
              <a:t>控件</a:t>
            </a:r>
            <a:endParaRPr lang="zh-CN" altLang="en-US"/>
          </a:p>
        </p:txBody>
      </p:sp>
      <p:pic>
        <p:nvPicPr>
          <p:cNvPr id="4" name="图片 3" descr="capture_20220605171125855"/>
          <p:cNvPicPr>
            <a:picLocks noChangeAspect="1"/>
          </p:cNvPicPr>
          <p:nvPr/>
        </p:nvPicPr>
        <p:blipFill>
          <a:blip r:embed="rId1"/>
          <a:stretch>
            <a:fillRect/>
          </a:stretch>
        </p:blipFill>
        <p:spPr>
          <a:xfrm>
            <a:off x="927100" y="2640330"/>
            <a:ext cx="4813935" cy="3396615"/>
          </a:xfrm>
          <a:prstGeom prst="rect">
            <a:avLst/>
          </a:prstGeom>
        </p:spPr>
      </p:pic>
      <p:pic>
        <p:nvPicPr>
          <p:cNvPr id="6" name="图片 5" descr="capture_20220605165838310"/>
          <p:cNvPicPr>
            <a:picLocks noChangeAspect="1"/>
          </p:cNvPicPr>
          <p:nvPr/>
        </p:nvPicPr>
        <p:blipFill>
          <a:blip r:embed="rId2"/>
          <a:stretch>
            <a:fillRect/>
          </a:stretch>
        </p:blipFill>
        <p:spPr>
          <a:xfrm>
            <a:off x="5546090" y="1672590"/>
            <a:ext cx="5787390" cy="43643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直接连接符 42"/>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7962900" y="63754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4785363" y="345292"/>
            <a:ext cx="2621280" cy="583565"/>
          </a:xfrm>
          <a:prstGeom prst="rect">
            <a:avLst/>
          </a:prstGeom>
          <a:noFill/>
        </p:spPr>
        <p:txBody>
          <a:bodyPr wrap="none" rtlCol="0">
            <a:spAutoFit/>
            <a:scene3d>
              <a:camera prst="orthographicFront"/>
              <a:lightRig rig="threePt" dir="t"/>
            </a:scene3d>
            <a:sp3d contourW="12700"/>
          </a:bodyPr>
          <a:lstStyle/>
          <a:p>
            <a:pPr algn="ctr"/>
            <a:r>
              <a:rPr lang="zh-CN" altLang="en-US" sz="3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附加功能实现</a:t>
            </a:r>
            <a:endParaRPr lang="zh-CN" altLang="en-US"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6" name="文本框 45"/>
          <p:cNvSpPr txBox="1"/>
          <p:nvPr/>
        </p:nvSpPr>
        <p:spPr>
          <a:xfrm>
            <a:off x="2514599" y="875975"/>
            <a:ext cx="7188203" cy="460375"/>
          </a:xfrm>
          <a:prstGeom prst="rect">
            <a:avLst/>
          </a:prstGeom>
          <a:noFill/>
        </p:spPr>
        <p:txBody>
          <a:bodyPr wrap="square" rtlCol="0">
            <a:spAutoFit/>
            <a:scene3d>
              <a:camera prst="orthographicFront"/>
              <a:lightRig rig="threePt" dir="t"/>
            </a:scene3d>
            <a:sp3d contourW="12700"/>
          </a:bodyPr>
          <a:lstStyle/>
          <a:p>
            <a:pPr algn="ctr"/>
            <a:r>
              <a:rPr lang="en-US" altLang="zh-CN" sz="12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The user can demonstrate on a projector or computer, or print the presentation and make it into a film to be used in a wider field</a:t>
            </a:r>
            <a:endParaRPr lang="en-US" altLang="zh-CN" sz="12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2" name="文本框 41"/>
          <p:cNvSpPr txBox="1"/>
          <p:nvPr/>
        </p:nvSpPr>
        <p:spPr>
          <a:xfrm>
            <a:off x="1169035" y="1854835"/>
            <a:ext cx="5013960" cy="645160"/>
          </a:xfrm>
          <a:prstGeom prst="rect">
            <a:avLst/>
          </a:prstGeom>
          <a:noFill/>
        </p:spPr>
        <p:txBody>
          <a:bodyPr wrap="square" rtlCol="0">
            <a:spAutoFit/>
          </a:bodyPr>
          <a:p>
            <a:r>
              <a:rPr lang="zh-CN" altLang="en-US"/>
              <a:t>六、自定义棋盘</a:t>
            </a:r>
            <a:endParaRPr lang="zh-CN" altLang="en-US"/>
          </a:p>
          <a:p>
            <a:r>
              <a:rPr lang="zh-CN" altLang="en-US"/>
              <a:t>可以切换棋盘颜色</a:t>
            </a:r>
            <a:r>
              <a:rPr lang="en-US" altLang="zh-CN"/>
              <a:t>(</a:t>
            </a:r>
            <a:r>
              <a:rPr lang="zh-CN" altLang="en-US"/>
              <a:t>用不同颜色重新绘制</a:t>
            </a:r>
            <a:r>
              <a:rPr lang="zh-CN" altLang="en-US"/>
              <a:t>棋盘）</a:t>
            </a:r>
            <a:endParaRPr lang="zh-CN" altLang="en-US"/>
          </a:p>
        </p:txBody>
      </p:sp>
      <p:pic>
        <p:nvPicPr>
          <p:cNvPr id="3" name="图片 2" descr="capture_20220605163643162"/>
          <p:cNvPicPr>
            <a:picLocks noChangeAspect="1"/>
          </p:cNvPicPr>
          <p:nvPr/>
        </p:nvPicPr>
        <p:blipFill>
          <a:blip r:embed="rId1"/>
          <a:stretch>
            <a:fillRect/>
          </a:stretch>
        </p:blipFill>
        <p:spPr>
          <a:xfrm>
            <a:off x="1169035" y="2761615"/>
            <a:ext cx="4267200" cy="32194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12"/>
          <p:cNvSpPr/>
          <p:nvPr/>
        </p:nvSpPr>
        <p:spPr>
          <a:xfrm rot="16200000" flipV="1">
            <a:off x="-1099284" y="1444859"/>
            <a:ext cx="6166851" cy="3968283"/>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14" name="直接连接符 13"/>
          <p:cNvCxnSpPr/>
          <p:nvPr/>
        </p:nvCxnSpPr>
        <p:spPr>
          <a:xfrm flipH="1">
            <a:off x="9535887" y="-1743"/>
            <a:ext cx="2656115" cy="2202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等腰三角形 14"/>
          <p:cNvSpPr/>
          <p:nvPr/>
        </p:nvSpPr>
        <p:spPr>
          <a:xfrm rot="16200000" flipV="1">
            <a:off x="3899720" y="2151953"/>
            <a:ext cx="1015660" cy="653564"/>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16" name="直接连接符 15"/>
          <p:cNvCxnSpPr/>
          <p:nvPr/>
        </p:nvCxnSpPr>
        <p:spPr>
          <a:xfrm flipH="1">
            <a:off x="3578217" y="4767072"/>
            <a:ext cx="1156115" cy="9588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840859" y="1970901"/>
            <a:ext cx="2849880" cy="1014730"/>
          </a:xfrm>
          <a:prstGeom prst="rect">
            <a:avLst/>
          </a:prstGeom>
          <a:noFill/>
        </p:spPr>
        <p:txBody>
          <a:bodyPr wrap="none" rtlCol="0">
            <a:spAutoFit/>
            <a:scene3d>
              <a:camera prst="orthographicFront"/>
              <a:lightRig rig="threePt" dir="t"/>
            </a:scene3d>
            <a:sp3d contourW="12700"/>
          </a:bodyPr>
          <a:lstStyle/>
          <a:p>
            <a:r>
              <a:rPr lang="en-US" altLang="zh-CN" sz="6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PART 03</a:t>
            </a:r>
            <a:endParaRPr lang="zh-CN" altLang="en-US" sz="6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8" name="文本框 17"/>
          <p:cNvSpPr txBox="1"/>
          <p:nvPr/>
        </p:nvSpPr>
        <p:spPr>
          <a:xfrm>
            <a:off x="4840859" y="3038719"/>
            <a:ext cx="3230880" cy="706755"/>
          </a:xfrm>
          <a:prstGeom prst="rect">
            <a:avLst/>
          </a:prstGeom>
          <a:noFill/>
        </p:spPr>
        <p:txBody>
          <a:bodyPr wrap="none" rtlCol="0">
            <a:spAutoFit/>
            <a:scene3d>
              <a:camera prst="orthographicFront"/>
              <a:lightRig rig="threePt" dir="t"/>
            </a:scene3d>
            <a:sp3d contourW="12700"/>
          </a:bodyPr>
          <a:lstStyle/>
          <a:p>
            <a:r>
              <a:rPr lang="zh-CN" altLang="en-US" sz="4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成功项目展示</a:t>
            </a:r>
            <a:endParaRPr lang="zh-CN" altLang="en-US" sz="4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9" name="文本框 18"/>
          <p:cNvSpPr txBox="1"/>
          <p:nvPr/>
        </p:nvSpPr>
        <p:spPr>
          <a:xfrm>
            <a:off x="4859909" y="3731960"/>
            <a:ext cx="6258035" cy="509270"/>
          </a:xfrm>
          <a:prstGeom prst="rect">
            <a:avLst/>
          </a:prstGeom>
          <a:noFill/>
        </p:spPr>
        <p:txBody>
          <a:bodyPr wrap="square" rtlCol="0">
            <a:spAutoFit/>
            <a:scene3d>
              <a:camera prst="orthographicFront"/>
              <a:lightRig rig="threePt" dir="t"/>
            </a:scene3d>
            <a:sp3d contourW="12700"/>
          </a:bodyPr>
          <a:lstStyle/>
          <a:p>
            <a:r>
              <a:rPr lang="en-US" altLang="zh-CN" sz="1355"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The user can demonstrate on a projector or computer, or print the presentation and make it into a film to be used in a wider field</a:t>
            </a:r>
            <a:endParaRPr lang="en-US" altLang="zh-CN" sz="1355"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0" name="任意多边形 19"/>
          <p:cNvSpPr/>
          <p:nvPr/>
        </p:nvSpPr>
        <p:spPr>
          <a:xfrm>
            <a:off x="10445469" y="5500915"/>
            <a:ext cx="1746531" cy="1357087"/>
          </a:xfrm>
          <a:custGeom>
            <a:avLst/>
            <a:gdLst>
              <a:gd name="connsiteX0" fmla="*/ 1319464 w 1319464"/>
              <a:gd name="connsiteY0" fmla="*/ 0 h 1025247"/>
              <a:gd name="connsiteX1" fmla="*/ 1319464 w 1319464"/>
              <a:gd name="connsiteY1" fmla="*/ 1025247 h 1025247"/>
              <a:gd name="connsiteX2" fmla="*/ 0 w 1319464"/>
              <a:gd name="connsiteY2" fmla="*/ 1025247 h 1025247"/>
            </a:gdLst>
            <a:ahLst/>
            <a:cxnLst>
              <a:cxn ang="0">
                <a:pos x="connsiteX0" y="connsiteY0"/>
              </a:cxn>
              <a:cxn ang="0">
                <a:pos x="connsiteX1" y="connsiteY1"/>
              </a:cxn>
              <a:cxn ang="0">
                <a:pos x="connsiteX2" y="connsiteY2"/>
              </a:cxn>
            </a:cxnLst>
            <a:rect l="l" t="t" r="r" b="b"/>
            <a:pathLst>
              <a:path w="1319464" h="1025247">
                <a:moveTo>
                  <a:pt x="1319464" y="0"/>
                </a:moveTo>
                <a:lnTo>
                  <a:pt x="1319464" y="1025247"/>
                </a:lnTo>
                <a:lnTo>
                  <a:pt x="0" y="1025247"/>
                </a:lnTo>
                <a:close/>
              </a:path>
            </a:pathLst>
          </a:cu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21" name="直接连接符 20"/>
          <p:cNvCxnSpPr/>
          <p:nvPr/>
        </p:nvCxnSpPr>
        <p:spPr>
          <a:xfrm flipH="1">
            <a:off x="9727812" y="6378595"/>
            <a:ext cx="578056" cy="479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ppt_w</p:attrName>
                                        </p:attrNameLst>
                                      </p:cBhvr>
                                      <p:tavLst>
                                        <p:tav tm="0">
                                          <p:val>
                                            <p:fltVal val="0"/>
                                          </p:val>
                                        </p:tav>
                                        <p:tav tm="100000">
                                          <p:val>
                                            <p:strVal val="#ppt_w"/>
                                          </p:val>
                                        </p:tav>
                                      </p:tavLst>
                                    </p:anim>
                                    <p:anim calcmode="lin" valueType="num">
                                      <p:cBhvr>
                                        <p:cTn id="17" dur="500" fill="hold"/>
                                        <p:tgtEl>
                                          <p:spTgt spid="15"/>
                                        </p:tgtEl>
                                        <p:attrNameLst>
                                          <p:attrName>ppt_h</p:attrName>
                                        </p:attrNameLst>
                                      </p:cBhvr>
                                      <p:tavLst>
                                        <p:tav tm="0">
                                          <p:val>
                                            <p:fltVal val="0"/>
                                          </p:val>
                                        </p:tav>
                                        <p:tav tm="100000">
                                          <p:val>
                                            <p:strVal val="#ppt_h"/>
                                          </p:val>
                                        </p:tav>
                                      </p:tavLst>
                                    </p:anim>
                                    <p:animEffect transition="in" filter="fade">
                                      <p:cBhvr>
                                        <p:cTn id="18" dur="500"/>
                                        <p:tgtEl>
                                          <p:spTgt spid="15"/>
                                        </p:tgtEl>
                                      </p:cBhvr>
                                    </p:animEffect>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1+#ppt_w/2"/>
                                          </p:val>
                                        </p:tav>
                                        <p:tav tm="100000">
                                          <p:val>
                                            <p:strVal val="#ppt_x"/>
                                          </p:val>
                                        </p:tav>
                                      </p:tavLst>
                                    </p:anim>
                                    <p:anim calcmode="lin" valueType="num">
                                      <p:cBhvr additive="base">
                                        <p:cTn id="23" dur="500" fill="hold"/>
                                        <p:tgtEl>
                                          <p:spTgt spid="17"/>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up)">
                                      <p:cBhvr>
                                        <p:cTn id="35" dur="500"/>
                                        <p:tgtEl>
                                          <p:spTgt spid="14"/>
                                        </p:tgtEl>
                                      </p:cBhvr>
                                    </p:animEffect>
                                  </p:childTnLst>
                                </p:cTn>
                              </p:par>
                              <p:par>
                                <p:cTn id="36" presetID="22" presetClass="entr" presetSubtype="4"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down)">
                                      <p:cBhvr>
                                        <p:cTn id="38" dur="500"/>
                                        <p:tgtEl>
                                          <p:spTgt spid="16"/>
                                        </p:tgtEl>
                                      </p:cBhvr>
                                    </p:animEffect>
                                  </p:childTnLst>
                                </p:cTn>
                              </p:par>
                              <p:par>
                                <p:cTn id="39" presetID="22" presetClass="entr" presetSubtype="1"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up)">
                                      <p:cBhvr>
                                        <p:cTn id="4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5" grpId="0" bldLvl="0" animBg="1"/>
      <p:bldP spid="17" grpId="0"/>
      <p:bldP spid="18" grpId="0"/>
      <p:bldP spid="19" grpId="0"/>
      <p:bldP spid="20"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直角三角形 3"/>
          <p:cNvSpPr/>
          <p:nvPr/>
        </p:nvSpPr>
        <p:spPr>
          <a:xfrm rot="14400000">
            <a:off x="-3647980" y="619468"/>
            <a:ext cx="6200603" cy="5073221"/>
          </a:xfrm>
          <a:prstGeom prst="rtTriangle">
            <a:avLst/>
          </a:prstGeom>
          <a:solidFill>
            <a:srgbClr val="E3CAB4"/>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E3CAB4"/>
              </a:solidFill>
              <a:cs typeface="+mn-lt"/>
            </a:endParaRPr>
          </a:p>
        </p:txBody>
      </p:sp>
      <p:sp>
        <p:nvSpPr>
          <p:cNvPr id="25" name="文本框 24"/>
          <p:cNvSpPr txBox="1"/>
          <p:nvPr/>
        </p:nvSpPr>
        <p:spPr>
          <a:xfrm>
            <a:off x="3889222" y="1593137"/>
            <a:ext cx="7492365" cy="1938020"/>
          </a:xfrm>
          <a:prstGeom prst="rect">
            <a:avLst/>
          </a:prstGeom>
          <a:noFill/>
        </p:spPr>
        <p:txBody>
          <a:bodyPr wrap="none" rtlCol="0">
            <a:spAutoFit/>
          </a:bodyPr>
          <a:lstStyle/>
          <a:p>
            <a:pPr algn="ctr"/>
            <a:r>
              <a:rPr kumimoji="1" lang="en-US" altLang="zh-CN" sz="6000">
                <a:solidFill>
                  <a:srgbClr val="7E7182"/>
                </a:solidFill>
              </a:rPr>
              <a:t>THANKS FOR YOUR</a:t>
            </a:r>
            <a:endParaRPr kumimoji="1" lang="en-US" altLang="zh-CN" sz="6000">
              <a:solidFill>
                <a:srgbClr val="7E7182"/>
              </a:solidFill>
            </a:endParaRPr>
          </a:p>
          <a:p>
            <a:pPr algn="ctr"/>
            <a:r>
              <a:rPr kumimoji="1" lang="en-US" altLang="zh-CN" sz="6000">
                <a:solidFill>
                  <a:srgbClr val="7E7182"/>
                </a:solidFill>
              </a:rPr>
              <a:t>WATCHING</a:t>
            </a:r>
            <a:endParaRPr kumimoji="1" lang="en-US" altLang="zh-CN" sz="6000">
              <a:solidFill>
                <a:srgbClr val="7E7182"/>
              </a:solidFill>
            </a:endParaRPr>
          </a:p>
        </p:txBody>
      </p:sp>
      <p:sp>
        <p:nvSpPr>
          <p:cNvPr id="26" name="文本框 25"/>
          <p:cNvSpPr txBox="1"/>
          <p:nvPr/>
        </p:nvSpPr>
        <p:spPr>
          <a:xfrm>
            <a:off x="4278630" y="3636645"/>
            <a:ext cx="6379210" cy="1091565"/>
          </a:xfrm>
          <a:prstGeom prst="rect">
            <a:avLst/>
          </a:prstGeom>
          <a:noFill/>
        </p:spPr>
        <p:txBody>
          <a:bodyPr wrap="square" rtlCol="0">
            <a:spAutoFit/>
          </a:bodyPr>
          <a:lstStyle/>
          <a:p>
            <a:pPr>
              <a:lnSpc>
                <a:spcPct val="130000"/>
              </a:lnSpc>
            </a:pPr>
            <a:r>
              <a:rPr lang="en-GB" altLang="zh-CN" sz="1000">
                <a:solidFill>
                  <a:srgbClr val="7E7182"/>
                </a:solidFill>
                <a:cs typeface="+mn-lt"/>
              </a:rPr>
              <a:t>your content is entered here, or by copying your text, select paste in this box and choose to retain only text. your content is typed here, or by copying your text, select paste in this box.</a:t>
            </a:r>
            <a:r>
              <a:rPr lang="en-GB" altLang="zh-CN" sz="1000">
                <a:solidFill>
                  <a:srgbClr val="7E7182"/>
                </a:solidFill>
                <a:cs typeface="+mn-lt"/>
                <a:sym typeface="+mn-ea"/>
              </a:rPr>
              <a:t>your content is entered here, or by copying your text, select paste in this box and choose to retain only text. your content is typed here, or by copying your text, select paste in this box.</a:t>
            </a:r>
            <a:endParaRPr lang="en-GB" altLang="zh-CN" sz="1000">
              <a:solidFill>
                <a:srgbClr val="7E7182"/>
              </a:solidFill>
              <a:cs typeface="+mn-lt"/>
            </a:endParaRPr>
          </a:p>
          <a:p>
            <a:pPr>
              <a:lnSpc>
                <a:spcPct val="130000"/>
              </a:lnSpc>
            </a:pPr>
            <a:endParaRPr lang="en-GB" altLang="zh-CN" sz="1000">
              <a:solidFill>
                <a:srgbClr val="7E7182"/>
              </a:solidFill>
              <a:cs typeface="+mn-lt"/>
            </a:endParaRPr>
          </a:p>
        </p:txBody>
      </p:sp>
      <p:sp>
        <p:nvSpPr>
          <p:cNvPr id="2" name="文本框 1"/>
          <p:cNvSpPr txBox="1"/>
          <p:nvPr/>
        </p:nvSpPr>
        <p:spPr>
          <a:xfrm>
            <a:off x="8696807" y="4911647"/>
            <a:ext cx="1960880" cy="398780"/>
          </a:xfrm>
          <a:prstGeom prst="rect">
            <a:avLst/>
          </a:prstGeom>
          <a:noFill/>
        </p:spPr>
        <p:txBody>
          <a:bodyPr wrap="none" rtlCol="0">
            <a:spAutoFit/>
          </a:bodyPr>
          <a:p>
            <a:r>
              <a:rPr kumimoji="1" lang="zh-CN" altLang="en-US" sz="2000">
                <a:solidFill>
                  <a:srgbClr val="7E7182"/>
                </a:solidFill>
              </a:rPr>
              <a:t>汇报人：汤亦</a:t>
            </a:r>
            <a:r>
              <a:rPr kumimoji="1" lang="zh-CN" altLang="en-US" sz="2000">
                <a:solidFill>
                  <a:srgbClr val="7E7182"/>
                </a:solidFill>
              </a:rPr>
              <a:t>文</a:t>
            </a:r>
            <a:endParaRPr kumimoji="1" lang="zh-CN" altLang="en-US" sz="2000">
              <a:solidFill>
                <a:srgbClr val="7E7182"/>
              </a:solidFill>
            </a:endParaRPr>
          </a:p>
        </p:txBody>
      </p:sp>
      <p:sp>
        <p:nvSpPr>
          <p:cNvPr id="15" name="等腰三角形 14"/>
          <p:cNvSpPr/>
          <p:nvPr/>
        </p:nvSpPr>
        <p:spPr>
          <a:xfrm flipV="1">
            <a:off x="11176820" y="-62"/>
            <a:ext cx="1015660" cy="653564"/>
          </a:xfrm>
          <a:prstGeom prst="triangle">
            <a:avLst/>
          </a:prstGeom>
          <a:solidFill>
            <a:srgbClr val="CDBE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linds(horizontal)">
                                      <p:cBhvr>
                                        <p:cTn id="12" dur="500"/>
                                        <p:tgtEl>
                                          <p:spTgt spid="2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linds(horizontal)">
                                      <p:cBhvr>
                                        <p:cTn id="15" dur="5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par>
                          <p:cTn id="21" fill="hold">
                            <p:stCondLst>
                              <p:cond delay="500"/>
                            </p:stCondLst>
                            <p:childTnLst>
                              <p:par>
                                <p:cTn id="22" presetID="53" presetClass="entr" presetSubtype="16"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p:cTn id="24" dur="500" fill="hold"/>
                                        <p:tgtEl>
                                          <p:spTgt spid="15"/>
                                        </p:tgtEl>
                                        <p:attrNameLst>
                                          <p:attrName>ppt_w</p:attrName>
                                        </p:attrNameLst>
                                      </p:cBhvr>
                                      <p:tavLst>
                                        <p:tav tm="0">
                                          <p:val>
                                            <p:fltVal val="0"/>
                                          </p:val>
                                        </p:tav>
                                        <p:tav tm="100000">
                                          <p:val>
                                            <p:strVal val="#ppt_w"/>
                                          </p:val>
                                        </p:tav>
                                      </p:tavLst>
                                    </p:anim>
                                    <p:anim calcmode="lin" valueType="num">
                                      <p:cBhvr>
                                        <p:cTn id="25" dur="500" fill="hold"/>
                                        <p:tgtEl>
                                          <p:spTgt spid="15"/>
                                        </p:tgtEl>
                                        <p:attrNameLst>
                                          <p:attrName>ppt_h</p:attrName>
                                        </p:attrNameLst>
                                      </p:cBhvr>
                                      <p:tavLst>
                                        <p:tav tm="0">
                                          <p:val>
                                            <p:fltVal val="0"/>
                                          </p:val>
                                        </p:tav>
                                        <p:tav tm="100000">
                                          <p:val>
                                            <p:strVal val="#ppt_h"/>
                                          </p:val>
                                        </p:tav>
                                      </p:tavLst>
                                    </p:anim>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5" grpId="0"/>
      <p:bldP spid="26" grpId="0"/>
      <p:bldP spid="2" grpId="0"/>
      <p:bldP spid="15"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直角三角形 1"/>
          <p:cNvSpPr/>
          <p:nvPr/>
        </p:nvSpPr>
        <p:spPr>
          <a:xfrm rot="7669421" flipV="1">
            <a:off x="-2913889" y="1427018"/>
            <a:ext cx="5406735" cy="3664518"/>
          </a:xfrm>
          <a:prstGeom prst="rtTriangle">
            <a:avLst/>
          </a:prstGeom>
          <a:solidFill>
            <a:srgbClr val="E3CAB4"/>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mj-ea"/>
              <a:ea typeface="+mj-ea"/>
              <a:cs typeface="+mn-lt"/>
            </a:endParaRPr>
          </a:p>
        </p:txBody>
      </p:sp>
      <p:sp>
        <p:nvSpPr>
          <p:cNvPr id="6" name="文本框 5"/>
          <p:cNvSpPr txBox="1"/>
          <p:nvPr/>
        </p:nvSpPr>
        <p:spPr>
          <a:xfrm>
            <a:off x="471167" y="2054088"/>
            <a:ext cx="1569660" cy="923330"/>
          </a:xfrm>
          <a:prstGeom prst="rect">
            <a:avLst/>
          </a:prstGeom>
          <a:noFill/>
        </p:spPr>
        <p:txBody>
          <a:bodyPr wrap="none" rtlCol="0">
            <a:spAutoFit/>
          </a:bodyPr>
          <a:lstStyle/>
          <a:p>
            <a:r>
              <a:rPr kumimoji="1" lang="zh-CN" altLang="en-US" sz="5400">
                <a:solidFill>
                  <a:srgbClr val="7E7182"/>
                </a:solidFill>
                <a:latin typeface="+mj-ea"/>
                <a:ea typeface="+mj-ea"/>
              </a:rPr>
              <a:t>目录</a:t>
            </a:r>
            <a:endParaRPr kumimoji="1" lang="zh-CN" altLang="en-US" sz="5400">
              <a:solidFill>
                <a:srgbClr val="7E7182"/>
              </a:solidFill>
              <a:latin typeface="+mj-ea"/>
              <a:ea typeface="+mj-ea"/>
            </a:endParaRPr>
          </a:p>
        </p:txBody>
      </p:sp>
      <p:sp>
        <p:nvSpPr>
          <p:cNvPr id="7" name="文本框 6"/>
          <p:cNvSpPr txBox="1"/>
          <p:nvPr/>
        </p:nvSpPr>
        <p:spPr>
          <a:xfrm>
            <a:off x="181074" y="2871461"/>
            <a:ext cx="1877437" cy="461665"/>
          </a:xfrm>
          <a:prstGeom prst="rect">
            <a:avLst/>
          </a:prstGeom>
          <a:noFill/>
        </p:spPr>
        <p:txBody>
          <a:bodyPr wrap="none" rtlCol="0">
            <a:spAutoFit/>
          </a:bodyPr>
          <a:lstStyle/>
          <a:p>
            <a:r>
              <a:rPr kumimoji="1" lang="en-US" altLang="zh-CN" sz="2400">
                <a:solidFill>
                  <a:srgbClr val="7E7182"/>
                </a:solidFill>
                <a:latin typeface="+mj-ea"/>
                <a:ea typeface="+mj-ea"/>
                <a:cs typeface="+mn-lt"/>
              </a:rPr>
              <a:t>CONTENTS</a:t>
            </a:r>
            <a:endParaRPr kumimoji="1" lang="en-US" altLang="zh-CN" sz="2400">
              <a:solidFill>
                <a:srgbClr val="7E7182"/>
              </a:solidFill>
              <a:latin typeface="+mj-ea"/>
              <a:ea typeface="+mj-ea"/>
              <a:cs typeface="+mn-lt"/>
            </a:endParaRPr>
          </a:p>
        </p:txBody>
      </p:sp>
      <p:sp>
        <p:nvSpPr>
          <p:cNvPr id="8" name="椭圆 7"/>
          <p:cNvSpPr/>
          <p:nvPr/>
        </p:nvSpPr>
        <p:spPr>
          <a:xfrm>
            <a:off x="4747030" y="1148259"/>
            <a:ext cx="565954" cy="565954"/>
          </a:xfrm>
          <a:prstGeom prst="ellips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solidFill>
                  <a:schemeClr val="accent1">
                    <a:lumMod val="50000"/>
                  </a:schemeClr>
                </a:solidFill>
                <a:latin typeface="+mj-ea"/>
                <a:ea typeface="+mj-ea"/>
                <a:cs typeface="+mn-lt"/>
              </a:rPr>
              <a:t>1</a:t>
            </a:r>
            <a:endParaRPr kumimoji="1" lang="en-US" altLang="zh-CN" sz="2000">
              <a:solidFill>
                <a:schemeClr val="accent1">
                  <a:lumMod val="50000"/>
                </a:schemeClr>
              </a:solidFill>
              <a:latin typeface="+mj-ea"/>
              <a:ea typeface="+mj-ea"/>
              <a:cs typeface="+mn-lt"/>
            </a:endParaRPr>
          </a:p>
        </p:txBody>
      </p:sp>
      <p:sp>
        <p:nvSpPr>
          <p:cNvPr id="9" name="椭圆 8"/>
          <p:cNvSpPr/>
          <p:nvPr/>
        </p:nvSpPr>
        <p:spPr>
          <a:xfrm>
            <a:off x="4747030" y="2361870"/>
            <a:ext cx="565954" cy="565954"/>
          </a:xfrm>
          <a:prstGeom prst="ellips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solidFill>
                  <a:schemeClr val="accent1">
                    <a:lumMod val="50000"/>
                  </a:schemeClr>
                </a:solidFill>
                <a:latin typeface="+mj-ea"/>
                <a:ea typeface="+mj-ea"/>
                <a:cs typeface="+mn-lt"/>
              </a:rPr>
              <a:t>2</a:t>
            </a:r>
            <a:endParaRPr kumimoji="1" lang="en-US" altLang="zh-CN" sz="2000">
              <a:solidFill>
                <a:schemeClr val="accent1">
                  <a:lumMod val="50000"/>
                </a:schemeClr>
              </a:solidFill>
              <a:latin typeface="+mj-ea"/>
              <a:ea typeface="+mj-ea"/>
              <a:cs typeface="+mn-lt"/>
            </a:endParaRPr>
          </a:p>
        </p:txBody>
      </p:sp>
      <p:sp>
        <p:nvSpPr>
          <p:cNvPr id="10" name="椭圆 9"/>
          <p:cNvSpPr/>
          <p:nvPr/>
        </p:nvSpPr>
        <p:spPr>
          <a:xfrm>
            <a:off x="4747030" y="3575481"/>
            <a:ext cx="565954" cy="565954"/>
          </a:xfrm>
          <a:prstGeom prst="ellips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solidFill>
                  <a:schemeClr val="accent1">
                    <a:lumMod val="50000"/>
                  </a:schemeClr>
                </a:solidFill>
                <a:latin typeface="+mj-ea"/>
                <a:ea typeface="+mj-ea"/>
                <a:cs typeface="+mn-lt"/>
              </a:rPr>
              <a:t>3</a:t>
            </a:r>
            <a:endParaRPr kumimoji="1" lang="en-US" altLang="zh-CN" sz="2000">
              <a:solidFill>
                <a:schemeClr val="accent1">
                  <a:lumMod val="50000"/>
                </a:schemeClr>
              </a:solidFill>
              <a:latin typeface="+mj-ea"/>
              <a:ea typeface="+mj-ea"/>
              <a:cs typeface="+mn-lt"/>
            </a:endParaRPr>
          </a:p>
        </p:txBody>
      </p:sp>
      <p:sp>
        <p:nvSpPr>
          <p:cNvPr id="11" name="椭圆 10"/>
          <p:cNvSpPr/>
          <p:nvPr/>
        </p:nvSpPr>
        <p:spPr>
          <a:xfrm>
            <a:off x="4747030" y="4789092"/>
            <a:ext cx="565954" cy="565954"/>
          </a:xfrm>
          <a:prstGeom prst="ellips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solidFill>
                  <a:schemeClr val="accent1">
                    <a:lumMod val="50000"/>
                  </a:schemeClr>
                </a:solidFill>
                <a:latin typeface="+mj-ea"/>
                <a:ea typeface="+mj-ea"/>
                <a:cs typeface="+mn-lt"/>
              </a:rPr>
              <a:t>4</a:t>
            </a:r>
            <a:endParaRPr kumimoji="1" lang="en-US" altLang="zh-CN" sz="2000">
              <a:solidFill>
                <a:schemeClr val="accent1">
                  <a:lumMod val="50000"/>
                </a:schemeClr>
              </a:solidFill>
              <a:latin typeface="+mj-ea"/>
              <a:ea typeface="+mj-ea"/>
              <a:cs typeface="+mn-lt"/>
            </a:endParaRPr>
          </a:p>
        </p:txBody>
      </p:sp>
      <p:sp>
        <p:nvSpPr>
          <p:cNvPr id="12" name="文本框 11"/>
          <p:cNvSpPr txBox="1"/>
          <p:nvPr/>
        </p:nvSpPr>
        <p:spPr>
          <a:xfrm>
            <a:off x="5579198" y="1148259"/>
            <a:ext cx="2672080" cy="521970"/>
          </a:xfrm>
          <a:prstGeom prst="rect">
            <a:avLst/>
          </a:prstGeom>
          <a:noFill/>
        </p:spPr>
        <p:txBody>
          <a:bodyPr wrap="none" rtlCol="0">
            <a:spAutoFit/>
          </a:bodyPr>
          <a:lstStyle/>
          <a:p>
            <a:r>
              <a:rPr kumimoji="1" lang="zh-CN" altLang="en-US" sz="2800">
                <a:solidFill>
                  <a:srgbClr val="7E7182"/>
                </a:solidFill>
                <a:latin typeface="+mj-ea"/>
                <a:ea typeface="+mj-ea"/>
              </a:rPr>
              <a:t>请输入你的标题</a:t>
            </a:r>
            <a:endParaRPr kumimoji="1" lang="zh-CN" altLang="en-US" sz="2800">
              <a:solidFill>
                <a:srgbClr val="7E7182"/>
              </a:solidFill>
              <a:latin typeface="+mj-ea"/>
              <a:ea typeface="+mj-ea"/>
            </a:endParaRPr>
          </a:p>
        </p:txBody>
      </p:sp>
      <p:sp>
        <p:nvSpPr>
          <p:cNvPr id="13" name="文本框 12"/>
          <p:cNvSpPr txBox="1"/>
          <p:nvPr/>
        </p:nvSpPr>
        <p:spPr>
          <a:xfrm>
            <a:off x="5579197" y="2348241"/>
            <a:ext cx="2672080" cy="521970"/>
          </a:xfrm>
          <a:prstGeom prst="rect">
            <a:avLst/>
          </a:prstGeom>
          <a:noFill/>
        </p:spPr>
        <p:txBody>
          <a:bodyPr wrap="none" rtlCol="0">
            <a:spAutoFit/>
          </a:bodyPr>
          <a:lstStyle/>
          <a:p>
            <a:r>
              <a:rPr kumimoji="1" lang="zh-CN" altLang="en-US" sz="2800">
                <a:solidFill>
                  <a:srgbClr val="7E7182"/>
                </a:solidFill>
                <a:latin typeface="+mj-ea"/>
                <a:ea typeface="+mj-ea"/>
              </a:rPr>
              <a:t>请输入你的标题</a:t>
            </a:r>
            <a:endParaRPr kumimoji="1" lang="zh-CN" altLang="en-US" sz="2800">
              <a:solidFill>
                <a:srgbClr val="7E7182"/>
              </a:solidFill>
              <a:latin typeface="+mj-ea"/>
              <a:ea typeface="+mj-ea"/>
            </a:endParaRPr>
          </a:p>
        </p:txBody>
      </p:sp>
      <p:sp>
        <p:nvSpPr>
          <p:cNvPr id="14" name="文本框 13"/>
          <p:cNvSpPr txBox="1"/>
          <p:nvPr/>
        </p:nvSpPr>
        <p:spPr>
          <a:xfrm>
            <a:off x="5579196" y="3575481"/>
            <a:ext cx="2672080" cy="521970"/>
          </a:xfrm>
          <a:prstGeom prst="rect">
            <a:avLst/>
          </a:prstGeom>
          <a:noFill/>
        </p:spPr>
        <p:txBody>
          <a:bodyPr wrap="none" rtlCol="0">
            <a:spAutoFit/>
          </a:bodyPr>
          <a:lstStyle/>
          <a:p>
            <a:r>
              <a:rPr kumimoji="1" lang="zh-CN" altLang="en-US" sz="2800">
                <a:solidFill>
                  <a:srgbClr val="7E7182"/>
                </a:solidFill>
                <a:latin typeface="+mj-ea"/>
                <a:ea typeface="+mj-ea"/>
              </a:rPr>
              <a:t>请输入你的标题</a:t>
            </a:r>
            <a:endParaRPr kumimoji="1" lang="zh-CN" altLang="en-US" sz="2800">
              <a:solidFill>
                <a:srgbClr val="7E7182"/>
              </a:solidFill>
              <a:latin typeface="+mj-ea"/>
              <a:ea typeface="+mj-ea"/>
            </a:endParaRPr>
          </a:p>
        </p:txBody>
      </p:sp>
      <p:sp>
        <p:nvSpPr>
          <p:cNvPr id="15" name="文本框 14"/>
          <p:cNvSpPr txBox="1"/>
          <p:nvPr/>
        </p:nvSpPr>
        <p:spPr>
          <a:xfrm>
            <a:off x="5579195" y="4775463"/>
            <a:ext cx="2672080" cy="521970"/>
          </a:xfrm>
          <a:prstGeom prst="rect">
            <a:avLst/>
          </a:prstGeom>
          <a:noFill/>
        </p:spPr>
        <p:txBody>
          <a:bodyPr wrap="none" rtlCol="0">
            <a:spAutoFit/>
          </a:bodyPr>
          <a:lstStyle/>
          <a:p>
            <a:r>
              <a:rPr kumimoji="1" lang="zh-CN" altLang="en-US" sz="2800">
                <a:solidFill>
                  <a:srgbClr val="7E7182"/>
                </a:solidFill>
                <a:latin typeface="+mj-ea"/>
                <a:ea typeface="+mj-ea"/>
              </a:rPr>
              <a:t>请输入你的标题</a:t>
            </a:r>
            <a:endParaRPr kumimoji="1" lang="zh-CN" altLang="en-US" sz="2800">
              <a:solidFill>
                <a:srgbClr val="7E7182"/>
              </a:solidFill>
              <a:latin typeface="+mj-ea"/>
              <a:ea typeface="+mj-ea"/>
            </a:endParaRPr>
          </a:p>
        </p:txBody>
      </p:sp>
      <p:sp>
        <p:nvSpPr>
          <p:cNvPr id="16" name="文本框 15"/>
          <p:cNvSpPr txBox="1"/>
          <p:nvPr/>
        </p:nvSpPr>
        <p:spPr>
          <a:xfrm>
            <a:off x="5552691" y="1614628"/>
            <a:ext cx="4322017" cy="246221"/>
          </a:xfrm>
          <a:prstGeom prst="rect">
            <a:avLst/>
          </a:prstGeom>
          <a:noFill/>
        </p:spPr>
        <p:txBody>
          <a:bodyPr wrap="none" rtlCol="0">
            <a:spAutoFit/>
          </a:bodyPr>
          <a:lstStyle/>
          <a:p>
            <a:r>
              <a:rPr lang="en-GB" altLang="zh-CN" sz="1000">
                <a:solidFill>
                  <a:srgbClr val="7E7182"/>
                </a:solidFill>
                <a:latin typeface="+mj-ea"/>
                <a:ea typeface="+mj-ea"/>
                <a:cs typeface="+mn-lt"/>
              </a:rPr>
              <a:t>please enter the text you need here. thank you for using our ppt template.</a:t>
            </a:r>
            <a:endParaRPr lang="en-GB" altLang="zh-CN" sz="1000">
              <a:solidFill>
                <a:srgbClr val="7E7182"/>
              </a:solidFill>
              <a:latin typeface="+mj-ea"/>
              <a:ea typeface="+mj-ea"/>
              <a:cs typeface="+mn-lt"/>
            </a:endParaRPr>
          </a:p>
        </p:txBody>
      </p:sp>
      <p:sp>
        <p:nvSpPr>
          <p:cNvPr id="17" name="文本框 16"/>
          <p:cNvSpPr txBox="1"/>
          <p:nvPr/>
        </p:nvSpPr>
        <p:spPr>
          <a:xfrm>
            <a:off x="5579195" y="2775608"/>
            <a:ext cx="4322017" cy="246221"/>
          </a:xfrm>
          <a:prstGeom prst="rect">
            <a:avLst/>
          </a:prstGeom>
          <a:noFill/>
        </p:spPr>
        <p:txBody>
          <a:bodyPr wrap="none" rtlCol="0">
            <a:spAutoFit/>
          </a:bodyPr>
          <a:lstStyle/>
          <a:p>
            <a:r>
              <a:rPr lang="en-GB" altLang="zh-CN" sz="1000">
                <a:solidFill>
                  <a:srgbClr val="7E7182"/>
                </a:solidFill>
                <a:latin typeface="+mj-ea"/>
                <a:ea typeface="+mj-ea"/>
                <a:cs typeface="+mn-lt"/>
              </a:rPr>
              <a:t>please enter the text you need here. thank you for using our ppt template.</a:t>
            </a:r>
            <a:endParaRPr lang="en-GB" altLang="zh-CN" sz="1000">
              <a:solidFill>
                <a:srgbClr val="7E7182"/>
              </a:solidFill>
              <a:latin typeface="+mj-ea"/>
              <a:ea typeface="+mj-ea"/>
              <a:cs typeface="+mn-lt"/>
            </a:endParaRPr>
          </a:p>
        </p:txBody>
      </p:sp>
      <p:sp>
        <p:nvSpPr>
          <p:cNvPr id="18" name="文本框 17"/>
          <p:cNvSpPr txBox="1"/>
          <p:nvPr/>
        </p:nvSpPr>
        <p:spPr>
          <a:xfrm>
            <a:off x="5579195" y="4062772"/>
            <a:ext cx="4322017" cy="246221"/>
          </a:xfrm>
          <a:prstGeom prst="rect">
            <a:avLst/>
          </a:prstGeom>
          <a:noFill/>
        </p:spPr>
        <p:txBody>
          <a:bodyPr wrap="none" rtlCol="0">
            <a:spAutoFit/>
          </a:bodyPr>
          <a:lstStyle/>
          <a:p>
            <a:r>
              <a:rPr lang="en-GB" altLang="zh-CN" sz="1000">
                <a:solidFill>
                  <a:srgbClr val="7E7182"/>
                </a:solidFill>
                <a:latin typeface="+mj-ea"/>
                <a:ea typeface="+mj-ea"/>
                <a:cs typeface="+mn-lt"/>
              </a:rPr>
              <a:t>please enter the text you need here. thank you for using our ppt template.</a:t>
            </a:r>
            <a:endParaRPr lang="en-GB" altLang="zh-CN" sz="1000">
              <a:solidFill>
                <a:srgbClr val="7E7182"/>
              </a:solidFill>
              <a:latin typeface="+mj-ea"/>
              <a:ea typeface="+mj-ea"/>
              <a:cs typeface="+mn-lt"/>
            </a:endParaRPr>
          </a:p>
        </p:txBody>
      </p:sp>
      <p:sp>
        <p:nvSpPr>
          <p:cNvPr id="19" name="文本框 18"/>
          <p:cNvSpPr txBox="1"/>
          <p:nvPr/>
        </p:nvSpPr>
        <p:spPr>
          <a:xfrm>
            <a:off x="5579195" y="5226825"/>
            <a:ext cx="4322017" cy="246221"/>
          </a:xfrm>
          <a:prstGeom prst="rect">
            <a:avLst/>
          </a:prstGeom>
          <a:noFill/>
        </p:spPr>
        <p:txBody>
          <a:bodyPr wrap="none" rtlCol="0">
            <a:spAutoFit/>
          </a:bodyPr>
          <a:lstStyle/>
          <a:p>
            <a:r>
              <a:rPr lang="en-GB" altLang="zh-CN" sz="1000">
                <a:solidFill>
                  <a:srgbClr val="7E7182"/>
                </a:solidFill>
                <a:latin typeface="+mj-ea"/>
                <a:ea typeface="+mj-ea"/>
                <a:cs typeface="+mn-lt"/>
              </a:rPr>
              <a:t>please enter the text you need here. thank you for using our ppt template.</a:t>
            </a:r>
            <a:endParaRPr lang="en-GB" altLang="zh-CN" sz="1000">
              <a:solidFill>
                <a:srgbClr val="7E7182"/>
              </a:solidFill>
              <a:latin typeface="+mj-ea"/>
              <a:ea typeface="+mj-ea"/>
              <a:cs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linds(horizontal)">
                                      <p:cBhvr>
                                        <p:cTn id="28" dur="500"/>
                                        <p:tgtEl>
                                          <p:spTgt spid="15"/>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linds(horizontal)">
                                      <p:cBhvr>
                                        <p:cTn id="31" dur="500"/>
                                        <p:tgtEl>
                                          <p:spTgt spid="16"/>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blinds(horizontal)">
                                      <p:cBhvr>
                                        <p:cTn id="34" dur="500"/>
                                        <p:tgtEl>
                                          <p:spTgt spid="17"/>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horizontal)">
                                      <p:cBhvr>
                                        <p:cTn id="37" dur="500"/>
                                        <p:tgtEl>
                                          <p:spTgt spid="18"/>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blinds(horizontal)">
                                      <p:cBhvr>
                                        <p:cTn id="4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bldLvl="0" animBg="1"/>
      <p:bldP spid="11" grpId="0" bldLvl="0" animBg="1"/>
      <p:bldP spid="12" grpId="0"/>
      <p:bldP spid="13" grpId="0"/>
      <p:bldP spid="14" grpId="0"/>
      <p:bldP spid="15" grpId="0"/>
      <p:bldP spid="16" grpId="0"/>
      <p:bldP spid="17" grpId="0"/>
      <p:bldP spid="18"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12"/>
          <p:cNvSpPr/>
          <p:nvPr/>
        </p:nvSpPr>
        <p:spPr>
          <a:xfrm rot="16200000" flipV="1">
            <a:off x="-1099284" y="1444859"/>
            <a:ext cx="6166851" cy="3968283"/>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ea typeface="字魂58号-创中黑" panose="00000500000000000000" pitchFamily="2" charset="-122"/>
              <a:cs typeface="+mn-lt"/>
              <a:sym typeface="字魂58号-创中黑" panose="00000500000000000000" pitchFamily="2" charset="-122"/>
            </a:endParaRPr>
          </a:p>
        </p:txBody>
      </p:sp>
      <p:cxnSp>
        <p:nvCxnSpPr>
          <p:cNvPr id="14" name="直接连接符 13"/>
          <p:cNvCxnSpPr/>
          <p:nvPr/>
        </p:nvCxnSpPr>
        <p:spPr>
          <a:xfrm flipH="1">
            <a:off x="9535887" y="-1743"/>
            <a:ext cx="2656115" cy="2202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等腰三角形 14"/>
          <p:cNvSpPr/>
          <p:nvPr/>
        </p:nvSpPr>
        <p:spPr>
          <a:xfrm rot="16200000" flipV="1">
            <a:off x="3899720" y="2151953"/>
            <a:ext cx="1015660" cy="653564"/>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ea typeface="字魂58号-创中黑" panose="00000500000000000000" pitchFamily="2" charset="-122"/>
              <a:cs typeface="+mn-lt"/>
              <a:sym typeface="字魂58号-创中黑" panose="00000500000000000000" pitchFamily="2" charset="-122"/>
            </a:endParaRPr>
          </a:p>
        </p:txBody>
      </p:sp>
      <p:cxnSp>
        <p:nvCxnSpPr>
          <p:cNvPr id="16" name="直接连接符 15"/>
          <p:cNvCxnSpPr/>
          <p:nvPr/>
        </p:nvCxnSpPr>
        <p:spPr>
          <a:xfrm flipH="1">
            <a:off x="3578217" y="4767072"/>
            <a:ext cx="1156115" cy="9588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840859" y="1970901"/>
            <a:ext cx="2849880" cy="1014730"/>
          </a:xfrm>
          <a:prstGeom prst="rect">
            <a:avLst/>
          </a:prstGeom>
          <a:noFill/>
        </p:spPr>
        <p:txBody>
          <a:bodyPr wrap="none" rtlCol="0">
            <a:spAutoFit/>
            <a:scene3d>
              <a:camera prst="orthographicFront"/>
              <a:lightRig rig="threePt" dir="t"/>
            </a:scene3d>
            <a:sp3d contourW="12700"/>
          </a:bodyPr>
          <a:lstStyle/>
          <a:p>
            <a:r>
              <a:rPr lang="en-US" altLang="zh-CN" sz="6000" dirty="0">
                <a:solidFill>
                  <a:schemeClr val="tx1">
                    <a:lumMod val="75000"/>
                    <a:lumOff val="25000"/>
                  </a:schemeClr>
                </a:solidFill>
                <a:ea typeface="字魂58号-创中黑" panose="00000500000000000000" pitchFamily="2" charset="-122"/>
                <a:cs typeface="+mn-lt"/>
                <a:sym typeface="字魂58号-创中黑" panose="00000500000000000000" pitchFamily="2" charset="-122"/>
              </a:rPr>
              <a:t>PART 01</a:t>
            </a:r>
            <a:endParaRPr lang="en-US" altLang="zh-CN" sz="6000" dirty="0">
              <a:solidFill>
                <a:schemeClr val="tx1">
                  <a:lumMod val="75000"/>
                  <a:lumOff val="25000"/>
                </a:schemeClr>
              </a:solidFill>
              <a:ea typeface="字魂58号-创中黑" panose="00000500000000000000" pitchFamily="2" charset="-122"/>
              <a:cs typeface="+mn-lt"/>
              <a:sym typeface="字魂58号-创中黑" panose="00000500000000000000" pitchFamily="2" charset="-122"/>
            </a:endParaRPr>
          </a:p>
        </p:txBody>
      </p:sp>
      <p:sp>
        <p:nvSpPr>
          <p:cNvPr id="18" name="文本框 17"/>
          <p:cNvSpPr txBox="1"/>
          <p:nvPr/>
        </p:nvSpPr>
        <p:spPr>
          <a:xfrm>
            <a:off x="4840859" y="3038719"/>
            <a:ext cx="3230880" cy="706755"/>
          </a:xfrm>
          <a:prstGeom prst="rect">
            <a:avLst/>
          </a:prstGeom>
          <a:noFill/>
        </p:spPr>
        <p:txBody>
          <a:bodyPr wrap="none" rtlCol="0">
            <a:spAutoFit/>
            <a:scene3d>
              <a:camera prst="orthographicFront"/>
              <a:lightRig rig="threePt" dir="t"/>
            </a:scene3d>
            <a:sp3d contourW="12700"/>
          </a:bodyPr>
          <a:lstStyle/>
          <a:p>
            <a:r>
              <a:rPr lang="zh-CN" altLang="en-US" sz="4000" dirty="0">
                <a:solidFill>
                  <a:schemeClr val="tx1">
                    <a:lumMod val="75000"/>
                    <a:lumOff val="25000"/>
                  </a:schemeClr>
                </a:solidFill>
                <a:ea typeface="字魂58号-创中黑" panose="00000500000000000000" pitchFamily="2" charset="-122"/>
                <a:sym typeface="字魂58号-创中黑" panose="00000500000000000000" pitchFamily="2" charset="-122"/>
              </a:rPr>
              <a:t>基础功能实现</a:t>
            </a:r>
            <a:endParaRPr lang="zh-CN" altLang="en-US" sz="4000" dirty="0">
              <a:solidFill>
                <a:schemeClr val="tx1">
                  <a:lumMod val="75000"/>
                  <a:lumOff val="25000"/>
                </a:schemeClr>
              </a:solidFill>
              <a:ea typeface="字魂58号-创中黑" panose="00000500000000000000" pitchFamily="2" charset="-122"/>
              <a:sym typeface="字魂58号-创中黑" panose="00000500000000000000" pitchFamily="2" charset="-122"/>
            </a:endParaRPr>
          </a:p>
        </p:txBody>
      </p:sp>
      <p:sp>
        <p:nvSpPr>
          <p:cNvPr id="19" name="文本框 18"/>
          <p:cNvSpPr txBox="1"/>
          <p:nvPr/>
        </p:nvSpPr>
        <p:spPr>
          <a:xfrm>
            <a:off x="4859909" y="3731960"/>
            <a:ext cx="6258035" cy="509270"/>
          </a:xfrm>
          <a:prstGeom prst="rect">
            <a:avLst/>
          </a:prstGeom>
          <a:noFill/>
        </p:spPr>
        <p:txBody>
          <a:bodyPr wrap="square" rtlCol="0">
            <a:spAutoFit/>
            <a:scene3d>
              <a:camera prst="orthographicFront"/>
              <a:lightRig rig="threePt" dir="t"/>
            </a:scene3d>
            <a:sp3d contourW="12700"/>
          </a:bodyPr>
          <a:lstStyle/>
          <a:p>
            <a:r>
              <a:rPr lang="en-US" altLang="zh-CN" sz="1355" dirty="0">
                <a:solidFill>
                  <a:schemeClr val="tx1">
                    <a:lumMod val="50000"/>
                    <a:lumOff val="50000"/>
                  </a:schemeClr>
                </a:solidFill>
                <a:ea typeface="字魂58号-创中黑" panose="00000500000000000000" pitchFamily="2" charset="-122"/>
                <a:cs typeface="+mn-lt"/>
                <a:sym typeface="字魂58号-创中黑" panose="00000500000000000000" pitchFamily="2" charset="-122"/>
              </a:rPr>
              <a:t>The user can demonstrate on a projector or computer, or print the presentation and make it into a film to be used in a wider field</a:t>
            </a:r>
            <a:endParaRPr lang="en-US" altLang="zh-CN" sz="1355" dirty="0">
              <a:solidFill>
                <a:schemeClr val="tx1">
                  <a:lumMod val="50000"/>
                  <a:lumOff val="50000"/>
                </a:schemeClr>
              </a:solidFill>
              <a:ea typeface="字魂58号-创中黑" panose="00000500000000000000" pitchFamily="2" charset="-122"/>
              <a:cs typeface="+mn-lt"/>
              <a:sym typeface="字魂58号-创中黑" panose="00000500000000000000" pitchFamily="2" charset="-122"/>
            </a:endParaRPr>
          </a:p>
        </p:txBody>
      </p:sp>
      <p:sp>
        <p:nvSpPr>
          <p:cNvPr id="20" name="任意多边形 19"/>
          <p:cNvSpPr/>
          <p:nvPr/>
        </p:nvSpPr>
        <p:spPr>
          <a:xfrm>
            <a:off x="10445469" y="5500915"/>
            <a:ext cx="1746531" cy="1357087"/>
          </a:xfrm>
          <a:custGeom>
            <a:avLst/>
            <a:gdLst>
              <a:gd name="connsiteX0" fmla="*/ 1319464 w 1319464"/>
              <a:gd name="connsiteY0" fmla="*/ 0 h 1025247"/>
              <a:gd name="connsiteX1" fmla="*/ 1319464 w 1319464"/>
              <a:gd name="connsiteY1" fmla="*/ 1025247 h 1025247"/>
              <a:gd name="connsiteX2" fmla="*/ 0 w 1319464"/>
              <a:gd name="connsiteY2" fmla="*/ 1025247 h 1025247"/>
            </a:gdLst>
            <a:ahLst/>
            <a:cxnLst>
              <a:cxn ang="0">
                <a:pos x="connsiteX0" y="connsiteY0"/>
              </a:cxn>
              <a:cxn ang="0">
                <a:pos x="connsiteX1" y="connsiteY1"/>
              </a:cxn>
              <a:cxn ang="0">
                <a:pos x="connsiteX2" y="connsiteY2"/>
              </a:cxn>
            </a:cxnLst>
            <a:rect l="l" t="t" r="r" b="b"/>
            <a:pathLst>
              <a:path w="1319464" h="1025247">
                <a:moveTo>
                  <a:pt x="1319464" y="0"/>
                </a:moveTo>
                <a:lnTo>
                  <a:pt x="1319464" y="1025247"/>
                </a:lnTo>
                <a:lnTo>
                  <a:pt x="0" y="1025247"/>
                </a:lnTo>
                <a:close/>
              </a:path>
            </a:pathLst>
          </a:cu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ea typeface="字魂58号-创中黑" panose="00000500000000000000" pitchFamily="2" charset="-122"/>
              <a:cs typeface="+mn-lt"/>
              <a:sym typeface="字魂58号-创中黑" panose="00000500000000000000" pitchFamily="2" charset="-122"/>
            </a:endParaRPr>
          </a:p>
        </p:txBody>
      </p:sp>
      <p:cxnSp>
        <p:nvCxnSpPr>
          <p:cNvPr id="21" name="直接连接符 20"/>
          <p:cNvCxnSpPr/>
          <p:nvPr/>
        </p:nvCxnSpPr>
        <p:spPr>
          <a:xfrm flipH="1">
            <a:off x="9727812" y="6378595"/>
            <a:ext cx="578056" cy="479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ppt_w</p:attrName>
                                        </p:attrNameLst>
                                      </p:cBhvr>
                                      <p:tavLst>
                                        <p:tav tm="0">
                                          <p:val>
                                            <p:fltVal val="0"/>
                                          </p:val>
                                        </p:tav>
                                        <p:tav tm="100000">
                                          <p:val>
                                            <p:strVal val="#ppt_w"/>
                                          </p:val>
                                        </p:tav>
                                      </p:tavLst>
                                    </p:anim>
                                    <p:anim calcmode="lin" valueType="num">
                                      <p:cBhvr>
                                        <p:cTn id="17" dur="500" fill="hold"/>
                                        <p:tgtEl>
                                          <p:spTgt spid="15"/>
                                        </p:tgtEl>
                                        <p:attrNameLst>
                                          <p:attrName>ppt_h</p:attrName>
                                        </p:attrNameLst>
                                      </p:cBhvr>
                                      <p:tavLst>
                                        <p:tav tm="0">
                                          <p:val>
                                            <p:fltVal val="0"/>
                                          </p:val>
                                        </p:tav>
                                        <p:tav tm="100000">
                                          <p:val>
                                            <p:strVal val="#ppt_h"/>
                                          </p:val>
                                        </p:tav>
                                      </p:tavLst>
                                    </p:anim>
                                    <p:animEffect transition="in" filter="fade">
                                      <p:cBhvr>
                                        <p:cTn id="18" dur="500"/>
                                        <p:tgtEl>
                                          <p:spTgt spid="15"/>
                                        </p:tgtEl>
                                      </p:cBhvr>
                                    </p:animEffect>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1+#ppt_w/2"/>
                                          </p:val>
                                        </p:tav>
                                        <p:tav tm="100000">
                                          <p:val>
                                            <p:strVal val="#ppt_x"/>
                                          </p:val>
                                        </p:tav>
                                      </p:tavLst>
                                    </p:anim>
                                    <p:anim calcmode="lin" valueType="num">
                                      <p:cBhvr additive="base">
                                        <p:cTn id="23" dur="500" fill="hold"/>
                                        <p:tgtEl>
                                          <p:spTgt spid="17"/>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up)">
                                      <p:cBhvr>
                                        <p:cTn id="35" dur="500"/>
                                        <p:tgtEl>
                                          <p:spTgt spid="14"/>
                                        </p:tgtEl>
                                      </p:cBhvr>
                                    </p:animEffect>
                                  </p:childTnLst>
                                </p:cTn>
                              </p:par>
                              <p:par>
                                <p:cTn id="36" presetID="22" presetClass="entr" presetSubtype="4"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down)">
                                      <p:cBhvr>
                                        <p:cTn id="38" dur="500"/>
                                        <p:tgtEl>
                                          <p:spTgt spid="16"/>
                                        </p:tgtEl>
                                      </p:cBhvr>
                                    </p:animEffect>
                                  </p:childTnLst>
                                </p:cTn>
                              </p:par>
                              <p:par>
                                <p:cTn id="39" presetID="22" presetClass="entr" presetSubtype="1"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up)">
                                      <p:cBhvr>
                                        <p:cTn id="4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5" grpId="0" bldLvl="0" animBg="1"/>
      <p:bldP spid="17" grpId="0"/>
      <p:bldP spid="18" grpId="0"/>
      <p:bldP spid="19" grpId="0"/>
      <p:bldP spid="20"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785361" y="345292"/>
            <a:ext cx="2621280" cy="583565"/>
          </a:xfrm>
          <a:prstGeom prst="rect">
            <a:avLst/>
          </a:prstGeom>
          <a:noFill/>
        </p:spPr>
        <p:txBody>
          <a:bodyPr wrap="none" rtlCol="0">
            <a:spAutoFit/>
            <a:scene3d>
              <a:camera prst="orthographicFront"/>
              <a:lightRig rig="threePt" dir="t"/>
            </a:scene3d>
            <a:sp3d contourW="12700"/>
          </a:bodyPr>
          <a:lstStyle/>
          <a:p>
            <a:pPr algn="ctr"/>
            <a:r>
              <a:rPr lang="zh-CN" altLang="en-US" sz="3200" dirty="0">
                <a:solidFill>
                  <a:schemeClr val="tx1">
                    <a:lumMod val="75000"/>
                    <a:lumOff val="25000"/>
                  </a:schemeClr>
                </a:solidFill>
                <a:ea typeface="字魂58号-创中黑" panose="00000500000000000000" pitchFamily="2" charset="-122"/>
                <a:sym typeface="字魂58号-创中黑" panose="00000500000000000000" pitchFamily="2" charset="-122"/>
              </a:rPr>
              <a:t>基础功能实现</a:t>
            </a:r>
            <a:endParaRPr lang="zh-CN" altLang="en-US" sz="3200" dirty="0">
              <a:ea typeface="字魂58号-创中黑" panose="00000500000000000000" pitchFamily="2" charset="-122"/>
              <a:sym typeface="字魂58号-创中黑" panose="00000500000000000000" pitchFamily="2" charset="-122"/>
            </a:endParaRPr>
          </a:p>
        </p:txBody>
      </p:sp>
      <p:sp>
        <p:nvSpPr>
          <p:cNvPr id="17" name="文本框 16"/>
          <p:cNvSpPr txBox="1"/>
          <p:nvPr/>
        </p:nvSpPr>
        <p:spPr>
          <a:xfrm>
            <a:off x="2514599" y="875975"/>
            <a:ext cx="7188203" cy="460375"/>
          </a:xfrm>
          <a:prstGeom prst="rect">
            <a:avLst/>
          </a:prstGeom>
          <a:noFill/>
        </p:spPr>
        <p:txBody>
          <a:bodyPr wrap="square" rtlCol="0">
            <a:spAutoFit/>
            <a:scene3d>
              <a:camera prst="orthographicFront"/>
              <a:lightRig rig="threePt" dir="t"/>
            </a:scene3d>
            <a:sp3d contourW="12700"/>
          </a:bodyPr>
          <a:lstStyle/>
          <a:p>
            <a:pPr algn="ctr"/>
            <a:r>
              <a:rPr lang="en-US" altLang="zh-CN" sz="1200" dirty="0">
                <a:solidFill>
                  <a:schemeClr val="tx1">
                    <a:lumMod val="50000"/>
                    <a:lumOff val="50000"/>
                  </a:schemeClr>
                </a:solidFill>
                <a:ea typeface="字魂58号-创中黑" panose="00000500000000000000" pitchFamily="2" charset="-122"/>
                <a:cs typeface="+mn-lt"/>
                <a:sym typeface="字魂58号-创中黑" panose="00000500000000000000" pitchFamily="2" charset="-122"/>
              </a:rPr>
              <a:t>The user can demonstrate on a projector or computer, or print the presentation and make it into a film to be used in a wider field</a:t>
            </a:r>
            <a:endParaRPr lang="en-US" altLang="zh-CN" sz="1200" dirty="0">
              <a:solidFill>
                <a:schemeClr val="tx1">
                  <a:lumMod val="50000"/>
                  <a:lumOff val="50000"/>
                </a:schemeClr>
              </a:solidFill>
              <a:ea typeface="字魂58号-创中黑" panose="00000500000000000000" pitchFamily="2" charset="-122"/>
              <a:cs typeface="+mn-lt"/>
              <a:sym typeface="字魂58号-创中黑" panose="00000500000000000000" pitchFamily="2" charset="-122"/>
            </a:endParaRPr>
          </a:p>
        </p:txBody>
      </p:sp>
      <p:sp>
        <p:nvSpPr>
          <p:cNvPr id="76" name="文本框 22"/>
          <p:cNvSpPr txBox="1"/>
          <p:nvPr/>
        </p:nvSpPr>
        <p:spPr>
          <a:xfrm>
            <a:off x="8351330" y="3811176"/>
            <a:ext cx="1852295" cy="1141095"/>
          </a:xfrm>
          <a:prstGeom prst="rect">
            <a:avLst/>
          </a:prstGeom>
          <a:noFill/>
        </p:spPr>
        <p:txBody>
          <a:bodyPr wrap="square" lIns="0" tIns="0" rIns="0" bIns="0" anchor="ctr" anchorCtr="1">
            <a:normAutofit/>
          </a:bodyPr>
          <a:lstStyle/>
          <a:p>
            <a:pPr defTabSz="815340">
              <a:lnSpc>
                <a:spcPts val="1500"/>
              </a:lnSpc>
              <a:defRPr/>
            </a:pPr>
            <a:endParaRPr lang="zh-CN" altLang="en-US" sz="1000" dirty="0">
              <a:solidFill>
                <a:srgbClr val="000000"/>
              </a:solidFill>
              <a:ea typeface="字魂58号-创中黑" panose="00000500000000000000" pitchFamily="2" charset="-122"/>
              <a:sym typeface="字魂58号-创中黑" panose="00000500000000000000" pitchFamily="2" charset="-122"/>
            </a:endParaRPr>
          </a:p>
        </p:txBody>
      </p:sp>
      <p:sp>
        <p:nvSpPr>
          <p:cNvPr id="2" name="文本框 1"/>
          <p:cNvSpPr txBox="1"/>
          <p:nvPr/>
        </p:nvSpPr>
        <p:spPr>
          <a:xfrm>
            <a:off x="882650" y="1720850"/>
            <a:ext cx="6739890" cy="922020"/>
          </a:xfrm>
          <a:prstGeom prst="rect">
            <a:avLst/>
          </a:prstGeom>
          <a:noFill/>
        </p:spPr>
        <p:txBody>
          <a:bodyPr wrap="square" rtlCol="0">
            <a:spAutoFit/>
          </a:bodyPr>
          <a:p>
            <a:r>
              <a:rPr lang="zh-CN" altLang="en-US"/>
              <a:t>棋盘</a:t>
            </a:r>
            <a:r>
              <a:rPr lang="zh-CN" altLang="en-US"/>
              <a:t>绘制：</a:t>
            </a:r>
            <a:endParaRPr lang="zh-CN" altLang="en-US"/>
          </a:p>
          <a:p>
            <a:r>
              <a:rPr lang="en-US" altLang="zh-CN"/>
              <a:t>	</a:t>
            </a:r>
            <a:r>
              <a:rPr lang="zh-CN" altLang="en-US"/>
              <a:t>因为增加了棋盘自定义，所以没用采用书上的位图，改为</a:t>
            </a:r>
            <a:r>
              <a:rPr lang="en-US" altLang="zh-CN"/>
              <a:t>MFC</a:t>
            </a:r>
            <a:r>
              <a:rPr lang="zh-CN" altLang="en-US"/>
              <a:t>绘制（先上背景色然后画出轮廓和</a:t>
            </a:r>
            <a:r>
              <a:rPr lang="zh-CN" altLang="en-US"/>
              <a:t>格线）</a:t>
            </a:r>
            <a:endParaRPr lang="zh-CN" altLang="en-US"/>
          </a:p>
        </p:txBody>
      </p:sp>
      <p:pic>
        <p:nvPicPr>
          <p:cNvPr id="3" name="图片 2" descr="capture_20220605160203757"/>
          <p:cNvPicPr>
            <a:picLocks noChangeAspect="1"/>
          </p:cNvPicPr>
          <p:nvPr/>
        </p:nvPicPr>
        <p:blipFill>
          <a:blip r:embed="rId1"/>
          <a:stretch>
            <a:fillRect/>
          </a:stretch>
        </p:blipFill>
        <p:spPr>
          <a:xfrm>
            <a:off x="1101090" y="2950845"/>
            <a:ext cx="3728085" cy="3651250"/>
          </a:xfrm>
          <a:prstGeom prst="rect">
            <a:avLst/>
          </a:prstGeom>
        </p:spPr>
      </p:pic>
      <p:sp>
        <p:nvSpPr>
          <p:cNvPr id="4" name="文本框 3"/>
          <p:cNvSpPr txBox="1"/>
          <p:nvPr/>
        </p:nvSpPr>
        <p:spPr>
          <a:xfrm>
            <a:off x="5334000" y="3295650"/>
            <a:ext cx="4576445" cy="645160"/>
          </a:xfrm>
          <a:prstGeom prst="rect">
            <a:avLst/>
          </a:prstGeom>
          <a:noFill/>
        </p:spPr>
        <p:txBody>
          <a:bodyPr wrap="square" rtlCol="0">
            <a:spAutoFit/>
          </a:bodyPr>
          <a:p>
            <a:r>
              <a:rPr lang="zh-CN" altLang="en-US"/>
              <a:t>由于美观，棋子同样采用绘制</a:t>
            </a:r>
            <a:r>
              <a:rPr lang="zh-CN" altLang="en-US"/>
              <a:t>的方法</a:t>
            </a:r>
            <a:endParaRPr lang="zh-CN" altLang="en-US"/>
          </a:p>
          <a:p>
            <a:r>
              <a:rPr lang="zh-CN" altLang="en-US"/>
              <a:t>棋子绘制原理同</a:t>
            </a:r>
            <a:r>
              <a:rPr lang="zh-CN" altLang="en-US"/>
              <a:t>棋盘</a:t>
            </a:r>
            <a:endParaRPr lang="zh-CN" altLang="en-US"/>
          </a:p>
        </p:txBody>
      </p:sp>
      <p:pic>
        <p:nvPicPr>
          <p:cNvPr id="5" name="图片 4" descr="capture_20220605160916110"/>
          <p:cNvPicPr>
            <a:picLocks noChangeAspect="1"/>
          </p:cNvPicPr>
          <p:nvPr/>
        </p:nvPicPr>
        <p:blipFill>
          <a:blip r:embed="rId2"/>
          <a:stretch>
            <a:fillRect/>
          </a:stretch>
        </p:blipFill>
        <p:spPr>
          <a:xfrm>
            <a:off x="5436870" y="3940810"/>
            <a:ext cx="2753360" cy="26695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直接连接符 58"/>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785361" y="345292"/>
            <a:ext cx="2621280" cy="583565"/>
          </a:xfrm>
          <a:prstGeom prst="rect">
            <a:avLst/>
          </a:prstGeom>
          <a:noFill/>
        </p:spPr>
        <p:txBody>
          <a:bodyPr wrap="none" rtlCol="0">
            <a:spAutoFit/>
            <a:scene3d>
              <a:camera prst="orthographicFront"/>
              <a:lightRig rig="threePt" dir="t"/>
            </a:scene3d>
            <a:sp3d contourW="12700"/>
          </a:bodyPr>
          <a:lstStyle/>
          <a:p>
            <a:pPr algn="ctr"/>
            <a:r>
              <a:rPr lang="zh-CN" altLang="en-US" sz="3200" dirty="0">
                <a:solidFill>
                  <a:schemeClr val="tx1">
                    <a:lumMod val="75000"/>
                    <a:lumOff val="25000"/>
                  </a:schemeClr>
                </a:solidFill>
                <a:ea typeface="字魂58号-创中黑" panose="00000500000000000000" pitchFamily="2" charset="-122"/>
                <a:sym typeface="字魂58号-创中黑" panose="00000500000000000000" pitchFamily="2" charset="-122"/>
              </a:rPr>
              <a:t>基础功能实现</a:t>
            </a:r>
            <a:endParaRPr lang="zh-CN" altLang="en-US"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2" name="文本框 61"/>
          <p:cNvSpPr txBox="1"/>
          <p:nvPr/>
        </p:nvSpPr>
        <p:spPr>
          <a:xfrm>
            <a:off x="2501899" y="868355"/>
            <a:ext cx="7188203" cy="460375"/>
          </a:xfrm>
          <a:prstGeom prst="rect">
            <a:avLst/>
          </a:prstGeom>
          <a:noFill/>
        </p:spPr>
        <p:txBody>
          <a:bodyPr wrap="square" rtlCol="0">
            <a:spAutoFit/>
            <a:scene3d>
              <a:camera prst="orthographicFront"/>
              <a:lightRig rig="threePt" dir="t"/>
            </a:scene3d>
            <a:sp3d contourW="12700"/>
          </a:bodyPr>
          <a:lstStyle/>
          <a:p>
            <a:pPr algn="ctr"/>
            <a:r>
              <a:rPr lang="en-US" altLang="zh-CN" sz="12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The user can demonstrate on a projector or computer, or print the presentation and make it into a film to be used in a wider field</a:t>
            </a:r>
            <a:endParaRPr lang="en-US" altLang="zh-CN" sz="12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 name="文本框 2"/>
          <p:cNvSpPr txBox="1"/>
          <p:nvPr/>
        </p:nvSpPr>
        <p:spPr>
          <a:xfrm>
            <a:off x="640080" y="1500505"/>
            <a:ext cx="8689975" cy="922020"/>
          </a:xfrm>
          <a:prstGeom prst="rect">
            <a:avLst/>
          </a:prstGeom>
          <a:noFill/>
        </p:spPr>
        <p:txBody>
          <a:bodyPr wrap="square" rtlCol="0">
            <a:spAutoFit/>
          </a:bodyPr>
          <a:p>
            <a:r>
              <a:rPr lang="zh-CN" altLang="en-US"/>
              <a:t>棋盘状态的</a:t>
            </a:r>
            <a:r>
              <a:rPr lang="zh-CN" altLang="en-US"/>
              <a:t>储存：</a:t>
            </a:r>
            <a:endParaRPr lang="zh-CN" altLang="en-US"/>
          </a:p>
          <a:p>
            <a:r>
              <a:rPr lang="zh-CN" altLang="en-US"/>
              <a:t>二维数组，</a:t>
            </a:r>
            <a:r>
              <a:rPr lang="en-US" altLang="zh-CN"/>
              <a:t>1</a:t>
            </a:r>
            <a:r>
              <a:rPr lang="zh-CN" altLang="en-US"/>
              <a:t>代表白子，</a:t>
            </a:r>
            <a:r>
              <a:rPr lang="en-US" altLang="zh-CN"/>
              <a:t>-1</a:t>
            </a:r>
            <a:r>
              <a:rPr lang="zh-CN" altLang="en-US"/>
              <a:t>代表黑</a:t>
            </a:r>
            <a:r>
              <a:rPr lang="zh-CN" altLang="en-US"/>
              <a:t>子</a:t>
            </a:r>
            <a:endParaRPr lang="zh-CN" altLang="en-US"/>
          </a:p>
          <a:p>
            <a:r>
              <a:rPr lang="zh-CN" altLang="en-US"/>
              <a:t>没有像书上那样封装棋子，而</a:t>
            </a:r>
            <a:r>
              <a:rPr lang="zh-CN" altLang="en-US"/>
              <a:t>封装整个棋盘状态，程序效率更高并且写的时候更方</a:t>
            </a:r>
            <a:r>
              <a:rPr lang="zh-CN" altLang="en-US"/>
              <a:t>便。</a:t>
            </a:r>
            <a:endParaRPr lang="zh-CN" altLang="en-US"/>
          </a:p>
        </p:txBody>
      </p:sp>
      <p:pic>
        <p:nvPicPr>
          <p:cNvPr id="4" name="图片 3" descr="capture_20220605162205618"/>
          <p:cNvPicPr>
            <a:picLocks noChangeAspect="1"/>
          </p:cNvPicPr>
          <p:nvPr/>
        </p:nvPicPr>
        <p:blipFill>
          <a:blip r:embed="rId1"/>
          <a:stretch>
            <a:fillRect/>
          </a:stretch>
        </p:blipFill>
        <p:spPr>
          <a:xfrm>
            <a:off x="1495425" y="3190240"/>
            <a:ext cx="6802120" cy="28168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4785361" y="345292"/>
            <a:ext cx="2621280" cy="583565"/>
          </a:xfrm>
          <a:prstGeom prst="rect">
            <a:avLst/>
          </a:prstGeom>
          <a:noFill/>
        </p:spPr>
        <p:txBody>
          <a:bodyPr wrap="none" rtlCol="0">
            <a:spAutoFit/>
            <a:scene3d>
              <a:camera prst="orthographicFront"/>
              <a:lightRig rig="threePt" dir="t"/>
            </a:scene3d>
            <a:sp3d contourW="12700"/>
          </a:bodyPr>
          <a:lstStyle/>
          <a:p>
            <a:pPr algn="ctr"/>
            <a:r>
              <a:rPr lang="zh-CN" altLang="en-US" sz="3200" dirty="0">
                <a:solidFill>
                  <a:schemeClr val="tx1">
                    <a:lumMod val="75000"/>
                    <a:lumOff val="25000"/>
                  </a:schemeClr>
                </a:solidFill>
                <a:ea typeface="字魂58号-创中黑" panose="00000500000000000000" pitchFamily="2" charset="-122"/>
                <a:sym typeface="字魂58号-创中黑" panose="00000500000000000000" pitchFamily="2" charset="-122"/>
              </a:rPr>
              <a:t>基础功能实现</a:t>
            </a:r>
            <a:endParaRPr lang="zh-CN" altLang="en-US"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5" name="文本框 44"/>
          <p:cNvSpPr txBox="1"/>
          <p:nvPr/>
        </p:nvSpPr>
        <p:spPr>
          <a:xfrm>
            <a:off x="2514599" y="875975"/>
            <a:ext cx="7188203" cy="460375"/>
          </a:xfrm>
          <a:prstGeom prst="rect">
            <a:avLst/>
          </a:prstGeom>
          <a:noFill/>
        </p:spPr>
        <p:txBody>
          <a:bodyPr wrap="square" rtlCol="0">
            <a:spAutoFit/>
            <a:scene3d>
              <a:camera prst="orthographicFront"/>
              <a:lightRig rig="threePt" dir="t"/>
            </a:scene3d>
            <a:sp3d contourW="12700"/>
          </a:bodyPr>
          <a:lstStyle/>
          <a:p>
            <a:pPr algn="ctr"/>
            <a:r>
              <a:rPr lang="en-US" altLang="zh-CN" sz="12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The user can demonstrate on a projector or computer, or print the presentation and make it into a film to be used in a wider field</a:t>
            </a:r>
            <a:endParaRPr lang="en-US" altLang="zh-CN" sz="12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 name="文本框 1"/>
          <p:cNvSpPr txBox="1"/>
          <p:nvPr/>
        </p:nvSpPr>
        <p:spPr>
          <a:xfrm>
            <a:off x="882650" y="1875790"/>
            <a:ext cx="6077585" cy="1198880"/>
          </a:xfrm>
          <a:prstGeom prst="rect">
            <a:avLst/>
          </a:prstGeom>
          <a:noFill/>
        </p:spPr>
        <p:txBody>
          <a:bodyPr wrap="square" rtlCol="0">
            <a:spAutoFit/>
          </a:bodyPr>
          <a:p>
            <a:r>
              <a:rPr lang="zh-CN" altLang="en-US">
                <a:sym typeface="+mn-ea"/>
              </a:rPr>
              <a:t>重要功能：输赢判定</a:t>
            </a:r>
            <a:endParaRPr lang="zh-CN" altLang="en-US"/>
          </a:p>
          <a:p>
            <a:r>
              <a:rPr lang="zh-CN" altLang="en-US">
                <a:sym typeface="+mn-ea"/>
              </a:rPr>
              <a:t>主要判定垂直、水平、左斜、右斜四个方向的输赢情况</a:t>
            </a:r>
            <a:endParaRPr lang="zh-CN" altLang="en-US"/>
          </a:p>
          <a:p>
            <a:r>
              <a:rPr lang="zh-CN" altLang="en-US">
                <a:sym typeface="+mn-ea"/>
              </a:rPr>
              <a:t>特殊：棋盘下满，游戏结束</a:t>
            </a:r>
            <a:endParaRPr lang="zh-CN" altLang="en-US"/>
          </a:p>
          <a:p>
            <a:endParaRPr lang="zh-CN" altLang="en-US"/>
          </a:p>
        </p:txBody>
      </p:sp>
      <p:pic>
        <p:nvPicPr>
          <p:cNvPr id="3" name="图片 2" descr="capture_20220605162707219"/>
          <p:cNvPicPr>
            <a:picLocks noChangeAspect="1"/>
          </p:cNvPicPr>
          <p:nvPr/>
        </p:nvPicPr>
        <p:blipFill>
          <a:blip r:embed="rId1"/>
          <a:stretch>
            <a:fillRect/>
          </a:stretch>
        </p:blipFill>
        <p:spPr>
          <a:xfrm>
            <a:off x="1133475" y="2816860"/>
            <a:ext cx="4867910" cy="3034665"/>
          </a:xfrm>
          <a:prstGeom prst="rect">
            <a:avLst/>
          </a:prstGeom>
        </p:spPr>
      </p:pic>
      <p:sp>
        <p:nvSpPr>
          <p:cNvPr id="4" name="文本框 3"/>
          <p:cNvSpPr txBox="1"/>
          <p:nvPr/>
        </p:nvSpPr>
        <p:spPr>
          <a:xfrm>
            <a:off x="1301750" y="5922645"/>
            <a:ext cx="3937000" cy="368300"/>
          </a:xfrm>
          <a:prstGeom prst="rect">
            <a:avLst/>
          </a:prstGeom>
          <a:noFill/>
        </p:spPr>
        <p:txBody>
          <a:bodyPr wrap="square" rtlCol="0">
            <a:spAutoFit/>
          </a:bodyPr>
          <a:p>
            <a:r>
              <a:rPr lang="zh-CN" altLang="en-US"/>
              <a:t>垂直</a:t>
            </a:r>
            <a:r>
              <a:rPr lang="zh-CN" altLang="en-US"/>
              <a:t>判定</a:t>
            </a:r>
            <a:endParaRPr lang="zh-CN" altLang="en-US"/>
          </a:p>
        </p:txBody>
      </p:sp>
      <p:pic>
        <p:nvPicPr>
          <p:cNvPr id="5" name="图片 4" descr="capture_20220605162655328"/>
          <p:cNvPicPr>
            <a:picLocks noChangeAspect="1"/>
          </p:cNvPicPr>
          <p:nvPr/>
        </p:nvPicPr>
        <p:blipFill>
          <a:blip r:embed="rId2"/>
          <a:stretch>
            <a:fillRect/>
          </a:stretch>
        </p:blipFill>
        <p:spPr>
          <a:xfrm>
            <a:off x="6335395" y="3074670"/>
            <a:ext cx="4460240" cy="2609215"/>
          </a:xfrm>
          <a:prstGeom prst="rect">
            <a:avLst/>
          </a:prstGeom>
        </p:spPr>
      </p:pic>
      <p:sp>
        <p:nvSpPr>
          <p:cNvPr id="6" name="文本框 5"/>
          <p:cNvSpPr txBox="1"/>
          <p:nvPr/>
        </p:nvSpPr>
        <p:spPr>
          <a:xfrm>
            <a:off x="6246495" y="5826760"/>
            <a:ext cx="1716405" cy="368300"/>
          </a:xfrm>
          <a:prstGeom prst="rect">
            <a:avLst/>
          </a:prstGeom>
          <a:noFill/>
        </p:spPr>
        <p:txBody>
          <a:bodyPr wrap="square" rtlCol="0">
            <a:spAutoFit/>
          </a:bodyPr>
          <a:p>
            <a:r>
              <a:rPr lang="zh-CN" altLang="en-US"/>
              <a:t>右斜</a:t>
            </a:r>
            <a:r>
              <a:rPr lang="zh-CN" altLang="en-US"/>
              <a:t>判定</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785361" y="345292"/>
            <a:ext cx="2621280" cy="583565"/>
          </a:xfrm>
          <a:prstGeom prst="rect">
            <a:avLst/>
          </a:prstGeom>
          <a:noFill/>
        </p:spPr>
        <p:txBody>
          <a:bodyPr wrap="none" rtlCol="0">
            <a:spAutoFit/>
            <a:scene3d>
              <a:camera prst="orthographicFront"/>
              <a:lightRig rig="threePt" dir="t"/>
            </a:scene3d>
            <a:sp3d contourW="12700"/>
          </a:bodyPr>
          <a:lstStyle/>
          <a:p>
            <a:pPr algn="ctr"/>
            <a:r>
              <a:rPr lang="zh-CN" altLang="en-US" sz="3200" dirty="0">
                <a:solidFill>
                  <a:schemeClr val="tx1">
                    <a:lumMod val="75000"/>
                    <a:lumOff val="25000"/>
                  </a:schemeClr>
                </a:solidFill>
                <a:ea typeface="字魂58号-创中黑" panose="00000500000000000000" pitchFamily="2" charset="-122"/>
                <a:sym typeface="字魂58号-创中黑" panose="00000500000000000000" pitchFamily="2" charset="-122"/>
              </a:rPr>
              <a:t>基础功能实现</a:t>
            </a:r>
            <a:endParaRPr lang="zh-CN" altLang="en-US"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0" name="文本框 19"/>
          <p:cNvSpPr txBox="1"/>
          <p:nvPr/>
        </p:nvSpPr>
        <p:spPr>
          <a:xfrm>
            <a:off x="2514599" y="875975"/>
            <a:ext cx="7188203" cy="460375"/>
          </a:xfrm>
          <a:prstGeom prst="rect">
            <a:avLst/>
          </a:prstGeom>
          <a:noFill/>
        </p:spPr>
        <p:txBody>
          <a:bodyPr wrap="square" rtlCol="0">
            <a:spAutoFit/>
            <a:scene3d>
              <a:camera prst="orthographicFront"/>
              <a:lightRig rig="threePt" dir="t"/>
            </a:scene3d>
            <a:sp3d contourW="12700"/>
          </a:bodyPr>
          <a:lstStyle/>
          <a:p>
            <a:pPr algn="ctr"/>
            <a:r>
              <a:rPr lang="en-US" altLang="zh-CN" sz="12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The user can demonstrate on a projector or computer, or print the presentation and make it into a film to be used in a wider field</a:t>
            </a:r>
            <a:endParaRPr lang="en-US" altLang="zh-CN" sz="12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pic>
        <p:nvPicPr>
          <p:cNvPr id="2" name="图片 1" descr="capture_20220605162646954"/>
          <p:cNvPicPr>
            <a:picLocks noChangeAspect="1"/>
          </p:cNvPicPr>
          <p:nvPr/>
        </p:nvPicPr>
        <p:blipFill>
          <a:blip r:embed="rId1"/>
          <a:stretch>
            <a:fillRect/>
          </a:stretch>
        </p:blipFill>
        <p:spPr>
          <a:xfrm>
            <a:off x="6504940" y="1844675"/>
            <a:ext cx="4819650" cy="2717800"/>
          </a:xfrm>
          <a:prstGeom prst="rect">
            <a:avLst/>
          </a:prstGeom>
        </p:spPr>
      </p:pic>
      <p:pic>
        <p:nvPicPr>
          <p:cNvPr id="3" name="图片 2" descr="capture_20220605162640685"/>
          <p:cNvPicPr>
            <a:picLocks noChangeAspect="1"/>
          </p:cNvPicPr>
          <p:nvPr/>
        </p:nvPicPr>
        <p:blipFill>
          <a:blip r:embed="rId2"/>
          <a:stretch>
            <a:fillRect/>
          </a:stretch>
        </p:blipFill>
        <p:spPr>
          <a:xfrm>
            <a:off x="853440" y="1781175"/>
            <a:ext cx="4885055" cy="2781300"/>
          </a:xfrm>
          <a:prstGeom prst="rect">
            <a:avLst/>
          </a:prstGeom>
        </p:spPr>
      </p:pic>
      <p:sp>
        <p:nvSpPr>
          <p:cNvPr id="4" name="文本框 3"/>
          <p:cNvSpPr txBox="1"/>
          <p:nvPr/>
        </p:nvSpPr>
        <p:spPr>
          <a:xfrm>
            <a:off x="808990" y="4730750"/>
            <a:ext cx="2722245" cy="368300"/>
          </a:xfrm>
          <a:prstGeom prst="rect">
            <a:avLst/>
          </a:prstGeom>
          <a:noFill/>
        </p:spPr>
        <p:txBody>
          <a:bodyPr wrap="square" rtlCol="0">
            <a:spAutoFit/>
          </a:bodyPr>
          <a:p>
            <a:r>
              <a:rPr lang="zh-CN" altLang="en-US"/>
              <a:t>水平</a:t>
            </a:r>
            <a:r>
              <a:rPr lang="zh-CN" altLang="en-US"/>
              <a:t>判定</a:t>
            </a:r>
            <a:endParaRPr lang="zh-CN" altLang="en-US"/>
          </a:p>
        </p:txBody>
      </p:sp>
      <p:sp>
        <p:nvSpPr>
          <p:cNvPr id="5" name="文本框 4"/>
          <p:cNvSpPr txBox="1"/>
          <p:nvPr/>
        </p:nvSpPr>
        <p:spPr>
          <a:xfrm>
            <a:off x="6584950" y="4730750"/>
            <a:ext cx="4274820" cy="368300"/>
          </a:xfrm>
          <a:prstGeom prst="rect">
            <a:avLst/>
          </a:prstGeom>
          <a:noFill/>
        </p:spPr>
        <p:txBody>
          <a:bodyPr wrap="square" rtlCol="0">
            <a:spAutoFit/>
          </a:bodyPr>
          <a:p>
            <a:r>
              <a:rPr lang="zh-CN" altLang="en-US"/>
              <a:t>左斜</a:t>
            </a:r>
            <a:r>
              <a:rPr lang="zh-CN" altLang="en-US"/>
              <a:t>判定</a:t>
            </a:r>
            <a:endParaRPr lang="zh-CN" altLang="en-US"/>
          </a:p>
        </p:txBody>
      </p:sp>
      <p:sp>
        <p:nvSpPr>
          <p:cNvPr id="6" name="文本框 5"/>
          <p:cNvSpPr txBox="1"/>
          <p:nvPr/>
        </p:nvSpPr>
        <p:spPr>
          <a:xfrm>
            <a:off x="926465" y="5334000"/>
            <a:ext cx="5578475" cy="645160"/>
          </a:xfrm>
          <a:prstGeom prst="rect">
            <a:avLst/>
          </a:prstGeom>
          <a:noFill/>
        </p:spPr>
        <p:txBody>
          <a:bodyPr wrap="square" rtlCol="0">
            <a:spAutoFit/>
          </a:bodyPr>
          <a:p>
            <a:r>
              <a:rPr lang="zh-CN" altLang="en-US"/>
              <a:t>一点点的小优化：书上判定时扫了整个棋盘，其实只要判断刚落下的那个子所在的行列和</a:t>
            </a:r>
            <a:r>
              <a:rPr lang="en-US" altLang="zh-CN"/>
              <a:t>”/” “ \”</a:t>
            </a:r>
            <a:r>
              <a:rPr lang="zh-CN" altLang="en-US"/>
              <a:t>就</a:t>
            </a:r>
            <a:r>
              <a:rPr lang="zh-CN" altLang="en-US"/>
              <a:t>行了</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12"/>
          <p:cNvSpPr/>
          <p:nvPr/>
        </p:nvSpPr>
        <p:spPr>
          <a:xfrm rot="16200000" flipV="1">
            <a:off x="-1099284" y="1444859"/>
            <a:ext cx="6166851" cy="3968283"/>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14" name="直接连接符 13"/>
          <p:cNvCxnSpPr/>
          <p:nvPr/>
        </p:nvCxnSpPr>
        <p:spPr>
          <a:xfrm flipH="1">
            <a:off x="9535887" y="-1743"/>
            <a:ext cx="2656115" cy="2202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等腰三角形 14"/>
          <p:cNvSpPr/>
          <p:nvPr/>
        </p:nvSpPr>
        <p:spPr>
          <a:xfrm rot="16200000" flipV="1">
            <a:off x="3899720" y="2151953"/>
            <a:ext cx="1015660" cy="653564"/>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16" name="直接连接符 15"/>
          <p:cNvCxnSpPr/>
          <p:nvPr/>
        </p:nvCxnSpPr>
        <p:spPr>
          <a:xfrm flipH="1">
            <a:off x="3578217" y="4767072"/>
            <a:ext cx="1156115" cy="9588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840859" y="1970901"/>
            <a:ext cx="2849880" cy="1014730"/>
          </a:xfrm>
          <a:prstGeom prst="rect">
            <a:avLst/>
          </a:prstGeom>
          <a:noFill/>
        </p:spPr>
        <p:txBody>
          <a:bodyPr wrap="none" rtlCol="0">
            <a:spAutoFit/>
            <a:scene3d>
              <a:camera prst="orthographicFront"/>
              <a:lightRig rig="threePt" dir="t"/>
            </a:scene3d>
            <a:sp3d contourW="12700"/>
          </a:bodyPr>
          <a:lstStyle/>
          <a:p>
            <a:r>
              <a:rPr lang="en-US" altLang="zh-CN" sz="6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PART 02</a:t>
            </a:r>
            <a:endParaRPr lang="zh-CN" altLang="en-US" sz="6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8" name="文本框 17"/>
          <p:cNvSpPr txBox="1"/>
          <p:nvPr/>
        </p:nvSpPr>
        <p:spPr>
          <a:xfrm>
            <a:off x="4840859" y="3038719"/>
            <a:ext cx="3230880" cy="706755"/>
          </a:xfrm>
          <a:prstGeom prst="rect">
            <a:avLst/>
          </a:prstGeom>
          <a:noFill/>
        </p:spPr>
        <p:txBody>
          <a:bodyPr wrap="none" rtlCol="0">
            <a:spAutoFit/>
            <a:scene3d>
              <a:camera prst="orthographicFront"/>
              <a:lightRig rig="threePt" dir="t"/>
            </a:scene3d>
            <a:sp3d contourW="12700"/>
          </a:bodyPr>
          <a:lstStyle/>
          <a:p>
            <a:r>
              <a:rPr lang="zh-CN" altLang="en-US" sz="4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附加功能</a:t>
            </a:r>
            <a:r>
              <a:rPr lang="zh-CN" altLang="en-US" sz="4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实现</a:t>
            </a:r>
            <a:endParaRPr lang="zh-CN" altLang="en-US" sz="4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9" name="文本框 18"/>
          <p:cNvSpPr txBox="1"/>
          <p:nvPr/>
        </p:nvSpPr>
        <p:spPr>
          <a:xfrm>
            <a:off x="4859909" y="3731960"/>
            <a:ext cx="6258035" cy="509270"/>
          </a:xfrm>
          <a:prstGeom prst="rect">
            <a:avLst/>
          </a:prstGeom>
          <a:noFill/>
        </p:spPr>
        <p:txBody>
          <a:bodyPr wrap="square" rtlCol="0">
            <a:spAutoFit/>
            <a:scene3d>
              <a:camera prst="orthographicFront"/>
              <a:lightRig rig="threePt" dir="t"/>
            </a:scene3d>
            <a:sp3d contourW="12700"/>
          </a:bodyPr>
          <a:lstStyle/>
          <a:p>
            <a:r>
              <a:rPr lang="en-US" altLang="zh-CN" sz="1355"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The user can demonstrate on a projector or computer, or print the presentation and make it into a film to be used in a wider field</a:t>
            </a:r>
            <a:endParaRPr lang="en-US" altLang="zh-CN" sz="1355"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0" name="任意多边形 19"/>
          <p:cNvSpPr/>
          <p:nvPr/>
        </p:nvSpPr>
        <p:spPr>
          <a:xfrm>
            <a:off x="10445469" y="5500915"/>
            <a:ext cx="1746531" cy="1357087"/>
          </a:xfrm>
          <a:custGeom>
            <a:avLst/>
            <a:gdLst>
              <a:gd name="connsiteX0" fmla="*/ 1319464 w 1319464"/>
              <a:gd name="connsiteY0" fmla="*/ 0 h 1025247"/>
              <a:gd name="connsiteX1" fmla="*/ 1319464 w 1319464"/>
              <a:gd name="connsiteY1" fmla="*/ 1025247 h 1025247"/>
              <a:gd name="connsiteX2" fmla="*/ 0 w 1319464"/>
              <a:gd name="connsiteY2" fmla="*/ 1025247 h 1025247"/>
            </a:gdLst>
            <a:ahLst/>
            <a:cxnLst>
              <a:cxn ang="0">
                <a:pos x="connsiteX0" y="connsiteY0"/>
              </a:cxn>
              <a:cxn ang="0">
                <a:pos x="connsiteX1" y="connsiteY1"/>
              </a:cxn>
              <a:cxn ang="0">
                <a:pos x="connsiteX2" y="connsiteY2"/>
              </a:cxn>
            </a:cxnLst>
            <a:rect l="l" t="t" r="r" b="b"/>
            <a:pathLst>
              <a:path w="1319464" h="1025247">
                <a:moveTo>
                  <a:pt x="1319464" y="0"/>
                </a:moveTo>
                <a:lnTo>
                  <a:pt x="1319464" y="1025247"/>
                </a:lnTo>
                <a:lnTo>
                  <a:pt x="0" y="1025247"/>
                </a:lnTo>
                <a:close/>
              </a:path>
            </a:pathLst>
          </a:cu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21" name="直接连接符 20"/>
          <p:cNvCxnSpPr/>
          <p:nvPr/>
        </p:nvCxnSpPr>
        <p:spPr>
          <a:xfrm flipH="1">
            <a:off x="9727812" y="6378595"/>
            <a:ext cx="578056" cy="479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ppt_w</p:attrName>
                                        </p:attrNameLst>
                                      </p:cBhvr>
                                      <p:tavLst>
                                        <p:tav tm="0">
                                          <p:val>
                                            <p:fltVal val="0"/>
                                          </p:val>
                                        </p:tav>
                                        <p:tav tm="100000">
                                          <p:val>
                                            <p:strVal val="#ppt_w"/>
                                          </p:val>
                                        </p:tav>
                                      </p:tavLst>
                                    </p:anim>
                                    <p:anim calcmode="lin" valueType="num">
                                      <p:cBhvr>
                                        <p:cTn id="17" dur="500" fill="hold"/>
                                        <p:tgtEl>
                                          <p:spTgt spid="15"/>
                                        </p:tgtEl>
                                        <p:attrNameLst>
                                          <p:attrName>ppt_h</p:attrName>
                                        </p:attrNameLst>
                                      </p:cBhvr>
                                      <p:tavLst>
                                        <p:tav tm="0">
                                          <p:val>
                                            <p:fltVal val="0"/>
                                          </p:val>
                                        </p:tav>
                                        <p:tav tm="100000">
                                          <p:val>
                                            <p:strVal val="#ppt_h"/>
                                          </p:val>
                                        </p:tav>
                                      </p:tavLst>
                                    </p:anim>
                                    <p:animEffect transition="in" filter="fade">
                                      <p:cBhvr>
                                        <p:cTn id="18" dur="500"/>
                                        <p:tgtEl>
                                          <p:spTgt spid="15"/>
                                        </p:tgtEl>
                                      </p:cBhvr>
                                    </p:animEffect>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1+#ppt_w/2"/>
                                          </p:val>
                                        </p:tav>
                                        <p:tav tm="100000">
                                          <p:val>
                                            <p:strVal val="#ppt_x"/>
                                          </p:val>
                                        </p:tav>
                                      </p:tavLst>
                                    </p:anim>
                                    <p:anim calcmode="lin" valueType="num">
                                      <p:cBhvr additive="base">
                                        <p:cTn id="23" dur="500" fill="hold"/>
                                        <p:tgtEl>
                                          <p:spTgt spid="17"/>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up)">
                                      <p:cBhvr>
                                        <p:cTn id="35" dur="500"/>
                                        <p:tgtEl>
                                          <p:spTgt spid="14"/>
                                        </p:tgtEl>
                                      </p:cBhvr>
                                    </p:animEffect>
                                  </p:childTnLst>
                                </p:cTn>
                              </p:par>
                              <p:par>
                                <p:cTn id="36" presetID="22" presetClass="entr" presetSubtype="4"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down)">
                                      <p:cBhvr>
                                        <p:cTn id="38" dur="500"/>
                                        <p:tgtEl>
                                          <p:spTgt spid="16"/>
                                        </p:tgtEl>
                                      </p:cBhvr>
                                    </p:animEffect>
                                  </p:childTnLst>
                                </p:cTn>
                              </p:par>
                              <p:par>
                                <p:cTn id="39" presetID="22" presetClass="entr" presetSubtype="1"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up)">
                                      <p:cBhvr>
                                        <p:cTn id="4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5" grpId="0" bldLvl="0" animBg="1"/>
      <p:bldP spid="17" grpId="0"/>
      <p:bldP spid="18" grpId="0"/>
      <p:bldP spid="19" grpId="0"/>
      <p:bldP spid="20"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直接连接符 37"/>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4785363" y="345292"/>
            <a:ext cx="2621280" cy="583565"/>
          </a:xfrm>
          <a:prstGeom prst="rect">
            <a:avLst/>
          </a:prstGeom>
          <a:noFill/>
        </p:spPr>
        <p:txBody>
          <a:bodyPr wrap="none" rtlCol="0">
            <a:spAutoFit/>
            <a:scene3d>
              <a:camera prst="orthographicFront"/>
              <a:lightRig rig="threePt" dir="t"/>
            </a:scene3d>
            <a:sp3d contourW="12700"/>
          </a:bodyPr>
          <a:lstStyle/>
          <a:p>
            <a:pPr algn="ctr"/>
            <a:r>
              <a:rPr lang="zh-CN" altLang="en-US" sz="3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附加功能实现</a:t>
            </a:r>
            <a:endParaRPr lang="zh-CN" altLang="en-US"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1" name="文本框 40"/>
          <p:cNvSpPr txBox="1"/>
          <p:nvPr/>
        </p:nvSpPr>
        <p:spPr>
          <a:xfrm>
            <a:off x="2514599" y="875975"/>
            <a:ext cx="7188203" cy="460375"/>
          </a:xfrm>
          <a:prstGeom prst="rect">
            <a:avLst/>
          </a:prstGeom>
          <a:noFill/>
        </p:spPr>
        <p:txBody>
          <a:bodyPr wrap="square" rtlCol="0">
            <a:spAutoFit/>
            <a:scene3d>
              <a:camera prst="orthographicFront"/>
              <a:lightRig rig="threePt" dir="t"/>
            </a:scene3d>
            <a:sp3d contourW="12700"/>
          </a:bodyPr>
          <a:lstStyle/>
          <a:p>
            <a:pPr algn="ctr"/>
            <a:r>
              <a:rPr lang="en-US" altLang="zh-CN" sz="12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The user can demonstrate on a projector or computer, or print the presentation and make it into a film to be used in a wider field</a:t>
            </a:r>
            <a:endParaRPr lang="en-US" altLang="zh-CN" sz="12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 name="文本框 1"/>
          <p:cNvSpPr txBox="1"/>
          <p:nvPr/>
        </p:nvSpPr>
        <p:spPr>
          <a:xfrm>
            <a:off x="1155065" y="1750695"/>
            <a:ext cx="6251575" cy="922020"/>
          </a:xfrm>
          <a:prstGeom prst="rect">
            <a:avLst/>
          </a:prstGeom>
          <a:noFill/>
        </p:spPr>
        <p:txBody>
          <a:bodyPr wrap="square" rtlCol="0">
            <a:spAutoFit/>
          </a:bodyPr>
          <a:p>
            <a:r>
              <a:rPr lang="zh-CN" altLang="en-US"/>
              <a:t>一、悔棋：</a:t>
            </a:r>
            <a:endParaRPr lang="zh-CN" altLang="en-US"/>
          </a:p>
          <a:p>
            <a:r>
              <a:rPr lang="zh-CN" altLang="en-US"/>
              <a:t>只要记录上颗子的状态，然后判断下是否已经游戏结束，没有就还原（修改</a:t>
            </a:r>
            <a:r>
              <a:rPr lang="zh-CN" altLang="en-US"/>
              <a:t>棋盘数组）。</a:t>
            </a:r>
            <a:endParaRPr lang="zh-CN" altLang="en-US"/>
          </a:p>
        </p:txBody>
      </p:sp>
      <p:pic>
        <p:nvPicPr>
          <p:cNvPr id="3" name="图片 2" descr="capture_20220605163729964"/>
          <p:cNvPicPr>
            <a:picLocks noChangeAspect="1"/>
          </p:cNvPicPr>
          <p:nvPr/>
        </p:nvPicPr>
        <p:blipFill>
          <a:blip r:embed="rId1"/>
          <a:stretch>
            <a:fillRect/>
          </a:stretch>
        </p:blipFill>
        <p:spPr>
          <a:xfrm>
            <a:off x="5628005" y="2738755"/>
            <a:ext cx="4527550" cy="3599180"/>
          </a:xfrm>
          <a:prstGeom prst="rect">
            <a:avLst/>
          </a:prstGeom>
        </p:spPr>
      </p:pic>
      <p:pic>
        <p:nvPicPr>
          <p:cNvPr id="4" name="图片 3" descr="capture_20220605163706207"/>
          <p:cNvPicPr>
            <a:picLocks noChangeAspect="1"/>
          </p:cNvPicPr>
          <p:nvPr/>
        </p:nvPicPr>
        <p:blipFill>
          <a:blip r:embed="rId2"/>
          <a:stretch>
            <a:fillRect/>
          </a:stretch>
        </p:blipFill>
        <p:spPr>
          <a:xfrm>
            <a:off x="1155065" y="2738755"/>
            <a:ext cx="3524250" cy="857250"/>
          </a:xfrm>
          <a:prstGeom prst="rect">
            <a:avLst/>
          </a:prstGeom>
        </p:spPr>
      </p:pic>
      <p:pic>
        <p:nvPicPr>
          <p:cNvPr id="5" name="图片 4" descr="capture_20220605164259151"/>
          <p:cNvPicPr>
            <a:picLocks noChangeAspect="1"/>
          </p:cNvPicPr>
          <p:nvPr/>
        </p:nvPicPr>
        <p:blipFill>
          <a:blip r:embed="rId3"/>
          <a:stretch>
            <a:fillRect/>
          </a:stretch>
        </p:blipFill>
        <p:spPr>
          <a:xfrm>
            <a:off x="1250315" y="3494405"/>
            <a:ext cx="3429000" cy="28467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timing>
    <p:tnLst>
      <p:par>
        <p:cTn id="1" dur="indefinite" restart="never" nodeType="tmRoot"/>
      </p:par>
    </p:tnLst>
  </p:timing>
</p:sld>
</file>

<file path=ppt/tags/tag1.xml><?xml version="1.0" encoding="utf-8"?>
<p:tagLst xmlns:p="http://schemas.openxmlformats.org/presentationml/2006/main">
  <p:tag name="ISPRING_PRESENTATION_TITLE" val="PowerPoint 演示文稿"/>
  <p:tag name="ISPRING_FIRST_PUBLISH" val="1"/>
  <p:tag name="COMMONDATA" val="eyJjb3VudCI6MiwiaGRpZCI6IjVhZWQyNDFmN2I0YTcxMWIwNWQwZTIzYWNjNzFjYTcxIiwidXNlckNvdW50Ijoy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88ku">
      <a:majorFont>
        <a:latin typeface="Arial Black"/>
        <a:ea typeface="思源黑体 CN Bold"/>
        <a:cs typeface=""/>
      </a:majorFont>
      <a:minorFont>
        <a:latin typeface="Arial"/>
        <a:ea typeface="思源黑体 CN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2972</Words>
  <Application>WPS 演示</Application>
  <PresentationFormat>宽屏</PresentationFormat>
  <Paragraphs>145</Paragraphs>
  <Slides>16</Slides>
  <Notes>21</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16</vt:i4>
      </vt:variant>
    </vt:vector>
  </HeadingPairs>
  <TitlesOfParts>
    <vt:vector size="34" baseType="lpstr">
      <vt:lpstr>Arial</vt:lpstr>
      <vt:lpstr>宋体</vt:lpstr>
      <vt:lpstr>Wingdings</vt:lpstr>
      <vt:lpstr>Arial</vt:lpstr>
      <vt:lpstr>字魂58号-创中黑</vt:lpstr>
      <vt:lpstr>黑体</vt:lpstr>
      <vt:lpstr>Calibri Light</vt:lpstr>
      <vt:lpstr>Symbol</vt:lpstr>
      <vt:lpstr>华文黑体</vt:lpstr>
      <vt:lpstr>Open Sans</vt:lpstr>
      <vt:lpstr>思源黑体 CN Regular</vt:lpstr>
      <vt:lpstr>微软雅黑</vt:lpstr>
      <vt:lpstr>Arial Unicode MS</vt:lpstr>
      <vt:lpstr>等线</vt:lpstr>
      <vt:lpstr>Lato Regular</vt:lpstr>
      <vt:lpstr>思源黑体 CN Bold</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微信用户</cp:lastModifiedBy>
  <cp:revision>646</cp:revision>
  <dcterms:created xsi:type="dcterms:W3CDTF">2018-06-17T04:53:00Z</dcterms:created>
  <dcterms:modified xsi:type="dcterms:W3CDTF">2022-06-05T09:17:43Z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2052-11.1.0.11744</vt:lpwstr>
  </property>
  <property fmtid="{D5CDD505-2E9C-101B-9397-08002B2CF9AE}" pid="3" name="KSOTemplateUUID">
    <vt:lpwstr>v1.0_mb_I7yqyJvcnXzgF8sUwWA8Vg==</vt:lpwstr>
  </property>
  <property fmtid="{D5CDD505-2E9C-101B-9397-08002B2CF9AE}" pid="4" name="ICV">
    <vt:lpwstr>24D26DB206BF4B8ABD097636BFA60574</vt:lpwstr>
  </property>
</Properties>
</file>