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60" r:id="rId5"/>
    <p:sldId id="261" r:id="rId6"/>
    <p:sldId id="267" r:id="rId7"/>
    <p:sldId id="272" r:id="rId8"/>
    <p:sldId id="273" r:id="rId9"/>
    <p:sldId id="274" r:id="rId10"/>
    <p:sldId id="275" r:id="rId11"/>
    <p:sldId id="276" r:id="rId12"/>
    <p:sldId id="262" r:id="rId13"/>
    <p:sldId id="268" r:id="rId14"/>
    <p:sldId id="284" r:id="rId15"/>
    <p:sldId id="269" r:id="rId16"/>
    <p:sldId id="270" r:id="rId17"/>
    <p:sldId id="271" r:id="rId18"/>
    <p:sldId id="263" r:id="rId19"/>
    <p:sldId id="279" r:id="rId20"/>
    <p:sldId id="280" r:id="rId21"/>
    <p:sldId id="281" r:id="rId22"/>
    <p:sldId id="283" r:id="rId23"/>
    <p:sldId id="27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ABBE4-E9F9-429E-BCD6-FD10D7A88D59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2BEF-F69E-4170-B5AB-70D31B620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04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E2BEF-F69E-4170-B5AB-70D31B6208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noProof="0" dirty="0" smtClean="0"/>
              <a:t>Nous avons implémenté des cas de tests pour nos extracteurs et nos convertisseurs au travers de 2 types de stratégies: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E2BEF-F69E-4170-B5AB-70D31B6208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42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F31E5-A884-47AD-B8A1-DD0E4FD9F70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9BD8-9BB1-4540-B73F-D5C986D29069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C6CAA-0D1D-4443-8CF1-FEF357D78807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7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9ADA-B4C9-4811-B581-B5A76DAC9042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5DAE-30D5-435D-AF98-15E459707E98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69B0-98C5-4CA0-B892-F0DA73A88EAF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1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2D79-BBCE-40B3-88E7-87A14BD9F797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57A-EBC1-4D25-904F-E700CE120579}" type="datetime1">
              <a:rPr lang="fr-FR" smtClean="0"/>
              <a:t>15/01/2019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59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C00E-3BBE-498B-B14A-B28457649D8A}" type="datetime1">
              <a:rPr lang="fr-FR" smtClean="0"/>
              <a:t>15/01/2019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A943-CB14-4268-9639-F89FBA02C8B4}" type="datetime1">
              <a:rPr lang="fr-FR" smtClean="0"/>
              <a:t>15/01/2019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BBD0-2517-44EB-BBAE-E47AD9552D1A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FEE3-C28F-47F7-9197-9110997E10E8}" type="datetime1">
              <a:rPr lang="fr-FR" smtClean="0"/>
              <a:t>15/01/2019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0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AF5F-F6AE-4366-8254-B066C9C0D780}" type="datetime1">
              <a:rPr lang="fr-FR" smtClean="0"/>
              <a:t>15/01/2019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8DFB-9DC5-4DA9-9F63-207258D51B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ibrahima/PDL_2018_2019_GR6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 smtClean="0"/>
              <a:t>Projet «</a:t>
            </a:r>
            <a:r>
              <a:rPr lang="fr-FR" noProof="0" smtClean="0"/>
              <a:t> Wikipédia </a:t>
            </a:r>
            <a:r>
              <a:rPr lang="fr-FR" noProof="0" dirty="0" smtClean="0"/>
              <a:t>Matrix »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62500" lnSpcReduction="20000"/>
          </a:bodyPr>
          <a:lstStyle/>
          <a:p>
            <a:r>
              <a:rPr lang="fr-FR" noProof="0" dirty="0" smtClean="0"/>
              <a:t>Groupe 6</a:t>
            </a:r>
          </a:p>
          <a:p>
            <a:r>
              <a:rPr lang="fr-FR" noProof="0" dirty="0" smtClean="0"/>
              <a:t>Ba </a:t>
            </a:r>
            <a:r>
              <a:rPr lang="fr-FR" dirty="0" smtClean="0"/>
              <a:t>A</a:t>
            </a:r>
            <a:r>
              <a:rPr lang="fr-FR" noProof="0" dirty="0" err="1" smtClean="0"/>
              <a:t>bdoul</a:t>
            </a:r>
            <a:r>
              <a:rPr lang="fr-FR" noProof="0" dirty="0" smtClean="0"/>
              <a:t> </a:t>
            </a:r>
            <a:r>
              <a:rPr lang="fr-FR" dirty="0" smtClean="0"/>
              <a:t>H</a:t>
            </a:r>
            <a:r>
              <a:rPr lang="fr-FR" noProof="0" dirty="0" smtClean="0"/>
              <a:t>amide</a:t>
            </a:r>
          </a:p>
          <a:p>
            <a:r>
              <a:rPr lang="fr-FR" noProof="0" dirty="0" smtClean="0"/>
              <a:t>COULIBALY Mariam</a:t>
            </a:r>
          </a:p>
          <a:p>
            <a:r>
              <a:rPr lang="fr-FR" noProof="0" dirty="0" smtClean="0"/>
              <a:t>SYLLA Mahamadou</a:t>
            </a:r>
          </a:p>
          <a:p>
            <a:r>
              <a:rPr lang="fr-FR" noProof="0" dirty="0" smtClean="0"/>
              <a:t>HAIDARA </a:t>
            </a:r>
            <a:r>
              <a:rPr lang="fr-FR" dirty="0" smtClean="0"/>
              <a:t>I</a:t>
            </a:r>
            <a:r>
              <a:rPr lang="fr-FR" noProof="0" dirty="0" err="1" smtClean="0"/>
              <a:t>brahima</a:t>
            </a:r>
            <a:endParaRPr lang="fr-FR" noProof="0" dirty="0" smtClean="0"/>
          </a:p>
          <a:p>
            <a:endParaRPr lang="fr-FR" dirty="0" smtClean="0"/>
          </a:p>
          <a:p>
            <a:r>
              <a:rPr lang="fr-FR" dirty="0" smtClean="0">
                <a:hlinkClick r:id="rId2"/>
              </a:rPr>
              <a:t>https://github.com/Hibrahima/PDL_2018_2019_GR6/</a:t>
            </a:r>
            <a:endParaRPr lang="fr-FR" dirty="0" smtClean="0"/>
          </a:p>
          <a:p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695528" y="627796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Encadrant</a:t>
            </a:r>
            <a:r>
              <a:rPr lang="en-US" dirty="0" smtClean="0"/>
              <a:t>:  Mathieu </a:t>
            </a:r>
            <a:r>
              <a:rPr lang="en-US" dirty="0" err="1" smtClean="0"/>
              <a:t>Acher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27796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2018  - 2019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2779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15.01.2019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19087"/>
            <a:ext cx="8219256" cy="1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/>
              <a:t>Les tableaux qui ont au moins un td qui contient un div ou un </a:t>
            </a:r>
            <a:r>
              <a:rPr lang="fr-FR" sz="2400" b="1" dirty="0" err="1" smtClean="0"/>
              <a:t>ul</a:t>
            </a:r>
            <a:endParaRPr lang="fr-FR" sz="24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" y="1600200"/>
            <a:ext cx="3911604" cy="4525963"/>
          </a:xfrm>
        </p:spPr>
      </p:pic>
      <p:pic>
        <p:nvPicPr>
          <p:cNvPr id="6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21489"/>
            <a:ext cx="4038600" cy="45046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/>
              <a:t>Tout tableau qui contient les classes </a:t>
            </a:r>
            <a:r>
              <a:rPr lang="fr-FR" sz="2800" b="1" dirty="0" err="1"/>
              <a:t>mbox</a:t>
            </a:r>
            <a:r>
              <a:rPr lang="fr-FR" sz="2800" b="1" dirty="0"/>
              <a:t>-image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6" y="2852936"/>
            <a:ext cx="4038600" cy="1256529"/>
          </a:xfrm>
        </p:spPr>
      </p:pic>
      <p:pic>
        <p:nvPicPr>
          <p:cNvPr id="6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038600" cy="3034154"/>
          </a:xfrm>
        </p:spPr>
      </p:pic>
      <p:sp>
        <p:nvSpPr>
          <p:cNvPr id="7" name="ZoneTexte 6"/>
          <p:cNvSpPr txBox="1"/>
          <p:nvPr/>
        </p:nvSpPr>
        <p:spPr>
          <a:xfrm>
            <a:off x="395536" y="580526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// Tout </a:t>
            </a:r>
            <a:r>
              <a:rPr lang="fr-FR" dirty="0"/>
              <a:t>tableau qui contient un td qui contiendrait au moins un autre tableau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6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fr-FR" noProof="0" smtClean="0"/>
              <a:t/>
            </a:r>
            <a:br>
              <a:rPr lang="fr-FR" noProof="0" smtClean="0"/>
            </a:br>
            <a:r>
              <a:rPr lang="fr-FR" sz="3100" b="1" noProof="0" smtClean="0"/>
              <a:t>III. </a:t>
            </a:r>
            <a:r>
              <a:rPr lang="fr-FR" sz="3100" b="1" noProof="0" dirty="0" smtClean="0"/>
              <a:t>Implémentation, architecture et technologies</a:t>
            </a:r>
            <a:r>
              <a:rPr lang="fr-FR" noProof="0" dirty="0" smtClean="0"/>
              <a:t/>
            </a:r>
            <a:br>
              <a:rPr lang="fr-FR" noProof="0" dirty="0" smtClean="0"/>
            </a:b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sz="2400" b="1" noProof="0" dirty="0" smtClean="0"/>
              <a:t>Implémentation</a:t>
            </a:r>
          </a:p>
          <a:p>
            <a:pPr marL="0" indent="0">
              <a:buNone/>
            </a:pPr>
            <a:r>
              <a:rPr lang="fr-FR" sz="2000" dirty="0" smtClean="0"/>
              <a:t>Pour la bonne marche de l'application , on a travailler en binôme sur deux branches (wiki et html).</a:t>
            </a:r>
            <a:endParaRPr lang="fr-FR" sz="2000" noProof="0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 smtClean="0"/>
              <a:t>   </a:t>
            </a:r>
            <a:r>
              <a:rPr lang="fr-FR" sz="2000" b="1" noProof="0" dirty="0" smtClean="0"/>
              <a:t>1.1 Wikitext : </a:t>
            </a:r>
            <a:r>
              <a:rPr lang="fr-FR" sz="2000" noProof="0" dirty="0" smtClean="0"/>
              <a:t>La dernière révision pour chaque url est récupérée depuis le serveur de MediaWiki au moyen d’une requête HTTP GET.</a:t>
            </a:r>
          </a:p>
          <a:p>
            <a:endParaRPr lang="fr-FR" sz="2400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8" y="3107148"/>
            <a:ext cx="7697274" cy="313016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2800" b="1" noProof="0" dirty="0" smtClean="0"/>
              <a:t>III. </a:t>
            </a:r>
            <a:r>
              <a:rPr lang="fr-FR" sz="2800" b="1" noProof="0" dirty="0"/>
              <a:t>Implémentation, architecture et </a:t>
            </a:r>
            <a:r>
              <a:rPr lang="fr-FR" sz="2800" b="1" noProof="0" dirty="0" smtClean="0"/>
              <a:t>technologies</a:t>
            </a:r>
            <a:r>
              <a:rPr lang="fr-FR" sz="2800" b="1" dirty="0"/>
              <a:t> (suite)</a:t>
            </a:r>
            <a:endParaRPr lang="fr-FR" sz="28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fr-FR" sz="2400" b="1" noProof="0" dirty="0" smtClean="0"/>
              <a:t>1.2 HTML : </a:t>
            </a:r>
            <a:r>
              <a:rPr lang="fr-FR" sz="2400" noProof="0" dirty="0" smtClean="0"/>
              <a:t>Jsoup récupère la dernière révision pour chaque url en générant un document HTML très facilement manipulable.</a:t>
            </a:r>
          </a:p>
          <a:p>
            <a:endParaRPr lang="fr-FR" sz="2400" noProof="0" dirty="0" smtClean="0"/>
          </a:p>
          <a:p>
            <a:endParaRPr lang="fr-FR" noProof="0" dirty="0"/>
          </a:p>
          <a:p>
            <a:endParaRPr lang="fr-FR" noProof="0" dirty="0"/>
          </a:p>
          <a:p>
            <a:endParaRPr lang="fr-FR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5611008" cy="35152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95375"/>
          </a:xfrm>
        </p:spPr>
        <p:txBody>
          <a:bodyPr>
            <a:noAutofit/>
          </a:bodyPr>
          <a:lstStyle/>
          <a:p>
            <a:r>
              <a:rPr lang="fr-FR" sz="2400" b="1" dirty="0"/>
              <a:t>III. Implémentation, architecture et </a:t>
            </a:r>
            <a:r>
              <a:rPr lang="fr-FR" sz="2400" b="1" dirty="0" smtClean="0"/>
              <a:t>technologies (</a:t>
            </a:r>
            <a:r>
              <a:rPr lang="fr-FR" sz="2400" b="1" dirty="0"/>
              <a:t>suite)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1.3 Evolution par rapport au cahier de charge</a:t>
            </a:r>
          </a:p>
          <a:p>
            <a:pPr marL="0" indent="0">
              <a:buNone/>
            </a:pPr>
            <a:endParaRPr lang="fr-FR" sz="2400" b="1" dirty="0" smtClean="0"/>
          </a:p>
          <a:p>
            <a:r>
              <a:rPr lang="fr-FR" sz="2400" dirty="0" smtClean="0"/>
              <a:t>Ajout de critères de pertinences des tableaux</a:t>
            </a:r>
          </a:p>
          <a:p>
            <a:endParaRPr lang="fr-FR" sz="2400" dirty="0" smtClean="0"/>
          </a:p>
          <a:p>
            <a:r>
              <a:rPr lang="fr-FR" sz="2400" dirty="0" smtClean="0"/>
              <a:t>Abandon de la librairie </a:t>
            </a:r>
            <a:r>
              <a:rPr lang="fr-FR" sz="2400" dirty="0" err="1"/>
              <a:t>S</a:t>
            </a:r>
            <a:r>
              <a:rPr lang="fr-FR" sz="2400" dirty="0" err="1" smtClean="0"/>
              <a:t>weble</a:t>
            </a:r>
            <a:r>
              <a:rPr lang="fr-FR" sz="2400" dirty="0" smtClean="0"/>
              <a:t> au profit de </a:t>
            </a:r>
            <a:r>
              <a:rPr lang="fr-FR" sz="2400" dirty="0" err="1" smtClean="0"/>
              <a:t>Mylyn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Spécification des cas de tests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noProof="0" dirty="0" smtClean="0"/>
              <a:t>2. </a:t>
            </a:r>
            <a:r>
              <a:rPr lang="fr-FR" sz="2400" b="1" noProof="0" dirty="0" smtClean="0"/>
              <a:t>Architecture</a:t>
            </a:r>
          </a:p>
          <a:p>
            <a:pPr marL="0" indent="0">
              <a:buNone/>
            </a:pPr>
            <a:endParaRPr lang="fr-FR" sz="2400" b="1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2-tiers (client-serveur) notamment pour la récupération du Wikitext </a:t>
            </a:r>
            <a:r>
              <a:rPr lang="fr-FR" sz="2400" dirty="0" smtClean="0"/>
              <a:t>à</a:t>
            </a:r>
            <a:r>
              <a:rPr lang="fr-FR" sz="2400" noProof="0" dirty="0" smtClean="0"/>
              <a:t> travers le protocole </a:t>
            </a:r>
            <a:r>
              <a:rPr lang="fr-FR" sz="2400" noProof="0" dirty="0" smtClean="0"/>
              <a:t>HTTP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2400" noProof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 smtClean="0"/>
              <a:t>U</a:t>
            </a:r>
            <a:r>
              <a:rPr lang="fr-FR" sz="2400" noProof="0" dirty="0" err="1" smtClean="0"/>
              <a:t>tilisation</a:t>
            </a:r>
            <a:r>
              <a:rPr lang="fr-FR" sz="2400" noProof="0" dirty="0" smtClean="0"/>
              <a:t> de Maven comme gestionnaire de </a:t>
            </a:r>
            <a:r>
              <a:rPr lang="fr-FR" sz="2400" noProof="0" dirty="0" smtClean="0"/>
              <a:t>dépendances</a:t>
            </a:r>
            <a:endParaRPr lang="fr-FR" sz="2400" noProof="0" dirty="0" smtClean="0"/>
          </a:p>
          <a:p>
            <a:pPr marL="0" indent="0">
              <a:buNone/>
            </a:pPr>
            <a:endParaRPr lang="fr-FR" sz="2400" noProof="0" dirty="0" smtClean="0"/>
          </a:p>
          <a:p>
            <a:endParaRPr lang="fr-FR" sz="2400" noProof="0" dirty="0" smtClean="0"/>
          </a:p>
          <a:p>
            <a:pPr marL="0" indent="0">
              <a:buNone/>
            </a:pPr>
            <a:endParaRPr lang="fr-FR" sz="2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2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fr-FR" sz="2400" b="1" noProof="0" dirty="0" smtClean="0"/>
              <a:t>3.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Jsoup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Librairie Java open source distribuée sous la licence MTI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en 2009 par Jonathan </a:t>
            </a:r>
            <a:r>
              <a:rPr lang="fr-FR" sz="2400" noProof="0" dirty="0" err="1" smtClean="0"/>
              <a:t>Hedley</a:t>
            </a:r>
            <a:r>
              <a:rPr lang="fr-FR" sz="2400" noProof="0" dirty="0" smtClean="0"/>
              <a:t> (Ingénieur Logiciel à Amazon Seattle)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parser et traiter du contenu HTML.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err="1" smtClean="0"/>
              <a:t>Mylyn</a:t>
            </a:r>
            <a:r>
              <a:rPr lang="fr-FR" sz="2400" noProof="0" dirty="0" smtClean="0"/>
              <a:t> Wikitext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Framework (ensemble de </a:t>
            </a:r>
            <a:r>
              <a:rPr lang="fr-FR" sz="2400" noProof="0" dirty="0" err="1" smtClean="0"/>
              <a:t>libraries</a:t>
            </a:r>
            <a:r>
              <a:rPr lang="fr-FR" sz="2400" noProof="0" dirty="0" smtClean="0"/>
              <a:t>)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par la fondation Eclipse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Libre et open source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parser du code de la famille du Wikitext (MediaWiki, Textile, </a:t>
            </a:r>
            <a:r>
              <a:rPr lang="fr-FR" sz="2400" noProof="0" dirty="0" err="1" smtClean="0"/>
              <a:t>Markdown</a:t>
            </a:r>
            <a:r>
              <a:rPr lang="fr-FR" sz="2400" noProof="0" dirty="0" smtClean="0"/>
              <a:t>, </a:t>
            </a:r>
            <a:r>
              <a:rPr lang="fr-FR" sz="2400" noProof="0" dirty="0" err="1" smtClean="0"/>
              <a:t>CommonMark</a:t>
            </a:r>
            <a:r>
              <a:rPr lang="fr-FR" sz="2400" noProof="0" dirty="0" smtClean="0"/>
              <a:t>, ….)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fr-FR" sz="2400" b="1" noProof="0" dirty="0" smtClean="0"/>
              <a:t>III. </a:t>
            </a:r>
            <a:r>
              <a:rPr lang="fr-FR" sz="2400" b="1" noProof="0" dirty="0"/>
              <a:t>Implémentation, architecture et </a:t>
            </a:r>
            <a:r>
              <a:rPr lang="fr-FR" sz="2400" b="1" noProof="0" dirty="0" smtClean="0"/>
              <a:t>technologies </a:t>
            </a:r>
            <a:r>
              <a:rPr lang="fr-FR" sz="2400" b="1" dirty="0" smtClean="0"/>
              <a:t>(</a:t>
            </a:r>
            <a:r>
              <a:rPr lang="fr-FR" sz="2400" b="1" dirty="0"/>
              <a:t>suite)</a:t>
            </a:r>
            <a:endParaRPr lang="fr-FR" sz="2400" b="1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Junit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Framework de test unitaires pour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par Kent Beck et Erich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Permet de faire des cas de tests ( test cases)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Nous permet de tester nos extracteurs et convertisseurs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 smtClean="0"/>
              <a:t>Open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Parseur de fichier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Développé par Apache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Nous permet de tester la validité des fichiers CSV générés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marL="0" indent="0"/>
            <a:r>
              <a:rPr lang="fr-FR" sz="3600" b="1" noProof="0" dirty="0" smtClean="0"/>
              <a:t>IV. Stratégies de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noProof="0" dirty="0" smtClean="0"/>
              <a:t>Tests Génériques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la validité de tous les fichiers csv générés en utilisant open csv.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noProof="0" dirty="0" smtClean="0"/>
              <a:t>Tests Spécifiques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 nombre de tableaux attendu par url spécifique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 nombre de colonnes attendu par tableau et par fichier 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les conflits avec le caractère de </a:t>
            </a:r>
            <a:r>
              <a:rPr lang="fr-FR" sz="2400" noProof="0" dirty="0" err="1" smtClean="0"/>
              <a:t>sé</a:t>
            </a:r>
            <a:r>
              <a:rPr lang="fr-FR" sz="2400" dirty="0" err="1" smtClean="0"/>
              <a:t>paration</a:t>
            </a:r>
            <a:r>
              <a:rPr lang="fr-FR" sz="2400" dirty="0" smtClean="0"/>
              <a:t> </a:t>
            </a:r>
            <a:r>
              <a:rPr lang="fr-FR" sz="2400" noProof="0" dirty="0" smtClean="0"/>
              <a:t>(tester le bon formatage)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Tester la levée d’exception pour les </a:t>
            </a:r>
            <a:r>
              <a:rPr lang="fr-FR" sz="2400" noProof="0" dirty="0" err="1" smtClean="0"/>
              <a:t>urls</a:t>
            </a:r>
            <a:r>
              <a:rPr lang="fr-FR" sz="2400" noProof="0" dirty="0" smtClean="0"/>
              <a:t> qui ne sont pas valides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noProof="0" dirty="0" smtClean="0"/>
              <a:t>Test de robustesse</a:t>
            </a:r>
          </a:p>
          <a:p>
            <a:endParaRPr lang="fr-FR" sz="2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4000" b="1" dirty="0" smtClean="0"/>
              <a:t>V. </a:t>
            </a:r>
            <a:r>
              <a:rPr lang="fr-FR" sz="4000" b="1" dirty="0"/>
              <a:t>Statistiques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19787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Les tableaux suivants nous permettent de faire des statistiques en fonction des  deux extracteurs.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99D25FF2-53E5-4B61-9880-B33FFCC6B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7744"/>
            <a:ext cx="8075240" cy="19442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845D8A3-F131-42CE-A5D9-4DE5240FC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78400"/>
            <a:ext cx="8075240" cy="2204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Dans le cadre du module « développement logiciel », nous étions chargés de mettre en place une application robuste et la plus générale possible. Son objectif principal était d’extraire des tableaux à partir des pages Wikipédia au format CSV avec la moindre perte d’information. </a:t>
            </a:r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22" y="3339589"/>
            <a:ext cx="65350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CC6D98-FBDC-4C9C-8D48-20E047FE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V. </a:t>
            </a:r>
            <a:r>
              <a:rPr lang="fr-FR" sz="3600" b="1" dirty="0" smtClean="0"/>
              <a:t>Statistiques </a:t>
            </a:r>
            <a:r>
              <a:rPr lang="fr-FR" sz="3600" b="1" dirty="0"/>
              <a:t>(suite)</a:t>
            </a:r>
            <a:endParaRPr lang="fr-FR" sz="36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3F1ACDA8-F992-4CB5-A299-0E04DFEB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4040188" cy="639762"/>
          </a:xfrm>
        </p:spPr>
        <p:txBody>
          <a:bodyPr/>
          <a:lstStyle/>
          <a:p>
            <a:r>
              <a:rPr lang="fr-FR" dirty="0"/>
              <a:t>Extracteur HTML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="" xmlns:a16="http://schemas.microsoft.com/office/drawing/2014/main" id="{76AACF92-3C5E-4DC9-B951-449503D33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4040188" cy="2295427"/>
          </a:xfrm>
        </p:spPr>
      </p:pic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6EFBFF48-EE72-4589-ADA2-A01636069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7585" y="1484784"/>
            <a:ext cx="4041775" cy="639762"/>
          </a:xfrm>
        </p:spPr>
        <p:txBody>
          <a:bodyPr/>
          <a:lstStyle/>
          <a:p>
            <a:r>
              <a:rPr lang="fr-FR" dirty="0"/>
              <a:t>Extracteur WIKI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="" xmlns:a16="http://schemas.microsoft.com/office/drawing/2014/main" id="{FE7FDF38-EA1A-4202-8F19-7890D1283F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8880"/>
            <a:ext cx="4041775" cy="229542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sz="4000" b="1" dirty="0" smtClean="0"/>
              <a:t>VI</a:t>
            </a:r>
            <a:r>
              <a:rPr lang="fr-FR" sz="4000" b="1" dirty="0"/>
              <a:t>. Limites et perspectives d’amélioration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dirty="0" smtClean="0"/>
              <a:t>1. Limites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Différences du nombres de tableaux extraits.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Pertes des donnés lors du </a:t>
            </a:r>
            <a:r>
              <a:rPr lang="fr-FR" sz="2000" dirty="0" err="1" smtClean="0"/>
              <a:t>parsing</a:t>
            </a:r>
            <a:r>
              <a:rPr lang="fr-FR" sz="2000" dirty="0" smtClean="0"/>
              <a:t> de WIKI en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Ce qui nous empêche de faire un test sur le contenu des fichiers csv générés.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 smtClean="0"/>
              <a:t>Points forts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Chercher la page dans la version française de Wikipédia si celle en anglais n’existe pas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Supprimer le fichier csv correspondant s’il existe déjà et régénère un nouveau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Possibilité de changer le caractère de séparation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Mettre en couleur rouge les </a:t>
            </a:r>
            <a:r>
              <a:rPr lang="fr-FR" sz="2000" dirty="0" err="1" smtClean="0"/>
              <a:t>urls</a:t>
            </a:r>
            <a:r>
              <a:rPr lang="fr-FR" sz="2000" dirty="0" smtClean="0"/>
              <a:t> qui n’ont pas été trouvées ni dans la version française ni dans celle en anglais (lors de l’exécution des tests)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Génération des tableaux de statistique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Algorithme pour analyser le contenu des tableaux extraits.</a:t>
            </a:r>
            <a:endParaRPr lang="fr-F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2. Perspectives </a:t>
            </a:r>
            <a:r>
              <a:rPr lang="fr-FR" sz="2400" b="1" dirty="0" smtClean="0"/>
              <a:t>d’</a:t>
            </a:r>
            <a:r>
              <a:rPr lang="fr-FR" sz="2400" b="1" dirty="0" err="1" smtClean="0"/>
              <a:t>améliroration</a:t>
            </a: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Etudier et mettre en place une</a:t>
            </a:r>
            <a:r>
              <a:rPr lang="fr-FR" sz="2400" dirty="0" smtClean="0"/>
              <a:t> </a:t>
            </a:r>
            <a:r>
              <a:rPr lang="fr-FR" sz="2400" dirty="0" smtClean="0"/>
              <a:t>librairie qui réduirait la perte d’information lors du </a:t>
            </a:r>
            <a:r>
              <a:rPr lang="fr-FR" sz="2400" dirty="0" err="1" smtClean="0"/>
              <a:t>parsing</a:t>
            </a:r>
            <a:r>
              <a:rPr lang="fr-FR" sz="2400" dirty="0" smtClean="0"/>
              <a:t> du </a:t>
            </a:r>
            <a:r>
              <a:rPr lang="fr-FR" sz="2400" dirty="0" err="1" smtClean="0"/>
              <a:t>wikitext</a:t>
            </a:r>
            <a:r>
              <a:rPr lang="fr-FR" sz="2400" dirty="0" smtClean="0"/>
              <a:t> en </a:t>
            </a:r>
            <a:r>
              <a:rPr lang="fr-FR" sz="2400" dirty="0" smtClean="0"/>
              <a:t>html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Etudier et mettre en place une librairie qui traiterait directement le </a:t>
            </a:r>
            <a:r>
              <a:rPr lang="fr-FR" sz="2400" dirty="0" err="1" smtClean="0"/>
              <a:t>wikitext</a:t>
            </a:r>
            <a:r>
              <a:rPr lang="fr-FR" sz="2400" dirty="0" smtClean="0"/>
              <a:t> sans passer par la phase </a:t>
            </a:r>
            <a:r>
              <a:rPr lang="fr-FR" sz="2400" dirty="0" err="1" smtClean="0"/>
              <a:t>parsing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Effectuer des cas de tests pour comparer le contenu des fichiers csv </a:t>
            </a:r>
            <a:r>
              <a:rPr lang="fr-FR" sz="2400" dirty="0" smtClean="0"/>
              <a:t>générés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A63DEFA-14C8-45F9-AC8D-95E8B553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marL="0" indent="0"/>
            <a:r>
              <a:rPr lang="fr-FR" dirty="0"/>
              <a:t/>
            </a:r>
            <a:br>
              <a:rPr lang="fr-FR" dirty="0"/>
            </a:br>
            <a:r>
              <a:rPr lang="fr-FR" sz="3600" b="1" dirty="0" smtClean="0"/>
              <a:t>VI</a:t>
            </a:r>
            <a:r>
              <a:rPr lang="fr-FR" sz="3600" b="1" dirty="0"/>
              <a:t>. Limites et perspectives </a:t>
            </a:r>
            <a:r>
              <a:rPr lang="fr-FR" sz="3600" b="1" dirty="0" smtClean="0"/>
              <a:t>d’amélioration</a:t>
            </a:r>
            <a:r>
              <a:rPr lang="fr-FR" sz="3600" b="1" dirty="0"/>
              <a:t>(suite)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Autofit/>
          </a:bodyPr>
          <a:lstStyle/>
          <a:p>
            <a:r>
              <a:rPr lang="fr-FR" sz="3600" b="1" dirty="0" smtClean="0"/>
              <a:t>Conclusion</a:t>
            </a:r>
            <a:endParaRPr lang="fr-F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909"/>
            <a:ext cx="8229600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Résume </a:t>
            </a:r>
            <a:r>
              <a:rPr lang="fr-FR" sz="2000" dirty="0" smtClean="0"/>
              <a:t>du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Technologies utilisées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État de la réalisation du 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Apports </a:t>
            </a:r>
            <a:r>
              <a:rPr lang="fr-FR" sz="2000" dirty="0"/>
              <a:t>du </a:t>
            </a:r>
            <a:r>
              <a:rPr lang="fr-FR" sz="2000" dirty="0" smtClean="0"/>
              <a:t>projet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Apports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Apports managériales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Qualités de l'outil de l'extraction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/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23</a:t>
            </a:fld>
            <a:endParaRPr lang="fr-FR" dirty="0"/>
          </a:p>
        </p:txBody>
      </p:sp>
      <p:pic>
        <p:nvPicPr>
          <p:cNvPr id="6" name="Espace réservé du contenu 7">
            <a:extLst>
              <a:ext uri="{FF2B5EF4-FFF2-40B4-BE49-F238E27FC236}">
                <a16:creationId xmlns="" xmlns:a16="http://schemas.microsoft.com/office/drawing/2014/main" id="{76AACF92-3C5E-4DC9-B951-449503D33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" y="3589982"/>
            <a:ext cx="3881709" cy="2295427"/>
          </a:xfrm>
          <a:prstGeom prst="rect">
            <a:avLst/>
          </a:prstGeom>
        </p:spPr>
      </p:pic>
      <p:pic>
        <p:nvPicPr>
          <p:cNvPr id="7" name="Espace réservé du contenu 9">
            <a:extLst>
              <a:ext uri="{FF2B5EF4-FFF2-40B4-BE49-F238E27FC236}">
                <a16:creationId xmlns="" xmlns:a16="http://schemas.microsoft.com/office/drawing/2014/main" id="{FE7FDF38-EA1A-4202-8F19-7890D1283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56" y="3607630"/>
            <a:ext cx="3905499" cy="2295427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="" xmlns:a16="http://schemas.microsoft.com/office/drawing/2014/main" id="{3F1ACDA8-F992-4CB5-A299-0E04DFEBC783}"/>
              </a:ext>
            </a:extLst>
          </p:cNvPr>
          <p:cNvSpPr txBox="1">
            <a:spLocks/>
          </p:cNvSpPr>
          <p:nvPr/>
        </p:nvSpPr>
        <p:spPr>
          <a:xfrm>
            <a:off x="690291" y="6045838"/>
            <a:ext cx="3481677" cy="357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smtClean="0"/>
              <a:t>Extracteur HTML</a:t>
            </a:r>
            <a:endParaRPr lang="fr-FR" sz="2000" dirty="0"/>
          </a:p>
        </p:txBody>
      </p:sp>
      <p:sp>
        <p:nvSpPr>
          <p:cNvPr id="9" name="Espace réservé du texte 4">
            <a:extLst>
              <a:ext uri="{FF2B5EF4-FFF2-40B4-BE49-F238E27FC236}">
                <a16:creationId xmlns="" xmlns:a16="http://schemas.microsoft.com/office/drawing/2014/main" id="{6EFBFF48-EE72-4589-ADA2-A01636069271}"/>
              </a:ext>
            </a:extLst>
          </p:cNvPr>
          <p:cNvSpPr txBox="1">
            <a:spLocks/>
          </p:cNvSpPr>
          <p:nvPr/>
        </p:nvSpPr>
        <p:spPr>
          <a:xfrm>
            <a:off x="5008648" y="6054155"/>
            <a:ext cx="3483045" cy="4023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Extracteur WIKI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89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P</a:t>
            </a:r>
            <a:r>
              <a:rPr lang="fr-FR" noProof="0" dirty="0" smtClean="0"/>
              <a:t>lan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1" y="144986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0" dirty="0" smtClean="0"/>
              <a:t>I. Problématique</a:t>
            </a:r>
          </a:p>
          <a:p>
            <a:pPr marL="0" indent="0">
              <a:buNone/>
            </a:pPr>
            <a:r>
              <a:rPr lang="fr-FR" noProof="0" dirty="0" smtClean="0"/>
              <a:t>II. Exigences et validation</a:t>
            </a:r>
          </a:p>
          <a:p>
            <a:pPr marL="0" indent="0">
              <a:buNone/>
            </a:pPr>
            <a:r>
              <a:rPr lang="fr-FR" dirty="0"/>
              <a:t>III. </a:t>
            </a:r>
            <a:r>
              <a:rPr lang="fr-FR" noProof="0" dirty="0" smtClean="0"/>
              <a:t>Implémentation, architecture et technologie</a:t>
            </a:r>
          </a:p>
          <a:p>
            <a:pPr marL="0" indent="0">
              <a:buNone/>
            </a:pPr>
            <a:r>
              <a:rPr lang="fr-FR" noProof="0" dirty="0" smtClean="0"/>
              <a:t>IV. Stratégies de test</a:t>
            </a:r>
          </a:p>
          <a:p>
            <a:pPr marL="0" indent="0">
              <a:buNone/>
            </a:pPr>
            <a:r>
              <a:rPr lang="fr-FR" noProof="0" dirty="0" smtClean="0"/>
              <a:t>V. Statistiques</a:t>
            </a:r>
          </a:p>
          <a:p>
            <a:pPr marL="0" indent="0">
              <a:buNone/>
            </a:pPr>
            <a:r>
              <a:rPr lang="fr-FR" noProof="0" dirty="0" smtClean="0"/>
              <a:t>VI. Limites et perspectives d’amélioration</a:t>
            </a:r>
          </a:p>
          <a:p>
            <a:pPr marL="0" indent="0">
              <a:buNone/>
            </a:pPr>
            <a:r>
              <a:rPr lang="fr-FR" noProof="0" dirty="0"/>
              <a:t>C</a:t>
            </a:r>
            <a:r>
              <a:rPr lang="fr-FR" noProof="0" dirty="0" smtClean="0"/>
              <a:t>onclusion</a:t>
            </a:r>
          </a:p>
          <a:p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I. </a:t>
            </a:r>
            <a:r>
              <a:rPr lang="fr-FR" noProof="0" dirty="0" smtClean="0"/>
              <a:t>Problématique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L’hétérogénéité </a:t>
            </a:r>
            <a:r>
              <a:rPr lang="fr-FR" sz="2400" dirty="0" smtClean="0"/>
              <a:t>des données tabulaires de </a:t>
            </a:r>
            <a:r>
              <a:rPr lang="fr-FR" sz="2400" dirty="0" err="1" smtClean="0"/>
              <a:t>wikipédia</a:t>
            </a:r>
            <a:r>
              <a:rPr lang="fr-FR" sz="2400" dirty="0" smtClean="0"/>
              <a:t> peut-elle être un impact sur la pertinence de ces données</a:t>
            </a:r>
            <a:r>
              <a:rPr lang="fr-FR" sz="24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Est-il possible de créer une application plus robuste et la plus générale avec ces contraintes diverses</a:t>
            </a:r>
            <a:r>
              <a:rPr lang="fr-FR" sz="2400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Est-il </a:t>
            </a:r>
            <a:r>
              <a:rPr lang="fr-FR" sz="2400" dirty="0"/>
              <a:t>pertinent de mettre en place un outil d’extraction de tableaux depuis une URL  Wikipédia </a:t>
            </a:r>
            <a:r>
              <a:rPr lang="fr-FR" sz="2400" dirty="0" smtClean="0"/>
              <a:t>?</a:t>
            </a: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noProof="0" dirty="0" smtClean="0"/>
              <a:t>II. Exigences et </a:t>
            </a:r>
            <a:r>
              <a:rPr lang="fr-FR" sz="3600" noProof="0" dirty="0" smtClean="0"/>
              <a:t>Validation</a:t>
            </a:r>
            <a:endParaRPr lang="fr-FR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FR" sz="2400" b="1" dirty="0"/>
              <a:t>Exigences</a:t>
            </a:r>
          </a:p>
          <a:p>
            <a:pPr marL="0" indent="0" algn="just">
              <a:buNone/>
            </a:pPr>
            <a:r>
              <a:rPr lang="fr-FR" sz="2400" dirty="0"/>
              <a:t>Mettre en place un outil d’extraction qui devra produire des fichiers CSV bien formés et corrects:</a:t>
            </a:r>
          </a:p>
          <a:p>
            <a:pPr lvl="2" algn="just"/>
            <a:r>
              <a:rPr lang="fr-FR" dirty="0"/>
              <a:t>Première ligne pour les entêtes (titre de la colonne)</a:t>
            </a:r>
          </a:p>
          <a:p>
            <a:pPr lvl="2" algn="just"/>
            <a:r>
              <a:rPr lang="fr-FR" dirty="0"/>
              <a:t>Champs séparés par le caractère de séparation (« , » «; »  «:»)</a:t>
            </a:r>
          </a:p>
          <a:p>
            <a:pPr lvl="2" algn="just"/>
            <a:r>
              <a:rPr lang="fr-FR" dirty="0"/>
              <a:t>Convention de nommage des fichiers </a:t>
            </a:r>
          </a:p>
          <a:p>
            <a:pPr marL="0" lvl="2" indent="0" algn="just">
              <a:buNone/>
            </a:pPr>
            <a:r>
              <a:rPr lang="fr-FR" dirty="0"/>
              <a:t>En résumé chaque ligne du fichier CSV doit correspondre à une ligne du tableau d’origine et chaque caractère de séparation doit correspond à une séparation entre les colonnes.</a:t>
            </a:r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8112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sz="2400" dirty="0" smtClean="0"/>
              <a:t>2. </a:t>
            </a:r>
            <a:r>
              <a:rPr lang="fr-FR" sz="2400" b="1" dirty="0" smtClean="0"/>
              <a:t>Validation: </a:t>
            </a:r>
            <a:r>
              <a:rPr lang="fr-FR" sz="2400" dirty="0" smtClean="0"/>
              <a:t>interaction avec le client</a:t>
            </a:r>
          </a:p>
          <a:p>
            <a:pPr marL="457200" lvl="1" indent="0">
              <a:buNone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Validation du cahier de </a:t>
            </a:r>
            <a:r>
              <a:rPr lang="fr-FR" dirty="0" smtClean="0"/>
              <a:t>charge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Langage de programmation: java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Délai: 2 mois</a:t>
            </a:r>
            <a:endParaRPr lang="fr-FR" sz="2400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Stratégies de test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Tests génériques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fr-FR" sz="2400" dirty="0" smtClean="0"/>
              <a:t>Test spécifiques</a:t>
            </a:r>
          </a:p>
          <a:p>
            <a:pPr lvl="3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Pertinence des tableaux</a:t>
            </a:r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noProof="0" dirty="0" smtClean="0"/>
              <a:t>II. Exigences et </a:t>
            </a:r>
            <a:r>
              <a:rPr lang="fr-FR" sz="3600" noProof="0" dirty="0" smtClean="0"/>
              <a:t>Validation (suite)</a:t>
            </a:r>
            <a:endParaRPr lang="fr-FR" sz="3600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5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6809"/>
            <a:ext cx="8229600" cy="634082"/>
          </a:xfrm>
        </p:spPr>
        <p:txBody>
          <a:bodyPr>
            <a:noAutofit/>
          </a:bodyPr>
          <a:lstStyle/>
          <a:p>
            <a:r>
              <a:rPr lang="fr-FR" sz="2800" b="1" dirty="0" smtClean="0"/>
              <a:t>Les </a:t>
            </a:r>
            <a:r>
              <a:rPr lang="fr-FR" sz="2800" b="1" dirty="0" err="1" smtClean="0"/>
              <a:t>infobox</a:t>
            </a:r>
            <a:endParaRPr lang="fr-FR" sz="28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5400599" cy="4617750"/>
          </a:xfrm>
        </p:spPr>
      </p:pic>
      <p:sp>
        <p:nvSpPr>
          <p:cNvPr id="5" name="ZoneTexte 4"/>
          <p:cNvSpPr txBox="1"/>
          <p:nvPr/>
        </p:nvSpPr>
        <p:spPr>
          <a:xfrm>
            <a:off x="1259632" y="908720"/>
            <a:ext cx="705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Une </a:t>
            </a:r>
            <a:r>
              <a:rPr lang="fr-FR" sz="1400" b="1" dirty="0" err="1"/>
              <a:t>infobox</a:t>
            </a:r>
            <a:r>
              <a:rPr lang="fr-FR" sz="1400" dirty="0"/>
              <a:t> (ou </a:t>
            </a:r>
            <a:r>
              <a:rPr lang="fr-FR" sz="1400" dirty="0" err="1"/>
              <a:t>infoboîte</a:t>
            </a:r>
            <a:r>
              <a:rPr lang="fr-FR" sz="1400" dirty="0"/>
              <a:t>) est une table de données présentant sommairement des informations importantes sur un sujet. Elle prend la forme </a:t>
            </a:r>
            <a:r>
              <a:rPr lang="fr-FR" sz="1400" dirty="0" smtClean="0"/>
              <a:t>d'une </a:t>
            </a:r>
            <a:r>
              <a:rPr lang="fr-FR" sz="1400" dirty="0"/>
              <a:t>cartouche ou d'un encadré, placé en général en haut à droite de l'article.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b="1" dirty="0" smtClean="0"/>
              <a:t>Tout tableau qui contient les classes  </a:t>
            </a:r>
            <a:r>
              <a:rPr lang="fr-FR" sz="2400" b="1" dirty="0" err="1" smtClean="0"/>
              <a:t>navbox</a:t>
            </a:r>
            <a:r>
              <a:rPr lang="fr-FR" sz="2400" b="1" dirty="0" err="1"/>
              <a:t>_</a:t>
            </a:r>
            <a:r>
              <a:rPr lang="fr-FR" sz="2400" b="1" dirty="0" err="1" smtClean="0"/>
              <a:t>collapsible</a:t>
            </a:r>
            <a:endParaRPr lang="fr-FR" sz="2400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4038600" cy="4525963"/>
          </a:xfrm>
        </p:spPr>
      </p:pic>
      <p:pic>
        <p:nvPicPr>
          <p:cNvPr id="8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199"/>
            <a:ext cx="4038600" cy="46371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b="1" dirty="0" smtClean="0"/>
              <a:t>Les tableaux qui ont les attributs rowspan et </a:t>
            </a:r>
            <a:r>
              <a:rPr lang="fr-FR" sz="2800" b="1" dirty="0" err="1" smtClean="0"/>
              <a:t>colspan</a:t>
            </a:r>
            <a:endParaRPr lang="fr-FR" sz="28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038600" cy="4525963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00809"/>
            <a:ext cx="4038600" cy="442535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8DFB-9DC5-4DA9-9F63-207258D51B7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4328</TotalTime>
  <Words>889</Words>
  <Application>Microsoft Office PowerPoint</Application>
  <PresentationFormat>Affichage à l'écran (4:3)</PresentationFormat>
  <Paragraphs>200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Projet « Wikipédia Matrix »</vt:lpstr>
      <vt:lpstr>Introduction</vt:lpstr>
      <vt:lpstr>Plan</vt:lpstr>
      <vt:lpstr>I. Problématique</vt:lpstr>
      <vt:lpstr>II. Exigences et Validation</vt:lpstr>
      <vt:lpstr>II. Exigences et Validation (suite)</vt:lpstr>
      <vt:lpstr>Les infobox</vt:lpstr>
      <vt:lpstr>Tout tableau qui contient les classes  navbox_collapsible</vt:lpstr>
      <vt:lpstr>Les tableaux qui ont les attributs rowspan et colspan</vt:lpstr>
      <vt:lpstr>Les tableaux qui ont au moins un td qui contient un div ou un ul</vt:lpstr>
      <vt:lpstr>Tout tableau qui contient les classes mbox-image</vt:lpstr>
      <vt:lpstr> III. Implémentation, architecture et technologies </vt:lpstr>
      <vt:lpstr>III. Implémentation, architecture et technologies (suite)</vt:lpstr>
      <vt:lpstr>III. Implémentation, architecture et technologies (suite)</vt:lpstr>
      <vt:lpstr>III. Implémentation, architecture et technologies (suite)</vt:lpstr>
      <vt:lpstr>III. Implémentation, architecture et technologies (suite)</vt:lpstr>
      <vt:lpstr>III. Implémentation, architecture et technologies (suite)</vt:lpstr>
      <vt:lpstr>IV. Stratégies de test</vt:lpstr>
      <vt:lpstr> V. Statistiques </vt:lpstr>
      <vt:lpstr>V. Statistiques (suite)</vt:lpstr>
      <vt:lpstr>  VI. Limites et perspectives d’amélioration  </vt:lpstr>
      <vt:lpstr> VI. Limites et perspectives d’amélioration(suite) </vt:lpstr>
      <vt:lpstr>Conclusion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WikiMatrix</dc:title>
  <dc:creator>TOSHIBA</dc:creator>
  <cp:lastModifiedBy>user</cp:lastModifiedBy>
  <cp:revision>90</cp:revision>
  <dcterms:created xsi:type="dcterms:W3CDTF">2019-01-10T11:06:13Z</dcterms:created>
  <dcterms:modified xsi:type="dcterms:W3CDTF">2019-01-15T14:46:19Z</dcterms:modified>
</cp:coreProperties>
</file>