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98" r:id="rId3"/>
    <p:sldId id="297" r:id="rId4"/>
    <p:sldId id="296" r:id="rId5"/>
    <p:sldId id="257" r:id="rId6"/>
    <p:sldId id="261" r:id="rId7"/>
    <p:sldId id="258" r:id="rId8"/>
    <p:sldId id="262" r:id="rId9"/>
    <p:sldId id="299" r:id="rId10"/>
    <p:sldId id="300" r:id="rId11"/>
    <p:sldId id="301" r:id="rId12"/>
    <p:sldId id="302" r:id="rId13"/>
    <p:sldId id="303" r:id="rId14"/>
    <p:sldId id="295" r:id="rId15"/>
    <p:sldId id="293" r:id="rId16"/>
    <p:sldId id="304" r:id="rId17"/>
    <p:sldId id="305" r:id="rId18"/>
    <p:sldId id="307" r:id="rId19"/>
    <p:sldId id="309" r:id="rId20"/>
    <p:sldId id="279" r:id="rId21"/>
    <p:sldId id="263" r:id="rId2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95ED"/>
    <a:srgbClr val="E791C4"/>
    <a:srgbClr val="D86A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6" d="100"/>
          <a:sy n="56"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575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84709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53253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8046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98662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592634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509875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550191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654801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608967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40505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236056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216287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65193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215789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612300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5" name="Text 1"/>
          <p:cNvSpPr/>
          <p:nvPr/>
        </p:nvSpPr>
        <p:spPr>
          <a:xfrm>
            <a:off x="2227659" y="1727880"/>
            <a:ext cx="10356771" cy="1388745"/>
          </a:xfrm>
          <a:prstGeom prst="rect">
            <a:avLst/>
          </a:prstGeom>
          <a:noFill/>
          <a:ln/>
        </p:spPr>
        <p:txBody>
          <a:bodyPr wrap="square" rtlCol="0" anchor="t"/>
          <a:lstStyle/>
          <a:p>
            <a:pPr marL="0" indent="0">
              <a:lnSpc>
                <a:spcPts val="5468"/>
              </a:lnSpc>
              <a:buNone/>
            </a:pPr>
            <a:r>
              <a:rPr lang="en-US" sz="6600" b="1" kern="0" spc="-87" dirty="0">
                <a:latin typeface="Berlin Sans FB Demi" panose="020E0802020502020306" pitchFamily="34" charset="0"/>
                <a:ea typeface="adonis-web" pitchFamily="34" charset="-122"/>
                <a:cs typeface="adonis-web" pitchFamily="34" charset="-120"/>
              </a:rPr>
              <a:t>Esperance de Vie au monde</a:t>
            </a:r>
            <a:endParaRPr lang="en-US" sz="6600" dirty="0">
              <a:latin typeface="Berlin Sans FB Demi" panose="020E0802020502020306" pitchFamily="34" charset="0"/>
            </a:endParaRPr>
          </a:p>
        </p:txBody>
      </p:sp>
      <p:sp>
        <p:nvSpPr>
          <p:cNvPr id="7" name="Shape 3"/>
          <p:cNvSpPr/>
          <p:nvPr/>
        </p:nvSpPr>
        <p:spPr>
          <a:xfrm>
            <a:off x="6319599" y="5278398"/>
            <a:ext cx="355402" cy="355402"/>
          </a:xfrm>
          <a:prstGeom prst="roundRect">
            <a:avLst>
              <a:gd name="adj" fmla="val 25726039"/>
            </a:avLst>
          </a:prstGeom>
          <a:noFill/>
          <a:ln w="7620">
            <a:solidFill>
              <a:srgbClr val="FFFFFF"/>
            </a:solidFill>
            <a:prstDash val="solid"/>
          </a:ln>
        </p:spPr>
      </p:sp>
      <p:pic>
        <p:nvPicPr>
          <p:cNvPr id="12" name="Image 11">
            <a:extLst>
              <a:ext uri="{FF2B5EF4-FFF2-40B4-BE49-F238E27FC236}">
                <a16:creationId xmlns:a16="http://schemas.microsoft.com/office/drawing/2014/main" id="{E6213772-E436-8EE0-CB8C-7DFEE4D125EC}"/>
              </a:ext>
            </a:extLst>
          </p:cNvPr>
          <p:cNvPicPr>
            <a:picLocks noChangeAspect="1"/>
          </p:cNvPicPr>
          <p:nvPr/>
        </p:nvPicPr>
        <p:blipFill>
          <a:blip r:embed="rId4"/>
          <a:stretch>
            <a:fillRect/>
          </a:stretch>
        </p:blipFill>
        <p:spPr>
          <a:xfrm>
            <a:off x="3706520" y="2934801"/>
            <a:ext cx="10175215" cy="57292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dirty="0"/>
          </a:p>
        </p:txBody>
      </p:sp>
      <p:sp>
        <p:nvSpPr>
          <p:cNvPr id="5" name="ZoneTexte 4">
            <a:extLst>
              <a:ext uri="{FF2B5EF4-FFF2-40B4-BE49-F238E27FC236}">
                <a16:creationId xmlns:a16="http://schemas.microsoft.com/office/drawing/2014/main" id="{509EB6DD-A4AB-9085-F35D-0932DD72E974}"/>
              </a:ext>
            </a:extLst>
          </p:cNvPr>
          <p:cNvSpPr txBox="1"/>
          <p:nvPr/>
        </p:nvSpPr>
        <p:spPr>
          <a:xfrm>
            <a:off x="940118" y="712589"/>
            <a:ext cx="7320914" cy="584775"/>
          </a:xfrm>
          <a:prstGeom prst="rect">
            <a:avLst/>
          </a:prstGeom>
          <a:noFill/>
        </p:spPr>
        <p:txBody>
          <a:bodyPr wrap="square">
            <a:spAutoFit/>
          </a:bodyPr>
          <a:lstStyle/>
          <a:p>
            <a:pPr marL="342900" indent="-342900">
              <a:buAutoNum type="arabicPeriod"/>
            </a:pPr>
            <a:r>
              <a:rPr lang="fr-FR" sz="3200" b="1" dirty="0">
                <a:effectLst/>
                <a:latin typeface="Gill Sans MT" panose="020B0502020104020203" pitchFamily="34" charset="0"/>
                <a:ea typeface="Times New Roman" panose="02020603050405020304" pitchFamily="18" charset="0"/>
                <a:cs typeface="Times New Roman" panose="02020603050405020304" pitchFamily="18" charset="0"/>
              </a:rPr>
              <a:t>Régression linéaire</a:t>
            </a:r>
          </a:p>
        </p:txBody>
      </p:sp>
      <p:pic>
        <p:nvPicPr>
          <p:cNvPr id="7" name="Image 6">
            <a:extLst>
              <a:ext uri="{FF2B5EF4-FFF2-40B4-BE49-F238E27FC236}">
                <a16:creationId xmlns:a16="http://schemas.microsoft.com/office/drawing/2014/main" id="{327533DC-8648-12CB-0728-8227D11D8795}"/>
              </a:ext>
            </a:extLst>
          </p:cNvPr>
          <p:cNvPicPr>
            <a:picLocks noChangeAspect="1"/>
          </p:cNvPicPr>
          <p:nvPr/>
        </p:nvPicPr>
        <p:blipFill>
          <a:blip r:embed="rId4"/>
          <a:stretch>
            <a:fillRect/>
          </a:stretch>
        </p:blipFill>
        <p:spPr>
          <a:xfrm>
            <a:off x="483870" y="3111661"/>
            <a:ext cx="4373880" cy="2631163"/>
          </a:xfrm>
          <a:prstGeom prst="rect">
            <a:avLst/>
          </a:prstGeom>
        </p:spPr>
      </p:pic>
      <p:pic>
        <p:nvPicPr>
          <p:cNvPr id="9" name="Image 8">
            <a:extLst>
              <a:ext uri="{FF2B5EF4-FFF2-40B4-BE49-F238E27FC236}">
                <a16:creationId xmlns:a16="http://schemas.microsoft.com/office/drawing/2014/main" id="{D220E271-B09E-84D8-5A5B-7694B53E16D3}"/>
              </a:ext>
            </a:extLst>
          </p:cNvPr>
          <p:cNvPicPr>
            <a:picLocks noChangeAspect="1"/>
          </p:cNvPicPr>
          <p:nvPr/>
        </p:nvPicPr>
        <p:blipFill>
          <a:blip r:embed="rId5"/>
          <a:stretch>
            <a:fillRect/>
          </a:stretch>
        </p:blipFill>
        <p:spPr>
          <a:xfrm>
            <a:off x="5450671" y="3111659"/>
            <a:ext cx="4293403" cy="2631163"/>
          </a:xfrm>
          <a:prstGeom prst="rect">
            <a:avLst/>
          </a:prstGeom>
        </p:spPr>
      </p:pic>
      <p:pic>
        <p:nvPicPr>
          <p:cNvPr id="11" name="Image 10">
            <a:extLst>
              <a:ext uri="{FF2B5EF4-FFF2-40B4-BE49-F238E27FC236}">
                <a16:creationId xmlns:a16="http://schemas.microsoft.com/office/drawing/2014/main" id="{2304FCC1-DF9F-552F-21F6-45FFD123DADC}"/>
              </a:ext>
            </a:extLst>
          </p:cNvPr>
          <p:cNvPicPr>
            <a:picLocks noChangeAspect="1"/>
          </p:cNvPicPr>
          <p:nvPr/>
        </p:nvPicPr>
        <p:blipFill>
          <a:blip r:embed="rId6"/>
          <a:stretch>
            <a:fillRect/>
          </a:stretch>
        </p:blipFill>
        <p:spPr>
          <a:xfrm>
            <a:off x="10296544" y="3111660"/>
            <a:ext cx="3896307" cy="2631163"/>
          </a:xfrm>
          <a:prstGeom prst="rect">
            <a:avLst/>
          </a:prstGeom>
        </p:spPr>
      </p:pic>
    </p:spTree>
    <p:extLst>
      <p:ext uri="{BB962C8B-B14F-4D97-AF65-F5344CB8AC3E}">
        <p14:creationId xmlns:p14="http://schemas.microsoft.com/office/powerpoint/2010/main" val="150166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dirty="0"/>
          </a:p>
        </p:txBody>
      </p:sp>
      <p:pic>
        <p:nvPicPr>
          <p:cNvPr id="5" name="Image 4">
            <a:extLst>
              <a:ext uri="{FF2B5EF4-FFF2-40B4-BE49-F238E27FC236}">
                <a16:creationId xmlns:a16="http://schemas.microsoft.com/office/drawing/2014/main" id="{513A9CC4-7F9E-FB67-C0AF-1C4E42C67D12}"/>
              </a:ext>
            </a:extLst>
          </p:cNvPr>
          <p:cNvPicPr>
            <a:picLocks noChangeAspect="1"/>
          </p:cNvPicPr>
          <p:nvPr/>
        </p:nvPicPr>
        <p:blipFill>
          <a:blip r:embed="rId4"/>
          <a:stretch>
            <a:fillRect/>
          </a:stretch>
        </p:blipFill>
        <p:spPr>
          <a:xfrm>
            <a:off x="2735580" y="576263"/>
            <a:ext cx="7551420" cy="1497010"/>
          </a:xfrm>
          <a:prstGeom prst="rect">
            <a:avLst/>
          </a:prstGeom>
        </p:spPr>
      </p:pic>
      <p:pic>
        <p:nvPicPr>
          <p:cNvPr id="7" name="Image 6">
            <a:extLst>
              <a:ext uri="{FF2B5EF4-FFF2-40B4-BE49-F238E27FC236}">
                <a16:creationId xmlns:a16="http://schemas.microsoft.com/office/drawing/2014/main" id="{15A517CB-B9A1-7E33-B9BD-A7192FF1EC5D}"/>
              </a:ext>
            </a:extLst>
          </p:cNvPr>
          <p:cNvPicPr>
            <a:picLocks noChangeAspect="1"/>
          </p:cNvPicPr>
          <p:nvPr/>
        </p:nvPicPr>
        <p:blipFill>
          <a:blip r:embed="rId5"/>
          <a:stretch>
            <a:fillRect/>
          </a:stretch>
        </p:blipFill>
        <p:spPr>
          <a:xfrm>
            <a:off x="3135630" y="2368793"/>
            <a:ext cx="7048500" cy="5410274"/>
          </a:xfrm>
          <a:prstGeom prst="rect">
            <a:avLst/>
          </a:prstGeom>
        </p:spPr>
      </p:pic>
    </p:spTree>
    <p:extLst>
      <p:ext uri="{BB962C8B-B14F-4D97-AF65-F5344CB8AC3E}">
        <p14:creationId xmlns:p14="http://schemas.microsoft.com/office/powerpoint/2010/main" val="3555813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9726"/>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dirty="0"/>
          </a:p>
        </p:txBody>
      </p:sp>
      <p:sp>
        <p:nvSpPr>
          <p:cNvPr id="4" name="ZoneTexte 3">
            <a:extLst>
              <a:ext uri="{FF2B5EF4-FFF2-40B4-BE49-F238E27FC236}">
                <a16:creationId xmlns:a16="http://schemas.microsoft.com/office/drawing/2014/main" id="{DD68CEED-AEB2-37CF-84E8-ED5FD4105439}"/>
              </a:ext>
            </a:extLst>
          </p:cNvPr>
          <p:cNvSpPr txBox="1"/>
          <p:nvPr/>
        </p:nvSpPr>
        <p:spPr>
          <a:xfrm>
            <a:off x="860108" y="420201"/>
            <a:ext cx="7320914" cy="584775"/>
          </a:xfrm>
          <a:prstGeom prst="rect">
            <a:avLst/>
          </a:prstGeom>
          <a:noFill/>
        </p:spPr>
        <p:txBody>
          <a:bodyPr wrap="square">
            <a:spAutoFit/>
          </a:bodyPr>
          <a:lstStyle/>
          <a:p>
            <a:r>
              <a:rPr lang="fr-FR" sz="3200" b="1" dirty="0">
                <a:effectLst/>
                <a:latin typeface="Gill Sans MT" panose="020B0502020104020203" pitchFamily="34" charset="0"/>
                <a:ea typeface="Times New Roman" panose="02020603050405020304" pitchFamily="18" charset="0"/>
                <a:cs typeface="Times New Roman" panose="02020603050405020304" pitchFamily="18" charset="0"/>
              </a:rPr>
              <a:t>2. Forêts aléatoires (</a:t>
            </a:r>
            <a:r>
              <a:rPr lang="fr-FR" sz="3200" b="1" dirty="0" err="1">
                <a:effectLst/>
                <a:latin typeface="Gill Sans MT" panose="020B0502020104020203" pitchFamily="34" charset="0"/>
                <a:ea typeface="Times New Roman" panose="02020603050405020304" pitchFamily="18" charset="0"/>
                <a:cs typeface="Times New Roman" panose="02020603050405020304" pitchFamily="18" charset="0"/>
              </a:rPr>
              <a:t>Random</a:t>
            </a:r>
            <a:r>
              <a:rPr lang="fr-FR" sz="3200" b="1" dirty="0">
                <a:effectLst/>
                <a:latin typeface="Gill Sans MT" panose="020B0502020104020203" pitchFamily="34" charset="0"/>
                <a:ea typeface="Times New Roman" panose="02020603050405020304" pitchFamily="18" charset="0"/>
                <a:cs typeface="Times New Roman" panose="02020603050405020304" pitchFamily="18" charset="0"/>
              </a:rPr>
              <a:t> Forest) </a:t>
            </a:r>
          </a:p>
        </p:txBody>
      </p:sp>
      <p:sp>
        <p:nvSpPr>
          <p:cNvPr id="5" name="Shape 2">
            <a:extLst>
              <a:ext uri="{FF2B5EF4-FFF2-40B4-BE49-F238E27FC236}">
                <a16:creationId xmlns:a16="http://schemas.microsoft.com/office/drawing/2014/main" id="{7E72244F-65CB-04AE-B3E9-4CAD82ACEC19}"/>
              </a:ext>
            </a:extLst>
          </p:cNvPr>
          <p:cNvSpPr/>
          <p:nvPr/>
        </p:nvSpPr>
        <p:spPr>
          <a:xfrm>
            <a:off x="962978" y="1210865"/>
            <a:ext cx="4855726" cy="2018586"/>
          </a:xfrm>
          <a:prstGeom prst="roundRect">
            <a:avLst>
              <a:gd name="adj" fmla="val 4953"/>
            </a:avLst>
          </a:prstGeom>
          <a:solidFill>
            <a:srgbClr val="F0D4F7"/>
          </a:solidFill>
          <a:ln w="13811">
            <a:solidFill>
              <a:srgbClr val="E1A9EF"/>
            </a:solidFill>
            <a:prstDash val="solid"/>
          </a:ln>
        </p:spPr>
        <p:txBody>
          <a:bodyPr/>
          <a:lstStyle/>
          <a:p>
            <a:pPr algn="ctr"/>
            <a:endParaRPr lang="fr-FR" sz="3200" i="1" dirty="0">
              <a:latin typeface="+mj-lt"/>
            </a:endParaRPr>
          </a:p>
        </p:txBody>
      </p:sp>
      <p:sp>
        <p:nvSpPr>
          <p:cNvPr id="6" name="Shape 2">
            <a:extLst>
              <a:ext uri="{FF2B5EF4-FFF2-40B4-BE49-F238E27FC236}">
                <a16:creationId xmlns:a16="http://schemas.microsoft.com/office/drawing/2014/main" id="{9D0AB650-C561-FA9D-119C-AC533D9FC0C4}"/>
              </a:ext>
            </a:extLst>
          </p:cNvPr>
          <p:cNvSpPr/>
          <p:nvPr/>
        </p:nvSpPr>
        <p:spPr>
          <a:xfrm>
            <a:off x="3880485" y="3607995"/>
            <a:ext cx="4855726" cy="2018586"/>
          </a:xfrm>
          <a:prstGeom prst="roundRect">
            <a:avLst>
              <a:gd name="adj" fmla="val 4953"/>
            </a:avLst>
          </a:prstGeom>
          <a:solidFill>
            <a:srgbClr val="F0D4F7"/>
          </a:solidFill>
          <a:ln w="13811">
            <a:solidFill>
              <a:srgbClr val="E1A9EF"/>
            </a:solidFill>
            <a:prstDash val="solid"/>
          </a:ln>
        </p:spPr>
      </p:sp>
      <p:sp>
        <p:nvSpPr>
          <p:cNvPr id="7" name="Shape 2">
            <a:extLst>
              <a:ext uri="{FF2B5EF4-FFF2-40B4-BE49-F238E27FC236}">
                <a16:creationId xmlns:a16="http://schemas.microsoft.com/office/drawing/2014/main" id="{5DF0BAEF-996C-8656-7F34-A335DF725993}"/>
              </a:ext>
            </a:extLst>
          </p:cNvPr>
          <p:cNvSpPr/>
          <p:nvPr/>
        </p:nvSpPr>
        <p:spPr>
          <a:xfrm>
            <a:off x="7735729" y="5933531"/>
            <a:ext cx="4855726" cy="2018586"/>
          </a:xfrm>
          <a:prstGeom prst="roundRect">
            <a:avLst>
              <a:gd name="adj" fmla="val 4953"/>
            </a:avLst>
          </a:prstGeom>
          <a:solidFill>
            <a:srgbClr val="F0D4F7"/>
          </a:solidFill>
          <a:ln w="13811">
            <a:solidFill>
              <a:srgbClr val="E1A9EF"/>
            </a:solidFill>
            <a:prstDash val="solid"/>
          </a:ln>
        </p:spPr>
      </p:sp>
      <p:sp>
        <p:nvSpPr>
          <p:cNvPr id="9" name="ZoneTexte 8">
            <a:extLst>
              <a:ext uri="{FF2B5EF4-FFF2-40B4-BE49-F238E27FC236}">
                <a16:creationId xmlns:a16="http://schemas.microsoft.com/office/drawing/2014/main" id="{8232604A-05C3-1D0D-3A6D-AFC89D43D28D}"/>
              </a:ext>
            </a:extLst>
          </p:cNvPr>
          <p:cNvSpPr txBox="1"/>
          <p:nvPr/>
        </p:nvSpPr>
        <p:spPr>
          <a:xfrm>
            <a:off x="4136648" y="3926970"/>
            <a:ext cx="4343400" cy="1261884"/>
          </a:xfrm>
          <a:prstGeom prst="rect">
            <a:avLst/>
          </a:prstGeom>
          <a:noFill/>
        </p:spPr>
        <p:txBody>
          <a:bodyPr wrap="square" rtlCol="0">
            <a:spAutoFit/>
          </a:bodyPr>
          <a:lstStyle/>
          <a:p>
            <a:pPr algn="ctr"/>
            <a:r>
              <a:rPr lang="fr-FR" sz="2400" i="1" dirty="0">
                <a:latin typeface="Arial" panose="020B0604020202020204" pitchFamily="34" charset="0"/>
                <a:cs typeface="Arial" panose="020B0604020202020204" pitchFamily="34" charset="0"/>
              </a:rPr>
              <a:t>Chaque arbre est construit sur un sous-ensemble aléatoire des données d'entraînement</a:t>
            </a:r>
            <a:r>
              <a:rPr lang="fr-FR" sz="2800" i="1" dirty="0">
                <a:latin typeface="Arial" panose="020B0604020202020204" pitchFamily="34" charset="0"/>
                <a:cs typeface="Arial" panose="020B0604020202020204" pitchFamily="34" charset="0"/>
              </a:rPr>
              <a:t>.</a:t>
            </a:r>
          </a:p>
        </p:txBody>
      </p:sp>
      <p:sp>
        <p:nvSpPr>
          <p:cNvPr id="10" name="ZoneTexte 9">
            <a:extLst>
              <a:ext uri="{FF2B5EF4-FFF2-40B4-BE49-F238E27FC236}">
                <a16:creationId xmlns:a16="http://schemas.microsoft.com/office/drawing/2014/main" id="{62874329-6212-8B8A-9AD2-87E6EA81A284}"/>
              </a:ext>
            </a:extLst>
          </p:cNvPr>
          <p:cNvSpPr txBox="1"/>
          <p:nvPr/>
        </p:nvSpPr>
        <p:spPr>
          <a:xfrm>
            <a:off x="8300502" y="6250528"/>
            <a:ext cx="3726180" cy="1569660"/>
          </a:xfrm>
          <a:prstGeom prst="rect">
            <a:avLst/>
          </a:prstGeom>
          <a:noFill/>
        </p:spPr>
        <p:txBody>
          <a:bodyPr wrap="square" rtlCol="0">
            <a:spAutoFit/>
          </a:bodyPr>
          <a:lstStyle/>
          <a:p>
            <a:pPr algn="ctr"/>
            <a:r>
              <a:rPr lang="fr-FR" sz="2400" dirty="0">
                <a:latin typeface="Arial Narrow" panose="020B0606020202030204" pitchFamily="34" charset="0"/>
              </a:rPr>
              <a:t>Les prédictions sont) agrégées en utilisant la majorité des votes (classification) ou la moyenne (régression)</a:t>
            </a:r>
          </a:p>
        </p:txBody>
      </p:sp>
      <p:sp>
        <p:nvSpPr>
          <p:cNvPr id="11" name="ZoneTexte 10">
            <a:extLst>
              <a:ext uri="{FF2B5EF4-FFF2-40B4-BE49-F238E27FC236}">
                <a16:creationId xmlns:a16="http://schemas.microsoft.com/office/drawing/2014/main" id="{3ADF6B6A-2FCF-9301-B74E-A5E22EC579D9}"/>
              </a:ext>
            </a:extLst>
          </p:cNvPr>
          <p:cNvSpPr txBox="1"/>
          <p:nvPr/>
        </p:nvSpPr>
        <p:spPr>
          <a:xfrm>
            <a:off x="1380590" y="1533486"/>
            <a:ext cx="3746182" cy="1569660"/>
          </a:xfrm>
          <a:prstGeom prst="rect">
            <a:avLst/>
          </a:prstGeom>
          <a:noFill/>
        </p:spPr>
        <p:txBody>
          <a:bodyPr wrap="square" rtlCol="0">
            <a:spAutoFit/>
          </a:bodyPr>
          <a:lstStyle/>
          <a:p>
            <a:pPr algn="ctr"/>
            <a:r>
              <a:rPr lang="fr-FR" sz="2400" i="1" dirty="0">
                <a:latin typeface="Arial Narrow" panose="020B0606020202030204" pitchFamily="34" charset="0"/>
              </a:rPr>
              <a:t>Une méthode d'apprentissage automatique basée sur l'ensemble d'arbres de </a:t>
            </a:r>
            <a:r>
              <a:rPr lang="fr-FR" sz="2400" i="1" dirty="0" err="1">
                <a:latin typeface="Arial Narrow" panose="020B0606020202030204" pitchFamily="34" charset="0"/>
              </a:rPr>
              <a:t>decision</a:t>
            </a:r>
            <a:endParaRPr lang="fr-FR" sz="2400" i="1" dirty="0">
              <a:latin typeface="Arial Narrow" panose="020B0606020202030204" pitchFamily="34" charset="0"/>
            </a:endParaRPr>
          </a:p>
          <a:p>
            <a:pPr algn="ctr"/>
            <a:endParaRPr lang="fr-FR" sz="2400" dirty="0">
              <a:latin typeface="Arial Narrow" panose="020B0606020202030204" pitchFamily="34" charset="0"/>
            </a:endParaRPr>
          </a:p>
        </p:txBody>
      </p:sp>
      <p:sp>
        <p:nvSpPr>
          <p:cNvPr id="16" name="Flèche : angle droit 15">
            <a:extLst>
              <a:ext uri="{FF2B5EF4-FFF2-40B4-BE49-F238E27FC236}">
                <a16:creationId xmlns:a16="http://schemas.microsoft.com/office/drawing/2014/main" id="{E7C27404-E9EA-D281-3884-5D414586A2E1}"/>
              </a:ext>
            </a:extLst>
          </p:cNvPr>
          <p:cNvSpPr/>
          <p:nvPr/>
        </p:nvSpPr>
        <p:spPr>
          <a:xfrm rot="5400000">
            <a:off x="2379286" y="3509486"/>
            <a:ext cx="1748790" cy="1188720"/>
          </a:xfrm>
          <a:prstGeom prst="bentUp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17" name="Flèche : angle droit 16">
            <a:extLst>
              <a:ext uri="{FF2B5EF4-FFF2-40B4-BE49-F238E27FC236}">
                <a16:creationId xmlns:a16="http://schemas.microsoft.com/office/drawing/2014/main" id="{E8140FE3-7705-F8A4-AF8F-E75AC9C687E1}"/>
              </a:ext>
            </a:extLst>
          </p:cNvPr>
          <p:cNvSpPr/>
          <p:nvPr/>
        </p:nvSpPr>
        <p:spPr>
          <a:xfrm rot="5400000">
            <a:off x="6221166" y="5896313"/>
            <a:ext cx="1748790" cy="1188720"/>
          </a:xfrm>
          <a:prstGeom prst="bentUp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76499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dirty="0"/>
          </a:p>
        </p:txBody>
      </p:sp>
      <p:sp>
        <p:nvSpPr>
          <p:cNvPr id="5" name="ZoneTexte 4">
            <a:extLst>
              <a:ext uri="{FF2B5EF4-FFF2-40B4-BE49-F238E27FC236}">
                <a16:creationId xmlns:a16="http://schemas.microsoft.com/office/drawing/2014/main" id="{13F2503D-24AC-3A69-237A-CFD8368A221B}"/>
              </a:ext>
            </a:extLst>
          </p:cNvPr>
          <p:cNvSpPr txBox="1"/>
          <p:nvPr/>
        </p:nvSpPr>
        <p:spPr>
          <a:xfrm>
            <a:off x="1797368" y="438269"/>
            <a:ext cx="7320914" cy="830997"/>
          </a:xfrm>
          <a:prstGeom prst="rect">
            <a:avLst/>
          </a:prstGeom>
          <a:noFill/>
        </p:spPr>
        <p:txBody>
          <a:bodyPr wrap="square">
            <a:spAutoFit/>
          </a:bodyPr>
          <a:lstStyle/>
          <a:p>
            <a:r>
              <a:rPr lang="fr-FR" sz="4800" i="1" u="sng" dirty="0">
                <a:solidFill>
                  <a:srgbClr val="EF95ED"/>
                </a:solidFill>
                <a:effectLst>
                  <a:outerShdw blurRad="38100" dist="38100" dir="2700000" algn="tl">
                    <a:srgbClr val="000000">
                      <a:alpha val="43137"/>
                    </a:srgbClr>
                  </a:outerShdw>
                </a:effectLst>
              </a:rPr>
              <a:t>Processus de construction</a:t>
            </a:r>
          </a:p>
        </p:txBody>
      </p:sp>
      <p:sp>
        <p:nvSpPr>
          <p:cNvPr id="6" name="ZoneTexte 5">
            <a:extLst>
              <a:ext uri="{FF2B5EF4-FFF2-40B4-BE49-F238E27FC236}">
                <a16:creationId xmlns:a16="http://schemas.microsoft.com/office/drawing/2014/main" id="{AF3F807B-50D7-42D0-DA83-944599926CA9}"/>
              </a:ext>
            </a:extLst>
          </p:cNvPr>
          <p:cNvSpPr txBox="1"/>
          <p:nvPr/>
        </p:nvSpPr>
        <p:spPr>
          <a:xfrm>
            <a:off x="1243965" y="1411247"/>
            <a:ext cx="11363325" cy="954107"/>
          </a:xfrm>
          <a:prstGeom prst="rect">
            <a:avLst/>
          </a:prstGeom>
          <a:noFill/>
        </p:spPr>
        <p:txBody>
          <a:bodyPr wrap="square" rtlCol="0">
            <a:spAutoFit/>
          </a:bodyPr>
          <a:lstStyle/>
          <a:p>
            <a:pPr algn="ctr"/>
            <a:r>
              <a:rPr lang="fr-FR" sz="2800" dirty="0">
                <a:latin typeface="Bodoni MT Black" panose="02070A03080606020203" pitchFamily="18" charset="0"/>
              </a:rPr>
              <a:t>Étape 1: Échantillonnage aléatoire avec remplacement des données d'</a:t>
            </a:r>
            <a:r>
              <a:rPr lang="fr-FR" sz="2800" dirty="0" err="1">
                <a:latin typeface="Bodoni MT Black" panose="02070A03080606020203" pitchFamily="18" charset="0"/>
              </a:rPr>
              <a:t>entraîneme</a:t>
            </a:r>
            <a:endParaRPr lang="fr-FR" sz="2800" dirty="0">
              <a:latin typeface="Bodoni MT Black" panose="02070A03080606020203" pitchFamily="18" charset="0"/>
            </a:endParaRPr>
          </a:p>
        </p:txBody>
      </p:sp>
      <p:pic>
        <p:nvPicPr>
          <p:cNvPr id="8" name="Image 7">
            <a:extLst>
              <a:ext uri="{FF2B5EF4-FFF2-40B4-BE49-F238E27FC236}">
                <a16:creationId xmlns:a16="http://schemas.microsoft.com/office/drawing/2014/main" id="{C34ECDA3-BE6F-C046-36AA-A0E0F38BCA11}"/>
              </a:ext>
            </a:extLst>
          </p:cNvPr>
          <p:cNvPicPr>
            <a:picLocks noChangeAspect="1"/>
          </p:cNvPicPr>
          <p:nvPr/>
        </p:nvPicPr>
        <p:blipFill>
          <a:blip r:embed="rId4"/>
          <a:stretch>
            <a:fillRect/>
          </a:stretch>
        </p:blipFill>
        <p:spPr>
          <a:xfrm>
            <a:off x="969747" y="2800350"/>
            <a:ext cx="5234838" cy="4307145"/>
          </a:xfrm>
          <a:prstGeom prst="rect">
            <a:avLst/>
          </a:prstGeom>
        </p:spPr>
      </p:pic>
      <p:pic>
        <p:nvPicPr>
          <p:cNvPr id="10" name="Image 9">
            <a:extLst>
              <a:ext uri="{FF2B5EF4-FFF2-40B4-BE49-F238E27FC236}">
                <a16:creationId xmlns:a16="http://schemas.microsoft.com/office/drawing/2014/main" id="{0879E754-2D6B-D51B-39E7-55B7B7367FFE}"/>
              </a:ext>
            </a:extLst>
          </p:cNvPr>
          <p:cNvPicPr>
            <a:picLocks noChangeAspect="1"/>
          </p:cNvPicPr>
          <p:nvPr/>
        </p:nvPicPr>
        <p:blipFill>
          <a:blip r:embed="rId5"/>
          <a:stretch>
            <a:fillRect/>
          </a:stretch>
        </p:blipFill>
        <p:spPr>
          <a:xfrm>
            <a:off x="7930617" y="2800350"/>
            <a:ext cx="5234838" cy="4307144"/>
          </a:xfrm>
          <a:prstGeom prst="rect">
            <a:avLst/>
          </a:prstGeom>
        </p:spPr>
      </p:pic>
      <p:sp>
        <p:nvSpPr>
          <p:cNvPr id="13" name="Flèche : droite 12">
            <a:extLst>
              <a:ext uri="{FF2B5EF4-FFF2-40B4-BE49-F238E27FC236}">
                <a16:creationId xmlns:a16="http://schemas.microsoft.com/office/drawing/2014/main" id="{9742773F-7DB3-1EBB-14B6-E06108E333EA}"/>
              </a:ext>
            </a:extLst>
          </p:cNvPr>
          <p:cNvSpPr/>
          <p:nvPr/>
        </p:nvSpPr>
        <p:spPr>
          <a:xfrm>
            <a:off x="6227547" y="4526936"/>
            <a:ext cx="1703070" cy="513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2585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dirty="0"/>
          </a:p>
        </p:txBody>
      </p:sp>
      <p:sp>
        <p:nvSpPr>
          <p:cNvPr id="4" name="ZoneTexte 3">
            <a:extLst>
              <a:ext uri="{FF2B5EF4-FFF2-40B4-BE49-F238E27FC236}">
                <a16:creationId xmlns:a16="http://schemas.microsoft.com/office/drawing/2014/main" id="{6842E715-ED12-6095-3AB1-D42313CF717D}"/>
              </a:ext>
            </a:extLst>
          </p:cNvPr>
          <p:cNvSpPr txBox="1"/>
          <p:nvPr/>
        </p:nvSpPr>
        <p:spPr>
          <a:xfrm>
            <a:off x="1243965" y="1411247"/>
            <a:ext cx="11363325" cy="954107"/>
          </a:xfrm>
          <a:prstGeom prst="rect">
            <a:avLst/>
          </a:prstGeom>
          <a:noFill/>
        </p:spPr>
        <p:txBody>
          <a:bodyPr wrap="square" rtlCol="0">
            <a:spAutoFit/>
          </a:bodyPr>
          <a:lstStyle/>
          <a:p>
            <a:pPr algn="ctr"/>
            <a:r>
              <a:rPr lang="fr-FR" sz="2800" dirty="0">
                <a:latin typeface="Bodoni MT Black" panose="02070A03080606020203" pitchFamily="18" charset="0"/>
              </a:rPr>
              <a:t>Étape 2 : Construction d'un arbre de décision sur chaque échantillon</a:t>
            </a:r>
          </a:p>
        </p:txBody>
      </p:sp>
      <p:pic>
        <p:nvPicPr>
          <p:cNvPr id="6" name="Image 5">
            <a:extLst>
              <a:ext uri="{FF2B5EF4-FFF2-40B4-BE49-F238E27FC236}">
                <a16:creationId xmlns:a16="http://schemas.microsoft.com/office/drawing/2014/main" id="{F3D42E29-552A-A873-EFF6-1442B928F0D0}"/>
              </a:ext>
            </a:extLst>
          </p:cNvPr>
          <p:cNvPicPr>
            <a:picLocks noChangeAspect="1"/>
          </p:cNvPicPr>
          <p:nvPr/>
        </p:nvPicPr>
        <p:blipFill>
          <a:blip r:embed="rId4"/>
          <a:stretch>
            <a:fillRect/>
          </a:stretch>
        </p:blipFill>
        <p:spPr>
          <a:xfrm>
            <a:off x="971550" y="2819400"/>
            <a:ext cx="12414885" cy="4762500"/>
          </a:xfrm>
          <a:prstGeom prst="rect">
            <a:avLst/>
          </a:prstGeom>
        </p:spPr>
      </p:pic>
    </p:spTree>
    <p:extLst>
      <p:ext uri="{BB962C8B-B14F-4D97-AF65-F5344CB8AC3E}">
        <p14:creationId xmlns:p14="http://schemas.microsoft.com/office/powerpoint/2010/main" val="44509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dirty="0"/>
          </a:p>
        </p:txBody>
      </p:sp>
      <p:sp>
        <p:nvSpPr>
          <p:cNvPr id="4" name="ZoneTexte 3">
            <a:extLst>
              <a:ext uri="{FF2B5EF4-FFF2-40B4-BE49-F238E27FC236}">
                <a16:creationId xmlns:a16="http://schemas.microsoft.com/office/drawing/2014/main" id="{BDDC2831-03DB-34FD-393A-7237E4818130}"/>
              </a:ext>
            </a:extLst>
          </p:cNvPr>
          <p:cNvSpPr txBox="1"/>
          <p:nvPr/>
        </p:nvSpPr>
        <p:spPr>
          <a:xfrm>
            <a:off x="1243965" y="1411247"/>
            <a:ext cx="11363325" cy="954107"/>
          </a:xfrm>
          <a:prstGeom prst="rect">
            <a:avLst/>
          </a:prstGeom>
          <a:noFill/>
        </p:spPr>
        <p:txBody>
          <a:bodyPr wrap="square" rtlCol="0">
            <a:spAutoFit/>
          </a:bodyPr>
          <a:lstStyle/>
          <a:p>
            <a:pPr algn="ctr"/>
            <a:r>
              <a:rPr lang="fr-FR" sz="2800" dirty="0">
                <a:latin typeface="Bodoni MT Black" panose="02070A03080606020203" pitchFamily="18" charset="0"/>
              </a:rPr>
              <a:t>Étape 3 : Agrégation des prédictions des arbres individuels </a:t>
            </a:r>
            <a:r>
              <a:rPr lang="fr-FR" sz="2800" i="1" dirty="0">
                <a:solidFill>
                  <a:srgbClr val="EF95ED"/>
                </a:solidFill>
              </a:rPr>
              <a:t>(vote à la majorité en classification ou moyenne en régression)</a:t>
            </a:r>
          </a:p>
        </p:txBody>
      </p:sp>
      <p:pic>
        <p:nvPicPr>
          <p:cNvPr id="6" name="Image 5">
            <a:extLst>
              <a:ext uri="{FF2B5EF4-FFF2-40B4-BE49-F238E27FC236}">
                <a16:creationId xmlns:a16="http://schemas.microsoft.com/office/drawing/2014/main" id="{43029F8C-1569-1A46-A34C-B4A047151AEB}"/>
              </a:ext>
            </a:extLst>
          </p:cNvPr>
          <p:cNvPicPr>
            <a:picLocks noChangeAspect="1"/>
          </p:cNvPicPr>
          <p:nvPr/>
        </p:nvPicPr>
        <p:blipFill>
          <a:blip r:embed="rId4"/>
          <a:stretch>
            <a:fillRect/>
          </a:stretch>
        </p:blipFill>
        <p:spPr>
          <a:xfrm>
            <a:off x="3211830" y="2906771"/>
            <a:ext cx="7112317" cy="4625897"/>
          </a:xfrm>
          <a:prstGeom prst="rect">
            <a:avLst/>
          </a:prstGeom>
        </p:spPr>
      </p:pic>
    </p:spTree>
    <p:extLst>
      <p:ext uri="{BB962C8B-B14F-4D97-AF65-F5344CB8AC3E}">
        <p14:creationId xmlns:p14="http://schemas.microsoft.com/office/powerpoint/2010/main" val="179281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dirty="0"/>
          </a:p>
        </p:txBody>
      </p:sp>
      <p:sp>
        <p:nvSpPr>
          <p:cNvPr id="4" name="ZoneTexte 3">
            <a:extLst>
              <a:ext uri="{FF2B5EF4-FFF2-40B4-BE49-F238E27FC236}">
                <a16:creationId xmlns:a16="http://schemas.microsoft.com/office/drawing/2014/main" id="{C58A5925-A692-261E-8F18-7EE5B5E2DA67}"/>
              </a:ext>
            </a:extLst>
          </p:cNvPr>
          <p:cNvSpPr txBox="1"/>
          <p:nvPr/>
        </p:nvSpPr>
        <p:spPr>
          <a:xfrm>
            <a:off x="860108" y="712589"/>
            <a:ext cx="7320914" cy="584775"/>
          </a:xfrm>
          <a:prstGeom prst="rect">
            <a:avLst/>
          </a:prstGeom>
          <a:noFill/>
        </p:spPr>
        <p:txBody>
          <a:bodyPr wrap="square">
            <a:spAutoFit/>
          </a:bodyPr>
          <a:lstStyle/>
          <a:p>
            <a:r>
              <a:rPr lang="fr-FR" sz="3200" b="1" dirty="0">
                <a:effectLst/>
                <a:latin typeface="Gill Sans MT" panose="020B0502020104020203" pitchFamily="34" charset="0"/>
                <a:ea typeface="Times New Roman" panose="02020603050405020304" pitchFamily="18" charset="0"/>
                <a:cs typeface="Times New Roman" panose="02020603050405020304" pitchFamily="18" charset="0"/>
              </a:rPr>
              <a:t>3. Support </a:t>
            </a:r>
            <a:r>
              <a:rPr lang="fr-FR" sz="3200" b="1" dirty="0" err="1">
                <a:effectLst/>
                <a:latin typeface="Gill Sans MT" panose="020B0502020104020203" pitchFamily="34" charset="0"/>
                <a:ea typeface="Times New Roman" panose="02020603050405020304" pitchFamily="18" charset="0"/>
                <a:cs typeface="Times New Roman" panose="02020603050405020304" pitchFamily="18" charset="0"/>
              </a:rPr>
              <a:t>Vector</a:t>
            </a:r>
            <a:r>
              <a:rPr lang="fr-FR" sz="3200" b="1" dirty="0">
                <a:effectLst/>
                <a:latin typeface="Gill Sans MT" panose="020B0502020104020203" pitchFamily="34" charset="0"/>
                <a:ea typeface="Times New Roman" panose="02020603050405020304" pitchFamily="18" charset="0"/>
                <a:cs typeface="Times New Roman" panose="02020603050405020304" pitchFamily="18" charset="0"/>
              </a:rPr>
              <a:t> </a:t>
            </a:r>
            <a:r>
              <a:rPr lang="fr-FR" sz="3200" b="1" dirty="0" err="1">
                <a:effectLst/>
                <a:latin typeface="Gill Sans MT" panose="020B0502020104020203" pitchFamily="34" charset="0"/>
                <a:ea typeface="Times New Roman" panose="02020603050405020304" pitchFamily="18" charset="0"/>
                <a:cs typeface="Times New Roman" panose="02020603050405020304" pitchFamily="18" charset="0"/>
              </a:rPr>
              <a:t>Regression</a:t>
            </a:r>
            <a:r>
              <a:rPr lang="fr-FR" sz="3200" b="1" dirty="0">
                <a:effectLst/>
                <a:latin typeface="Gill Sans MT" panose="020B0502020104020203" pitchFamily="34" charset="0"/>
                <a:ea typeface="Times New Roman" panose="02020603050405020304" pitchFamily="18" charset="0"/>
                <a:cs typeface="Times New Roman" panose="02020603050405020304" pitchFamily="18" charset="0"/>
              </a:rPr>
              <a:t> (SVR) </a:t>
            </a:r>
          </a:p>
        </p:txBody>
      </p:sp>
      <p:pic>
        <p:nvPicPr>
          <p:cNvPr id="6" name="Image 5">
            <a:extLst>
              <a:ext uri="{FF2B5EF4-FFF2-40B4-BE49-F238E27FC236}">
                <a16:creationId xmlns:a16="http://schemas.microsoft.com/office/drawing/2014/main" id="{0DBD3E3A-CCA2-DCA6-9DF4-D6AD6526E57C}"/>
              </a:ext>
            </a:extLst>
          </p:cNvPr>
          <p:cNvPicPr>
            <a:picLocks noChangeAspect="1"/>
          </p:cNvPicPr>
          <p:nvPr/>
        </p:nvPicPr>
        <p:blipFill>
          <a:blip r:embed="rId4"/>
          <a:stretch>
            <a:fillRect/>
          </a:stretch>
        </p:blipFill>
        <p:spPr>
          <a:xfrm>
            <a:off x="438150" y="2910840"/>
            <a:ext cx="4202430" cy="2590800"/>
          </a:xfrm>
          <a:prstGeom prst="rect">
            <a:avLst/>
          </a:prstGeom>
        </p:spPr>
      </p:pic>
      <p:pic>
        <p:nvPicPr>
          <p:cNvPr id="8" name="Image 7">
            <a:extLst>
              <a:ext uri="{FF2B5EF4-FFF2-40B4-BE49-F238E27FC236}">
                <a16:creationId xmlns:a16="http://schemas.microsoft.com/office/drawing/2014/main" id="{C723A68C-53E2-0CA2-EEC8-B2AEA38C4CEF}"/>
              </a:ext>
            </a:extLst>
          </p:cNvPr>
          <p:cNvPicPr>
            <a:picLocks noChangeAspect="1"/>
          </p:cNvPicPr>
          <p:nvPr/>
        </p:nvPicPr>
        <p:blipFill>
          <a:blip r:embed="rId5"/>
          <a:stretch>
            <a:fillRect/>
          </a:stretch>
        </p:blipFill>
        <p:spPr>
          <a:xfrm>
            <a:off x="5443377" y="2910840"/>
            <a:ext cx="3866407" cy="2590800"/>
          </a:xfrm>
          <a:prstGeom prst="rect">
            <a:avLst/>
          </a:prstGeom>
        </p:spPr>
      </p:pic>
      <p:pic>
        <p:nvPicPr>
          <p:cNvPr id="10" name="Image 9">
            <a:extLst>
              <a:ext uri="{FF2B5EF4-FFF2-40B4-BE49-F238E27FC236}">
                <a16:creationId xmlns:a16="http://schemas.microsoft.com/office/drawing/2014/main" id="{A46BA7CB-D636-DACA-D234-452D1DC4B8F0}"/>
              </a:ext>
            </a:extLst>
          </p:cNvPr>
          <p:cNvPicPr>
            <a:picLocks noChangeAspect="1"/>
          </p:cNvPicPr>
          <p:nvPr/>
        </p:nvPicPr>
        <p:blipFill>
          <a:blip r:embed="rId6"/>
          <a:stretch>
            <a:fillRect/>
          </a:stretch>
        </p:blipFill>
        <p:spPr>
          <a:xfrm>
            <a:off x="10112581" y="2910840"/>
            <a:ext cx="3537809" cy="2590800"/>
          </a:xfrm>
          <a:prstGeom prst="rect">
            <a:avLst/>
          </a:prstGeom>
        </p:spPr>
      </p:pic>
    </p:spTree>
    <p:extLst>
      <p:ext uri="{BB962C8B-B14F-4D97-AF65-F5344CB8AC3E}">
        <p14:creationId xmlns:p14="http://schemas.microsoft.com/office/powerpoint/2010/main" val="1286417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2705"/>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dirty="0"/>
          </a:p>
        </p:txBody>
      </p:sp>
      <p:sp>
        <p:nvSpPr>
          <p:cNvPr id="5" name="ZoneTexte 4">
            <a:extLst>
              <a:ext uri="{FF2B5EF4-FFF2-40B4-BE49-F238E27FC236}">
                <a16:creationId xmlns:a16="http://schemas.microsoft.com/office/drawing/2014/main" id="{8B9330C9-DCD2-9703-2137-2D36C8693C08}"/>
              </a:ext>
            </a:extLst>
          </p:cNvPr>
          <p:cNvSpPr txBox="1"/>
          <p:nvPr/>
        </p:nvSpPr>
        <p:spPr>
          <a:xfrm>
            <a:off x="871538" y="735449"/>
            <a:ext cx="7320914" cy="584775"/>
          </a:xfrm>
          <a:prstGeom prst="rect">
            <a:avLst/>
          </a:prstGeom>
          <a:noFill/>
        </p:spPr>
        <p:txBody>
          <a:bodyPr wrap="square">
            <a:spAutoFit/>
          </a:bodyPr>
          <a:lstStyle/>
          <a:p>
            <a:r>
              <a:rPr lang="fr-FR" sz="3200" b="1" i="1" dirty="0">
                <a:effectLst/>
                <a:latin typeface="Gill Sans MT" panose="020B0502020104020203" pitchFamily="34" charset="0"/>
                <a:ea typeface="Times New Roman" panose="02020603050405020304" pitchFamily="18" charset="0"/>
                <a:cs typeface="Times New Roman" panose="02020603050405020304" pitchFamily="18" charset="0"/>
              </a:rPr>
              <a:t>Comparaison entre les </a:t>
            </a:r>
            <a:r>
              <a:rPr lang="fr-FR" sz="3200" b="1" i="1" dirty="0" err="1">
                <a:effectLst/>
                <a:latin typeface="Gill Sans MT" panose="020B0502020104020203" pitchFamily="34" charset="0"/>
                <a:ea typeface="Times New Roman" panose="02020603050405020304" pitchFamily="18" charset="0"/>
                <a:cs typeface="Times New Roman" panose="02020603050405020304" pitchFamily="18" charset="0"/>
              </a:rPr>
              <a:t>modéles</a:t>
            </a:r>
            <a:endParaRPr lang="fr-FR" sz="3200" dirty="0"/>
          </a:p>
        </p:txBody>
      </p:sp>
      <p:sp>
        <p:nvSpPr>
          <p:cNvPr id="6" name="ZoneTexte 5">
            <a:extLst>
              <a:ext uri="{FF2B5EF4-FFF2-40B4-BE49-F238E27FC236}">
                <a16:creationId xmlns:a16="http://schemas.microsoft.com/office/drawing/2014/main" id="{11ACF4EE-A9E3-7CEA-6523-9171B747C5B9}"/>
              </a:ext>
            </a:extLst>
          </p:cNvPr>
          <p:cNvSpPr txBox="1"/>
          <p:nvPr/>
        </p:nvSpPr>
        <p:spPr>
          <a:xfrm>
            <a:off x="871538" y="1674084"/>
            <a:ext cx="5895022" cy="646331"/>
          </a:xfrm>
          <a:prstGeom prst="rect">
            <a:avLst/>
          </a:prstGeom>
          <a:noFill/>
        </p:spPr>
        <p:txBody>
          <a:bodyPr wrap="square" rtlCol="0">
            <a:spAutoFit/>
          </a:bodyPr>
          <a:lstStyle/>
          <a:p>
            <a:r>
              <a:rPr lang="fr-FR" sz="1800" b="1"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1.Entre </a:t>
            </a:r>
            <a:r>
              <a:rPr lang="fr-FR" sz="1800" b="1" dirty="0" err="1">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Regression</a:t>
            </a:r>
            <a:r>
              <a:rPr lang="fr-FR" sz="1800" b="1"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 linéaire et </a:t>
            </a:r>
            <a:r>
              <a:rPr lang="fr-FR" sz="1800" b="1" dirty="0" err="1">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svt</a:t>
            </a:r>
            <a:r>
              <a:rPr lang="fr-FR" sz="1800" b="1"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a:t>
            </a:r>
            <a:endParaRPr lang="fr-FR" sz="18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endParaRPr>
          </a:p>
          <a:p>
            <a:endParaRPr lang="fr-FR" dirty="0"/>
          </a:p>
        </p:txBody>
      </p:sp>
      <p:pic>
        <p:nvPicPr>
          <p:cNvPr id="8" name="Image 7">
            <a:extLst>
              <a:ext uri="{FF2B5EF4-FFF2-40B4-BE49-F238E27FC236}">
                <a16:creationId xmlns:a16="http://schemas.microsoft.com/office/drawing/2014/main" id="{E798390C-F5B5-40F8-07B6-2DDF07859675}"/>
              </a:ext>
            </a:extLst>
          </p:cNvPr>
          <p:cNvPicPr>
            <a:picLocks noChangeAspect="1"/>
          </p:cNvPicPr>
          <p:nvPr/>
        </p:nvPicPr>
        <p:blipFill>
          <a:blip r:embed="rId4"/>
          <a:stretch>
            <a:fillRect/>
          </a:stretch>
        </p:blipFill>
        <p:spPr>
          <a:xfrm>
            <a:off x="2510790" y="2290516"/>
            <a:ext cx="8873490" cy="4034665"/>
          </a:xfrm>
          <a:prstGeom prst="rect">
            <a:avLst/>
          </a:prstGeom>
        </p:spPr>
      </p:pic>
      <p:sp>
        <p:nvSpPr>
          <p:cNvPr id="10" name="ZoneTexte 9">
            <a:extLst>
              <a:ext uri="{FF2B5EF4-FFF2-40B4-BE49-F238E27FC236}">
                <a16:creationId xmlns:a16="http://schemas.microsoft.com/office/drawing/2014/main" id="{4C07387E-6DD2-4FC3-CB75-5767DD4B41D6}"/>
              </a:ext>
            </a:extLst>
          </p:cNvPr>
          <p:cNvSpPr txBox="1"/>
          <p:nvPr/>
        </p:nvSpPr>
        <p:spPr>
          <a:xfrm>
            <a:off x="1454468" y="6513374"/>
            <a:ext cx="5003482" cy="1395703"/>
          </a:xfrm>
          <a:prstGeom prst="rect">
            <a:avLst/>
          </a:prstGeom>
          <a:noFill/>
        </p:spPr>
        <p:txBody>
          <a:bodyPr wrap="square">
            <a:spAutoFit/>
          </a:bodyPr>
          <a:lstStyle/>
          <a:p>
            <a:pPr>
              <a:lnSpc>
                <a:spcPct val="110000"/>
              </a:lnSpc>
              <a:spcBef>
                <a:spcPts val="600"/>
              </a:spcBef>
              <a:spcAft>
                <a:spcPts val="1000"/>
              </a:spcAft>
            </a:pPr>
            <a:r>
              <a:rPr lang="fr-FR" sz="18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Performances de la Régression Linéaire (</a:t>
            </a:r>
            <a:r>
              <a:rPr lang="fr-FR" sz="1800" dirty="0" err="1">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lin_reg</a:t>
            </a:r>
            <a:r>
              <a:rPr lang="fr-FR" sz="18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a:t>
            </a:r>
            <a:endParaRPr lang="fr-FR" sz="14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endParaRPr>
          </a:p>
          <a:p>
            <a:pPr>
              <a:lnSpc>
                <a:spcPct val="110000"/>
              </a:lnSpc>
              <a:spcBef>
                <a:spcPts val="600"/>
              </a:spcBef>
              <a:spcAft>
                <a:spcPts val="1000"/>
              </a:spcAft>
            </a:pPr>
            <a:r>
              <a:rPr lang="fr-FR" sz="18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RMSE de la Régression Linéaire: 1.9740</a:t>
            </a:r>
            <a:endParaRPr lang="fr-FR" sz="14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endParaRPr>
          </a:p>
          <a:p>
            <a:pPr>
              <a:lnSpc>
                <a:spcPct val="110000"/>
              </a:lnSpc>
              <a:spcBef>
                <a:spcPts val="600"/>
              </a:spcBef>
              <a:spcAft>
                <a:spcPts val="1000"/>
              </a:spcAft>
            </a:pPr>
            <a:r>
              <a:rPr lang="fr-FR" sz="18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Score R² de la Régression Linéaire: 0.9451</a:t>
            </a:r>
            <a:endParaRPr lang="fr-FR" sz="14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69E001B3-A3A4-2789-65C7-0B7F69B46B32}"/>
              </a:ext>
            </a:extLst>
          </p:cNvPr>
          <p:cNvSpPr txBox="1"/>
          <p:nvPr/>
        </p:nvSpPr>
        <p:spPr>
          <a:xfrm>
            <a:off x="7158038" y="6497092"/>
            <a:ext cx="6603682" cy="1395703"/>
          </a:xfrm>
          <a:prstGeom prst="rect">
            <a:avLst/>
          </a:prstGeom>
          <a:noFill/>
        </p:spPr>
        <p:txBody>
          <a:bodyPr wrap="square">
            <a:spAutoFit/>
          </a:bodyPr>
          <a:lstStyle/>
          <a:p>
            <a:pPr>
              <a:lnSpc>
                <a:spcPct val="110000"/>
              </a:lnSpc>
              <a:spcBef>
                <a:spcPts val="600"/>
              </a:spcBef>
              <a:spcAft>
                <a:spcPts val="1000"/>
              </a:spcAft>
            </a:pPr>
            <a:r>
              <a:rPr lang="fr-FR" sz="18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Performances du Modèle de Régression par Forêt Aléatoire (RFR):</a:t>
            </a:r>
            <a:endParaRPr lang="fr-FR" sz="14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endParaRPr>
          </a:p>
          <a:p>
            <a:pPr>
              <a:lnSpc>
                <a:spcPct val="110000"/>
              </a:lnSpc>
              <a:spcBef>
                <a:spcPts val="600"/>
              </a:spcBef>
              <a:spcAft>
                <a:spcPts val="1000"/>
              </a:spcAft>
            </a:pPr>
            <a:r>
              <a:rPr lang="fr-FR" sz="18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RMSE du Modèle de Régression par Forêt Aléatoire: 1.8991</a:t>
            </a:r>
            <a:endParaRPr lang="fr-FR" sz="14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endParaRPr>
          </a:p>
          <a:p>
            <a:pPr>
              <a:lnSpc>
                <a:spcPct val="110000"/>
              </a:lnSpc>
              <a:spcBef>
                <a:spcPts val="600"/>
              </a:spcBef>
              <a:spcAft>
                <a:spcPts val="1000"/>
              </a:spcAft>
            </a:pPr>
            <a:r>
              <a:rPr lang="fr-FR" sz="18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Score R² du Modèle de Régression par Forêt Aléatoire: 0.9492</a:t>
            </a:r>
            <a:endParaRPr lang="fr-FR" sz="14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377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dirty="0"/>
          </a:p>
        </p:txBody>
      </p:sp>
      <p:sp>
        <p:nvSpPr>
          <p:cNvPr id="4" name="ZoneTexte 3">
            <a:extLst>
              <a:ext uri="{FF2B5EF4-FFF2-40B4-BE49-F238E27FC236}">
                <a16:creationId xmlns:a16="http://schemas.microsoft.com/office/drawing/2014/main" id="{176E8BA4-CB0F-E4AD-35DC-D9BDA5FCD29A}"/>
              </a:ext>
            </a:extLst>
          </p:cNvPr>
          <p:cNvSpPr txBox="1"/>
          <p:nvPr/>
        </p:nvSpPr>
        <p:spPr>
          <a:xfrm>
            <a:off x="1211580" y="5459313"/>
            <a:ext cx="6103620" cy="1138773"/>
          </a:xfrm>
          <a:prstGeom prst="rect">
            <a:avLst/>
          </a:prstGeom>
          <a:noFill/>
        </p:spPr>
        <p:txBody>
          <a:bodyPr wrap="square" rtlCol="0">
            <a:spAutoFit/>
          </a:bodyPr>
          <a:lstStyle/>
          <a:p>
            <a:r>
              <a:rPr lang="fr-FR" sz="2800" dirty="0">
                <a:solidFill>
                  <a:srgbClr val="C00000"/>
                </a:solidFill>
              </a:rPr>
              <a:t>Performances de SVR </a:t>
            </a:r>
            <a:r>
              <a:rPr lang="fr-FR" dirty="0"/>
              <a:t>:</a:t>
            </a:r>
          </a:p>
          <a:p>
            <a:r>
              <a:rPr lang="fr-FR" sz="2000" dirty="0"/>
              <a:t>       RMSE du Modèle SVR : 1.8991Score</a:t>
            </a:r>
          </a:p>
          <a:p>
            <a:r>
              <a:rPr lang="fr-FR" sz="2000" dirty="0"/>
              <a:t>        R² du Modèle SVR : 0.9461</a:t>
            </a:r>
          </a:p>
        </p:txBody>
      </p:sp>
      <p:sp>
        <p:nvSpPr>
          <p:cNvPr id="5" name="ZoneTexte 4">
            <a:extLst>
              <a:ext uri="{FF2B5EF4-FFF2-40B4-BE49-F238E27FC236}">
                <a16:creationId xmlns:a16="http://schemas.microsoft.com/office/drawing/2014/main" id="{71C4FB25-8753-111D-B048-3E0EAD5BDA36}"/>
              </a:ext>
            </a:extLst>
          </p:cNvPr>
          <p:cNvSpPr txBox="1"/>
          <p:nvPr/>
        </p:nvSpPr>
        <p:spPr>
          <a:xfrm>
            <a:off x="8149590" y="5433565"/>
            <a:ext cx="5646420" cy="1415772"/>
          </a:xfrm>
          <a:prstGeom prst="rect">
            <a:avLst/>
          </a:prstGeom>
          <a:noFill/>
        </p:spPr>
        <p:txBody>
          <a:bodyPr wrap="square" rtlCol="0">
            <a:spAutoFit/>
          </a:bodyPr>
          <a:lstStyle/>
          <a:p>
            <a:r>
              <a:rPr lang="fr-FR" sz="2800" dirty="0">
                <a:solidFill>
                  <a:srgbClr val="C00000"/>
                </a:solidFill>
              </a:rPr>
              <a:t>Performances de RFR :</a:t>
            </a:r>
          </a:p>
          <a:p>
            <a:r>
              <a:rPr lang="fr-FR" sz="2000" dirty="0"/>
              <a:t>RMSE du Modèle RFR : 1.8991</a:t>
            </a:r>
          </a:p>
          <a:p>
            <a:r>
              <a:rPr lang="fr-FR" sz="2000" dirty="0"/>
              <a:t>Score R² du Modèle RFR : 0.9492</a:t>
            </a:r>
          </a:p>
          <a:p>
            <a:endParaRPr lang="fr-FR" dirty="0"/>
          </a:p>
        </p:txBody>
      </p:sp>
      <p:sp>
        <p:nvSpPr>
          <p:cNvPr id="6" name="ZoneTexte 5">
            <a:extLst>
              <a:ext uri="{FF2B5EF4-FFF2-40B4-BE49-F238E27FC236}">
                <a16:creationId xmlns:a16="http://schemas.microsoft.com/office/drawing/2014/main" id="{27314115-F324-55B1-F534-5CEE3F3C7CC2}"/>
              </a:ext>
            </a:extLst>
          </p:cNvPr>
          <p:cNvSpPr txBox="1"/>
          <p:nvPr/>
        </p:nvSpPr>
        <p:spPr>
          <a:xfrm>
            <a:off x="871538" y="1674084"/>
            <a:ext cx="5895022" cy="646331"/>
          </a:xfrm>
          <a:prstGeom prst="rect">
            <a:avLst/>
          </a:prstGeom>
          <a:noFill/>
        </p:spPr>
        <p:txBody>
          <a:bodyPr wrap="square" rtlCol="0">
            <a:spAutoFit/>
          </a:bodyPr>
          <a:lstStyle/>
          <a:p>
            <a:r>
              <a:rPr lang="fr-FR" sz="1800" b="1"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1.Entre </a:t>
            </a:r>
            <a:r>
              <a:rPr lang="fr-FR" sz="1800" b="1" dirty="0" err="1">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Rardo</a:t>
            </a:r>
            <a:r>
              <a:rPr lang="fr-FR" b="1" dirty="0" err="1">
                <a:solidFill>
                  <a:srgbClr val="767171"/>
                </a:solidFill>
                <a:latin typeface="Gill Sans MT" panose="020B0502020104020203" pitchFamily="34" charset="0"/>
                <a:ea typeface="Times New Roman" panose="02020603050405020304" pitchFamily="18" charset="0"/>
                <a:cs typeface="Times New Roman" panose="02020603050405020304" pitchFamily="18" charset="0"/>
              </a:rPr>
              <a:t>m</a:t>
            </a:r>
            <a:r>
              <a:rPr lang="fr-FR" b="1" dirty="0">
                <a:solidFill>
                  <a:srgbClr val="767171"/>
                </a:solidFill>
                <a:latin typeface="Gill Sans MT" panose="020B0502020104020203" pitchFamily="34" charset="0"/>
                <a:ea typeface="Times New Roman" panose="02020603050405020304" pitchFamily="18" charset="0"/>
                <a:cs typeface="Times New Roman" panose="02020603050405020304" pitchFamily="18" charset="0"/>
              </a:rPr>
              <a:t> </a:t>
            </a:r>
            <a:r>
              <a:rPr lang="fr-FR" b="1" dirty="0" err="1">
                <a:solidFill>
                  <a:srgbClr val="767171"/>
                </a:solidFill>
                <a:latin typeface="Gill Sans MT" panose="020B0502020104020203" pitchFamily="34" charset="0"/>
                <a:ea typeface="Times New Roman" panose="02020603050405020304" pitchFamily="18" charset="0"/>
                <a:cs typeface="Times New Roman" panose="02020603050405020304" pitchFamily="18" charset="0"/>
              </a:rPr>
              <a:t>Forestb</a:t>
            </a:r>
            <a:r>
              <a:rPr lang="fr-FR" b="1" dirty="0">
                <a:solidFill>
                  <a:srgbClr val="767171"/>
                </a:solidFill>
                <a:latin typeface="Gill Sans MT" panose="020B0502020104020203" pitchFamily="34" charset="0"/>
                <a:ea typeface="Times New Roman" panose="02020603050405020304" pitchFamily="18" charset="0"/>
                <a:cs typeface="Times New Roman" panose="02020603050405020304" pitchFamily="18" charset="0"/>
              </a:rPr>
              <a:t> </a:t>
            </a:r>
            <a:r>
              <a:rPr lang="fr-FR" sz="1800" b="1" dirty="0" err="1">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Regression</a:t>
            </a:r>
            <a:r>
              <a:rPr lang="fr-FR" sz="1800" b="1"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 linéaire et SVR:</a:t>
            </a:r>
            <a:endParaRPr lang="fr-FR" sz="18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endParaRPr>
          </a:p>
          <a:p>
            <a:endParaRPr lang="fr-FR" dirty="0"/>
          </a:p>
        </p:txBody>
      </p:sp>
      <p:pic>
        <p:nvPicPr>
          <p:cNvPr id="7" name="Image 6">
            <a:extLst>
              <a:ext uri="{FF2B5EF4-FFF2-40B4-BE49-F238E27FC236}">
                <a16:creationId xmlns:a16="http://schemas.microsoft.com/office/drawing/2014/main" id="{D860E516-2AB0-32AE-4CCE-46B515C3C28B}"/>
              </a:ext>
            </a:extLst>
          </p:cNvPr>
          <p:cNvPicPr>
            <a:picLocks noChangeAspect="1"/>
          </p:cNvPicPr>
          <p:nvPr/>
        </p:nvPicPr>
        <p:blipFill>
          <a:blip r:embed="rId4"/>
          <a:stretch>
            <a:fillRect/>
          </a:stretch>
        </p:blipFill>
        <p:spPr>
          <a:xfrm>
            <a:off x="1031397" y="2594464"/>
            <a:ext cx="3866407" cy="2590800"/>
          </a:xfrm>
          <a:prstGeom prst="rect">
            <a:avLst/>
          </a:prstGeom>
        </p:spPr>
      </p:pic>
      <p:pic>
        <p:nvPicPr>
          <p:cNvPr id="8" name="Image 7">
            <a:extLst>
              <a:ext uri="{FF2B5EF4-FFF2-40B4-BE49-F238E27FC236}">
                <a16:creationId xmlns:a16="http://schemas.microsoft.com/office/drawing/2014/main" id="{177B68EC-EA3E-BCEB-5147-420361DCA6D8}"/>
              </a:ext>
            </a:extLst>
          </p:cNvPr>
          <p:cNvPicPr>
            <a:picLocks noChangeAspect="1"/>
          </p:cNvPicPr>
          <p:nvPr/>
        </p:nvPicPr>
        <p:blipFill>
          <a:blip r:embed="rId5"/>
          <a:stretch>
            <a:fillRect/>
          </a:stretch>
        </p:blipFill>
        <p:spPr>
          <a:xfrm>
            <a:off x="7978140" y="2453225"/>
            <a:ext cx="4200511" cy="2732040"/>
          </a:xfrm>
          <a:prstGeom prst="rect">
            <a:avLst/>
          </a:prstGeom>
        </p:spPr>
      </p:pic>
    </p:spTree>
    <p:extLst>
      <p:ext uri="{BB962C8B-B14F-4D97-AF65-F5344CB8AC3E}">
        <p14:creationId xmlns:p14="http://schemas.microsoft.com/office/powerpoint/2010/main" val="140770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dirty="0"/>
          </a:p>
        </p:txBody>
      </p:sp>
      <p:sp>
        <p:nvSpPr>
          <p:cNvPr id="4" name="ZoneTexte 3">
            <a:extLst>
              <a:ext uri="{FF2B5EF4-FFF2-40B4-BE49-F238E27FC236}">
                <a16:creationId xmlns:a16="http://schemas.microsoft.com/office/drawing/2014/main" id="{176E8BA4-CB0F-E4AD-35DC-D9BDA5FCD29A}"/>
              </a:ext>
            </a:extLst>
          </p:cNvPr>
          <p:cNvSpPr txBox="1"/>
          <p:nvPr/>
        </p:nvSpPr>
        <p:spPr>
          <a:xfrm>
            <a:off x="1211580" y="5459313"/>
            <a:ext cx="6103620" cy="1138773"/>
          </a:xfrm>
          <a:prstGeom prst="rect">
            <a:avLst/>
          </a:prstGeom>
          <a:noFill/>
        </p:spPr>
        <p:txBody>
          <a:bodyPr wrap="square" rtlCol="0">
            <a:spAutoFit/>
          </a:bodyPr>
          <a:lstStyle/>
          <a:p>
            <a:r>
              <a:rPr lang="fr-FR" sz="2800" dirty="0">
                <a:solidFill>
                  <a:srgbClr val="C00000"/>
                </a:solidFill>
              </a:rPr>
              <a:t>Performances de la Régression Linéaire</a:t>
            </a:r>
            <a:endParaRPr lang="fr-FR" dirty="0"/>
          </a:p>
          <a:p>
            <a:r>
              <a:rPr lang="fr-FR" sz="2000" dirty="0"/>
              <a:t>       RMSE de la Régression Linéaire: 1.9740</a:t>
            </a:r>
          </a:p>
          <a:p>
            <a:r>
              <a:rPr lang="fr-FR" sz="2000" dirty="0"/>
              <a:t>       Score R² de la Régression Linéaire: 0.9451</a:t>
            </a:r>
          </a:p>
        </p:txBody>
      </p:sp>
      <p:sp>
        <p:nvSpPr>
          <p:cNvPr id="5" name="ZoneTexte 4">
            <a:extLst>
              <a:ext uri="{FF2B5EF4-FFF2-40B4-BE49-F238E27FC236}">
                <a16:creationId xmlns:a16="http://schemas.microsoft.com/office/drawing/2014/main" id="{71C4FB25-8753-111D-B048-3E0EAD5BDA36}"/>
              </a:ext>
            </a:extLst>
          </p:cNvPr>
          <p:cNvSpPr txBox="1"/>
          <p:nvPr/>
        </p:nvSpPr>
        <p:spPr>
          <a:xfrm>
            <a:off x="8149590" y="5433565"/>
            <a:ext cx="5646420" cy="1415772"/>
          </a:xfrm>
          <a:prstGeom prst="rect">
            <a:avLst/>
          </a:prstGeom>
          <a:noFill/>
        </p:spPr>
        <p:txBody>
          <a:bodyPr wrap="square" rtlCol="0">
            <a:spAutoFit/>
          </a:bodyPr>
          <a:lstStyle/>
          <a:p>
            <a:r>
              <a:rPr lang="fr-FR" sz="2800" dirty="0">
                <a:solidFill>
                  <a:srgbClr val="C00000"/>
                </a:solidFill>
              </a:rPr>
              <a:t>Performances de RFR :</a:t>
            </a:r>
          </a:p>
          <a:p>
            <a:r>
              <a:rPr lang="fr-FR" sz="2000" dirty="0"/>
              <a:t>RMSE du Modèle RFR : 1.8991</a:t>
            </a:r>
          </a:p>
          <a:p>
            <a:r>
              <a:rPr lang="fr-FR" sz="2000" dirty="0"/>
              <a:t>Score R² du Modèle RFR : 0.9492</a:t>
            </a:r>
          </a:p>
          <a:p>
            <a:endParaRPr lang="fr-FR" dirty="0"/>
          </a:p>
        </p:txBody>
      </p:sp>
      <p:sp>
        <p:nvSpPr>
          <p:cNvPr id="6" name="ZoneTexte 5">
            <a:extLst>
              <a:ext uri="{FF2B5EF4-FFF2-40B4-BE49-F238E27FC236}">
                <a16:creationId xmlns:a16="http://schemas.microsoft.com/office/drawing/2014/main" id="{27314115-F324-55B1-F534-5CEE3F3C7CC2}"/>
              </a:ext>
            </a:extLst>
          </p:cNvPr>
          <p:cNvSpPr txBox="1"/>
          <p:nvPr/>
        </p:nvSpPr>
        <p:spPr>
          <a:xfrm>
            <a:off x="871538" y="1674084"/>
            <a:ext cx="5895022" cy="646331"/>
          </a:xfrm>
          <a:prstGeom prst="rect">
            <a:avLst/>
          </a:prstGeom>
          <a:noFill/>
        </p:spPr>
        <p:txBody>
          <a:bodyPr wrap="square" rtlCol="0">
            <a:spAutoFit/>
          </a:bodyPr>
          <a:lstStyle/>
          <a:p>
            <a:r>
              <a:rPr lang="fr-FR" sz="1800" b="1"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1.Entre </a:t>
            </a:r>
            <a:r>
              <a:rPr lang="fr-FR" sz="1800" b="1" dirty="0" err="1">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Rardo</a:t>
            </a:r>
            <a:r>
              <a:rPr lang="fr-FR" b="1" dirty="0" err="1">
                <a:solidFill>
                  <a:srgbClr val="767171"/>
                </a:solidFill>
                <a:latin typeface="Gill Sans MT" panose="020B0502020104020203" pitchFamily="34" charset="0"/>
                <a:ea typeface="Times New Roman" panose="02020603050405020304" pitchFamily="18" charset="0"/>
                <a:cs typeface="Times New Roman" panose="02020603050405020304" pitchFamily="18" charset="0"/>
              </a:rPr>
              <a:t>m</a:t>
            </a:r>
            <a:r>
              <a:rPr lang="fr-FR" b="1" dirty="0">
                <a:solidFill>
                  <a:srgbClr val="767171"/>
                </a:solidFill>
                <a:latin typeface="Gill Sans MT" panose="020B0502020104020203" pitchFamily="34" charset="0"/>
                <a:ea typeface="Times New Roman" panose="02020603050405020304" pitchFamily="18" charset="0"/>
                <a:cs typeface="Times New Roman" panose="02020603050405020304" pitchFamily="18" charset="0"/>
              </a:rPr>
              <a:t> </a:t>
            </a:r>
            <a:r>
              <a:rPr lang="fr-FR" b="1" dirty="0" err="1">
                <a:solidFill>
                  <a:srgbClr val="767171"/>
                </a:solidFill>
                <a:latin typeface="Gill Sans MT" panose="020B0502020104020203" pitchFamily="34" charset="0"/>
                <a:ea typeface="Times New Roman" panose="02020603050405020304" pitchFamily="18" charset="0"/>
                <a:cs typeface="Times New Roman" panose="02020603050405020304" pitchFamily="18" charset="0"/>
              </a:rPr>
              <a:t>Forestb</a:t>
            </a:r>
            <a:r>
              <a:rPr lang="fr-FR" b="1" dirty="0">
                <a:solidFill>
                  <a:srgbClr val="767171"/>
                </a:solidFill>
                <a:latin typeface="Gill Sans MT" panose="020B0502020104020203" pitchFamily="34" charset="0"/>
                <a:ea typeface="Times New Roman" panose="02020603050405020304" pitchFamily="18" charset="0"/>
                <a:cs typeface="Times New Roman" panose="02020603050405020304" pitchFamily="18" charset="0"/>
              </a:rPr>
              <a:t> </a:t>
            </a:r>
            <a:r>
              <a:rPr lang="fr-FR" sz="1800" b="1" dirty="0" err="1">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Regression</a:t>
            </a:r>
            <a:r>
              <a:rPr lang="fr-FR" sz="1800" b="1"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rPr>
              <a:t> linéaire et SVR:</a:t>
            </a:r>
            <a:endParaRPr lang="fr-FR" sz="1800" dirty="0">
              <a:solidFill>
                <a:srgbClr val="767171"/>
              </a:solidFill>
              <a:effectLst/>
              <a:latin typeface="Gill Sans MT" panose="020B0502020104020203" pitchFamily="34" charset="0"/>
              <a:ea typeface="Times New Roman" panose="02020603050405020304" pitchFamily="18" charset="0"/>
              <a:cs typeface="Times New Roman" panose="02020603050405020304" pitchFamily="18" charset="0"/>
            </a:endParaRPr>
          </a:p>
          <a:p>
            <a:endParaRPr lang="fr-FR" dirty="0"/>
          </a:p>
        </p:txBody>
      </p:sp>
      <p:pic>
        <p:nvPicPr>
          <p:cNvPr id="8" name="Image 7">
            <a:extLst>
              <a:ext uri="{FF2B5EF4-FFF2-40B4-BE49-F238E27FC236}">
                <a16:creationId xmlns:a16="http://schemas.microsoft.com/office/drawing/2014/main" id="{177B68EC-EA3E-BCEB-5147-420361DCA6D8}"/>
              </a:ext>
            </a:extLst>
          </p:cNvPr>
          <p:cNvPicPr>
            <a:picLocks noChangeAspect="1"/>
          </p:cNvPicPr>
          <p:nvPr/>
        </p:nvPicPr>
        <p:blipFill>
          <a:blip r:embed="rId4"/>
          <a:stretch>
            <a:fillRect/>
          </a:stretch>
        </p:blipFill>
        <p:spPr>
          <a:xfrm>
            <a:off x="7978140" y="2453225"/>
            <a:ext cx="4200511" cy="2732040"/>
          </a:xfrm>
          <a:prstGeom prst="rect">
            <a:avLst/>
          </a:prstGeom>
        </p:spPr>
      </p:pic>
      <p:pic>
        <p:nvPicPr>
          <p:cNvPr id="9" name="Image 8">
            <a:extLst>
              <a:ext uri="{FF2B5EF4-FFF2-40B4-BE49-F238E27FC236}">
                <a16:creationId xmlns:a16="http://schemas.microsoft.com/office/drawing/2014/main" id="{5741FEDE-8540-DF63-D2F2-77A861D55B35}"/>
              </a:ext>
            </a:extLst>
          </p:cNvPr>
          <p:cNvPicPr>
            <a:picLocks noChangeAspect="1"/>
          </p:cNvPicPr>
          <p:nvPr/>
        </p:nvPicPr>
        <p:blipFill>
          <a:blip r:embed="rId5"/>
          <a:stretch>
            <a:fillRect/>
          </a:stretch>
        </p:blipFill>
        <p:spPr>
          <a:xfrm>
            <a:off x="1390117" y="2453225"/>
            <a:ext cx="4200511" cy="2836591"/>
          </a:xfrm>
          <a:prstGeom prst="rect">
            <a:avLst/>
          </a:prstGeom>
        </p:spPr>
      </p:pic>
    </p:spTree>
    <p:extLst>
      <p:ext uri="{BB962C8B-B14F-4D97-AF65-F5344CB8AC3E}">
        <p14:creationId xmlns:p14="http://schemas.microsoft.com/office/powerpoint/2010/main" val="111377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ZoneTexte 3">
            <a:extLst>
              <a:ext uri="{FF2B5EF4-FFF2-40B4-BE49-F238E27FC236}">
                <a16:creationId xmlns:a16="http://schemas.microsoft.com/office/drawing/2014/main" id="{51F32747-B94D-F5DF-3202-3F642A789FF3}"/>
              </a:ext>
            </a:extLst>
          </p:cNvPr>
          <p:cNvSpPr txBox="1"/>
          <p:nvPr/>
        </p:nvSpPr>
        <p:spPr>
          <a:xfrm>
            <a:off x="6286500" y="537210"/>
            <a:ext cx="2057400" cy="1107996"/>
          </a:xfrm>
          <a:prstGeom prst="rect">
            <a:avLst/>
          </a:prstGeom>
          <a:noFill/>
        </p:spPr>
        <p:txBody>
          <a:bodyPr wrap="square" rtlCol="0">
            <a:spAutoFit/>
          </a:bodyPr>
          <a:lstStyle/>
          <a:p>
            <a:r>
              <a:rPr lang="fr-FR" sz="6600" dirty="0">
                <a:latin typeface="Berlin Sans FB Demi" panose="020E0802020502020306" pitchFamily="34" charset="0"/>
              </a:rPr>
              <a:t>plan</a:t>
            </a:r>
          </a:p>
        </p:txBody>
      </p:sp>
      <p:sp>
        <p:nvSpPr>
          <p:cNvPr id="11" name="ZoneTexte 10">
            <a:extLst>
              <a:ext uri="{FF2B5EF4-FFF2-40B4-BE49-F238E27FC236}">
                <a16:creationId xmlns:a16="http://schemas.microsoft.com/office/drawing/2014/main" id="{AB1A3D36-C528-4E3A-B535-7C0671CDA351}"/>
              </a:ext>
            </a:extLst>
          </p:cNvPr>
          <p:cNvSpPr txBox="1"/>
          <p:nvPr/>
        </p:nvSpPr>
        <p:spPr>
          <a:xfrm>
            <a:off x="285750" y="2743200"/>
            <a:ext cx="6560820" cy="3416320"/>
          </a:xfrm>
          <a:prstGeom prst="rect">
            <a:avLst/>
          </a:prstGeom>
          <a:noFill/>
        </p:spPr>
        <p:txBody>
          <a:bodyPr wrap="square" rtlCol="0">
            <a:spAutoFit/>
          </a:bodyPr>
          <a:lstStyle/>
          <a:p>
            <a:r>
              <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1. Définition d l’Esperance de vie mondial </a:t>
            </a:r>
          </a:p>
          <a:p>
            <a:endPar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endParaRPr>
          </a:p>
          <a:p>
            <a:r>
              <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2. Choix de </a:t>
            </a:r>
            <a:r>
              <a:rPr lang="fr-FR" sz="2400" dirty="0" err="1">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dataset</a:t>
            </a:r>
            <a:r>
              <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 </a:t>
            </a:r>
          </a:p>
          <a:p>
            <a:endPar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endParaRPr>
          </a:p>
          <a:p>
            <a:r>
              <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3. Les Facteurs Influençant l'Espérance de Vie </a:t>
            </a:r>
          </a:p>
          <a:p>
            <a:endPar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endParaRPr>
          </a:p>
          <a:p>
            <a:r>
              <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4. Les Disparités d'Espérance de Vie entre les Pays</a:t>
            </a:r>
          </a:p>
          <a:p>
            <a:r>
              <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 </a:t>
            </a:r>
          </a:p>
          <a:p>
            <a:r>
              <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5.Importation de la </a:t>
            </a:r>
            <a:r>
              <a:rPr lang="fr-FR" sz="2400" dirty="0" err="1">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dataset</a:t>
            </a:r>
            <a:r>
              <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 dans python</a:t>
            </a:r>
          </a:p>
        </p:txBody>
      </p:sp>
      <p:sp>
        <p:nvSpPr>
          <p:cNvPr id="12" name="ZoneTexte 11">
            <a:extLst>
              <a:ext uri="{FF2B5EF4-FFF2-40B4-BE49-F238E27FC236}">
                <a16:creationId xmlns:a16="http://schemas.microsoft.com/office/drawing/2014/main" id="{C842F93E-354C-EB42-9953-0977B3278A3C}"/>
              </a:ext>
            </a:extLst>
          </p:cNvPr>
          <p:cNvSpPr txBox="1"/>
          <p:nvPr/>
        </p:nvSpPr>
        <p:spPr>
          <a:xfrm>
            <a:off x="8195312" y="2743200"/>
            <a:ext cx="6435088" cy="3416320"/>
          </a:xfrm>
          <a:prstGeom prst="rect">
            <a:avLst/>
          </a:prstGeom>
          <a:noFill/>
        </p:spPr>
        <p:txBody>
          <a:bodyPr wrap="square" rtlCol="0">
            <a:spAutoFit/>
          </a:bodyPr>
          <a:lstStyle/>
          <a:p>
            <a:r>
              <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6. BIBLIOTHEQUES</a:t>
            </a:r>
          </a:p>
          <a:p>
            <a:endPar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endParaRPr>
          </a:p>
          <a:p>
            <a:r>
              <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7. Importer, découvrir et de visualiser les données </a:t>
            </a:r>
          </a:p>
          <a:p>
            <a:endPar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endParaRPr>
          </a:p>
          <a:p>
            <a:r>
              <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8. LES MODELES UTILISES</a:t>
            </a:r>
          </a:p>
          <a:p>
            <a:endPar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endParaRPr>
          </a:p>
          <a:p>
            <a:r>
              <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9. APPLICATION DES MODELES SUR PYTHON </a:t>
            </a:r>
          </a:p>
          <a:p>
            <a:endPar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endParaRPr>
          </a:p>
          <a:p>
            <a:r>
              <a:rPr lang="fr-FR" sz="24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10. Comparaison entre les </a:t>
            </a:r>
            <a:r>
              <a:rPr lang="fr-FR" sz="2400" dirty="0" err="1">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modéles</a:t>
            </a:r>
            <a:r>
              <a:rPr lang="fr-FR" sz="2400" i="1"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 </a:t>
            </a:r>
            <a:endParaRPr lang="fr-FR" sz="2400" dirty="0">
              <a:effectLst>
                <a:outerShdw blurRad="38100" dist="38100" dir="2700000" algn="tl">
                  <a:srgbClr val="000000">
                    <a:alpha val="43137"/>
                  </a:srgbClr>
                </a:outerShdw>
              </a:effectLst>
              <a:latin typeface="Aptos Narrow" panose="020B0004020202020204" pitchFamily="34" charset="0"/>
            </a:endParaRPr>
          </a:p>
        </p:txBody>
      </p:sp>
    </p:spTree>
    <p:extLst>
      <p:ext uri="{BB962C8B-B14F-4D97-AF65-F5344CB8AC3E}">
        <p14:creationId xmlns:p14="http://schemas.microsoft.com/office/powerpoint/2010/main" val="4060255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ZoneTexte 3">
            <a:extLst>
              <a:ext uri="{FF2B5EF4-FFF2-40B4-BE49-F238E27FC236}">
                <a16:creationId xmlns:a16="http://schemas.microsoft.com/office/drawing/2014/main" id="{883FA0F1-9239-7E7F-95D4-500FA332CBF2}"/>
              </a:ext>
            </a:extLst>
          </p:cNvPr>
          <p:cNvSpPr txBox="1"/>
          <p:nvPr/>
        </p:nvSpPr>
        <p:spPr>
          <a:xfrm>
            <a:off x="1531620" y="1771650"/>
            <a:ext cx="6617970" cy="4455002"/>
          </a:xfrm>
          <a:prstGeom prst="rect">
            <a:avLst/>
          </a:prstGeom>
          <a:noFill/>
        </p:spPr>
        <p:txBody>
          <a:bodyPr wrap="square" rtlCol="0">
            <a:spAutoFit/>
          </a:bodyPr>
          <a:lstStyle/>
          <a:p>
            <a:pPr>
              <a:lnSpc>
                <a:spcPct val="110000"/>
              </a:lnSpc>
              <a:spcBef>
                <a:spcPts val="600"/>
              </a:spcBef>
              <a:spcAft>
                <a:spcPts val="1000"/>
              </a:spcAft>
            </a:pPr>
            <a:r>
              <a:rPr lang="fr-FR" sz="1800" b="1" dirty="0">
                <a:effectLst/>
                <a:latin typeface="Gill Sans MT" panose="020B0502020104020203" pitchFamily="34" charset="0"/>
                <a:ea typeface="Times New Roman" panose="02020603050405020304" pitchFamily="18" charset="0"/>
                <a:cs typeface="Times New Roman" panose="02020603050405020304" pitchFamily="18" charset="0"/>
              </a:rPr>
              <a:t>Régression Linéaire :</a:t>
            </a:r>
          </a:p>
          <a:p>
            <a:pPr>
              <a:lnSpc>
                <a:spcPct val="110000"/>
              </a:lnSpc>
              <a:spcBef>
                <a:spcPts val="600"/>
              </a:spcBef>
              <a:spcAft>
                <a:spcPts val="1000"/>
              </a:spcAft>
            </a:pPr>
            <a:r>
              <a:rPr lang="fr-FR" sz="1800" b="1" dirty="0">
                <a:effectLst/>
                <a:latin typeface="Gill Sans MT" panose="020B0502020104020203" pitchFamily="34" charset="0"/>
                <a:ea typeface="Times New Roman" panose="02020603050405020304" pitchFamily="18" charset="0"/>
                <a:cs typeface="Times New Roman" panose="02020603050405020304" pitchFamily="18" charset="0"/>
              </a:rPr>
              <a:t>RMSE : 1.974</a:t>
            </a:r>
          </a:p>
          <a:p>
            <a:pPr>
              <a:lnSpc>
                <a:spcPct val="110000"/>
              </a:lnSpc>
              <a:spcBef>
                <a:spcPts val="600"/>
              </a:spcBef>
              <a:spcAft>
                <a:spcPts val="1000"/>
              </a:spcAft>
            </a:pPr>
            <a:r>
              <a:rPr lang="fr-FR" sz="1800" b="1" dirty="0">
                <a:effectLst/>
                <a:latin typeface="Gill Sans MT" panose="020B0502020104020203" pitchFamily="34" charset="0"/>
                <a:ea typeface="Times New Roman" panose="02020603050405020304" pitchFamily="18" charset="0"/>
                <a:cs typeface="Times New Roman" panose="02020603050405020304" pitchFamily="18" charset="0"/>
              </a:rPr>
              <a:t>Score R2 : 0.945</a:t>
            </a:r>
          </a:p>
          <a:p>
            <a:pPr>
              <a:lnSpc>
                <a:spcPct val="110000"/>
              </a:lnSpc>
              <a:spcBef>
                <a:spcPts val="600"/>
              </a:spcBef>
              <a:spcAft>
                <a:spcPts val="1000"/>
              </a:spcAft>
            </a:pPr>
            <a:r>
              <a:rPr lang="fr-FR" sz="1800" b="1" dirty="0">
                <a:effectLst/>
                <a:latin typeface="Gill Sans MT" panose="020B0502020104020203" pitchFamily="34" charset="0"/>
                <a:ea typeface="Times New Roman" panose="02020603050405020304" pitchFamily="18" charset="0"/>
                <a:cs typeface="Times New Roman" panose="02020603050405020304" pitchFamily="18" charset="0"/>
              </a:rPr>
              <a:t>SVR (noyau linéaire) :</a:t>
            </a:r>
          </a:p>
          <a:p>
            <a:pPr>
              <a:lnSpc>
                <a:spcPct val="110000"/>
              </a:lnSpc>
              <a:spcBef>
                <a:spcPts val="600"/>
              </a:spcBef>
              <a:spcAft>
                <a:spcPts val="1000"/>
              </a:spcAft>
            </a:pPr>
            <a:r>
              <a:rPr lang="fr-FR" sz="1800" b="1" dirty="0">
                <a:effectLst/>
                <a:latin typeface="Gill Sans MT" panose="020B0502020104020203" pitchFamily="34" charset="0"/>
                <a:ea typeface="Times New Roman" panose="02020603050405020304" pitchFamily="18" charset="0"/>
                <a:cs typeface="Times New Roman" panose="02020603050405020304" pitchFamily="18" charset="0"/>
              </a:rPr>
              <a:t>RMSE : 1.899</a:t>
            </a:r>
          </a:p>
          <a:p>
            <a:pPr>
              <a:lnSpc>
                <a:spcPct val="110000"/>
              </a:lnSpc>
              <a:spcBef>
                <a:spcPts val="600"/>
              </a:spcBef>
              <a:spcAft>
                <a:spcPts val="1000"/>
              </a:spcAft>
            </a:pPr>
            <a:r>
              <a:rPr lang="fr-FR" sz="1800" b="1" dirty="0">
                <a:effectLst/>
                <a:latin typeface="Gill Sans MT" panose="020B0502020104020203" pitchFamily="34" charset="0"/>
                <a:ea typeface="Times New Roman" panose="02020603050405020304" pitchFamily="18" charset="0"/>
                <a:cs typeface="Times New Roman" panose="02020603050405020304" pitchFamily="18" charset="0"/>
              </a:rPr>
              <a:t>Score R2 : 0.946</a:t>
            </a:r>
          </a:p>
          <a:p>
            <a:pPr>
              <a:lnSpc>
                <a:spcPct val="110000"/>
              </a:lnSpc>
              <a:spcBef>
                <a:spcPts val="600"/>
              </a:spcBef>
              <a:spcAft>
                <a:spcPts val="1000"/>
              </a:spcAft>
            </a:pPr>
            <a:r>
              <a:rPr lang="fr-FR" sz="1800" b="1" dirty="0" err="1">
                <a:effectLst/>
                <a:latin typeface="Gill Sans MT" panose="020B0502020104020203" pitchFamily="34" charset="0"/>
                <a:ea typeface="Times New Roman" panose="02020603050405020304" pitchFamily="18" charset="0"/>
                <a:cs typeface="Times New Roman" panose="02020603050405020304" pitchFamily="18" charset="0"/>
              </a:rPr>
              <a:t>Random</a:t>
            </a:r>
            <a:r>
              <a:rPr lang="fr-FR" sz="1800" b="1" dirty="0">
                <a:effectLst/>
                <a:latin typeface="Gill Sans MT" panose="020B0502020104020203" pitchFamily="34" charset="0"/>
                <a:ea typeface="Times New Roman" panose="02020603050405020304" pitchFamily="18" charset="0"/>
                <a:cs typeface="Times New Roman" panose="02020603050405020304" pitchFamily="18" charset="0"/>
              </a:rPr>
              <a:t> Forest </a:t>
            </a:r>
            <a:r>
              <a:rPr lang="fr-FR" sz="1800" b="1" dirty="0" err="1">
                <a:effectLst/>
                <a:latin typeface="Gill Sans MT" panose="020B0502020104020203" pitchFamily="34" charset="0"/>
                <a:ea typeface="Times New Roman" panose="02020603050405020304" pitchFamily="18" charset="0"/>
                <a:cs typeface="Times New Roman" panose="02020603050405020304" pitchFamily="18" charset="0"/>
              </a:rPr>
              <a:t>Regressor</a:t>
            </a:r>
            <a:r>
              <a:rPr lang="fr-FR" sz="1800" b="1" dirty="0">
                <a:effectLst/>
                <a:latin typeface="Gill Sans MT" panose="020B0502020104020203" pitchFamily="34" charset="0"/>
                <a:ea typeface="Times New Roman" panose="02020603050405020304" pitchFamily="18" charset="0"/>
                <a:cs typeface="Times New Roman" panose="02020603050405020304" pitchFamily="18" charset="0"/>
              </a:rPr>
              <a:t> (RFR) :</a:t>
            </a:r>
          </a:p>
          <a:p>
            <a:pPr>
              <a:lnSpc>
                <a:spcPct val="110000"/>
              </a:lnSpc>
              <a:spcBef>
                <a:spcPts val="600"/>
              </a:spcBef>
              <a:spcAft>
                <a:spcPts val="1000"/>
              </a:spcAft>
            </a:pPr>
            <a:r>
              <a:rPr lang="fr-FR" sz="1800" b="1" dirty="0">
                <a:effectLst/>
                <a:latin typeface="Gill Sans MT" panose="020B0502020104020203" pitchFamily="34" charset="0"/>
                <a:ea typeface="Times New Roman" panose="02020603050405020304" pitchFamily="18" charset="0"/>
                <a:cs typeface="Times New Roman" panose="02020603050405020304" pitchFamily="18" charset="0"/>
              </a:rPr>
              <a:t>RMSE : 1.899</a:t>
            </a:r>
          </a:p>
          <a:p>
            <a:pPr>
              <a:lnSpc>
                <a:spcPct val="110000"/>
              </a:lnSpc>
              <a:spcBef>
                <a:spcPts val="600"/>
              </a:spcBef>
              <a:spcAft>
                <a:spcPts val="1000"/>
              </a:spcAft>
            </a:pPr>
            <a:r>
              <a:rPr lang="fr-FR" sz="1800" b="1" dirty="0">
                <a:effectLst/>
                <a:latin typeface="Gill Sans MT" panose="020B0502020104020203" pitchFamily="34" charset="0"/>
                <a:ea typeface="Times New Roman" panose="02020603050405020304" pitchFamily="18" charset="0"/>
                <a:cs typeface="Times New Roman" panose="02020603050405020304" pitchFamily="18" charset="0"/>
              </a:rPr>
              <a:t>Score R2 : 0.949</a:t>
            </a:r>
          </a:p>
        </p:txBody>
      </p:sp>
      <p:sp>
        <p:nvSpPr>
          <p:cNvPr id="5" name="ZoneTexte 4">
            <a:extLst>
              <a:ext uri="{FF2B5EF4-FFF2-40B4-BE49-F238E27FC236}">
                <a16:creationId xmlns:a16="http://schemas.microsoft.com/office/drawing/2014/main" id="{4E2686D4-CD8C-EB96-2B96-A4DC875BA393}"/>
              </a:ext>
            </a:extLst>
          </p:cNvPr>
          <p:cNvSpPr txBox="1"/>
          <p:nvPr/>
        </p:nvSpPr>
        <p:spPr>
          <a:xfrm>
            <a:off x="971550" y="822960"/>
            <a:ext cx="4286250" cy="861774"/>
          </a:xfrm>
          <a:prstGeom prst="rect">
            <a:avLst/>
          </a:prstGeom>
          <a:noFill/>
        </p:spPr>
        <p:txBody>
          <a:bodyPr wrap="square" rtlCol="0">
            <a:spAutoFit/>
          </a:bodyPr>
          <a:lstStyle/>
          <a:p>
            <a:r>
              <a:rPr lang="fr-FR" sz="3200" dirty="0">
                <a:solidFill>
                  <a:srgbClr val="C00000"/>
                </a:solidFill>
                <a:effectLst>
                  <a:outerShdw blurRad="38100" dist="38100" dir="2700000" algn="tl">
                    <a:srgbClr val="000000">
                      <a:alpha val="43137"/>
                    </a:srgbClr>
                  </a:outerShdw>
                </a:effectLst>
                <a:latin typeface="Gill Sans MT" panose="020B0502020104020203" pitchFamily="34" charset="0"/>
                <a:ea typeface="Times New Roman" panose="02020603050405020304" pitchFamily="18" charset="0"/>
                <a:cs typeface="Times New Roman" panose="02020603050405020304" pitchFamily="18" charset="0"/>
              </a:rPr>
              <a:t>QUI EST LE MEILLEUR !</a:t>
            </a:r>
          </a:p>
          <a:p>
            <a:endParaRPr lang="fr-FR" dirty="0"/>
          </a:p>
        </p:txBody>
      </p:sp>
      <p:sp>
        <p:nvSpPr>
          <p:cNvPr id="6" name="ZoneTexte 5">
            <a:extLst>
              <a:ext uri="{FF2B5EF4-FFF2-40B4-BE49-F238E27FC236}">
                <a16:creationId xmlns:a16="http://schemas.microsoft.com/office/drawing/2014/main" id="{E6665203-8EBD-944D-B219-010B50CD5C0F}"/>
              </a:ext>
            </a:extLst>
          </p:cNvPr>
          <p:cNvSpPr txBox="1"/>
          <p:nvPr/>
        </p:nvSpPr>
        <p:spPr>
          <a:xfrm>
            <a:off x="1394460" y="7114252"/>
            <a:ext cx="13155930" cy="584775"/>
          </a:xfrm>
          <a:prstGeom prst="rect">
            <a:avLst/>
          </a:prstGeom>
          <a:noFill/>
        </p:spPr>
        <p:txBody>
          <a:bodyPr wrap="square" rtlCol="0">
            <a:spAutoFit/>
          </a:bodyPr>
          <a:lstStyle/>
          <a:p>
            <a:r>
              <a:rPr lang="fr-FR" sz="3200" dirty="0" err="1">
                <a:effectLst/>
                <a:latin typeface="EuroRoman" panose="00000400000000000000" pitchFamily="2" charset="2"/>
                <a:ea typeface="Times New Roman" panose="02020603050405020304" pitchFamily="18" charset="0"/>
                <a:cs typeface="Times New Roman" panose="02020603050405020304" pitchFamily="18" charset="0"/>
              </a:rPr>
              <a:t>Random</a:t>
            </a:r>
            <a:r>
              <a:rPr lang="fr-FR" sz="3200" dirty="0">
                <a:effectLst/>
                <a:latin typeface="EuroRoman" panose="00000400000000000000" pitchFamily="2" charset="2"/>
                <a:ea typeface="Times New Roman" panose="02020603050405020304" pitchFamily="18" charset="0"/>
                <a:cs typeface="Times New Roman" panose="02020603050405020304" pitchFamily="18" charset="0"/>
              </a:rPr>
              <a:t> Forest </a:t>
            </a:r>
            <a:r>
              <a:rPr lang="fr-FR" sz="3200" dirty="0" err="1">
                <a:effectLst/>
                <a:latin typeface="EuroRoman" panose="00000400000000000000" pitchFamily="2" charset="2"/>
                <a:ea typeface="Times New Roman" panose="02020603050405020304" pitchFamily="18" charset="0"/>
                <a:cs typeface="Times New Roman" panose="02020603050405020304" pitchFamily="18" charset="0"/>
              </a:rPr>
              <a:t>Regressor</a:t>
            </a:r>
            <a:r>
              <a:rPr lang="fr-FR" sz="3200" dirty="0">
                <a:effectLst/>
                <a:latin typeface="EuroRoman" panose="00000400000000000000" pitchFamily="2" charset="2"/>
                <a:ea typeface="Times New Roman" panose="02020603050405020304" pitchFamily="18" charset="0"/>
                <a:cs typeface="Times New Roman" panose="02020603050405020304" pitchFamily="18" charset="0"/>
              </a:rPr>
              <a:t> (RFR) semble offrir les meilleures performances</a:t>
            </a:r>
            <a:endParaRPr lang="fr-FR" sz="3200" dirty="0">
              <a:latin typeface="EuroRoman" panose="00000400000000000000" pitchFamily="2" charset="2"/>
            </a:endParaRPr>
          </a:p>
        </p:txBody>
      </p:sp>
      <p:sp>
        <p:nvSpPr>
          <p:cNvPr id="7" name="Flèche : courbe vers la droite 6">
            <a:extLst>
              <a:ext uri="{FF2B5EF4-FFF2-40B4-BE49-F238E27FC236}">
                <a16:creationId xmlns:a16="http://schemas.microsoft.com/office/drawing/2014/main" id="{9C38569E-2426-A1A8-DD89-875A07D94E24}"/>
              </a:ext>
            </a:extLst>
          </p:cNvPr>
          <p:cNvSpPr/>
          <p:nvPr/>
        </p:nvSpPr>
        <p:spPr>
          <a:xfrm>
            <a:off x="377190" y="6457950"/>
            <a:ext cx="937260" cy="1154430"/>
          </a:xfrm>
          <a:prstGeom prst="curvedRightArrow">
            <a:avLst/>
          </a:prstGeom>
          <a:solidFill>
            <a:srgbClr val="EF95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41063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4900493" y="3420427"/>
            <a:ext cx="5104209" cy="694373"/>
          </a:xfrm>
          <a:prstGeom prst="rect">
            <a:avLst/>
          </a:prstGeom>
          <a:noFill/>
          <a:ln/>
        </p:spPr>
        <p:txBody>
          <a:bodyPr wrap="none" rtlCol="0" anchor="t"/>
          <a:lstStyle/>
          <a:p>
            <a:pPr marL="0" indent="0">
              <a:lnSpc>
                <a:spcPts val="5468"/>
              </a:lnSpc>
              <a:buNone/>
            </a:pPr>
            <a:r>
              <a:rPr lang="en-US" sz="6600" b="1" kern="0" spc="-87" dirty="0">
                <a:solidFill>
                  <a:srgbClr val="000000"/>
                </a:solidFill>
                <a:latin typeface="adonis-web" pitchFamily="34" charset="0"/>
                <a:ea typeface="adonis-web" pitchFamily="34" charset="-122"/>
                <a:cs typeface="adonis-web" pitchFamily="34" charset="-120"/>
              </a:rPr>
              <a:t>Conclusion </a:t>
            </a:r>
            <a:endParaRPr lang="en-US"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42148"/>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dirty="0"/>
          </a:p>
        </p:txBody>
      </p:sp>
      <p:sp>
        <p:nvSpPr>
          <p:cNvPr id="5" name="ZoneTexte 4">
            <a:extLst>
              <a:ext uri="{FF2B5EF4-FFF2-40B4-BE49-F238E27FC236}">
                <a16:creationId xmlns:a16="http://schemas.microsoft.com/office/drawing/2014/main" id="{96FED36B-AEAD-DBAB-A800-DA13372A0341}"/>
              </a:ext>
            </a:extLst>
          </p:cNvPr>
          <p:cNvSpPr txBox="1"/>
          <p:nvPr/>
        </p:nvSpPr>
        <p:spPr>
          <a:xfrm>
            <a:off x="5160645" y="1069062"/>
            <a:ext cx="3914775" cy="1107996"/>
          </a:xfrm>
          <a:prstGeom prst="rect">
            <a:avLst/>
          </a:prstGeom>
          <a:noFill/>
        </p:spPr>
        <p:txBody>
          <a:bodyPr wrap="square" rtlCol="0">
            <a:spAutoFit/>
          </a:bodyPr>
          <a:lstStyle/>
          <a:p>
            <a:r>
              <a:rPr lang="fr-FR" sz="6600" dirty="0" err="1">
                <a:latin typeface="Berlin Sans FB Demi" panose="020E0802020502020306" pitchFamily="34" charset="0"/>
              </a:rPr>
              <a:t>definition</a:t>
            </a:r>
            <a:endParaRPr lang="fr-FR" sz="6600" dirty="0">
              <a:latin typeface="Berlin Sans FB Demi" panose="020E0802020502020306" pitchFamily="34" charset="0"/>
            </a:endParaRPr>
          </a:p>
        </p:txBody>
      </p:sp>
      <p:sp>
        <p:nvSpPr>
          <p:cNvPr id="6" name="ZoneTexte 5">
            <a:extLst>
              <a:ext uri="{FF2B5EF4-FFF2-40B4-BE49-F238E27FC236}">
                <a16:creationId xmlns:a16="http://schemas.microsoft.com/office/drawing/2014/main" id="{95A7E9B9-86E1-F146-A14B-F9A0EA9060FB}"/>
              </a:ext>
            </a:extLst>
          </p:cNvPr>
          <p:cNvSpPr txBox="1"/>
          <p:nvPr/>
        </p:nvSpPr>
        <p:spPr>
          <a:xfrm>
            <a:off x="1517332" y="3246120"/>
            <a:ext cx="11201400" cy="2550442"/>
          </a:xfrm>
          <a:prstGeom prst="rect">
            <a:avLst/>
          </a:prstGeom>
          <a:noFill/>
        </p:spPr>
        <p:txBody>
          <a:bodyPr wrap="square" rtlCol="0">
            <a:spAutoFit/>
          </a:bodyPr>
          <a:lstStyle/>
          <a:p>
            <a:pPr algn="ctr">
              <a:lnSpc>
                <a:spcPct val="107000"/>
              </a:lnSpc>
              <a:spcAft>
                <a:spcPts val="800"/>
              </a:spcAft>
            </a:pPr>
            <a:r>
              <a:rPr lang="fr-FR" sz="2000" dirty="0">
                <a:effectLst/>
                <a:latin typeface="Segoe UI" panose="020B0502040204020203" pitchFamily="34" charset="0"/>
                <a:ea typeface="Calibri" panose="020F0502020204030204" pitchFamily="34" charset="0"/>
                <a:cs typeface="Times New Roman" panose="02020603050405020304" pitchFamily="18" charset="0"/>
              </a:rPr>
              <a:t>L'espérance de vie au niveau mondial peut également être définie comme la durée de vie moyenne prévue pour une génération naissant à une période spécifique, en prenant en compte les taux de mortalité observés à l'échelle mondiale. C'est une estimation statistique qui indique le nombre moyen d'années qu'une personne peut espérer vivre au moment de sa naissance, en considérant les tendances de mortalité observées à travers le monde.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407938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ZoneTexte 4">
            <a:extLst>
              <a:ext uri="{FF2B5EF4-FFF2-40B4-BE49-F238E27FC236}">
                <a16:creationId xmlns:a16="http://schemas.microsoft.com/office/drawing/2014/main" id="{E600486B-B527-DB77-97A5-01043331EC9B}"/>
              </a:ext>
            </a:extLst>
          </p:cNvPr>
          <p:cNvSpPr txBox="1"/>
          <p:nvPr/>
        </p:nvSpPr>
        <p:spPr>
          <a:xfrm>
            <a:off x="1920240" y="2948940"/>
            <a:ext cx="11144250" cy="1077218"/>
          </a:xfrm>
          <a:prstGeom prst="rect">
            <a:avLst/>
          </a:prstGeom>
          <a:noFill/>
        </p:spPr>
        <p:txBody>
          <a:bodyPr wrap="square" rtlCol="0">
            <a:spAutoFit/>
          </a:bodyPr>
          <a:lstStyle/>
          <a:p>
            <a:r>
              <a:rPr lang="fr-FR" sz="3200" dirty="0">
                <a:latin typeface="Arial Rounded MT Bold" panose="020F0704030504030204" pitchFamily="34" charset="0"/>
              </a:rPr>
              <a:t>Pourquoi </a:t>
            </a:r>
            <a:r>
              <a:rPr lang="fr-FR" sz="3200" dirty="0">
                <a:effectLst/>
                <a:latin typeface="Arial Rounded MT Bold" panose="020F0704030504030204" pitchFamily="34" charset="0"/>
                <a:ea typeface="Calibri" panose="020F0502020204030204" pitchFamily="34" charset="0"/>
                <a:cs typeface="Times New Roman" panose="02020603050405020304" pitchFamily="18" charset="0"/>
              </a:rPr>
              <a:t>Choisir de se pencher sur l'espérance de vie au niveau mondial plutôt que dans un pays spécifique ?</a:t>
            </a:r>
            <a:endParaRPr lang="fr-FR" sz="3200" dirty="0">
              <a:latin typeface="Arial Rounded MT Bold" panose="020F0704030504030204" pitchFamily="34" charset="0"/>
            </a:endParaRPr>
          </a:p>
        </p:txBody>
      </p:sp>
    </p:spTree>
    <p:extLst>
      <p:ext uri="{BB962C8B-B14F-4D97-AF65-F5344CB8AC3E}">
        <p14:creationId xmlns:p14="http://schemas.microsoft.com/office/powerpoint/2010/main" val="24967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1068586"/>
            <a:ext cx="9933503"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Les Facteurs Influençant l'Espérance de Vie des Individus</a:t>
            </a:r>
            <a:endParaRPr lang="en-US" sz="4374" dirty="0"/>
          </a:p>
        </p:txBody>
      </p:sp>
      <p:sp>
        <p:nvSpPr>
          <p:cNvPr id="5" name="Shape 2"/>
          <p:cNvSpPr/>
          <p:nvPr/>
        </p:nvSpPr>
        <p:spPr>
          <a:xfrm>
            <a:off x="2348389" y="2901672"/>
            <a:ext cx="4855726" cy="2018586"/>
          </a:xfrm>
          <a:prstGeom prst="roundRect">
            <a:avLst>
              <a:gd name="adj" fmla="val 4953"/>
            </a:avLst>
          </a:prstGeom>
          <a:solidFill>
            <a:srgbClr val="F0D4F7"/>
          </a:solidFill>
          <a:ln w="13811">
            <a:solidFill>
              <a:srgbClr val="E1A9EF"/>
            </a:solidFill>
            <a:prstDash val="solid"/>
          </a:ln>
        </p:spPr>
      </p:sp>
      <p:sp>
        <p:nvSpPr>
          <p:cNvPr id="6" name="Text 3"/>
          <p:cNvSpPr/>
          <p:nvPr/>
        </p:nvSpPr>
        <p:spPr>
          <a:xfrm>
            <a:off x="2584371" y="3137654"/>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Mode de Vie</a:t>
            </a:r>
            <a:endParaRPr lang="en-US" sz="2187" dirty="0"/>
          </a:p>
        </p:txBody>
      </p:sp>
      <p:sp>
        <p:nvSpPr>
          <p:cNvPr id="7" name="Text 4"/>
          <p:cNvSpPr/>
          <p:nvPr/>
        </p:nvSpPr>
        <p:spPr>
          <a:xfrm>
            <a:off x="2584371" y="3618071"/>
            <a:ext cx="438376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La nutrition, l'activité physique et les comportements à risque ont une incidence significative sur notre espérance de vie.</a:t>
            </a:r>
            <a:endParaRPr lang="en-US" sz="1750" dirty="0"/>
          </a:p>
        </p:txBody>
      </p:sp>
      <p:sp>
        <p:nvSpPr>
          <p:cNvPr id="8" name="Shape 5"/>
          <p:cNvSpPr/>
          <p:nvPr/>
        </p:nvSpPr>
        <p:spPr>
          <a:xfrm>
            <a:off x="7426285" y="2901672"/>
            <a:ext cx="4855726" cy="2018586"/>
          </a:xfrm>
          <a:prstGeom prst="roundRect">
            <a:avLst>
              <a:gd name="adj" fmla="val 4953"/>
            </a:avLst>
          </a:prstGeom>
          <a:solidFill>
            <a:srgbClr val="F0D4F7"/>
          </a:solidFill>
          <a:ln w="13811">
            <a:solidFill>
              <a:srgbClr val="E1A9EF"/>
            </a:solidFill>
            <a:prstDash val="solid"/>
          </a:ln>
        </p:spPr>
      </p:sp>
      <p:sp>
        <p:nvSpPr>
          <p:cNvPr id="9" name="Text 6"/>
          <p:cNvSpPr/>
          <p:nvPr/>
        </p:nvSpPr>
        <p:spPr>
          <a:xfrm>
            <a:off x="7662267" y="3137654"/>
            <a:ext cx="2317671"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Facteurs Génétiques</a:t>
            </a:r>
            <a:endParaRPr lang="en-US" sz="2187" dirty="0"/>
          </a:p>
        </p:txBody>
      </p:sp>
      <p:sp>
        <p:nvSpPr>
          <p:cNvPr id="10" name="Text 7"/>
          <p:cNvSpPr/>
          <p:nvPr/>
        </p:nvSpPr>
        <p:spPr>
          <a:xfrm>
            <a:off x="7662267" y="3618071"/>
            <a:ext cx="438376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Des études révèlent l'importance des facteurs génétiques dans la détermination de la durée de vie potentielle.</a:t>
            </a:r>
            <a:endParaRPr lang="en-US" sz="1750" dirty="0"/>
          </a:p>
        </p:txBody>
      </p:sp>
      <p:sp>
        <p:nvSpPr>
          <p:cNvPr id="11" name="Shape 8"/>
          <p:cNvSpPr/>
          <p:nvPr/>
        </p:nvSpPr>
        <p:spPr>
          <a:xfrm>
            <a:off x="2348389" y="5142428"/>
            <a:ext cx="4855726" cy="2018586"/>
          </a:xfrm>
          <a:prstGeom prst="roundRect">
            <a:avLst>
              <a:gd name="adj" fmla="val 4953"/>
            </a:avLst>
          </a:prstGeom>
          <a:solidFill>
            <a:srgbClr val="F0D4F7"/>
          </a:solidFill>
          <a:ln w="13811">
            <a:solidFill>
              <a:srgbClr val="E1A9EF"/>
            </a:solidFill>
            <a:prstDash val="solid"/>
          </a:ln>
        </p:spPr>
      </p:sp>
      <p:sp>
        <p:nvSpPr>
          <p:cNvPr id="12" name="Text 9"/>
          <p:cNvSpPr/>
          <p:nvPr/>
        </p:nvSpPr>
        <p:spPr>
          <a:xfrm>
            <a:off x="2584371" y="5378410"/>
            <a:ext cx="2853809" cy="347186"/>
          </a:xfrm>
          <a:prstGeom prst="rect">
            <a:avLst/>
          </a:prstGeom>
          <a:noFill/>
          <a:ln/>
        </p:spPr>
        <p:txBody>
          <a:bodyPr wrap="none" rtlCol="0" anchor="t"/>
          <a:lstStyle/>
          <a:p>
            <a:pPr marL="0" indent="0">
              <a:lnSpc>
                <a:spcPts val="2734"/>
              </a:lnSpc>
              <a:buNone/>
            </a:pPr>
            <a:r>
              <a:rPr lang="fr-FR" sz="2187" b="1" kern="0" spc="-44" dirty="0">
                <a:solidFill>
                  <a:srgbClr val="272525"/>
                </a:solidFill>
                <a:latin typeface="adonis-web" pitchFamily="34" charset="0"/>
                <a:ea typeface="adonis-web" pitchFamily="34" charset="-122"/>
                <a:cs typeface="adonis-web" pitchFamily="34" charset="-120"/>
              </a:rPr>
              <a:t>Accès</a:t>
            </a:r>
            <a:r>
              <a:rPr lang="en-US" sz="2187" b="1" kern="0" spc="-44" dirty="0">
                <a:solidFill>
                  <a:srgbClr val="272525"/>
                </a:solidFill>
                <a:latin typeface="adonis-web" pitchFamily="34" charset="0"/>
                <a:ea typeface="adonis-web" pitchFamily="34" charset="-122"/>
                <a:cs typeface="adonis-web" pitchFamily="34" charset="-120"/>
              </a:rPr>
              <a:t> aux </a:t>
            </a:r>
            <a:r>
              <a:rPr lang="en-US" sz="2187" b="1" kern="0" spc="-44" dirty="0" err="1">
                <a:solidFill>
                  <a:srgbClr val="272525"/>
                </a:solidFill>
                <a:latin typeface="adonis-web" pitchFamily="34" charset="0"/>
                <a:ea typeface="adonis-web" pitchFamily="34" charset="-122"/>
                <a:cs typeface="adonis-web" pitchFamily="34" charset="-120"/>
              </a:rPr>
              <a:t>Soins</a:t>
            </a:r>
            <a:r>
              <a:rPr lang="en-US" sz="2187" b="1" kern="0" spc="-44" dirty="0">
                <a:solidFill>
                  <a:srgbClr val="272525"/>
                </a:solidFill>
                <a:latin typeface="adonis-web" pitchFamily="34" charset="0"/>
                <a:ea typeface="adonis-web" pitchFamily="34" charset="-122"/>
                <a:cs typeface="adonis-web" pitchFamily="34" charset="-120"/>
              </a:rPr>
              <a:t> de </a:t>
            </a:r>
            <a:r>
              <a:rPr lang="en-US" sz="2187" b="1" kern="0" spc="-44" dirty="0" err="1">
                <a:solidFill>
                  <a:srgbClr val="272525"/>
                </a:solidFill>
                <a:latin typeface="adonis-web" pitchFamily="34" charset="0"/>
                <a:ea typeface="adonis-web" pitchFamily="34" charset="-122"/>
                <a:cs typeface="adonis-web" pitchFamily="34" charset="-120"/>
              </a:rPr>
              <a:t>Santé</a:t>
            </a:r>
            <a:endParaRPr lang="en-US" sz="2187" dirty="0"/>
          </a:p>
        </p:txBody>
      </p:sp>
      <p:sp>
        <p:nvSpPr>
          <p:cNvPr id="13" name="Text 10"/>
          <p:cNvSpPr/>
          <p:nvPr/>
        </p:nvSpPr>
        <p:spPr>
          <a:xfrm>
            <a:off x="2584371" y="5858828"/>
            <a:ext cx="438376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L'accès équitable aux soins de santé influence directement la qualité et la durée de vie des populations.</a:t>
            </a:r>
            <a:endParaRPr lang="en-US" sz="1750" dirty="0"/>
          </a:p>
        </p:txBody>
      </p:sp>
      <p:sp>
        <p:nvSpPr>
          <p:cNvPr id="14" name="Shape 11"/>
          <p:cNvSpPr/>
          <p:nvPr/>
        </p:nvSpPr>
        <p:spPr>
          <a:xfrm>
            <a:off x="7426285" y="5142428"/>
            <a:ext cx="4855726" cy="2018586"/>
          </a:xfrm>
          <a:prstGeom prst="roundRect">
            <a:avLst>
              <a:gd name="adj" fmla="val 4953"/>
            </a:avLst>
          </a:prstGeom>
          <a:solidFill>
            <a:srgbClr val="F0D4F7"/>
          </a:solidFill>
          <a:ln w="13811">
            <a:solidFill>
              <a:srgbClr val="E1A9EF"/>
            </a:solidFill>
            <a:prstDash val="solid"/>
          </a:ln>
        </p:spPr>
      </p:sp>
      <p:sp>
        <p:nvSpPr>
          <p:cNvPr id="15" name="Text 12"/>
          <p:cNvSpPr/>
          <p:nvPr/>
        </p:nvSpPr>
        <p:spPr>
          <a:xfrm>
            <a:off x="7662267" y="5378410"/>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Conditions de Vie</a:t>
            </a:r>
            <a:endParaRPr lang="en-US" sz="2187" dirty="0"/>
          </a:p>
        </p:txBody>
      </p:sp>
      <p:sp>
        <p:nvSpPr>
          <p:cNvPr id="16" name="Text 13"/>
          <p:cNvSpPr/>
          <p:nvPr/>
        </p:nvSpPr>
        <p:spPr>
          <a:xfrm>
            <a:off x="7662267" y="5858828"/>
            <a:ext cx="4383762"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Un environnement sûr et propice, ainsi que des conditions socio-économiques favorables, peuvent prolonger la durée de vie.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348389" y="2014180"/>
            <a:ext cx="9933503" cy="1388745"/>
          </a:xfrm>
          <a:prstGeom prst="rect">
            <a:avLst/>
          </a:prstGeom>
          <a:noFill/>
          <a:ln/>
        </p:spPr>
        <p:txBody>
          <a:bodyPr wrap="squar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Les </a:t>
            </a:r>
            <a:r>
              <a:rPr lang="en-US" sz="4374" b="1" kern="0" spc="-87" dirty="0" err="1">
                <a:solidFill>
                  <a:srgbClr val="000000"/>
                </a:solidFill>
                <a:latin typeface="adonis-web" pitchFamily="34" charset="0"/>
                <a:ea typeface="adonis-web" pitchFamily="34" charset="-122"/>
                <a:cs typeface="adonis-web" pitchFamily="34" charset="-120"/>
              </a:rPr>
              <a:t>Disparités</a:t>
            </a:r>
            <a:r>
              <a:rPr lang="en-US" sz="4374" b="1" kern="0" spc="-87" dirty="0">
                <a:solidFill>
                  <a:srgbClr val="000000"/>
                </a:solidFill>
                <a:latin typeface="adonis-web" pitchFamily="34" charset="0"/>
                <a:ea typeface="adonis-web" pitchFamily="34" charset="-122"/>
                <a:cs typeface="adonis-web" pitchFamily="34" charset="-120"/>
              </a:rPr>
              <a:t> </a:t>
            </a:r>
            <a:r>
              <a:rPr lang="en-US" sz="4374" b="1" kern="0" spc="-87" dirty="0" err="1">
                <a:solidFill>
                  <a:srgbClr val="000000"/>
                </a:solidFill>
                <a:latin typeface="adonis-web" pitchFamily="34" charset="0"/>
                <a:ea typeface="adonis-web" pitchFamily="34" charset="-122"/>
                <a:cs typeface="adonis-web" pitchFamily="34" charset="-120"/>
              </a:rPr>
              <a:t>d'Espérance</a:t>
            </a:r>
            <a:r>
              <a:rPr lang="en-US" sz="4374" b="1" kern="0" spc="-87" dirty="0">
                <a:solidFill>
                  <a:srgbClr val="000000"/>
                </a:solidFill>
                <a:latin typeface="adonis-web" pitchFamily="34" charset="0"/>
                <a:ea typeface="adonis-web" pitchFamily="34" charset="-122"/>
                <a:cs typeface="adonis-web" pitchFamily="34" charset="-120"/>
              </a:rPr>
              <a:t> de Vie entre les Pays</a:t>
            </a:r>
            <a:endParaRPr lang="en-US" sz="4374" dirty="0"/>
          </a:p>
        </p:txBody>
      </p:sp>
      <p:sp>
        <p:nvSpPr>
          <p:cNvPr id="5" name="Shape 2"/>
          <p:cNvSpPr/>
          <p:nvPr/>
        </p:nvSpPr>
        <p:spPr>
          <a:xfrm>
            <a:off x="2348389" y="3847267"/>
            <a:ext cx="9933503" cy="2368034"/>
          </a:xfrm>
          <a:prstGeom prst="roundRect">
            <a:avLst>
              <a:gd name="adj" fmla="val 4222"/>
            </a:avLst>
          </a:prstGeom>
          <a:noFill/>
          <a:ln w="13811">
            <a:solidFill>
              <a:srgbClr val="000000">
                <a:alpha val="8000"/>
              </a:srgbClr>
            </a:solidFill>
            <a:prstDash val="solid"/>
          </a:ln>
        </p:spPr>
      </p:sp>
      <p:sp>
        <p:nvSpPr>
          <p:cNvPr id="6" name="Shape 3"/>
          <p:cNvSpPr/>
          <p:nvPr/>
        </p:nvSpPr>
        <p:spPr>
          <a:xfrm>
            <a:off x="2362200" y="3861078"/>
            <a:ext cx="9904809" cy="637103"/>
          </a:xfrm>
          <a:prstGeom prst="rect">
            <a:avLst/>
          </a:prstGeom>
          <a:solidFill>
            <a:srgbClr val="FFFFFF">
              <a:alpha val="4000"/>
            </a:srgbClr>
          </a:solidFill>
          <a:ln/>
        </p:spPr>
      </p:sp>
      <p:sp>
        <p:nvSpPr>
          <p:cNvPr id="7" name="Text 4"/>
          <p:cNvSpPr/>
          <p:nvPr/>
        </p:nvSpPr>
        <p:spPr>
          <a:xfrm>
            <a:off x="2585442" y="4001929"/>
            <a:ext cx="285309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Pays Développés</a:t>
            </a:r>
            <a:endParaRPr lang="en-US" sz="1750" dirty="0"/>
          </a:p>
        </p:txBody>
      </p:sp>
      <p:sp>
        <p:nvSpPr>
          <p:cNvPr id="8" name="Text 5"/>
          <p:cNvSpPr/>
          <p:nvPr/>
        </p:nvSpPr>
        <p:spPr>
          <a:xfrm>
            <a:off x="5890498" y="4001929"/>
            <a:ext cx="284928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Pays en Développement</a:t>
            </a:r>
            <a:endParaRPr lang="en-US" sz="1750" dirty="0"/>
          </a:p>
        </p:txBody>
      </p:sp>
      <p:sp>
        <p:nvSpPr>
          <p:cNvPr id="9" name="Text 6"/>
          <p:cNvSpPr/>
          <p:nvPr/>
        </p:nvSpPr>
        <p:spPr>
          <a:xfrm>
            <a:off x="9191744" y="4001929"/>
            <a:ext cx="2853095"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Pays les Moins Avancés</a:t>
            </a:r>
            <a:endParaRPr lang="en-US" sz="1750" dirty="0"/>
          </a:p>
        </p:txBody>
      </p:sp>
      <p:sp>
        <p:nvSpPr>
          <p:cNvPr id="10" name="Shape 7"/>
          <p:cNvSpPr/>
          <p:nvPr/>
        </p:nvSpPr>
        <p:spPr>
          <a:xfrm>
            <a:off x="2362200" y="4498181"/>
            <a:ext cx="9904809" cy="1703308"/>
          </a:xfrm>
          <a:prstGeom prst="rect">
            <a:avLst/>
          </a:prstGeom>
          <a:solidFill>
            <a:srgbClr val="000000">
              <a:alpha val="4000"/>
            </a:srgbClr>
          </a:solidFill>
          <a:ln/>
        </p:spPr>
      </p:sp>
      <p:sp>
        <p:nvSpPr>
          <p:cNvPr id="11" name="Text 8"/>
          <p:cNvSpPr/>
          <p:nvPr/>
        </p:nvSpPr>
        <p:spPr>
          <a:xfrm>
            <a:off x="2585442" y="4639032"/>
            <a:ext cx="2853095"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Une espérance de vie plus élevée grâce à de meilleures infrastructures de santé et à une meilleure qualité de vie.</a:t>
            </a:r>
            <a:endParaRPr lang="en-US" sz="1750" dirty="0"/>
          </a:p>
        </p:txBody>
      </p:sp>
      <p:sp>
        <p:nvSpPr>
          <p:cNvPr id="12" name="Text 9"/>
          <p:cNvSpPr/>
          <p:nvPr/>
        </p:nvSpPr>
        <p:spPr>
          <a:xfrm>
            <a:off x="5890498" y="4639032"/>
            <a:ext cx="2849285"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Des disparités de développement entraînent des différences importantes d'espérance de vie.</a:t>
            </a:r>
            <a:endParaRPr lang="en-US" sz="1750" dirty="0"/>
          </a:p>
        </p:txBody>
      </p:sp>
      <p:sp>
        <p:nvSpPr>
          <p:cNvPr id="13" name="Text 10"/>
          <p:cNvSpPr/>
          <p:nvPr/>
        </p:nvSpPr>
        <p:spPr>
          <a:xfrm>
            <a:off x="9191744" y="4639032"/>
            <a:ext cx="2853095"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Des défis sociaux, économiques et sanitaires entravent l'amélioration de l'espérance de vie.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10" name="Text 7"/>
          <p:cNvSpPr/>
          <p:nvPr/>
        </p:nvSpPr>
        <p:spPr>
          <a:xfrm>
            <a:off x="5891570" y="3463885"/>
            <a:ext cx="183952" cy="416481"/>
          </a:xfrm>
          <a:prstGeom prst="rect">
            <a:avLst/>
          </a:prstGeom>
          <a:noFill/>
          <a:ln/>
        </p:spPr>
        <p:txBody>
          <a:bodyPr wrap="none" rtlCol="0" anchor="t"/>
          <a:lstStyle/>
          <a:p>
            <a:pPr marL="0" indent="0" algn="ctr">
              <a:lnSpc>
                <a:spcPts val="3281"/>
              </a:lnSpc>
              <a:buNone/>
            </a:pPr>
            <a:endParaRPr lang="en-US" sz="2624" dirty="0"/>
          </a:p>
        </p:txBody>
      </p:sp>
      <p:sp>
        <p:nvSpPr>
          <p:cNvPr id="18" name="ZoneTexte 17">
            <a:extLst>
              <a:ext uri="{FF2B5EF4-FFF2-40B4-BE49-F238E27FC236}">
                <a16:creationId xmlns:a16="http://schemas.microsoft.com/office/drawing/2014/main" id="{D9A88E15-C134-85D2-C505-C35371ED0669}"/>
              </a:ext>
            </a:extLst>
          </p:cNvPr>
          <p:cNvSpPr txBox="1"/>
          <p:nvPr/>
        </p:nvSpPr>
        <p:spPr>
          <a:xfrm>
            <a:off x="3366134" y="808613"/>
            <a:ext cx="8749665" cy="923330"/>
          </a:xfrm>
          <a:prstGeom prst="rect">
            <a:avLst/>
          </a:prstGeom>
          <a:noFill/>
        </p:spPr>
        <p:txBody>
          <a:bodyPr wrap="square" rtlCol="0">
            <a:spAutoFit/>
          </a:bodyPr>
          <a:lstStyle/>
          <a:p>
            <a:r>
              <a:rPr lang="fr-FR" sz="5400" dirty="0">
                <a:latin typeface="Berlin Sans FB Demi" panose="020E0802020502020306" pitchFamily="34" charset="0"/>
              </a:rPr>
              <a:t>Importation de la </a:t>
            </a:r>
            <a:r>
              <a:rPr lang="fr-FR" sz="5400" dirty="0" err="1">
                <a:latin typeface="Berlin Sans FB Demi" panose="020E0802020502020306" pitchFamily="34" charset="0"/>
              </a:rPr>
              <a:t>dataset</a:t>
            </a:r>
            <a:endParaRPr lang="fr-FR" sz="5400" dirty="0">
              <a:latin typeface="Berlin Sans FB Demi" panose="020E0802020502020306" pitchFamily="34" charset="0"/>
            </a:endParaRPr>
          </a:p>
        </p:txBody>
      </p:sp>
      <p:pic>
        <p:nvPicPr>
          <p:cNvPr id="20" name="Image 19">
            <a:extLst>
              <a:ext uri="{FF2B5EF4-FFF2-40B4-BE49-F238E27FC236}">
                <a16:creationId xmlns:a16="http://schemas.microsoft.com/office/drawing/2014/main" id="{9C74861A-B478-4D08-EA74-029ED65E20FB}"/>
              </a:ext>
            </a:extLst>
          </p:cNvPr>
          <p:cNvPicPr>
            <a:picLocks noChangeAspect="1"/>
          </p:cNvPicPr>
          <p:nvPr/>
        </p:nvPicPr>
        <p:blipFill>
          <a:blip r:embed="rId4"/>
          <a:stretch>
            <a:fillRect/>
          </a:stretch>
        </p:blipFill>
        <p:spPr>
          <a:xfrm>
            <a:off x="4006215" y="2769632"/>
            <a:ext cx="6617970" cy="37226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287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fr-FR" dirty="0"/>
          </a:p>
        </p:txBody>
      </p:sp>
      <p:pic>
        <p:nvPicPr>
          <p:cNvPr id="16" name="Image 15">
            <a:extLst>
              <a:ext uri="{FF2B5EF4-FFF2-40B4-BE49-F238E27FC236}">
                <a16:creationId xmlns:a16="http://schemas.microsoft.com/office/drawing/2014/main" id="{C9264B7F-A601-3C48-6FBB-BA727C060FD3}"/>
              </a:ext>
            </a:extLst>
          </p:cNvPr>
          <p:cNvPicPr>
            <a:picLocks noChangeAspect="1"/>
          </p:cNvPicPr>
          <p:nvPr/>
        </p:nvPicPr>
        <p:blipFill>
          <a:blip r:embed="rId4"/>
          <a:stretch>
            <a:fillRect/>
          </a:stretch>
        </p:blipFill>
        <p:spPr>
          <a:xfrm>
            <a:off x="3306128" y="219869"/>
            <a:ext cx="7225543" cy="4425016"/>
          </a:xfrm>
          <a:prstGeom prst="rect">
            <a:avLst/>
          </a:prstGeom>
        </p:spPr>
      </p:pic>
      <p:sp>
        <p:nvSpPr>
          <p:cNvPr id="18" name="ZoneTexte 17">
            <a:extLst>
              <a:ext uri="{FF2B5EF4-FFF2-40B4-BE49-F238E27FC236}">
                <a16:creationId xmlns:a16="http://schemas.microsoft.com/office/drawing/2014/main" id="{79D212F5-6123-18CF-C5CB-A03630491F9A}"/>
              </a:ext>
            </a:extLst>
          </p:cNvPr>
          <p:cNvSpPr txBox="1"/>
          <p:nvPr/>
        </p:nvSpPr>
        <p:spPr>
          <a:xfrm>
            <a:off x="1471168" y="4987398"/>
            <a:ext cx="11688064" cy="923330"/>
          </a:xfrm>
          <a:prstGeom prst="rect">
            <a:avLst/>
          </a:prstGeom>
          <a:noFill/>
        </p:spPr>
        <p:txBody>
          <a:bodyPr wrap="square">
            <a:spAutoFit/>
          </a:bodyPr>
          <a:lstStyle/>
          <a:p>
            <a:r>
              <a:rPr lang="fr-FR" dirty="0"/>
              <a:t>Pays , ,Année , Statut, Espérance de vie , Mortalité des adultes , décès de nourrissons , Alcool , pourcentage de dépenses , </a:t>
            </a:r>
            <a:r>
              <a:rPr lang="fr-FR" dirty="0" err="1"/>
              <a:t>Hepatitis</a:t>
            </a:r>
            <a:r>
              <a:rPr lang="fr-FR" dirty="0"/>
              <a:t> B , Rougeole , BMI , décès d'enfants de moins de cinq ans , La </a:t>
            </a:r>
            <a:r>
              <a:rPr lang="fr-FR" dirty="0" err="1"/>
              <a:t>poliomyélite,Total</a:t>
            </a:r>
            <a:r>
              <a:rPr lang="fr-FR" dirty="0"/>
              <a:t> des dépenses , Diphtérie , VIH/SIDA ,PIB, Population , minceur_1_19_ans , minceur_5_9_ans , Composition des revenus des ressources , Scolarité</a:t>
            </a:r>
          </a:p>
        </p:txBody>
      </p:sp>
      <p:sp>
        <p:nvSpPr>
          <p:cNvPr id="20" name="ZoneTexte 19">
            <a:extLst>
              <a:ext uri="{FF2B5EF4-FFF2-40B4-BE49-F238E27FC236}">
                <a16:creationId xmlns:a16="http://schemas.microsoft.com/office/drawing/2014/main" id="{63B802FC-5D49-581C-8451-DBA14421FC9A}"/>
              </a:ext>
            </a:extLst>
          </p:cNvPr>
          <p:cNvSpPr txBox="1"/>
          <p:nvPr/>
        </p:nvSpPr>
        <p:spPr>
          <a:xfrm>
            <a:off x="3654743" y="6557064"/>
            <a:ext cx="7320914" cy="923330"/>
          </a:xfrm>
          <a:prstGeom prst="rect">
            <a:avLst/>
          </a:prstGeom>
          <a:noFill/>
        </p:spPr>
        <p:txBody>
          <a:bodyPr wrap="square">
            <a:spAutoFit/>
          </a:bodyPr>
          <a:lstStyle/>
          <a:p>
            <a:r>
              <a:rPr lang="fr-FR" dirty="0"/>
              <a:t>Le BMI (Body Mass Index), ou IMC (Indice de Masse Corporelle) en français, est un indice utilisé pour évaluer la corpulence d'une personne. Il se calcule en divisant le poids (en kilogrammes) par le carré de la taille (en mètres).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ZoneTexte 4">
            <a:extLst>
              <a:ext uri="{FF2B5EF4-FFF2-40B4-BE49-F238E27FC236}">
                <a16:creationId xmlns:a16="http://schemas.microsoft.com/office/drawing/2014/main" id="{8BDC77AE-D7F6-2E58-2DC5-D83104702CC1}"/>
              </a:ext>
            </a:extLst>
          </p:cNvPr>
          <p:cNvSpPr txBox="1"/>
          <p:nvPr/>
        </p:nvSpPr>
        <p:spPr>
          <a:xfrm>
            <a:off x="834390" y="1659493"/>
            <a:ext cx="8058150" cy="830997"/>
          </a:xfrm>
          <a:prstGeom prst="rect">
            <a:avLst/>
          </a:prstGeom>
          <a:noFill/>
        </p:spPr>
        <p:txBody>
          <a:bodyPr wrap="square" rtlCol="0">
            <a:spAutoFit/>
          </a:bodyPr>
          <a:lstStyle/>
          <a:p>
            <a:r>
              <a:rPr lang="fr-FR" sz="4800" dirty="0">
                <a:effectLst>
                  <a:outerShdw blurRad="38100" dist="38100" dir="2700000" algn="tl">
                    <a:srgbClr val="000000">
                      <a:alpha val="43137"/>
                    </a:srgbClr>
                  </a:outerShdw>
                </a:effectLst>
                <a:latin typeface="Aptos Narrow" panose="020B0004020202020204" pitchFamily="34" charset="0"/>
                <a:ea typeface="Times New Roman" panose="02020603050405020304" pitchFamily="18" charset="0"/>
                <a:cs typeface="Times New Roman" panose="02020603050405020304" pitchFamily="18" charset="0"/>
              </a:rPr>
              <a:t>LES MODELES UTILISES :</a:t>
            </a:r>
            <a:endParaRPr lang="fr-FR" sz="4800" dirty="0"/>
          </a:p>
        </p:txBody>
      </p:sp>
      <p:sp>
        <p:nvSpPr>
          <p:cNvPr id="7" name="ZoneTexte 6">
            <a:extLst>
              <a:ext uri="{FF2B5EF4-FFF2-40B4-BE49-F238E27FC236}">
                <a16:creationId xmlns:a16="http://schemas.microsoft.com/office/drawing/2014/main" id="{BB39C4D3-3331-DCCD-3E68-515B46C4FC8E}"/>
              </a:ext>
            </a:extLst>
          </p:cNvPr>
          <p:cNvSpPr txBox="1"/>
          <p:nvPr/>
        </p:nvSpPr>
        <p:spPr>
          <a:xfrm>
            <a:off x="834390" y="3450074"/>
            <a:ext cx="7429500" cy="2246769"/>
          </a:xfrm>
          <a:prstGeom prst="rect">
            <a:avLst/>
          </a:prstGeom>
          <a:noFill/>
        </p:spPr>
        <p:txBody>
          <a:bodyPr wrap="square">
            <a:spAutoFit/>
          </a:bodyPr>
          <a:lstStyle/>
          <a:p>
            <a:pPr marL="342900" indent="-342900">
              <a:buAutoNum type="arabicPeriod"/>
            </a:pPr>
            <a:r>
              <a:rPr lang="fr-FR" sz="2800" b="1" dirty="0">
                <a:effectLst/>
                <a:latin typeface="Gill Sans MT" panose="020B0502020104020203" pitchFamily="34" charset="0"/>
                <a:ea typeface="Times New Roman" panose="02020603050405020304" pitchFamily="18" charset="0"/>
                <a:cs typeface="Times New Roman" panose="02020603050405020304" pitchFamily="18" charset="0"/>
              </a:rPr>
              <a:t>Régression linéaire</a:t>
            </a:r>
          </a:p>
          <a:p>
            <a:pPr marL="342900" indent="-342900">
              <a:buAutoNum type="arabicPeriod"/>
            </a:pPr>
            <a:endParaRPr lang="fr-FR" sz="2800" b="1" dirty="0">
              <a:latin typeface="Gill Sans MT" panose="020B0502020104020203" pitchFamily="34" charset="0"/>
              <a:ea typeface="Times New Roman" panose="02020603050405020304" pitchFamily="18" charset="0"/>
              <a:cs typeface="Times New Roman" panose="02020603050405020304" pitchFamily="18" charset="0"/>
            </a:endParaRPr>
          </a:p>
          <a:p>
            <a:pPr marL="342900" indent="-342900">
              <a:buAutoNum type="arabicPeriod"/>
            </a:pPr>
            <a:r>
              <a:rPr lang="fr-FR" sz="2800" b="1" dirty="0">
                <a:effectLst/>
                <a:latin typeface="Gill Sans MT" panose="020B0502020104020203" pitchFamily="34" charset="0"/>
                <a:ea typeface="Times New Roman" panose="02020603050405020304" pitchFamily="18" charset="0"/>
                <a:cs typeface="Times New Roman" panose="02020603050405020304" pitchFamily="18" charset="0"/>
              </a:rPr>
              <a:t> Forêts aléatoires (</a:t>
            </a:r>
            <a:r>
              <a:rPr lang="fr-FR" sz="2800" b="1" dirty="0" err="1">
                <a:effectLst/>
                <a:latin typeface="Gill Sans MT" panose="020B0502020104020203" pitchFamily="34" charset="0"/>
                <a:ea typeface="Times New Roman" panose="02020603050405020304" pitchFamily="18" charset="0"/>
                <a:cs typeface="Times New Roman" panose="02020603050405020304" pitchFamily="18" charset="0"/>
              </a:rPr>
              <a:t>Random</a:t>
            </a:r>
            <a:r>
              <a:rPr lang="fr-FR" sz="2800" b="1" dirty="0">
                <a:effectLst/>
                <a:latin typeface="Gill Sans MT" panose="020B0502020104020203" pitchFamily="34" charset="0"/>
                <a:ea typeface="Times New Roman" panose="02020603050405020304" pitchFamily="18" charset="0"/>
                <a:cs typeface="Times New Roman" panose="02020603050405020304" pitchFamily="18" charset="0"/>
              </a:rPr>
              <a:t> Forest)</a:t>
            </a:r>
          </a:p>
          <a:p>
            <a:pPr marL="342900" indent="-342900">
              <a:buAutoNum type="arabicPeriod"/>
            </a:pPr>
            <a:endParaRPr lang="fr-FR" sz="2800" b="1" dirty="0">
              <a:latin typeface="Gill Sans MT" panose="020B0502020104020203" pitchFamily="34" charset="0"/>
              <a:ea typeface="Times New Roman" panose="02020603050405020304" pitchFamily="18" charset="0"/>
              <a:cs typeface="Times New Roman" panose="02020603050405020304" pitchFamily="18" charset="0"/>
            </a:endParaRPr>
          </a:p>
          <a:p>
            <a:pPr marL="342900" indent="-342900">
              <a:buAutoNum type="arabicPeriod"/>
            </a:pPr>
            <a:r>
              <a:rPr lang="fr-FR" sz="2800" b="1" dirty="0">
                <a:effectLst/>
                <a:latin typeface="Gill Sans MT" panose="020B0502020104020203" pitchFamily="34" charset="0"/>
                <a:ea typeface="Times New Roman" panose="02020603050405020304" pitchFamily="18" charset="0"/>
                <a:cs typeface="Times New Roman" panose="02020603050405020304" pitchFamily="18" charset="0"/>
              </a:rPr>
              <a:t>Support </a:t>
            </a:r>
            <a:r>
              <a:rPr lang="fr-FR" sz="2800" b="1" dirty="0" err="1">
                <a:effectLst/>
                <a:latin typeface="Gill Sans MT" panose="020B0502020104020203" pitchFamily="34" charset="0"/>
                <a:ea typeface="Times New Roman" panose="02020603050405020304" pitchFamily="18" charset="0"/>
                <a:cs typeface="Times New Roman" panose="02020603050405020304" pitchFamily="18" charset="0"/>
              </a:rPr>
              <a:t>Vector</a:t>
            </a:r>
            <a:r>
              <a:rPr lang="fr-FR" sz="2800" b="1" dirty="0">
                <a:effectLst/>
                <a:latin typeface="Gill Sans MT" panose="020B0502020104020203" pitchFamily="34" charset="0"/>
                <a:ea typeface="Times New Roman" panose="02020603050405020304" pitchFamily="18" charset="0"/>
                <a:cs typeface="Times New Roman" panose="02020603050405020304" pitchFamily="18" charset="0"/>
              </a:rPr>
              <a:t> </a:t>
            </a:r>
            <a:r>
              <a:rPr lang="fr-FR" sz="2800" b="1" dirty="0" err="1">
                <a:effectLst/>
                <a:latin typeface="Gill Sans MT" panose="020B0502020104020203" pitchFamily="34" charset="0"/>
                <a:ea typeface="Times New Roman" panose="02020603050405020304" pitchFamily="18" charset="0"/>
                <a:cs typeface="Times New Roman" panose="02020603050405020304" pitchFamily="18" charset="0"/>
              </a:rPr>
              <a:t>Regression</a:t>
            </a:r>
            <a:r>
              <a:rPr lang="fr-FR" sz="2800" b="1" dirty="0">
                <a:effectLst/>
                <a:latin typeface="Gill Sans MT" panose="020B0502020104020203" pitchFamily="34" charset="0"/>
                <a:ea typeface="Times New Roman" panose="02020603050405020304" pitchFamily="18" charset="0"/>
                <a:cs typeface="Times New Roman" panose="02020603050405020304" pitchFamily="18" charset="0"/>
              </a:rPr>
              <a:t> (SVR) </a:t>
            </a:r>
            <a:endParaRPr lang="fr-FR" sz="2800" dirty="0"/>
          </a:p>
        </p:txBody>
      </p:sp>
    </p:spTree>
    <p:extLst>
      <p:ext uri="{BB962C8B-B14F-4D97-AF65-F5344CB8AC3E}">
        <p14:creationId xmlns:p14="http://schemas.microsoft.com/office/powerpoint/2010/main" val="2655963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2046</TotalTime>
  <Words>822</Words>
  <Application>Microsoft Office PowerPoint</Application>
  <PresentationFormat>Personnalisé</PresentationFormat>
  <Paragraphs>114</Paragraphs>
  <Slides>21</Slides>
  <Notes>21</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21</vt:i4>
      </vt:variant>
    </vt:vector>
  </HeadingPairs>
  <TitlesOfParts>
    <vt:vector size="35" baseType="lpstr">
      <vt:lpstr>adonis-web</vt:lpstr>
      <vt:lpstr>Aptos Narrow</vt:lpstr>
      <vt:lpstr>Arial</vt:lpstr>
      <vt:lpstr>Arial Narrow</vt:lpstr>
      <vt:lpstr>Arial Rounded MT Bold</vt:lpstr>
      <vt:lpstr>Berlin Sans FB Demi</vt:lpstr>
      <vt:lpstr>Bodoni MT Black</vt:lpstr>
      <vt:lpstr>Calibri</vt:lpstr>
      <vt:lpstr>Calibri Light</vt:lpstr>
      <vt:lpstr>EuroRoman</vt:lpstr>
      <vt:lpstr>Gill Sans MT</vt:lpstr>
      <vt:lpstr>Segoe UI</vt:lpstr>
      <vt:lpstr>Source Sans Pro</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hiba kh</cp:lastModifiedBy>
  <cp:revision>6</cp:revision>
  <dcterms:created xsi:type="dcterms:W3CDTF">2024-01-01T03:23:19Z</dcterms:created>
  <dcterms:modified xsi:type="dcterms:W3CDTF">2024-01-02T13:52:30Z</dcterms:modified>
</cp:coreProperties>
</file>