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BDE7-E45E-4320-BFB8-483987A3F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1EBC4-8A84-41BD-B42B-B09F1AEAB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8C6DA-6327-4DF4-BDAE-EDD5FC01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8F7B-0404-4B95-B085-6D724C2B0387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3F6A-3A41-439E-870A-0CBC5963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A4545-74FF-4694-A2E4-7ED1F5B9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A6CE-D507-4528-8063-D4F8C6EE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0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7E31-58CB-40EA-ACA2-82D98877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ECF35-43D5-4246-9F43-9AE04E19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C358-0E05-4989-889A-E4BBCD88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8F7B-0404-4B95-B085-6D724C2B0387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F6BB-F9BE-4759-B4A6-DF092D75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B862-7B3C-44CD-A439-4C0D5D8E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A6CE-D507-4528-8063-D4F8C6EE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85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175F9-1418-4626-8301-B094BC130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4118B-323A-4D44-9C84-1489DB5C9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D65D2-5EFC-4647-AF3E-99C747C6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8F7B-0404-4B95-B085-6D724C2B0387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9018-5CF7-4F99-B8B2-5D05660B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06016-37F5-438E-A3C1-17B4A624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A6CE-D507-4528-8063-D4F8C6EE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99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F23E-A38B-4842-B3DD-AD3F13A5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F258-7535-4CF3-BC6D-4B463B7E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8790-2A2F-4FF7-B0B7-B8CB81E5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8F7B-0404-4B95-B085-6D724C2B0387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DF2D1-E637-4857-AAB7-6D309081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446E5-CACA-4C6B-AE89-A1ED7ABB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A6CE-D507-4528-8063-D4F8C6EE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09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8573-64C6-43F6-9997-D8E4AB03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E03A5-E577-4DE9-A7A1-1DAEDE88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895B-65A9-4373-BCD9-5AE1A679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8F7B-0404-4B95-B085-6D724C2B0387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0C80-E29F-4FD0-8A42-771BF402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C110-788C-40F5-8150-D0BFFBE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A6CE-D507-4528-8063-D4F8C6EE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7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5C30-8FF2-4249-B4E9-2441EBEA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B2F9-023C-49C1-84DF-CB2A59D55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4B26C-586C-4433-8B56-24B871560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5AB90-C44F-43B0-AF2A-81064292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8F7B-0404-4B95-B085-6D724C2B0387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2A84B-4817-4724-BB30-0D9A574A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36EE8-65A5-4D83-A43F-EBD47FE4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A6CE-D507-4528-8063-D4F8C6EE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1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DF2E-0F32-457E-AF2D-DEE7FCEF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BE88-AB4D-4A3A-B9BC-AB7E76D1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A551E-BD44-4409-8169-85B46870A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734CF-961A-4C1E-BD84-44A3EE5D2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CB5E3-8AD1-445A-ADE2-37B6D7B70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CC1FA-D6EA-402F-99C7-8EE4728C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8F7B-0404-4B95-B085-6D724C2B0387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CBA58-2A4F-40B7-93D7-F3383A86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E9E2F-ED9E-4B9C-A2D5-A2CD379B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A6CE-D507-4528-8063-D4F8C6EE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57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0EDE-61AC-44C4-892F-58AE7965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5574F-2998-40E1-923E-1AC837F6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8F7B-0404-4B95-B085-6D724C2B0387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A7E10-5B94-4E17-8D4B-09269311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7A4CD-4E57-4A8E-BCE8-494D843B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A6CE-D507-4528-8063-D4F8C6EE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00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04AB4-A21A-451D-AD4F-7BB12D8D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8F7B-0404-4B95-B085-6D724C2B0387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A8E1E-3798-4378-B966-C08C6246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8C290-0146-461C-835A-F475C4CE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A6CE-D507-4528-8063-D4F8C6EE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63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78F6-1369-49F8-B769-DABA50E1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DF1C-B062-46F9-B351-9CBD39FC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5916B-5CB5-452D-A96B-AB7FAC7E4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9478A-0520-41B0-89DA-A53395CF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8F7B-0404-4B95-B085-6D724C2B0387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2B645-0080-41F7-A537-3EA4AD17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DCB19-5696-4B6D-A127-976E2F5B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A6CE-D507-4528-8063-D4F8C6EE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09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03F1-E1A0-4DFC-8830-63816ADD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14680-CFAD-4DC9-B5A3-61719C063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4EB38-DFD9-4D58-A43A-3E20801C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8B9CE-1C3A-4A30-89FF-8825F3B9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8F7B-0404-4B95-B085-6D724C2B0387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1FCB7-EA96-40AF-9CEA-BCE9CAAC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C566E-9393-4F25-A715-74564FCF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A6CE-D507-4528-8063-D4F8C6EE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61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EEB86-B110-4970-A162-5EE7DC23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F645B-337E-4D1B-B237-ECA3E75B1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BE0C-A6AC-4DCA-A418-BDBABF762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8F7B-0404-4B95-B085-6D724C2B0387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8BAA-E982-4255-94C7-1A0CCC939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C75A-65B7-4BBE-A1A0-2D9F7320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A6CE-D507-4528-8063-D4F8C6EE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B777-104B-4F54-942B-CCB63D47F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RDMP IMAGING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4947-A951-434A-BB0D-48F0BF4F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1E93-84C8-426B-9F67-224F89BA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Derive Cohort</a:t>
            </a:r>
          </a:p>
          <a:p>
            <a:pPr lvl="1"/>
            <a:r>
              <a:rPr lang="en-GB"/>
              <a:t>from complex DICOM metadata</a:t>
            </a:r>
          </a:p>
          <a:p>
            <a:pPr lvl="1"/>
            <a:r>
              <a:rPr lang="en-GB"/>
              <a:t>from other data and simple DICOM metadata</a:t>
            </a:r>
          </a:p>
          <a:p>
            <a:pPr lvl="1"/>
            <a:r>
              <a:rPr lang="en-GB"/>
              <a:t>from image pixel data</a:t>
            </a:r>
          </a:p>
          <a:p>
            <a:pPr lvl="1"/>
            <a:r>
              <a:rPr lang="en-GB"/>
              <a:t>from structured reports</a:t>
            </a:r>
          </a:p>
          <a:p>
            <a:r>
              <a:rPr lang="en-GB"/>
              <a:t>Anonymisation</a:t>
            </a:r>
          </a:p>
          <a:p>
            <a:pPr lvl="1"/>
            <a:r>
              <a:rPr lang="en-GB"/>
              <a:t>DICOM images (by modality)</a:t>
            </a:r>
          </a:p>
          <a:p>
            <a:pPr lvl="1"/>
            <a:r>
              <a:rPr lang="en-GB"/>
              <a:t>Anonymisation of structured reports</a:t>
            </a:r>
          </a:p>
          <a:p>
            <a:r>
              <a:rPr lang="en-GB"/>
              <a:t>Metadata standardisation / sharing</a:t>
            </a:r>
          </a:p>
        </p:txBody>
      </p:sp>
    </p:spTree>
    <p:extLst>
      <p:ext uri="{BB962C8B-B14F-4D97-AF65-F5344CB8AC3E}">
        <p14:creationId xmlns:p14="http://schemas.microsoft.com/office/powerpoint/2010/main" val="167237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244B70-9954-488E-8B72-3A9CBF78B31F}"/>
              </a:ext>
            </a:extLst>
          </p:cNvPr>
          <p:cNvCxnSpPr>
            <a:cxnSpLocks/>
          </p:cNvCxnSpPr>
          <p:nvPr/>
        </p:nvCxnSpPr>
        <p:spPr>
          <a:xfrm>
            <a:off x="2588606" y="2632364"/>
            <a:ext cx="3259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AC9D12-A80B-4AD5-9144-DA0157111BFB}"/>
              </a:ext>
            </a:extLst>
          </p:cNvPr>
          <p:cNvSpPr txBox="1"/>
          <p:nvPr/>
        </p:nvSpPr>
        <p:spPr>
          <a:xfrm>
            <a:off x="4005005" y="2263032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Tags + Path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8C4FBB-3AE9-4DAF-8A60-B74F85FFB223}"/>
              </a:ext>
            </a:extLst>
          </p:cNvPr>
          <p:cNvCxnSpPr>
            <a:cxnSpLocks/>
          </p:cNvCxnSpPr>
          <p:nvPr/>
        </p:nvCxnSpPr>
        <p:spPr>
          <a:xfrm flipV="1">
            <a:off x="6793847" y="2583281"/>
            <a:ext cx="3371667" cy="3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18F2EF-46E6-431D-A404-DDE40D1B4D8A}"/>
              </a:ext>
            </a:extLst>
          </p:cNvPr>
          <p:cNvSpPr txBox="1"/>
          <p:nvPr/>
        </p:nvSpPr>
        <p:spPr>
          <a:xfrm>
            <a:off x="7855501" y="2260116"/>
            <a:ext cx="1564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Anonymous </a:t>
            </a:r>
          </a:p>
          <a:p>
            <a:pPr algn="ctr"/>
            <a:r>
              <a:rPr lang="en-US"/>
              <a:t>Project Images</a:t>
            </a:r>
            <a:endParaRPr lang="en-GB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C7DF91E-E00B-4C8E-8C63-BD99DD5D7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09" y="2551729"/>
            <a:ext cx="757897" cy="548291"/>
          </a:xfrm>
          <a:prstGeom prst="rect">
            <a:avLst/>
          </a:prstGeom>
        </p:spPr>
      </p:pic>
      <p:pic>
        <p:nvPicPr>
          <p:cNvPr id="43" name="Picture 2" descr="Image result for dicom image">
            <a:extLst>
              <a:ext uri="{FF2B5EF4-FFF2-40B4-BE49-F238E27FC236}">
                <a16:creationId xmlns:a16="http://schemas.microsoft.com/office/drawing/2014/main" id="{BA47FCE2-D1CF-4414-B8C7-F35458A1A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00" y="2197218"/>
            <a:ext cx="557516" cy="55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2EE8A38-DCF1-4590-8108-D14DDEE9D609}"/>
              </a:ext>
            </a:extLst>
          </p:cNvPr>
          <p:cNvSpPr txBox="1"/>
          <p:nvPr/>
        </p:nvSpPr>
        <p:spPr>
          <a:xfrm>
            <a:off x="1891274" y="308519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</a:t>
            </a:r>
            <a:endParaRPr lang="en-GB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0C61CC1-5E8A-4FD7-A671-A68093FC0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62" y="2271421"/>
            <a:ext cx="699796" cy="69979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FF50774-710E-45D4-A132-E53C58D7167E}"/>
              </a:ext>
            </a:extLst>
          </p:cNvPr>
          <p:cNvSpPr txBox="1"/>
          <p:nvPr/>
        </p:nvSpPr>
        <p:spPr>
          <a:xfrm>
            <a:off x="5847972" y="307328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Database</a:t>
            </a:r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BE07E2-6511-4F7C-AF7C-9830501CC182}"/>
              </a:ext>
            </a:extLst>
          </p:cNvPr>
          <p:cNvSpPr txBox="1"/>
          <p:nvPr/>
        </p:nvSpPr>
        <p:spPr>
          <a:xfrm>
            <a:off x="5827454" y="4367003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Metadata</a:t>
            </a:r>
            <a:endParaRPr lang="en-GB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28EEEE2-9A58-4C51-B36A-7D70596CE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63" y="3544691"/>
            <a:ext cx="699796" cy="69979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6A10C78-7550-4332-A3C8-1FCCB7ECF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65" y="3796101"/>
            <a:ext cx="613706" cy="61370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5454B54-9354-4972-A964-1C9D590D0CA4}"/>
              </a:ext>
            </a:extLst>
          </p:cNvPr>
          <p:cNvSpPr txBox="1"/>
          <p:nvPr/>
        </p:nvSpPr>
        <p:spPr>
          <a:xfrm>
            <a:off x="6379344" y="1398708"/>
            <a:ext cx="116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Datasets</a:t>
            </a:r>
            <a:endParaRPr lang="en-GB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BFC4FEA-2F2F-4F8F-98D7-73B72FDA5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20" y="1220530"/>
            <a:ext cx="548292" cy="54829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66F832B-C44B-4034-8117-6E69EDC803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20" y="1711824"/>
            <a:ext cx="548292" cy="54829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AE05C8-F4A7-4BB4-B807-9EC3FD849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54" y="2412737"/>
            <a:ext cx="757897" cy="54829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31471F1-127E-4E31-A30B-F2A526E35C98}"/>
              </a:ext>
            </a:extLst>
          </p:cNvPr>
          <p:cNvSpPr txBox="1"/>
          <p:nvPr/>
        </p:nvSpPr>
        <p:spPr>
          <a:xfrm>
            <a:off x="10443402" y="28567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Disk</a:t>
            </a:r>
            <a:endParaRPr lang="en-GB"/>
          </a:p>
        </p:txBody>
      </p:sp>
      <p:pic>
        <p:nvPicPr>
          <p:cNvPr id="63" name="Picture 2" descr="Image result for dicom image">
            <a:extLst>
              <a:ext uri="{FF2B5EF4-FFF2-40B4-BE49-F238E27FC236}">
                <a16:creationId xmlns:a16="http://schemas.microsoft.com/office/drawing/2014/main" id="{5C453F4F-012A-4646-8543-EC4C41D35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744" y="2058226"/>
            <a:ext cx="557516" cy="55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E135AA-19F5-452A-BD3F-E3A364DA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62" y="2271421"/>
            <a:ext cx="699796" cy="699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AC9D12-A80B-4AD5-9144-DA0157111BFB}"/>
              </a:ext>
            </a:extLst>
          </p:cNvPr>
          <p:cNvSpPr txBox="1"/>
          <p:nvPr/>
        </p:nvSpPr>
        <p:spPr>
          <a:xfrm>
            <a:off x="3448301" y="1645321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Tags + Path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D1FD11-99F9-4933-9E44-AC6876870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09" y="2551729"/>
            <a:ext cx="757897" cy="548291"/>
          </a:xfrm>
          <a:prstGeom prst="rect">
            <a:avLst/>
          </a:prstGeom>
        </p:spPr>
      </p:pic>
      <p:pic>
        <p:nvPicPr>
          <p:cNvPr id="1026" name="Picture 2" descr="Image result for dicom image">
            <a:extLst>
              <a:ext uri="{FF2B5EF4-FFF2-40B4-BE49-F238E27FC236}">
                <a16:creationId xmlns:a16="http://schemas.microsoft.com/office/drawing/2014/main" id="{81F58C06-3BF3-4625-B46E-69BBEF14B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00" y="2197218"/>
            <a:ext cx="557516" cy="55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8047F5-04D1-433B-9140-0411206BEC44}"/>
              </a:ext>
            </a:extLst>
          </p:cNvPr>
          <p:cNvSpPr txBox="1"/>
          <p:nvPr/>
        </p:nvSpPr>
        <p:spPr>
          <a:xfrm>
            <a:off x="1891274" y="308519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56F8FA-0F16-498D-AB52-3D186535F1B7}"/>
              </a:ext>
            </a:extLst>
          </p:cNvPr>
          <p:cNvSpPr txBox="1"/>
          <p:nvPr/>
        </p:nvSpPr>
        <p:spPr>
          <a:xfrm>
            <a:off x="5847972" y="307328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Database</a:t>
            </a:r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409FA1-F07D-42B0-8A41-A5F6D411D99A}"/>
              </a:ext>
            </a:extLst>
          </p:cNvPr>
          <p:cNvSpPr txBox="1"/>
          <p:nvPr/>
        </p:nvSpPr>
        <p:spPr>
          <a:xfrm>
            <a:off x="5827454" y="4367003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Metadata</a:t>
            </a:r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7BA690A-36DA-4C5A-A740-92562954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63" y="3544691"/>
            <a:ext cx="699796" cy="699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9E47E-1EF5-49D8-A195-D50834048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65" y="3796101"/>
            <a:ext cx="613706" cy="6137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214961-F8E3-4696-9932-288BBA5391A4}"/>
              </a:ext>
            </a:extLst>
          </p:cNvPr>
          <p:cNvSpPr/>
          <p:nvPr/>
        </p:nvSpPr>
        <p:spPr>
          <a:xfrm>
            <a:off x="2720510" y="2047582"/>
            <a:ext cx="2969718" cy="2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 Pipeline</a:t>
            </a:r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0D96EE-D19F-45D7-BBFC-3AC84D72FFC8}"/>
              </a:ext>
            </a:extLst>
          </p:cNvPr>
          <p:cNvSpPr/>
          <p:nvPr/>
        </p:nvSpPr>
        <p:spPr>
          <a:xfrm>
            <a:off x="2720510" y="2330500"/>
            <a:ext cx="980581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Dicom Source</a:t>
            </a:r>
            <a:endParaRPr lang="en-GB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21C44DE-A6FC-4C32-B0EC-77DB90C374CE}"/>
              </a:ext>
            </a:extLst>
          </p:cNvPr>
          <p:cNvSpPr/>
          <p:nvPr/>
        </p:nvSpPr>
        <p:spPr>
          <a:xfrm>
            <a:off x="3741843" y="2571377"/>
            <a:ext cx="257760" cy="24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D6EE4-E992-466B-B448-D81618358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02" y="2295907"/>
            <a:ext cx="548292" cy="54829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A9BA7C-477B-4B97-AFF7-E1611619B1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02" y="2744828"/>
            <a:ext cx="548292" cy="5482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711F889-33D2-4BB8-A8D1-C13262032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02" y="3200201"/>
            <a:ext cx="548292" cy="54829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5AB3BFF-5C98-422E-A0DA-A21B982643F9}"/>
              </a:ext>
            </a:extLst>
          </p:cNvPr>
          <p:cNvSpPr/>
          <p:nvPr/>
        </p:nvSpPr>
        <p:spPr>
          <a:xfrm>
            <a:off x="4733907" y="2339173"/>
            <a:ext cx="980581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RDMP</a:t>
            </a:r>
          </a:p>
          <a:p>
            <a:pPr algn="ctr"/>
            <a:r>
              <a:rPr lang="en-US"/>
              <a:t>Attacher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6F2F6-F072-49AA-A968-1C309BD42D55}"/>
              </a:ext>
            </a:extLst>
          </p:cNvPr>
          <p:cNvSpPr txBox="1"/>
          <p:nvPr/>
        </p:nvSpPr>
        <p:spPr>
          <a:xfrm>
            <a:off x="2720510" y="3755736"/>
            <a:ext cx="31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Modality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Multiplicity/Sequences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JSON / File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Tag Anonymisation on load</a:t>
            </a:r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2867C7-776C-4F66-8BF1-227F2B647346}"/>
              </a:ext>
            </a:extLst>
          </p:cNvPr>
          <p:cNvSpPr txBox="1"/>
          <p:nvPr/>
        </p:nvSpPr>
        <p:spPr>
          <a:xfrm>
            <a:off x="6379344" y="1398708"/>
            <a:ext cx="116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Datasets</a:t>
            </a:r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590512-3DA2-47FE-BC41-15FE3B6B3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20" y="1220530"/>
            <a:ext cx="548292" cy="5482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9059399-3DC8-46EF-852E-57BAE5BA6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20" y="1711824"/>
            <a:ext cx="548292" cy="54829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FFF6E2A-9299-4D91-9851-C3883DD9640A}"/>
              </a:ext>
            </a:extLst>
          </p:cNvPr>
          <p:cNvSpPr/>
          <p:nvPr/>
        </p:nvSpPr>
        <p:spPr>
          <a:xfrm>
            <a:off x="584806" y="2246960"/>
            <a:ext cx="980581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PACS Source</a:t>
            </a:r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2D63C95-29EF-441C-A965-7DE468B1A8F6}"/>
              </a:ext>
            </a:extLst>
          </p:cNvPr>
          <p:cNvSpPr/>
          <p:nvPr/>
        </p:nvSpPr>
        <p:spPr>
          <a:xfrm>
            <a:off x="1611412" y="2568275"/>
            <a:ext cx="257760" cy="24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FCC851-ABAF-499F-836F-F94E84A089FF}"/>
              </a:ext>
            </a:extLst>
          </p:cNvPr>
          <p:cNvSpPr txBox="1"/>
          <p:nvPr/>
        </p:nvSpPr>
        <p:spPr>
          <a:xfrm>
            <a:off x="28374" y="3071269"/>
            <a:ext cx="186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Query by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Filter by identifiers</a:t>
            </a:r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E51CACE-FC81-4175-AE6B-37DB23AF5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54" y="2412737"/>
            <a:ext cx="757897" cy="54829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D2557B8-38E6-4940-9687-152552DB76DC}"/>
              </a:ext>
            </a:extLst>
          </p:cNvPr>
          <p:cNvSpPr txBox="1"/>
          <p:nvPr/>
        </p:nvSpPr>
        <p:spPr>
          <a:xfrm>
            <a:off x="10443402" y="28567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Disk</a:t>
            </a:r>
            <a:endParaRPr lang="en-GB"/>
          </a:p>
        </p:txBody>
      </p:sp>
      <p:pic>
        <p:nvPicPr>
          <p:cNvPr id="42" name="Picture 2" descr="Image result for dicom image">
            <a:extLst>
              <a:ext uri="{FF2B5EF4-FFF2-40B4-BE49-F238E27FC236}">
                <a16:creationId xmlns:a16="http://schemas.microsoft.com/office/drawing/2014/main" id="{2106033A-8E77-4C1D-AC2A-2E306CBB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744" y="2058226"/>
            <a:ext cx="557516" cy="55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EC4861-9C58-4F98-829B-C53D52E66152}"/>
              </a:ext>
            </a:extLst>
          </p:cNvPr>
          <p:cNvCxnSpPr>
            <a:cxnSpLocks/>
          </p:cNvCxnSpPr>
          <p:nvPr/>
        </p:nvCxnSpPr>
        <p:spPr>
          <a:xfrm flipV="1">
            <a:off x="6793847" y="2583281"/>
            <a:ext cx="3371667" cy="3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3EB2ABC-4F8F-46CB-85F9-9059A7DABA7F}"/>
              </a:ext>
            </a:extLst>
          </p:cNvPr>
          <p:cNvSpPr txBox="1"/>
          <p:nvPr/>
        </p:nvSpPr>
        <p:spPr>
          <a:xfrm>
            <a:off x="7855501" y="2260116"/>
            <a:ext cx="1564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Anonymous </a:t>
            </a:r>
          </a:p>
          <a:p>
            <a:pPr algn="ctr"/>
            <a:r>
              <a:rPr lang="en-US"/>
              <a:t>Project Images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86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1F04508-E7DE-4DE3-83DE-2CDDACEED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54" y="2412737"/>
            <a:ext cx="757897" cy="5482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A8CBC8-4965-48B4-A873-880014190057}"/>
              </a:ext>
            </a:extLst>
          </p:cNvPr>
          <p:cNvSpPr txBox="1"/>
          <p:nvPr/>
        </p:nvSpPr>
        <p:spPr>
          <a:xfrm>
            <a:off x="10443402" y="28567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Disk</a:t>
            </a:r>
            <a:endParaRPr lang="en-GB"/>
          </a:p>
        </p:txBody>
      </p:sp>
      <p:pic>
        <p:nvPicPr>
          <p:cNvPr id="25" name="Picture 2" descr="Image result for dicom image">
            <a:extLst>
              <a:ext uri="{FF2B5EF4-FFF2-40B4-BE49-F238E27FC236}">
                <a16:creationId xmlns:a16="http://schemas.microsoft.com/office/drawing/2014/main" id="{6ADE5AC7-68F2-4A33-9EF1-6B32E048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744" y="2058226"/>
            <a:ext cx="557516" cy="55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18F2EF-46E6-431D-A404-DDE40D1B4D8A}"/>
              </a:ext>
            </a:extLst>
          </p:cNvPr>
          <p:cNvSpPr txBox="1"/>
          <p:nvPr/>
        </p:nvSpPr>
        <p:spPr>
          <a:xfrm>
            <a:off x="6998905" y="1621611"/>
            <a:ext cx="319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Anonymous Project Images</a:t>
            </a:r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F43AFD-1752-4B7F-AA4F-B16C4F8F2462}"/>
              </a:ext>
            </a:extLst>
          </p:cNvPr>
          <p:cNvSpPr/>
          <p:nvPr/>
        </p:nvSpPr>
        <p:spPr>
          <a:xfrm>
            <a:off x="7071364" y="2017307"/>
            <a:ext cx="3045623" cy="2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Extraction Pipeline</a:t>
            </a:r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C31F5C-D3BA-416B-9D2D-E25565F7FF22}"/>
              </a:ext>
            </a:extLst>
          </p:cNvPr>
          <p:cNvSpPr/>
          <p:nvPr/>
        </p:nvSpPr>
        <p:spPr>
          <a:xfrm>
            <a:off x="7071365" y="2300225"/>
            <a:ext cx="980581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RDMP Source</a:t>
            </a:r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D38402-6103-41E7-9223-E99CBDA03080}"/>
              </a:ext>
            </a:extLst>
          </p:cNvPr>
          <p:cNvSpPr/>
          <p:nvPr/>
        </p:nvSpPr>
        <p:spPr>
          <a:xfrm>
            <a:off x="9136405" y="2300225"/>
            <a:ext cx="980583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RDMP</a:t>
            </a:r>
          </a:p>
          <a:p>
            <a:pPr algn="ctr"/>
            <a:r>
              <a:rPr lang="en-US"/>
              <a:t>Dest</a:t>
            </a:r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B73877-E174-49A0-81EC-0B6F0D8580F4}"/>
              </a:ext>
            </a:extLst>
          </p:cNvPr>
          <p:cNvSpPr/>
          <p:nvPr/>
        </p:nvSpPr>
        <p:spPr>
          <a:xfrm>
            <a:off x="8103885" y="2300225"/>
            <a:ext cx="980581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Dicom Anon</a:t>
            </a:r>
            <a:endParaRPr lang="en-GB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DE8F7B8-0003-411C-BE40-E9BB84CDE140}"/>
              </a:ext>
            </a:extLst>
          </p:cNvPr>
          <p:cNvSpPr/>
          <p:nvPr/>
        </p:nvSpPr>
        <p:spPr>
          <a:xfrm rot="5400000">
            <a:off x="8465294" y="3161508"/>
            <a:ext cx="257760" cy="24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2AF72F-8FE4-48B8-9085-AAC99A4E1BA7}"/>
              </a:ext>
            </a:extLst>
          </p:cNvPr>
          <p:cNvSpPr/>
          <p:nvPr/>
        </p:nvSpPr>
        <p:spPr>
          <a:xfrm>
            <a:off x="7636382" y="3504564"/>
            <a:ext cx="1880855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Anonymisation Tool / API</a:t>
            </a:r>
            <a:endParaRPr lang="en-GB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5C6F35D-EF26-46CB-B802-A61B4396E8E4}"/>
              </a:ext>
            </a:extLst>
          </p:cNvPr>
          <p:cNvSpPr/>
          <p:nvPr/>
        </p:nvSpPr>
        <p:spPr>
          <a:xfrm rot="19800000">
            <a:off x="9637299" y="3279933"/>
            <a:ext cx="790342" cy="24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CA6E6C-9A60-4DB8-81E1-2D8366576E27}"/>
              </a:ext>
            </a:extLst>
          </p:cNvPr>
          <p:cNvSpPr txBox="1"/>
          <p:nvPr/>
        </p:nvSpPr>
        <p:spPr>
          <a:xfrm>
            <a:off x="7443510" y="4347511"/>
            <a:ext cx="438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EHR extracted normally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Imaging datasets passed to anonymizer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ACFBD71-55E5-41A1-A7E0-363E33F3A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62" y="2271421"/>
            <a:ext cx="699796" cy="69979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5F4C194-C7C2-450B-8DD1-CD17D19FCC73}"/>
              </a:ext>
            </a:extLst>
          </p:cNvPr>
          <p:cNvSpPr txBox="1"/>
          <p:nvPr/>
        </p:nvSpPr>
        <p:spPr>
          <a:xfrm>
            <a:off x="3448301" y="1645321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Tags + Path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95597A2-B519-48B6-A260-7B6677AB6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09" y="2551729"/>
            <a:ext cx="757897" cy="548291"/>
          </a:xfrm>
          <a:prstGeom prst="rect">
            <a:avLst/>
          </a:prstGeom>
        </p:spPr>
      </p:pic>
      <p:pic>
        <p:nvPicPr>
          <p:cNvPr id="49" name="Picture 2" descr="Image result for dicom image">
            <a:extLst>
              <a:ext uri="{FF2B5EF4-FFF2-40B4-BE49-F238E27FC236}">
                <a16:creationId xmlns:a16="http://schemas.microsoft.com/office/drawing/2014/main" id="{03D20F34-8FB0-4177-9678-C3820B85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00" y="2197218"/>
            <a:ext cx="557516" cy="55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CE012C4-4156-40E2-BACB-5CBE5573D611}"/>
              </a:ext>
            </a:extLst>
          </p:cNvPr>
          <p:cNvSpPr txBox="1"/>
          <p:nvPr/>
        </p:nvSpPr>
        <p:spPr>
          <a:xfrm>
            <a:off x="1891274" y="308519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</a:t>
            </a:r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C16AA4-D376-4A81-A738-4910756C0844}"/>
              </a:ext>
            </a:extLst>
          </p:cNvPr>
          <p:cNvSpPr txBox="1"/>
          <p:nvPr/>
        </p:nvSpPr>
        <p:spPr>
          <a:xfrm>
            <a:off x="5847972" y="307328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Database</a:t>
            </a:r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858D73-0A85-48EA-905F-F149832FCA63}"/>
              </a:ext>
            </a:extLst>
          </p:cNvPr>
          <p:cNvSpPr txBox="1"/>
          <p:nvPr/>
        </p:nvSpPr>
        <p:spPr>
          <a:xfrm>
            <a:off x="5827454" y="4367003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Metadata</a:t>
            </a:r>
            <a:endParaRPr lang="en-GB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D7DBB39-5A7F-45BE-B146-2C9606152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63" y="3544691"/>
            <a:ext cx="699796" cy="69979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8D682B-A7E8-4BD4-8425-6CA08B96C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65" y="3796101"/>
            <a:ext cx="613706" cy="61370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ABBC287-70E7-49AF-A3EA-CA764BDC72B8}"/>
              </a:ext>
            </a:extLst>
          </p:cNvPr>
          <p:cNvSpPr/>
          <p:nvPr/>
        </p:nvSpPr>
        <p:spPr>
          <a:xfrm>
            <a:off x="2720510" y="2047582"/>
            <a:ext cx="2969718" cy="2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 Pipeline</a:t>
            </a:r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26B34AA-AB0E-4656-858B-7327DEDEA3B1}"/>
              </a:ext>
            </a:extLst>
          </p:cNvPr>
          <p:cNvSpPr/>
          <p:nvPr/>
        </p:nvSpPr>
        <p:spPr>
          <a:xfrm>
            <a:off x="2720510" y="2330500"/>
            <a:ext cx="980581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Dicom Source</a:t>
            </a:r>
            <a:endParaRPr lang="en-GB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37A1861-524E-4AFF-83E1-D7E92F58F670}"/>
              </a:ext>
            </a:extLst>
          </p:cNvPr>
          <p:cNvSpPr/>
          <p:nvPr/>
        </p:nvSpPr>
        <p:spPr>
          <a:xfrm>
            <a:off x="3741843" y="2571377"/>
            <a:ext cx="257760" cy="24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FB02030B-ED32-407C-894B-2BD2E3DCF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02" y="2295907"/>
            <a:ext cx="548292" cy="54829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6D0E2C4-8C70-43A3-BA07-645494F4A4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02" y="2744828"/>
            <a:ext cx="548292" cy="54829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91BC1CE-CC33-49D2-BFFF-81B0324F7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02" y="3200201"/>
            <a:ext cx="548292" cy="54829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BE9F832-450B-4658-812D-F99185207C6D}"/>
              </a:ext>
            </a:extLst>
          </p:cNvPr>
          <p:cNvSpPr/>
          <p:nvPr/>
        </p:nvSpPr>
        <p:spPr>
          <a:xfrm>
            <a:off x="4733907" y="2339173"/>
            <a:ext cx="980581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RDMP</a:t>
            </a:r>
          </a:p>
          <a:p>
            <a:pPr algn="ctr"/>
            <a:r>
              <a:rPr lang="en-US"/>
              <a:t>Attacher</a:t>
            </a:r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4D0D36-FE24-4264-9D02-DD71EC5FF394}"/>
              </a:ext>
            </a:extLst>
          </p:cNvPr>
          <p:cNvSpPr txBox="1"/>
          <p:nvPr/>
        </p:nvSpPr>
        <p:spPr>
          <a:xfrm>
            <a:off x="2720510" y="3755736"/>
            <a:ext cx="31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Modality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Multiplicity/Sequences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JSON / File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Tag Anonymisation on load</a:t>
            </a:r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E3E1B3-1594-456E-944E-FAD1D32CAE93}"/>
              </a:ext>
            </a:extLst>
          </p:cNvPr>
          <p:cNvSpPr txBox="1"/>
          <p:nvPr/>
        </p:nvSpPr>
        <p:spPr>
          <a:xfrm>
            <a:off x="6379344" y="1398708"/>
            <a:ext cx="116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Datasets</a:t>
            </a:r>
            <a:endParaRPr lang="en-GB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77DC6E0-06A0-43B0-8DA5-ED270C2C1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20" y="1220530"/>
            <a:ext cx="548292" cy="54829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84B47BE-9738-4713-BA48-C9917A1AE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20" y="1711824"/>
            <a:ext cx="548292" cy="548292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3348328E-35BF-4FBB-AA92-7DCCB9086F91}"/>
              </a:ext>
            </a:extLst>
          </p:cNvPr>
          <p:cNvSpPr/>
          <p:nvPr/>
        </p:nvSpPr>
        <p:spPr>
          <a:xfrm>
            <a:off x="584806" y="2246960"/>
            <a:ext cx="980581" cy="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PACS Source</a:t>
            </a:r>
            <a:endParaRPr lang="en-GB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68C3E7E5-D76D-41D6-A9D4-FD20E5EB82DF}"/>
              </a:ext>
            </a:extLst>
          </p:cNvPr>
          <p:cNvSpPr/>
          <p:nvPr/>
        </p:nvSpPr>
        <p:spPr>
          <a:xfrm>
            <a:off x="1611412" y="2568275"/>
            <a:ext cx="257760" cy="24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908328-1384-427C-81E5-744ED4EB5629}"/>
              </a:ext>
            </a:extLst>
          </p:cNvPr>
          <p:cNvSpPr txBox="1"/>
          <p:nvPr/>
        </p:nvSpPr>
        <p:spPr>
          <a:xfrm>
            <a:off x="28374" y="3071269"/>
            <a:ext cx="186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Query by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Filter by identifiers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67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4947-A951-434A-BB0D-48F0BF4F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1E93-84C8-426B-9F67-224F89BA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Derive Cohort</a:t>
            </a:r>
          </a:p>
          <a:p>
            <a:pPr lvl="1"/>
            <a:r>
              <a:rPr lang="en-GB">
                <a:solidFill>
                  <a:srgbClr val="00B050"/>
                </a:solidFill>
              </a:rPr>
              <a:t>from complex DICOM metadata</a:t>
            </a:r>
          </a:p>
          <a:p>
            <a:pPr lvl="1"/>
            <a:r>
              <a:rPr lang="en-GB">
                <a:solidFill>
                  <a:srgbClr val="00B050"/>
                </a:solidFill>
              </a:rPr>
              <a:t>from other data and simple DICOM metadata</a:t>
            </a:r>
          </a:p>
          <a:p>
            <a:pPr lvl="1"/>
            <a:r>
              <a:rPr lang="en-GB"/>
              <a:t>from image pixel data</a:t>
            </a:r>
          </a:p>
          <a:p>
            <a:pPr lvl="1"/>
            <a:r>
              <a:rPr lang="en-GB"/>
              <a:t>from structured reports</a:t>
            </a:r>
          </a:p>
          <a:p>
            <a:r>
              <a:rPr lang="en-GB"/>
              <a:t>Anonymisation</a:t>
            </a:r>
          </a:p>
          <a:p>
            <a:pPr lvl="1"/>
            <a:r>
              <a:rPr lang="en-GB">
                <a:solidFill>
                  <a:srgbClr val="00B050"/>
                </a:solidFill>
              </a:rPr>
              <a:t>DICOM images (by modality)</a:t>
            </a:r>
          </a:p>
          <a:p>
            <a:pPr lvl="1"/>
            <a:r>
              <a:rPr lang="en-GB"/>
              <a:t>Anonymisation of structured reports</a:t>
            </a:r>
          </a:p>
          <a:p>
            <a:r>
              <a:rPr lang="en-GB">
                <a:solidFill>
                  <a:srgbClr val="00B050"/>
                </a:solidFill>
              </a:rPr>
              <a:t>Metadata standardisation / sharing</a:t>
            </a:r>
          </a:p>
        </p:txBody>
      </p:sp>
    </p:spTree>
    <p:extLst>
      <p:ext uri="{BB962C8B-B14F-4D97-AF65-F5344CB8AC3E}">
        <p14:creationId xmlns:p14="http://schemas.microsoft.com/office/powerpoint/2010/main" val="63715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FC4B-DCF4-4459-A336-E423D48D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EB87-EBD0-489F-8E58-82037649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Tayside </a:t>
            </a:r>
          </a:p>
          <a:p>
            <a:pPr lvl="1"/>
            <a:r>
              <a:rPr lang="en-US"/>
              <a:t>From local PACS GODarts participants</a:t>
            </a:r>
          </a:p>
          <a:p>
            <a:pPr lvl="1"/>
            <a:r>
              <a:rPr lang="en-US"/>
              <a:t>Running as scheduled task since November 2018</a:t>
            </a:r>
          </a:p>
          <a:p>
            <a:pPr lvl="1"/>
            <a:r>
              <a:rPr lang="en-GB"/>
              <a:t>Images loaded</a:t>
            </a:r>
          </a:p>
          <a:p>
            <a:pPr lvl="2"/>
            <a:r>
              <a:rPr lang="en-GB"/>
              <a:t>220,317 CT</a:t>
            </a:r>
          </a:p>
          <a:p>
            <a:pPr lvl="2"/>
            <a:r>
              <a:rPr lang="en-GB"/>
              <a:t>60,748 MR</a:t>
            </a:r>
          </a:p>
          <a:p>
            <a:pPr lvl="2"/>
            <a:r>
              <a:rPr lang="en-GB"/>
              <a:t>17,424 OTHER</a:t>
            </a:r>
          </a:p>
          <a:p>
            <a:r>
              <a:rPr lang="en-GB"/>
              <a:t>National</a:t>
            </a:r>
          </a:p>
          <a:p>
            <a:pPr lvl="1"/>
            <a:r>
              <a:rPr lang="en-GB"/>
              <a:t>From Carestream extraction tool</a:t>
            </a:r>
          </a:p>
          <a:p>
            <a:pPr lvl="1"/>
            <a:r>
              <a:rPr lang="en-GB"/>
              <a:t>MVP run for 3 months using microservices wrappers for pipelines</a:t>
            </a:r>
          </a:p>
          <a:p>
            <a:pPr lvl="1"/>
            <a:r>
              <a:rPr lang="en-GB"/>
              <a:t>Images loaded</a:t>
            </a:r>
          </a:p>
          <a:p>
            <a:pPr lvl="2"/>
            <a:r>
              <a:rPr lang="en-GB"/>
              <a:t>~17,200,000 CT</a:t>
            </a:r>
          </a:p>
          <a:p>
            <a:pPr lvl="2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9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228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RDMP IMAGING</vt:lpstr>
      <vt:lpstr>Use Cases</vt:lpstr>
      <vt:lpstr>PowerPoint Presentation</vt:lpstr>
      <vt:lpstr>PowerPoint Presentation</vt:lpstr>
      <vt:lpstr>PowerPoint Presentation</vt:lpstr>
      <vt:lpstr>Use Cases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RDMP IMAGING</dc:title>
  <dc:creator>Thomas Nind (Staff)</dc:creator>
  <cp:lastModifiedBy>Thomas Nind (Staff)</cp:lastModifiedBy>
  <cp:revision>38</cp:revision>
  <dcterms:created xsi:type="dcterms:W3CDTF">2019-08-20T07:55:26Z</dcterms:created>
  <dcterms:modified xsi:type="dcterms:W3CDTF">2019-08-20T09:05:04Z</dcterms:modified>
</cp:coreProperties>
</file>