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3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052CF-FEFA-41DB-85F0-14A1FC1E5B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A915E-C837-4209-A45F-D07970EB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0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79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9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5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299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3101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5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2018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5" cy="188795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8147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2298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4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2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4945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1045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7709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3"/>
            <a:ext cx="6012471" cy="4658827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2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7260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1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3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3"/>
            <a:ext cx="5524404" cy="200374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7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1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7927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9945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4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4"/>
            <a:ext cx="7828831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17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8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68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788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9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076D5F-FF73-47AB-9C1B-6C0C1A93D43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A4D959-DE66-4B6D-BA42-9A5983E6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1"/>
            <a:ext cx="12192000" cy="742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2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11560" y="182880"/>
            <a:ext cx="218571" cy="646611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265354" y="415115"/>
            <a:ext cx="260616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b="1" dirty="0">
                <a:solidFill>
                  <a:srgbClr val="B71E42"/>
                </a:solidFill>
                <a:latin typeface="Arial" pitchFamily="34" charset="0"/>
                <a:cs typeface="Arial" pitchFamily="34" charset="0"/>
              </a:rPr>
              <a:t>Réalisé par:</a:t>
            </a:r>
            <a:r>
              <a:rPr lang="en-US" altLang="ko-KR" sz="1400" b="1" dirty="0">
                <a:solidFill>
                  <a:srgbClr val="B71E4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400" b="1" dirty="0">
                <a:solidFill>
                  <a:srgbClr val="B71E42"/>
                </a:solidFill>
                <a:latin typeface="Arial" pitchFamily="34" charset="0"/>
                <a:cs typeface="Arial" pitchFamily="34" charset="0"/>
              </a:rPr>
            </a:br>
            <a:endParaRPr lang="en-US" altLang="ko-KR" sz="1400" b="1" dirty="0">
              <a:solidFill>
                <a:srgbClr val="B71E4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 latinLnBrk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Abdelazyz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Rkhiss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latinLnBrk="1">
              <a:lnSpc>
                <a:spcPct val="150000"/>
              </a:lnSpc>
            </a:pPr>
            <a:r>
              <a:rPr lang="fr-FR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 latinLnBrk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Hicham Bayad</a:t>
            </a:r>
            <a:b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endParaRPr lang="fr-FR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 latinLnBrk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Abdelhamid Ghezzou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56" y="415115"/>
            <a:ext cx="2321359" cy="19361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56" y="2575382"/>
            <a:ext cx="2449573" cy="1916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131" y="415115"/>
            <a:ext cx="4743099" cy="51088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25" y="4715691"/>
            <a:ext cx="2544304" cy="19333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452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343" y="3562702"/>
            <a:ext cx="99669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serveur utilisant </a:t>
            </a:r>
            <a:r>
              <a:rPr lang="fr-FR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Lucene</a:t>
            </a: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l'indexation et la recherche de données. </a:t>
            </a:r>
          </a:p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fournit un moteur de recherche distribué et multi-entité à travers une interface REST. </a:t>
            </a:r>
          </a:p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C'est un logiciel écrit en Java distribué sous licence Elastic2 (Open </a:t>
            </a:r>
            <a:r>
              <a:rPr lang="fr-FR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L'éditeur propose aussi une version sous Server </a:t>
            </a:r>
            <a:r>
              <a:rPr lang="fr-FR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Public License ainsi que la possibilité de souscrire à une offre Saas.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17" y="836672"/>
            <a:ext cx="4426811" cy="23059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48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709" y="3148461"/>
            <a:ext cx="112471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application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frontend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 gratuite et ouverte qui s'appuie sur la Suite 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Elastic</a:t>
            </a: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맑은 고딕"/>
              </a:rPr>
              <a:t>Elle permet de rechercher et de visualiser les données indexées dans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Elasticsearch</a:t>
            </a:r>
            <a:r>
              <a:rPr lang="fr-F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맑은 고딕"/>
              </a:rPr>
              <a:t>Elle sert aussi d'interface utilisateur pour le monitoring, la gestion et la sécurité des clusters de la Suite 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Elastic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marL="285750" lvl="0" indent="-28575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dirty="0">
                <a:solidFill>
                  <a:prstClr val="black"/>
                </a:solidFill>
                <a:latin typeface="맑은 고딕"/>
              </a:rPr>
              <a:t>Créée en 2013 au sein de la communauté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Elasticsearch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Kibana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 s'est développée pour offrir une vue à 360° sur la Suite 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Elastic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, devenant ainsi un véritable portail pour les utilisateurs et les entreprises.</a:t>
            </a:r>
            <a:endParaRPr lang="fr-FR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ce réservé du contenu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2" y="797352"/>
            <a:ext cx="4441099" cy="2119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58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23251" y="281733"/>
            <a:ext cx="4862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latinLnBrk="1"/>
            <a:r>
              <a:rPr lang="fr-FR" sz="4000" dirty="0">
                <a:ln w="0">
                  <a:solidFill>
                    <a:srgbClr val="F79646">
                      <a:lumMod val="5000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Bibliothèques utilisées</a:t>
            </a:r>
          </a:p>
        </p:txBody>
      </p:sp>
      <p:sp>
        <p:nvSpPr>
          <p:cNvPr id="14" name="Ellipse 4"/>
          <p:cNvSpPr/>
          <p:nvPr/>
        </p:nvSpPr>
        <p:spPr>
          <a:xfrm>
            <a:off x="3049521" y="1285493"/>
            <a:ext cx="2632822" cy="1228022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tweepy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Ellipse 5"/>
          <p:cNvSpPr/>
          <p:nvPr/>
        </p:nvSpPr>
        <p:spPr>
          <a:xfrm>
            <a:off x="6258206" y="1285493"/>
            <a:ext cx="2766044" cy="1228022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kafka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6" name="Ellipse 6"/>
          <p:cNvSpPr/>
          <p:nvPr/>
        </p:nvSpPr>
        <p:spPr>
          <a:xfrm>
            <a:off x="3049521" y="4447095"/>
            <a:ext cx="2891781" cy="1414449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Elasticsearch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Ellipse 7"/>
          <p:cNvSpPr/>
          <p:nvPr/>
        </p:nvSpPr>
        <p:spPr>
          <a:xfrm>
            <a:off x="1975512" y="2857991"/>
            <a:ext cx="2309486" cy="1293231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json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" name="Ellipse 8"/>
          <p:cNvSpPr/>
          <p:nvPr/>
        </p:nvSpPr>
        <p:spPr>
          <a:xfrm>
            <a:off x="6258207" y="4447096"/>
            <a:ext cx="2766044" cy="1414449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nltk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Ellipse 10"/>
          <p:cNvSpPr/>
          <p:nvPr/>
        </p:nvSpPr>
        <p:spPr>
          <a:xfrm>
            <a:off x="8385479" y="2857990"/>
            <a:ext cx="2387626" cy="1293232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re</a:t>
            </a:r>
          </a:p>
        </p:txBody>
      </p:sp>
      <p:sp>
        <p:nvSpPr>
          <p:cNvPr id="21" name="ZoneTexte 11"/>
          <p:cNvSpPr txBox="1"/>
          <p:nvPr/>
        </p:nvSpPr>
        <p:spPr>
          <a:xfrm>
            <a:off x="5267226" y="3120265"/>
            <a:ext cx="2044584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en-US" sz="4800" dirty="0">
              <a:ln w="0">
                <a:solidFill>
                  <a:srgbClr val="F79646">
                    <a:lumMod val="50000"/>
                  </a:srgbClr>
                </a:solidFill>
              </a:ln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67451" y="2857989"/>
            <a:ext cx="339635" cy="1404151"/>
          </a:xfrm>
          <a:prstGeom prst="rightBrace">
            <a:avLst>
              <a:gd name="adj1" fmla="val 6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4963391" y="2809388"/>
            <a:ext cx="248194" cy="1452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5"/>
          <p:cNvSpPr/>
          <p:nvPr/>
        </p:nvSpPr>
        <p:spPr>
          <a:xfrm>
            <a:off x="2952205" y="1449977"/>
            <a:ext cx="6100355" cy="3958046"/>
          </a:xfrm>
          <a:custGeom>
            <a:avLst/>
            <a:gdLst/>
            <a:ahLst/>
            <a:cxnLst/>
            <a:rect l="0" t="0" r="0" b="0"/>
            <a:pathLst>
              <a:path w="5850637" h="5850636">
                <a:moveTo>
                  <a:pt x="2925318" y="0"/>
                </a:moveTo>
                <a:cubicBezTo>
                  <a:pt x="4540886" y="0"/>
                  <a:pt x="5850637" y="1309751"/>
                  <a:pt x="5850637" y="2925318"/>
                </a:cubicBezTo>
                <a:cubicBezTo>
                  <a:pt x="5850637" y="4540885"/>
                  <a:pt x="4540886" y="5850636"/>
                  <a:pt x="2925318" y="5850636"/>
                </a:cubicBezTo>
                <a:cubicBezTo>
                  <a:pt x="1309751" y="5850636"/>
                  <a:pt x="0" y="4540885"/>
                  <a:pt x="0" y="2925318"/>
                </a:cubicBezTo>
                <a:cubicBezTo>
                  <a:pt x="0" y="1309751"/>
                  <a:pt x="1309751" y="0"/>
                  <a:pt x="2925318" y="0"/>
                </a:cubicBezTo>
                <a:close/>
              </a:path>
            </a:pathLst>
          </a:custGeom>
          <a:solidFill>
            <a:srgbClr val="0098BF">
              <a:alpha val="69019"/>
            </a:srgbClr>
          </a:solidFill>
          <a:ln w="0" cap="flat">
            <a:noFill/>
            <a:miter lim="127000"/>
          </a:ln>
          <a:effectLst/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997" y="2283210"/>
            <a:ext cx="3596207" cy="34242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 defTabSz="914400" latinLnBrk="1">
              <a:lnSpc>
                <a:spcPct val="107000"/>
              </a:lnSpc>
              <a:spcAft>
                <a:spcPts val="800"/>
              </a:spcAft>
            </a:pPr>
            <a:r>
              <a:rPr lang="fr-FR" sz="4000" b="1" dirty="0" smtClean="0">
                <a:solidFill>
                  <a:srgbClr val="FFFFFF"/>
                </a:solidFill>
                <a:ea typeface="Arial" panose="020B0604020202020204" pitchFamily="34" charset="0"/>
              </a:rPr>
              <a:t>Implémentation</a:t>
            </a:r>
          </a:p>
          <a:p>
            <a:pPr algn="ctr" defTabSz="914400" latinLnBrk="1">
              <a:lnSpc>
                <a:spcPct val="107000"/>
              </a:lnSpc>
              <a:spcAft>
                <a:spcPts val="800"/>
              </a:spcAft>
            </a:pPr>
            <a:r>
              <a:rPr lang="fr-FR" sz="4000" b="1" dirty="0" smtClean="0">
                <a:solidFill>
                  <a:srgbClr val="FFFFFF"/>
                </a:solidFill>
                <a:ea typeface="Calibri" panose="020F0502020204030204" pitchFamily="34" charset="0"/>
              </a:rPr>
              <a:t>Et </a:t>
            </a:r>
          </a:p>
          <a:p>
            <a:pPr algn="ctr" defTabSz="914400" latinLnBrk="1">
              <a:lnSpc>
                <a:spcPct val="107000"/>
              </a:lnSpc>
              <a:spcAft>
                <a:spcPts val="800"/>
              </a:spcAft>
            </a:pPr>
            <a:r>
              <a:rPr lang="fr-FR" sz="4000" b="1" dirty="0" smtClean="0">
                <a:solidFill>
                  <a:srgbClr val="FFFFFF"/>
                </a:solidFill>
                <a:ea typeface="Calibri" panose="020F0502020204030204" pitchFamily="34" charset="0"/>
              </a:rPr>
              <a:t>Démonstration</a:t>
            </a:r>
            <a:endParaRPr lang="fr-FR" sz="4000" b="1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757646"/>
            <a:ext cx="11631648" cy="5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17766"/>
            <a:ext cx="11521440" cy="357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1835"/>
            <a:ext cx="121920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414835"/>
            <a:ext cx="11521439" cy="60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136672"/>
            <a:ext cx="11678194" cy="66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26821"/>
            <a:ext cx="11769634" cy="65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0288" y="436992"/>
            <a:ext cx="26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/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fr-FR" sz="36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05387" y="3348331"/>
            <a:ext cx="1656184" cy="1368152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TRAVAIL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 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EQUIPE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33303" y="4271554"/>
            <a:ext cx="1822475" cy="1443138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PYTHON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99594" y="1822268"/>
            <a:ext cx="1905230" cy="1526063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ELASTICSEARTCH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57065" y="4516122"/>
            <a:ext cx="1862146" cy="1547813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SPARK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8151788" y="1944006"/>
            <a:ext cx="1953586" cy="1617837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KAFKA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05387" y="5344750"/>
            <a:ext cx="1656184" cy="13681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API-TWITTER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15732" y="1083323"/>
            <a:ext cx="1835493" cy="166960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TWITTER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6033479" y="2752925"/>
            <a:ext cx="0" cy="595406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3" name="Straight Connector 12"/>
          <p:cNvCxnSpPr>
            <a:stCxn id="7" idx="6"/>
            <a:endCxn id="5" idx="1"/>
          </p:cNvCxnSpPr>
          <p:nvPr/>
        </p:nvCxnSpPr>
        <p:spPr>
          <a:xfrm>
            <a:off x="4004824" y="2585300"/>
            <a:ext cx="1443106" cy="963392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4" name="Straight Connector 13"/>
          <p:cNvCxnSpPr>
            <a:stCxn id="6" idx="6"/>
            <a:endCxn id="5" idx="3"/>
          </p:cNvCxnSpPr>
          <p:nvPr/>
        </p:nvCxnSpPr>
        <p:spPr>
          <a:xfrm flipV="1">
            <a:off x="3755778" y="4516122"/>
            <a:ext cx="1692152" cy="477001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5" name="Straight Connector 14"/>
          <p:cNvCxnSpPr>
            <a:stCxn id="10" idx="0"/>
            <a:endCxn id="5" idx="4"/>
          </p:cNvCxnSpPr>
          <p:nvPr/>
        </p:nvCxnSpPr>
        <p:spPr>
          <a:xfrm flipV="1">
            <a:off x="6033479" y="4716483"/>
            <a:ext cx="0" cy="628267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6" name="Straight Connector 15"/>
          <p:cNvCxnSpPr>
            <a:stCxn id="8" idx="1"/>
            <a:endCxn id="5" idx="5"/>
          </p:cNvCxnSpPr>
          <p:nvPr/>
        </p:nvCxnSpPr>
        <p:spPr>
          <a:xfrm flipH="1" flipV="1">
            <a:off x="6619028" y="4516122"/>
            <a:ext cx="1810742" cy="226672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7" name="Straight Connector 16"/>
          <p:cNvCxnSpPr>
            <a:stCxn id="9" idx="2"/>
            <a:endCxn id="5" idx="7"/>
          </p:cNvCxnSpPr>
          <p:nvPr/>
        </p:nvCxnSpPr>
        <p:spPr>
          <a:xfrm flipH="1">
            <a:off x="6619028" y="2752925"/>
            <a:ext cx="1532760" cy="795767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557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/>
          </p:cNvSpPr>
          <p:nvPr/>
        </p:nvSpPr>
        <p:spPr>
          <a:xfrm>
            <a:off x="2496570" y="2979410"/>
            <a:ext cx="1825352" cy="88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Below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all" spc="0" normalizeH="0" baseline="0" noProof="0" smtClean="0">
                <a:ln w="0">
                  <a:solidFill>
                    <a:srgbClr val="6892A0">
                      <a:lumMod val="50000"/>
                    </a:srgbClr>
                  </a:solidFill>
                </a:ln>
                <a:solidFill>
                  <a:srgbClr val="B71E4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</a:t>
            </a:r>
            <a:endParaRPr kumimoji="0" lang="fr-FR" sz="4000" b="0" i="0" u="none" strike="noStrike" kern="1200" cap="all" spc="0" normalizeH="0" baseline="0" noProof="0" dirty="0">
              <a:ln w="0">
                <a:solidFill>
                  <a:srgbClr val="6892A0">
                    <a:lumMod val="50000"/>
                  </a:srgbClr>
                </a:solidFill>
              </a:ln>
              <a:solidFill>
                <a:srgbClr val="B71E42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333777" y="4312516"/>
            <a:ext cx="3737861" cy="504056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v"/>
              <a:tabLst/>
              <a:defRPr/>
            </a:pPr>
            <a:endParaRPr kumimoji="0" lang="fr-FR" altLang="ko-KR" sz="4000" b="0" i="0" u="none" strike="noStrike" kern="1200" cap="none" spc="0" normalizeH="0" baseline="0" noProof="0" dirty="0" smtClean="0">
              <a:ln w="0"/>
              <a:solidFill>
                <a:srgbClr val="B71E4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35399" y="1647785"/>
            <a:ext cx="697364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latinLnBrk="1">
              <a:buFont typeface="+mj-lt"/>
              <a:buAutoNum type="romanUcPeriod"/>
            </a:pPr>
            <a:r>
              <a:rPr lang="fr-FR" altLang="ko-KR" sz="4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pitchFamily="34" charset="0"/>
              </a:rPr>
              <a:t>Introduction</a:t>
            </a:r>
          </a:p>
          <a:p>
            <a:pPr marL="857250" indent="-857250" latinLnBrk="1">
              <a:buFont typeface="+mj-lt"/>
              <a:buAutoNum type="romanUcPeriod"/>
            </a:pPr>
            <a:r>
              <a:rPr lang="fr-FR" sz="40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pitchFamily="34" charset="0"/>
              </a:rPr>
              <a:t>Technologies et </a:t>
            </a:r>
            <a:r>
              <a:rPr lang="fr-FR" sz="4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pitchFamily="34" charset="0"/>
              </a:rPr>
              <a:t>Bibliothèques</a:t>
            </a:r>
            <a:br>
              <a:rPr lang="fr-FR" sz="4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pitchFamily="34" charset="0"/>
              </a:rPr>
            </a:br>
            <a:r>
              <a:rPr lang="fr-FR" sz="4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pitchFamily="34" charset="0"/>
              </a:rPr>
              <a:t> utilisées</a:t>
            </a:r>
          </a:p>
          <a:p>
            <a:pPr marL="857250" indent="-857250" latinLnBrk="1">
              <a:buFont typeface="+mj-lt"/>
              <a:buAutoNum type="romanUcPeriod"/>
            </a:pPr>
            <a:r>
              <a:rPr lang="fr-FR" sz="4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pitchFamily="34" charset="0"/>
              </a:rPr>
              <a:t>Démonstration et réalisation</a:t>
            </a:r>
          </a:p>
          <a:p>
            <a:pPr marL="857250" indent="-857250" latinLnBrk="1">
              <a:buFont typeface="+mj-lt"/>
              <a:buAutoNum type="romanUcPeriod"/>
            </a:pPr>
            <a:r>
              <a:rPr lang="fr-FR" altLang="ko-KR" sz="4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fr-FR" altLang="ko-KR" sz="4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 9">
            <a:extLst>
              <a:ext uri="{FF2B5EF4-FFF2-40B4-BE49-F238E27FC236}">
                <a16:creationId xmlns:a16="http://schemas.microsoft.com/office/drawing/2014/main" id="{D6654F9B-1224-4968-B0CA-BB36F2E125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32" y="2937309"/>
            <a:ext cx="1290638" cy="852753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cxnSp>
        <p:nvCxnSpPr>
          <p:cNvPr id="21" name="Connecteur droit 10">
            <a:extLst>
              <a:ext uri="{FF2B5EF4-FFF2-40B4-BE49-F238E27FC236}">
                <a16:creationId xmlns:a16="http://schemas.microsoft.com/office/drawing/2014/main" id="{065AC78F-5AA2-4B62-8A93-A233E2BC2D0B}"/>
              </a:ext>
            </a:extLst>
          </p:cNvPr>
          <p:cNvCxnSpPr>
            <a:cxnSpLocks/>
          </p:cNvCxnSpPr>
          <p:nvPr/>
        </p:nvCxnSpPr>
        <p:spPr>
          <a:xfrm flipV="1">
            <a:off x="4467498" y="496389"/>
            <a:ext cx="13062" cy="5734595"/>
          </a:xfrm>
          <a:prstGeom prst="line">
            <a:avLst/>
          </a:prstGeom>
          <a:noFill/>
          <a:ln w="28575" cap="flat" cmpd="sng" algn="ctr">
            <a:solidFill>
              <a:srgbClr val="454545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4182823" y="188586"/>
            <a:ext cx="218571" cy="646611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1165" y="16540"/>
            <a:ext cx="3039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4400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82" y="785980"/>
            <a:ext cx="8583887" cy="3394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375778" y="4428308"/>
            <a:ext cx="6226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b="1" dirty="0" err="1" smtClean="0">
                <a:solidFill>
                  <a:srgbClr val="00B050"/>
                </a:solidFill>
              </a:rPr>
              <a:t>Big</a:t>
            </a:r>
            <a:r>
              <a:rPr lang="fr-FR" sz="3200" b="1" dirty="0" smtClean="0">
                <a:solidFill>
                  <a:srgbClr val="00B050"/>
                </a:solidFill>
              </a:rPr>
              <a:t>-data et </a:t>
            </a:r>
            <a:r>
              <a:rPr lang="fr-FR" sz="3200" b="1" dirty="0" err="1" smtClean="0">
                <a:solidFill>
                  <a:srgbClr val="00B050"/>
                </a:solidFill>
              </a:rPr>
              <a:t>reseaux</a:t>
            </a:r>
            <a:r>
              <a:rPr lang="fr-FR" sz="3200" b="1" dirty="0" smtClean="0">
                <a:solidFill>
                  <a:srgbClr val="00B050"/>
                </a:solidFill>
              </a:rPr>
              <a:t> sociaux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b="1" dirty="0" smtClean="0">
                <a:solidFill>
                  <a:srgbClr val="00B050"/>
                </a:solidFill>
              </a:rPr>
              <a:t>L’</a:t>
            </a:r>
            <a:r>
              <a:rPr lang="fr-FR" sz="3200" b="1" dirty="0" err="1" smtClean="0">
                <a:solidFill>
                  <a:srgbClr val="00B050"/>
                </a:solidFill>
              </a:rPr>
              <a:t>interet</a:t>
            </a:r>
            <a:r>
              <a:rPr lang="fr-FR" sz="3200" b="1" dirty="0" smtClean="0">
                <a:solidFill>
                  <a:srgbClr val="00B050"/>
                </a:solidFill>
              </a:rPr>
              <a:t> des analyses des tweets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b="1" dirty="0" smtClean="0">
                <a:solidFill>
                  <a:srgbClr val="00B050"/>
                </a:solidFill>
              </a:rPr>
              <a:t>Les exemples d’utilisation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5635" y="1011370"/>
            <a:ext cx="5760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fr-FR" sz="4000" dirty="0">
                <a:ln w="0">
                  <a:solidFill>
                    <a:srgbClr val="6892A0">
                      <a:lumMod val="50000"/>
                    </a:srgbClr>
                  </a:solidFill>
                </a:ln>
                <a:solidFill>
                  <a:srgbClr val="B71E4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 utilisées</a:t>
            </a:r>
          </a:p>
        </p:txBody>
      </p:sp>
      <p:pic>
        <p:nvPicPr>
          <p:cNvPr id="7" name="Picture 6" descr="Как установить Apache Kafka на Ubuntu 18.04 | UNLIX">
            <a:extLst>
              <a:ext uri="{FF2B5EF4-FFF2-40B4-BE49-F238E27FC236}">
                <a16:creationId xmlns:a16="http://schemas.microsoft.com/office/drawing/2014/main" id="{A34F38D5-7891-49D6-B3FA-FF25916B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1" y="2688174"/>
            <a:ext cx="2343109" cy="13192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Tutoriel : comment configurer un cluster ElasticSearch en quelques étapes">
            <a:extLst>
              <a:ext uri="{FF2B5EF4-FFF2-40B4-BE49-F238E27FC236}">
                <a16:creationId xmlns:a16="http://schemas.microsoft.com/office/drawing/2014/main" id="{4EDBE861-EB76-4A57-A944-3D8B9AD6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06" y="2596306"/>
            <a:ext cx="2595302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LGORITHMIQUE &amp;amp; PROGRAMMATION - mathematxlab">
            <a:extLst>
              <a:ext uri="{FF2B5EF4-FFF2-40B4-BE49-F238E27FC236}">
                <a16:creationId xmlns:a16="http://schemas.microsoft.com/office/drawing/2014/main" id="{34A8FAE8-181F-4B4A-8F49-E70ACB46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23" y="2709181"/>
            <a:ext cx="2595302" cy="129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79" y="4740756"/>
            <a:ext cx="2343109" cy="13069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74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0" y="378823"/>
            <a:ext cx="6779755" cy="20392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83325" y="3008545"/>
            <a:ext cx="1143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latinLnBrk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</a:t>
            </a:r>
            <a:r>
              <a:rPr lang="fr-FR" b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r>
              <a:rPr lang="fr-FR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 plate-forme de diffusion (</a:t>
            </a:r>
            <a:r>
              <a:rPr lang="fr-FR" b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fr-FR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distribuée développée en scala et java</a:t>
            </a:r>
          </a:p>
          <a:p>
            <a:pPr marL="285750" indent="-285750" defTabSz="914400" latinLnBrk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prstClr val="black"/>
                </a:solidFill>
                <a:latin typeface="맑은 고딕"/>
              </a:rPr>
              <a:t>une </a:t>
            </a:r>
            <a:r>
              <a:rPr lang="fr-FR" b="1" dirty="0" err="1">
                <a:solidFill>
                  <a:prstClr val="black"/>
                </a:solidFill>
                <a:latin typeface="맑은 고딕"/>
              </a:rPr>
              <a:t>palte</a:t>
            </a:r>
            <a:r>
              <a:rPr lang="fr-FR" b="1" dirty="0">
                <a:solidFill>
                  <a:prstClr val="black"/>
                </a:solidFill>
                <a:latin typeface="맑은 고딕"/>
              </a:rPr>
              <a:t>-forme de streaming </a:t>
            </a:r>
            <a:r>
              <a:rPr lang="fr-FR" b="1" dirty="0" err="1">
                <a:solidFill>
                  <a:prstClr val="black"/>
                </a:solidFill>
                <a:latin typeface="맑은 고딕"/>
              </a:rPr>
              <a:t>posséde</a:t>
            </a:r>
            <a:r>
              <a:rPr lang="fr-FR" b="1" dirty="0">
                <a:solidFill>
                  <a:prstClr val="black"/>
                </a:solidFill>
                <a:latin typeface="맑은 고딕"/>
              </a:rPr>
              <a:t> trois </a:t>
            </a:r>
            <a:r>
              <a:rPr lang="fr-FR" b="1" dirty="0" err="1">
                <a:solidFill>
                  <a:prstClr val="black"/>
                </a:solidFill>
                <a:latin typeface="맑은 고딕"/>
              </a:rPr>
              <a:t>fonctionnalitées</a:t>
            </a:r>
            <a:r>
              <a:rPr lang="fr-FR" b="1" dirty="0">
                <a:solidFill>
                  <a:prstClr val="black"/>
                </a:solidFill>
                <a:latin typeface="맑은 고딕"/>
              </a:rPr>
              <a:t> clés : </a:t>
            </a:r>
            <a:r>
              <a:rPr lang="fr-FR" dirty="0" smtClean="0">
                <a:solidFill>
                  <a:prstClr val="black"/>
                </a:solidFill>
                <a:latin typeface="맑은 고딕"/>
              </a:rPr>
              <a:t/>
            </a:r>
            <a:br>
              <a:rPr lang="fr-FR" dirty="0" smtClean="0">
                <a:solidFill>
                  <a:prstClr val="black"/>
                </a:solidFill>
                <a:latin typeface="맑은 고딕"/>
              </a:rPr>
            </a:br>
            <a:endParaRPr lang="fr-FR" dirty="0">
              <a:solidFill>
                <a:prstClr val="black"/>
              </a:solidFill>
              <a:latin typeface="맑은 고딕"/>
            </a:endParaRPr>
          </a:p>
          <a:p>
            <a:pPr marL="800100" lvl="1" indent="-342900" defTabSz="914400" latinLnBrk="1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맑은 고딕"/>
              </a:rPr>
              <a:t>permettre aux applications clientes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kafka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 de publier et s'abonner a des flux d'enregistrements .Similaires a une file d'attente de messages ou a un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systéme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 de messagerie d'entreprise comme les Brokers </a:t>
            </a:r>
            <a:r>
              <a:rPr lang="fr-FR" dirty="0" smtClean="0">
                <a:solidFill>
                  <a:prstClr val="black"/>
                </a:solidFill>
                <a:latin typeface="맑은 고딕"/>
              </a:rPr>
              <a:t>JMS (</a:t>
            </a:r>
            <a:r>
              <a:rPr lang="fr-FR" dirty="0" err="1" smtClean="0">
                <a:solidFill>
                  <a:prstClr val="black"/>
                </a:solidFill>
                <a:latin typeface="맑은 고딕"/>
              </a:rPr>
              <a:t>AtiveMQ</a:t>
            </a:r>
            <a:r>
              <a:rPr lang="fr-FR" dirty="0" smtClean="0">
                <a:solidFill>
                  <a:prstClr val="black"/>
                </a:solidFill>
                <a:latin typeface="맑은 고딕"/>
              </a:rPr>
              <a:t>)ou 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AMOP(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RabbitMQ</a:t>
            </a:r>
            <a:r>
              <a:rPr lang="fr-FR" dirty="0" smtClean="0">
                <a:solidFill>
                  <a:prstClr val="black"/>
                </a:solidFill>
                <a:latin typeface="맑은 고딕"/>
              </a:rPr>
              <a:t>)</a:t>
            </a:r>
            <a:br>
              <a:rPr lang="fr-FR" dirty="0" smtClean="0">
                <a:solidFill>
                  <a:prstClr val="black"/>
                </a:solidFill>
                <a:latin typeface="맑은 고딕"/>
              </a:rPr>
            </a:br>
            <a:endParaRPr lang="fr-FR" dirty="0">
              <a:solidFill>
                <a:prstClr val="black"/>
              </a:solidFill>
              <a:latin typeface="맑은 고딕"/>
            </a:endParaRPr>
          </a:p>
          <a:p>
            <a:pPr marL="800100" lvl="1" indent="-342900" defTabSz="914400" latinLnBrk="1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맑은 고딕"/>
              </a:rPr>
              <a:t>permet de stocker les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flus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 d'enregistrement de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maniére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 durable et tolérant aux </a:t>
            </a:r>
            <a:r>
              <a:rPr lang="fr-FR" dirty="0" smtClean="0">
                <a:solidFill>
                  <a:prstClr val="black"/>
                </a:solidFill>
                <a:latin typeface="맑은 고딕"/>
              </a:rPr>
              <a:t>pannes</a:t>
            </a:r>
            <a:br>
              <a:rPr lang="fr-FR" dirty="0" smtClean="0">
                <a:solidFill>
                  <a:prstClr val="black"/>
                </a:solidFill>
                <a:latin typeface="맑은 고딕"/>
              </a:rPr>
            </a:br>
            <a:endParaRPr lang="fr-FR" dirty="0">
              <a:solidFill>
                <a:prstClr val="black"/>
              </a:solidFill>
              <a:latin typeface="맑은 고딕"/>
            </a:endParaRPr>
          </a:p>
          <a:p>
            <a:pPr marL="800100" lvl="1" indent="-342900" defTabSz="914400" latinLnBrk="1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맑은 고딕"/>
              </a:rPr>
              <a:t>permet de traiter les flux d'enregistrement au furet a mesure qu'ils se produisent (Real Time Stream </a:t>
            </a:r>
            <a:r>
              <a:rPr lang="fr-FR" dirty="0" err="1">
                <a:solidFill>
                  <a:prstClr val="black"/>
                </a:solidFill>
                <a:latin typeface="맑은 고딕"/>
              </a:rPr>
              <a:t>Processing</a:t>
            </a:r>
            <a:r>
              <a:rPr lang="fr-FR" dirty="0">
                <a:solidFill>
                  <a:prstClr val="black"/>
                </a:solidFill>
                <a:latin typeface="맑은 고딕"/>
              </a:rPr>
              <a:t> )</a:t>
            </a:r>
          </a:p>
          <a:p>
            <a:pPr marL="285750" indent="-285750" defTabSz="914400" latinLnBrk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948" y="553814"/>
            <a:ext cx="1154756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0070C0"/>
                </a:solidFill>
              </a:rPr>
              <a:t>KAFAKA a quatre API principales</a:t>
            </a:r>
            <a:r>
              <a:rPr lang="fr-FR" sz="20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</a:rPr>
              <a:t>Producer API </a:t>
            </a:r>
            <a:r>
              <a:rPr lang="fr-FR" sz="2000" dirty="0"/>
              <a:t>: Permet a une application de publier un flux d'enregistrements vers un ou plusieurs Topics (Sujets) Kafka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</a:rPr>
              <a:t>Consumer API </a:t>
            </a:r>
            <a:r>
              <a:rPr lang="fr-FR" sz="2000" dirty="0"/>
              <a:t>: Permet a une application de s'</a:t>
            </a:r>
            <a:r>
              <a:rPr lang="fr-FR" sz="2000" dirty="0" err="1"/>
              <a:t>abooner</a:t>
            </a:r>
            <a:r>
              <a:rPr lang="fr-FR" sz="2000" dirty="0"/>
              <a:t> a un  ou plusieurs Topics  </a:t>
            </a:r>
            <a:r>
              <a:rPr lang="fr-FR" sz="2000" dirty="0" err="1"/>
              <a:t>Topics</a:t>
            </a:r>
            <a:r>
              <a:rPr lang="fr-FR" sz="2000" dirty="0"/>
              <a:t> et de traiter le flux d'enregistrement qui lui sont transmis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00B0F0"/>
                </a:solidFill>
              </a:rPr>
              <a:t>Streams</a:t>
            </a:r>
            <a:r>
              <a:rPr lang="fr-FR" sz="2000" dirty="0">
                <a:solidFill>
                  <a:srgbClr val="00B0F0"/>
                </a:solidFill>
              </a:rPr>
              <a:t> API  </a:t>
            </a:r>
            <a:r>
              <a:rPr lang="fr-FR" sz="2000" dirty="0"/>
              <a:t>:Kafka </a:t>
            </a:r>
            <a:r>
              <a:rPr lang="fr-FR" sz="2000" dirty="0" err="1"/>
              <a:t>Streams</a:t>
            </a:r>
            <a:r>
              <a:rPr lang="fr-FR" sz="2000" dirty="0"/>
              <a:t> fournit une API pour le streaming de messages qui intègre un cadre pour le traitement, l'enrichissement et la transformation des messages.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00B0F0"/>
                </a:solidFill>
              </a:rPr>
              <a:t>Connector</a:t>
            </a:r>
            <a:r>
              <a:rPr lang="fr-FR" sz="2000" dirty="0">
                <a:solidFill>
                  <a:srgbClr val="00B0F0"/>
                </a:solidFill>
              </a:rPr>
              <a:t> API 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202122"/>
                </a:solidFill>
                <a:latin typeface="Arial" panose="020B0604020202020204" pitchFamily="34" charset="0"/>
              </a:rPr>
              <a:t>permet </a:t>
            </a:r>
            <a:r>
              <a:rPr lang="fr-FR" sz="2000" dirty="0">
                <a:solidFill>
                  <a:srgbClr val="202122"/>
                </a:solidFill>
                <a:latin typeface="Malgun Gothic (Corps)"/>
              </a:rPr>
              <a:t>d'implémenter</a:t>
            </a:r>
            <a:r>
              <a:rPr lang="fr-FR" sz="2000" dirty="0">
                <a:solidFill>
                  <a:srgbClr val="202122"/>
                </a:solidFill>
                <a:latin typeface="Arial" panose="020B0604020202020204" pitchFamily="34" charset="0"/>
              </a:rPr>
              <a:t> des connecteurs qui récupèrent les données d'un système source ou d'une application vers Kafka ou qui poussent de Kafka vers une   </a:t>
            </a:r>
            <a:r>
              <a:rPr lang="fr-F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application</a:t>
            </a:r>
            <a:r>
              <a:rPr lang="fr-FR" sz="2000" dirty="0" err="1"/>
              <a:t>.Par</a:t>
            </a:r>
            <a:r>
              <a:rPr lang="fr-FR" sz="2000" dirty="0"/>
              <a:t> exemple , un connecteur vers une base de données </a:t>
            </a:r>
            <a:r>
              <a:rPr lang="fr-FR" sz="2000" dirty="0" err="1"/>
              <a:t>relationnele</a:t>
            </a:r>
            <a:r>
              <a:rPr lang="fr-FR" sz="2000" dirty="0"/>
              <a:t> peut capturer chaque modification </a:t>
            </a:r>
            <a:r>
              <a:rPr lang="fr-FR" sz="2000" dirty="0" err="1"/>
              <a:t>apportéée</a:t>
            </a:r>
            <a:r>
              <a:rPr lang="fr-FR" sz="2000" dirty="0"/>
              <a:t> </a:t>
            </a:r>
            <a:r>
              <a:rPr lang="fr-FR" sz="2000" dirty="0" smtClean="0"/>
              <a:t>a</a:t>
            </a:r>
            <a:br>
              <a:rPr lang="fr-FR" sz="2000" dirty="0" smtClean="0"/>
            </a:br>
            <a:r>
              <a:rPr lang="fr-FR" sz="2000" dirty="0" smtClean="0"/>
              <a:t>une </a:t>
            </a:r>
            <a:r>
              <a:rPr lang="fr-FR" sz="2000" dirty="0"/>
              <a:t>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Kafka fourni des API clientes pour différents langages :Java ,C++,Node JS ,</a:t>
            </a:r>
            <a:r>
              <a:rPr lang="fr-FR" sz="2000" dirty="0" err="1"/>
              <a:t>PHP,Pythone</a:t>
            </a:r>
            <a:r>
              <a:rPr lang="fr-FR" sz="2000" dirty="0"/>
              <a:t> ,</a:t>
            </a:r>
            <a:r>
              <a:rPr lang="fr-FR" sz="2000" dirty="0" err="1"/>
              <a:t>etc</a:t>
            </a:r>
            <a:r>
              <a:rPr lang="fr-FR" sz="2000" dirty="0"/>
              <a:t> </a:t>
            </a:r>
            <a:r>
              <a:rPr lang="fr-FR" sz="2000" dirty="0" smtClean="0"/>
              <a:t>….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14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6">
            <a:extLst>
              <a:ext uri="{FF2B5EF4-FFF2-40B4-BE49-F238E27FC236}">
                <a16:creationId xmlns:a16="http://schemas.microsoft.com/office/drawing/2014/main" id="{28A76B51-392C-92BC-6EEF-DD18D1C34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4" y="303976"/>
            <a:ext cx="5196526" cy="6308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49933"/>
            <a:ext cx="6975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dirty="0"/>
              <a:t>Pour maintenir l’équilibre de charge, le cluster </a:t>
            </a:r>
            <a:r>
              <a:rPr lang="fr-FR" dirty="0" err="1"/>
              <a:t>kafka</a:t>
            </a:r>
            <a:r>
              <a:rPr lang="fr-FR" dirty="0"/>
              <a:t> est </a:t>
            </a:r>
            <a:r>
              <a:rPr lang="fr-FR" dirty="0" smtClean="0"/>
              <a:t>généralement</a:t>
            </a:r>
            <a:br>
              <a:rPr lang="fr-FR" dirty="0" smtClean="0"/>
            </a:br>
            <a:r>
              <a:rPr lang="fr-FR" dirty="0" smtClean="0"/>
              <a:t>composé </a:t>
            </a:r>
            <a:r>
              <a:rPr lang="fr-FR" dirty="0"/>
              <a:t>de plusieurs Brokers dont un est élu comme </a:t>
            </a:r>
            <a:r>
              <a:rPr lang="fr-FR" dirty="0" smtClean="0"/>
              <a:t>leader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Cependant ,il sont sans état, c’est pourquoi ils utilisent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err="1" smtClean="0"/>
              <a:t>Zookeeper</a:t>
            </a:r>
            <a:r>
              <a:rPr lang="fr-FR" b="1" dirty="0" smtClean="0"/>
              <a:t> </a:t>
            </a:r>
            <a:r>
              <a:rPr lang="fr-FR" dirty="0"/>
              <a:t>pour conserver l’état du cluster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instance de Kafka Broker peut gérer des </a:t>
            </a:r>
            <a:r>
              <a:rPr lang="fr-FR" dirty="0" smtClean="0"/>
              <a:t>centaines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/>
              <a:t>de milliers de lectures et d’écritures par </a:t>
            </a:r>
            <a:r>
              <a:rPr lang="fr-FR" dirty="0" smtClean="0"/>
              <a:t>seconde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Broker peut gérer des To des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kafka</a:t>
            </a:r>
            <a:r>
              <a:rPr lang="fr-FR" dirty="0"/>
              <a:t> broker utilise </a:t>
            </a:r>
            <a:r>
              <a:rPr lang="fr-FR" b="1" dirty="0" err="1"/>
              <a:t>Zookeeper</a:t>
            </a:r>
            <a:r>
              <a:rPr lang="fr-FR" dirty="0"/>
              <a:t> pour la gestion et la coordination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>
            <a:extLst>
              <a:ext uri="{FF2B5EF4-FFF2-40B4-BE49-F238E27FC236}">
                <a16:creationId xmlns:a16="http://schemas.microsoft.com/office/drawing/2014/main" id="{E79DA0B4-3CBB-4AF8-CEBD-E711E2475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66" y="100757"/>
            <a:ext cx="4454434" cy="66506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744" y="693167"/>
            <a:ext cx="6096000" cy="2302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producteurs de Kafka transmettent les données aux Broker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 données sont à destination des Topics réparties en partitions dans les Brokers du cluster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producteur est responsable du choix de l’enregistrement a affecter a quelle partition du cluster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744" y="3121169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Consomme les messages a partir des Topics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instance  e  consommateur  peuvent être dans des processus séparés sur des machines séparées</a:t>
            </a:r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C4258FCC-4765-97B2-C029-61FA3C7044A7}"/>
              </a:ext>
            </a:extLst>
          </p:cNvPr>
          <p:cNvSpPr txBox="1"/>
          <p:nvPr/>
        </p:nvSpPr>
        <p:spPr>
          <a:xfrm>
            <a:off x="1792613" y="223167"/>
            <a:ext cx="242669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 :</a:t>
            </a:r>
            <a:endParaRPr lang="fr-FR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4E80DB0-0FBE-3EAC-C592-5C66E53C10D7}"/>
              </a:ext>
            </a:extLst>
          </p:cNvPr>
          <p:cNvSpPr txBox="1"/>
          <p:nvPr/>
        </p:nvSpPr>
        <p:spPr>
          <a:xfrm>
            <a:off x="1688110" y="2533927"/>
            <a:ext cx="4588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Consumer</a:t>
            </a:r>
            <a:r>
              <a:rPr lang="fr-FR" sz="24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744" y="426817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Topics</a:t>
            </a:r>
            <a:r>
              <a:rPr lang="fr-FR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topic est une sort de boit a lettre vers  laquelle les messages sont publiés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Chaque topics peut avoir a plusieurs abonnées consommateurs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Chaque partions  est une séquentiel d’enregistrement ordonnée et immutable</a:t>
            </a:r>
          </a:p>
        </p:txBody>
      </p:sp>
    </p:spTree>
    <p:extLst>
      <p:ext uri="{BB962C8B-B14F-4D97-AF65-F5344CB8AC3E}">
        <p14:creationId xmlns:p14="http://schemas.microsoft.com/office/powerpoint/2010/main" val="11617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1568608" y="6405331"/>
            <a:ext cx="623392" cy="452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fld id="{E7F6FB2B-98FF-4F0A-A7CA-906AF6CE9727}" type="slidenum">
              <a:rPr lang="en-US" sz="2400">
                <a:solidFill>
                  <a:prstClr val="white"/>
                </a:solidFill>
                <a:latin typeface="Gill Sans MT" panose="020B0502020104020203"/>
              </a:rPr>
              <a:pPr algn="ctr" defTabSz="1219170" latinLnBrk="1"/>
              <a:t>9</a:t>
            </a:fld>
            <a:endParaRPr lang="fr-FR" sz="2400" dirty="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A1BDD567-81FA-49AA-8099-3971D933E1E9}"/>
              </a:ext>
            </a:extLst>
          </p:cNvPr>
          <p:cNvSpPr/>
          <p:nvPr/>
        </p:nvSpPr>
        <p:spPr>
          <a:xfrm>
            <a:off x="0" y="2264280"/>
            <a:ext cx="3503712" cy="32539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EA1FFC1C-A457-4213-B357-E3FEF7B7BA3A}"/>
              </a:ext>
            </a:extLst>
          </p:cNvPr>
          <p:cNvSpPr/>
          <p:nvPr/>
        </p:nvSpPr>
        <p:spPr>
          <a:xfrm>
            <a:off x="689598" y="2843189"/>
            <a:ext cx="2208245" cy="20653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r>
              <a:rPr lang="en-US" sz="2400" dirty="0">
                <a:solidFill>
                  <a:prstClr val="white"/>
                </a:solidFill>
                <a:latin typeface="Gill Sans MT" panose="020B0502020104020203"/>
              </a:rPr>
              <a:t>TWITTER</a:t>
            </a:r>
            <a:endParaRPr lang="fr-FR" sz="2400" dirty="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11F718-4664-46E6-AD27-B906BCAD9637}"/>
              </a:ext>
            </a:extLst>
          </p:cNvPr>
          <p:cNvSpPr/>
          <p:nvPr/>
        </p:nvSpPr>
        <p:spPr>
          <a:xfrm>
            <a:off x="4943872" y="1290294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 millions de visiteurs uniques sur Twitter.com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B428061A-3A13-4785-9A74-CBD7D6437212}"/>
              </a:ext>
            </a:extLst>
          </p:cNvPr>
          <p:cNvSpPr/>
          <p:nvPr/>
        </p:nvSpPr>
        <p:spPr>
          <a:xfrm>
            <a:off x="4306850" y="1270267"/>
            <a:ext cx="637023" cy="576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69F44AB4-23A4-4386-A133-B8F8CE52E9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2860" y="1385952"/>
            <a:ext cx="445001" cy="460380"/>
          </a:xfrm>
          <a:prstGeom prst="rect">
            <a:avLst/>
          </a:prstGeom>
        </p:spPr>
      </p:pic>
      <p:sp>
        <p:nvSpPr>
          <p:cNvPr id="43" name="Oval 8">
            <a:extLst>
              <a:ext uri="{FF2B5EF4-FFF2-40B4-BE49-F238E27FC236}">
                <a16:creationId xmlns:a16="http://schemas.microsoft.com/office/drawing/2014/main" id="{3E905814-C033-440D-AB39-68A0B195F56E}"/>
              </a:ext>
            </a:extLst>
          </p:cNvPr>
          <p:cNvSpPr/>
          <p:nvPr/>
        </p:nvSpPr>
        <p:spPr>
          <a:xfrm>
            <a:off x="4306850" y="2036845"/>
            <a:ext cx="637023" cy="576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84EAF40D-F6F0-4C2B-AB88-E5815F32D0B8}"/>
              </a:ext>
            </a:extLst>
          </p:cNvPr>
          <p:cNvSpPr/>
          <p:nvPr/>
        </p:nvSpPr>
        <p:spPr>
          <a:xfrm>
            <a:off x="4306850" y="4014144"/>
            <a:ext cx="637023" cy="576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45" name="Oval 10">
            <a:extLst>
              <a:ext uri="{FF2B5EF4-FFF2-40B4-BE49-F238E27FC236}">
                <a16:creationId xmlns:a16="http://schemas.microsoft.com/office/drawing/2014/main" id="{D1FA3B57-BE26-409F-807A-5E094A3746B7}"/>
              </a:ext>
            </a:extLst>
          </p:cNvPr>
          <p:cNvSpPr/>
          <p:nvPr/>
        </p:nvSpPr>
        <p:spPr>
          <a:xfrm>
            <a:off x="4338002" y="3025495"/>
            <a:ext cx="637023" cy="576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46" name="Oval 11">
            <a:extLst>
              <a:ext uri="{FF2B5EF4-FFF2-40B4-BE49-F238E27FC236}">
                <a16:creationId xmlns:a16="http://schemas.microsoft.com/office/drawing/2014/main" id="{94CB111F-314D-4C3D-BBC0-A7AF135B1033}"/>
              </a:ext>
            </a:extLst>
          </p:cNvPr>
          <p:cNvSpPr/>
          <p:nvPr/>
        </p:nvSpPr>
        <p:spPr>
          <a:xfrm>
            <a:off x="4338002" y="5002793"/>
            <a:ext cx="637023" cy="576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E11CCB07-E4A8-46D6-AA0A-ABA17485A1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2979" y="2076941"/>
            <a:ext cx="507067" cy="506220"/>
          </a:xfrm>
          <a:prstGeom prst="rect">
            <a:avLst/>
          </a:prstGeom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7AACF0B1-04B3-4931-BEB0-3FCD36C5C1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11870" y="3082025"/>
            <a:ext cx="507065" cy="403505"/>
          </a:xfrm>
          <a:prstGeom prst="rect">
            <a:avLst/>
          </a:prstGeom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51C11FC-C7F9-47A0-B0FA-C194F0C5B9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14671" y="4097072"/>
            <a:ext cx="411056" cy="410209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53347F0B-4665-460F-8EBF-066B54D4588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498990" y="5066388"/>
            <a:ext cx="326737" cy="43829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90EBBE8-388C-4EDE-AA41-F0CEC2CE5FFE}"/>
              </a:ext>
            </a:extLst>
          </p:cNvPr>
          <p:cNvSpPr/>
          <p:nvPr/>
        </p:nvSpPr>
        <p:spPr>
          <a:xfrm>
            <a:off x="4975024" y="2093514"/>
            <a:ext cx="410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310 millions d’utilisateurs actifs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E42820-9F74-4944-A472-C1A67FE6A56E}"/>
              </a:ext>
            </a:extLst>
          </p:cNvPr>
          <p:cNvSpPr/>
          <p:nvPr/>
        </p:nvSpPr>
        <p:spPr>
          <a:xfrm>
            <a:off x="4943707" y="3086709"/>
            <a:ext cx="633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millions de tweets sont envoyés chaque jour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9B269-A9A8-4EAD-A25B-3B479E7829AA}"/>
              </a:ext>
            </a:extLst>
          </p:cNvPr>
          <p:cNvSpPr/>
          <p:nvPr/>
        </p:nvSpPr>
        <p:spPr>
          <a:xfrm>
            <a:off x="4975024" y="4097072"/>
            <a:ext cx="4915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million de sites intègrent des tweets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A20F15-AACD-47BD-90EC-6656C81A0E50}"/>
              </a:ext>
            </a:extLst>
          </p:cNvPr>
          <p:cNvSpPr/>
          <p:nvPr/>
        </p:nvSpPr>
        <p:spPr>
          <a:xfrm>
            <a:off x="4986715" y="49663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latinLnBrk="1"/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400 </a:t>
            </a: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milliards de tweets ont été envoyés depuis le 21 mars 2006</a:t>
            </a:r>
          </a:p>
        </p:txBody>
      </p:sp>
      <p:cxnSp>
        <p:nvCxnSpPr>
          <p:cNvPr id="55" name="Straight Connector 21">
            <a:extLst>
              <a:ext uri="{FF2B5EF4-FFF2-40B4-BE49-F238E27FC236}">
                <a16:creationId xmlns:a16="http://schemas.microsoft.com/office/drawing/2014/main" id="{78F1DE51-2D9B-4400-B03F-2DC2D6DB9C29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447596" y="1558299"/>
            <a:ext cx="1859254" cy="8145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22">
            <a:extLst>
              <a:ext uri="{FF2B5EF4-FFF2-40B4-BE49-F238E27FC236}">
                <a16:creationId xmlns:a16="http://schemas.microsoft.com/office/drawing/2014/main" id="{A8CB9429-EF2B-4B5C-B129-00B5ACBAD50B}"/>
              </a:ext>
            </a:extLst>
          </p:cNvPr>
          <p:cNvCxnSpPr/>
          <p:nvPr/>
        </p:nvCxnSpPr>
        <p:spPr>
          <a:xfrm flipH="1">
            <a:off x="3179390" y="2407145"/>
            <a:ext cx="1143037" cy="55567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DF66FF3B-87AA-441B-9359-D34587C231FF}"/>
              </a:ext>
            </a:extLst>
          </p:cNvPr>
          <p:cNvCxnSpPr/>
          <p:nvPr/>
        </p:nvCxnSpPr>
        <p:spPr>
          <a:xfrm flipH="1">
            <a:off x="3466667" y="3303001"/>
            <a:ext cx="871336" cy="22121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24">
            <a:extLst>
              <a:ext uri="{FF2B5EF4-FFF2-40B4-BE49-F238E27FC236}">
                <a16:creationId xmlns:a16="http://schemas.microsoft.com/office/drawing/2014/main" id="{D3C26685-A1AE-44C4-9DE5-B9EC98865C4E}"/>
              </a:ext>
            </a:extLst>
          </p:cNvPr>
          <p:cNvCxnSpPr/>
          <p:nvPr/>
        </p:nvCxnSpPr>
        <p:spPr>
          <a:xfrm flipH="1" flipV="1">
            <a:off x="3431134" y="4302175"/>
            <a:ext cx="852959" cy="1038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25">
            <a:extLst>
              <a:ext uri="{FF2B5EF4-FFF2-40B4-BE49-F238E27FC236}">
                <a16:creationId xmlns:a16="http://schemas.microsoft.com/office/drawing/2014/main" id="{F7C1D332-504D-4787-99B9-9B8931ABA0D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2619289" y="5260694"/>
            <a:ext cx="1718712" cy="3013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Oval 31">
            <a:extLst>
              <a:ext uri="{FF2B5EF4-FFF2-40B4-BE49-F238E27FC236}">
                <a16:creationId xmlns:a16="http://schemas.microsoft.com/office/drawing/2014/main" id="{839CEB70-CD63-4D7A-8051-8D6817FD7176}"/>
              </a:ext>
            </a:extLst>
          </p:cNvPr>
          <p:cNvSpPr/>
          <p:nvPr/>
        </p:nvSpPr>
        <p:spPr>
          <a:xfrm>
            <a:off x="2330798" y="2336360"/>
            <a:ext cx="192021" cy="177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61" name="Oval 32">
            <a:extLst>
              <a:ext uri="{FF2B5EF4-FFF2-40B4-BE49-F238E27FC236}">
                <a16:creationId xmlns:a16="http://schemas.microsoft.com/office/drawing/2014/main" id="{19F0C685-4EE9-42BC-B54F-3BD94CF27FCC}"/>
              </a:ext>
            </a:extLst>
          </p:cNvPr>
          <p:cNvSpPr/>
          <p:nvPr/>
        </p:nvSpPr>
        <p:spPr>
          <a:xfrm>
            <a:off x="3098838" y="2892279"/>
            <a:ext cx="192021" cy="177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62" name="Oval 33">
            <a:extLst>
              <a:ext uri="{FF2B5EF4-FFF2-40B4-BE49-F238E27FC236}">
                <a16:creationId xmlns:a16="http://schemas.microsoft.com/office/drawing/2014/main" id="{A01255A0-4230-475E-9FFF-FB76794BBA70}"/>
              </a:ext>
            </a:extLst>
          </p:cNvPr>
          <p:cNvSpPr/>
          <p:nvPr/>
        </p:nvSpPr>
        <p:spPr>
          <a:xfrm>
            <a:off x="3392800" y="3459920"/>
            <a:ext cx="192021" cy="177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63" name="Oval 34">
            <a:extLst>
              <a:ext uri="{FF2B5EF4-FFF2-40B4-BE49-F238E27FC236}">
                <a16:creationId xmlns:a16="http://schemas.microsoft.com/office/drawing/2014/main" id="{F4B3F3C0-53A3-4EAD-973F-69D8183BF387}"/>
              </a:ext>
            </a:extLst>
          </p:cNvPr>
          <p:cNvSpPr/>
          <p:nvPr/>
        </p:nvSpPr>
        <p:spPr>
          <a:xfrm>
            <a:off x="3370656" y="4214309"/>
            <a:ext cx="192021" cy="177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64" name="Oval 35">
            <a:extLst>
              <a:ext uri="{FF2B5EF4-FFF2-40B4-BE49-F238E27FC236}">
                <a16:creationId xmlns:a16="http://schemas.microsoft.com/office/drawing/2014/main" id="{3A23345F-4239-4088-B6DD-9F91E41E2AEC}"/>
              </a:ext>
            </a:extLst>
          </p:cNvPr>
          <p:cNvSpPr/>
          <p:nvPr/>
        </p:nvSpPr>
        <p:spPr>
          <a:xfrm>
            <a:off x="2482647" y="5196609"/>
            <a:ext cx="192021" cy="177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fr-FR" sz="2400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4" y="89159"/>
            <a:ext cx="6030721" cy="10627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7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3" grpId="0" animBg="1"/>
      <p:bldP spid="44" grpId="0" animBg="1"/>
      <p:bldP spid="45" grpId="0" animBg="1"/>
      <p:bldP spid="46" grpId="0" animBg="1"/>
      <p:bldP spid="51" grpId="0"/>
      <p:bldP spid="52" grpId="0"/>
      <p:bldP spid="53" grpId="0"/>
      <p:bldP spid="54" grpId="0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389</TotalTime>
  <Words>687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Calibri</vt:lpstr>
      <vt:lpstr>Gill Sans MT</vt:lpstr>
      <vt:lpstr>Malgun Gothic (Corps)</vt:lpstr>
      <vt:lpstr>Symbol</vt:lpstr>
      <vt:lpstr>Tw Cen MT</vt:lpstr>
      <vt:lpstr>Wingdings</vt:lpstr>
      <vt:lpstr>Droplet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ⵣⵉⵣⵓ *</dc:creator>
  <cp:lastModifiedBy>ⵣⵉⵣⵓ *</cp:lastModifiedBy>
  <cp:revision>31</cp:revision>
  <dcterms:created xsi:type="dcterms:W3CDTF">2022-05-24T14:02:50Z</dcterms:created>
  <dcterms:modified xsi:type="dcterms:W3CDTF">2022-05-25T09:18:54Z</dcterms:modified>
</cp:coreProperties>
</file>