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6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0560-69B7-9E19-9F0E-294CA4A60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74747-93A0-AAC6-9A4A-C0F2F9078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A78A-D0E6-0982-267F-6A609BFB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6A32-6E1C-95E3-149F-165235B1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FDDFD-A350-EEB4-51BD-200C4D1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D3EF-2D43-4D86-7D40-04CC9A3F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B6D5-9B08-D7C6-C274-5FD929914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5D49-1FE2-D86B-58EF-755F2E62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BAC6A-BC35-7758-99EC-96E6BF53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B4B96-21DC-7F31-115A-42A57CC0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51AEF-D840-8A32-BDAD-9548F2BAF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E3EF9-3E18-9450-51CA-E9D9DF17E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FD891-55AA-C2E5-C426-ABE52473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BCF0-8319-067F-E1C9-CBD6A82A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87A29-6911-4256-3413-492DBDB4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A133-542F-4FD5-958E-B45DAC72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96F5-A03E-E48B-4932-0437E4B7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CD53F-5AA3-00EC-5ECA-2FC3C483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DDEE-A4B1-8F03-5EED-494BAD4A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9D280-2F0B-CBF7-215E-A5DBE8CB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7434-81D5-0053-7870-72050817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3AF7A-3DB3-E06C-A1DA-910CB4AB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1FC5C-9736-9219-A9BB-1C96E9E5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C03C-7C6A-526D-E54B-E9AAD057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BFC3-1AB2-FDD0-E023-B3A12FC2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9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EEE-0A74-09F2-3580-60B615435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728B-6B58-F834-B8E0-C5B891170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908EA-9108-0524-EB12-B31883CD6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FEFFA-54BC-1A59-822F-21A883561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3A569-374D-EFC3-48F2-ADEB9DEED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65A53-F8CA-E423-EEC7-96EFDED8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7DA3-845F-18D8-FCE1-7CF34F76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AB1A-CEDD-B6E8-60A3-502A86B0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2EA1E-932F-3987-CDC8-FC6DA3DEC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5457F-B43F-BEB2-1237-67010E474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34021-F338-3E82-194C-A78E0A2A2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D8DED-18A7-A1F8-21C8-047B57E0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10BCA6-7426-DFE0-1D8E-0F116B6B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2207B-8668-4123-D1E8-D000C31F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2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C2CB-1F38-8A1A-CD74-91A3FB29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E7A39-23EE-9934-5C43-6FC708EF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629B6-4868-F571-0CAB-E12C04602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C7699-4786-1F77-AC6F-ED976586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4D37F-A2A0-A143-6A73-ADFC8A3E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B5196-AC65-8FBE-F55F-EDFE6B22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4C78F-8DE3-D011-54D1-3A4B8103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4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567B2-9723-B7F1-9218-D382DA46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E52B-18FD-8E7B-F73B-B343781E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34EB1-0D3A-532E-31E6-FC5D296D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AC6F-9DDC-FB9E-5A47-4AEE976D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DC540-7F43-A431-8E2B-3055CC5F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E42A-49A9-6E3A-7D1C-03B04D64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E2AE-D593-1187-B29C-A028AACF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E6703-5CEA-98F0-9FEC-24A5639BC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DC9A4-D9C0-BCE2-183D-B2200CC88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39658-E756-2EB1-8B2C-0C4A25F4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4A9B5-CF1F-7740-4DF0-3C6927E6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C8E2-605F-A634-8362-133930BB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6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19D28-8DF2-9690-BECA-D660CAB8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394DC-B2A0-5A8E-0A20-9D0FDE84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C00F9-999A-5BAE-1769-E2E9F35AC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BA21-8825-EC4D-B717-B6FCE9125916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CB7EF-43E1-291B-1FE5-56AB3DBB8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173A-65F5-08D3-7688-375326F66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6E4CB-A3C3-214D-B454-BD229EAE0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1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communityblog.fedoraproject.org/help-port-python-packages-to-python-3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6CB0-DBFE-76D2-D282-3B9E8AED1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3AB93-B1F4-353E-9552-1F2BC3EEA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EB54C7B-BB84-73C7-079C-83CCDC251DAF}"/>
              </a:ext>
            </a:extLst>
          </p:cNvPr>
          <p:cNvGrpSpPr/>
          <p:nvPr/>
        </p:nvGrpSpPr>
        <p:grpSpPr>
          <a:xfrm>
            <a:off x="500105" y="3673356"/>
            <a:ext cx="2160150" cy="1191549"/>
            <a:chOff x="3883026" y="1828625"/>
            <a:chExt cx="2160150" cy="119154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9802075-90E1-9CB2-8CC9-346A5D1935E8}"/>
                </a:ext>
              </a:extLst>
            </p:cNvPr>
            <p:cNvGrpSpPr/>
            <p:nvPr/>
          </p:nvGrpSpPr>
          <p:grpSpPr>
            <a:xfrm>
              <a:off x="3883026" y="1828625"/>
              <a:ext cx="2160150" cy="1191549"/>
              <a:chOff x="3643313" y="3502582"/>
              <a:chExt cx="2160150" cy="119154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A61A2B5-3018-39A9-499C-58EBBECF4974}"/>
                  </a:ext>
                </a:extLst>
              </p:cNvPr>
              <p:cNvSpPr/>
              <p:nvPr/>
            </p:nvSpPr>
            <p:spPr>
              <a:xfrm>
                <a:off x="3643313" y="3502582"/>
                <a:ext cx="2160150" cy="6683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1BCE96-A53A-36A0-0D92-A0A85B00BDC3}"/>
                  </a:ext>
                </a:extLst>
              </p:cNvPr>
              <p:cNvSpPr txBox="1"/>
              <p:nvPr/>
            </p:nvSpPr>
            <p:spPr>
              <a:xfrm>
                <a:off x="3751744" y="4170911"/>
                <a:ext cx="19045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energy_flexibility_kpis </a:t>
                </a:r>
              </a:p>
              <a:p>
                <a:pPr algn="ctr"/>
                <a:r>
                  <a:rPr lang="en-US" sz="1400" b="1" dirty="0"/>
                  <a:t>package</a:t>
                </a:r>
              </a:p>
            </p:txBody>
          </p:sp>
          <p:pic>
            <p:nvPicPr>
              <p:cNvPr id="9" name="Picture 8" descr="Logo&#10;&#10;Description automatically generated">
                <a:extLst>
                  <a:ext uri="{FF2B5EF4-FFF2-40B4-BE49-F238E27FC236}">
                    <a16:creationId xmlns:a16="http://schemas.microsoft.com/office/drawing/2014/main" id="{C878C75A-F0C0-E9C9-C976-4C05C58D72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7904" t="20846" r="7537" b="28778"/>
              <a:stretch/>
            </p:blipFill>
            <p:spPr>
              <a:xfrm>
                <a:off x="3715565" y="3668855"/>
                <a:ext cx="1273976" cy="321264"/>
              </a:xfrm>
              <a:prstGeom prst="rect">
                <a:avLst/>
              </a:prstGeom>
            </p:spPr>
          </p:pic>
        </p:grpSp>
        <p:pic>
          <p:nvPicPr>
            <p:cNvPr id="1026" name="Picture 2" descr="Fig 14">
              <a:extLst>
                <a:ext uri="{FF2B5EF4-FFF2-40B4-BE49-F238E27FC236}">
                  <a16:creationId xmlns:a16="http://schemas.microsoft.com/office/drawing/2014/main" id="{270299A1-3942-608A-EF4A-32359F4CF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8" t="13029" r="69234" b="63914"/>
            <a:stretch/>
          </p:blipFill>
          <p:spPr bwMode="auto">
            <a:xfrm>
              <a:off x="5373869" y="1892632"/>
              <a:ext cx="563558" cy="48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D8E426-62A4-3DC6-8D13-D45AF70D3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763" y="530915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PIDS + Plotly Dash | RAPIDS">
            <a:extLst>
              <a:ext uri="{FF2B5EF4-FFF2-40B4-BE49-F238E27FC236}">
                <a16:creationId xmlns:a16="http://schemas.microsoft.com/office/drawing/2014/main" id="{97D95701-599D-59D8-F87E-46AB1DF5D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" t="36105" r="2135" b="33125"/>
          <a:stretch/>
        </p:blipFill>
        <p:spPr bwMode="auto">
          <a:xfrm>
            <a:off x="8472626" y="5571872"/>
            <a:ext cx="1422198" cy="3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465F698-1CD9-CFB9-38B2-E3F5373C7E0D}"/>
              </a:ext>
            </a:extLst>
          </p:cNvPr>
          <p:cNvGrpSpPr/>
          <p:nvPr/>
        </p:nvGrpSpPr>
        <p:grpSpPr>
          <a:xfrm>
            <a:off x="1066929" y="1269270"/>
            <a:ext cx="2870802" cy="1434195"/>
            <a:chOff x="6953901" y="1856324"/>
            <a:chExt cx="2870802" cy="1434195"/>
          </a:xfrm>
        </p:grpSpPr>
        <p:pic>
          <p:nvPicPr>
            <p:cNvPr id="15" name="Picture 1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33729BE-E0E8-4A44-387D-AE049F58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29141" y="1856324"/>
              <a:ext cx="765866" cy="76586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041488-8BE0-7723-1B07-FEFDB80A3ADE}"/>
                </a:ext>
              </a:extLst>
            </p:cNvPr>
            <p:cNvSpPr txBox="1"/>
            <p:nvPr/>
          </p:nvSpPr>
          <p:spPr>
            <a:xfrm>
              <a:off x="6953901" y="2551855"/>
              <a:ext cx="28708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Dataset of </a:t>
              </a:r>
            </a:p>
            <a:p>
              <a:pPr algn="ctr"/>
              <a:r>
                <a:rPr lang="en-US" sz="1400" b="1" dirty="0"/>
                <a:t>system/building/district </a:t>
              </a:r>
            </a:p>
            <a:p>
              <a:pPr algn="ctr"/>
              <a:r>
                <a:rPr lang="en-US" sz="1400" b="1" dirty="0"/>
                <a:t>performing EF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CE1859-1F2F-003E-0859-2B90E066D2C3}"/>
              </a:ext>
            </a:extLst>
          </p:cNvPr>
          <p:cNvGrpSpPr/>
          <p:nvPr/>
        </p:nvGrpSpPr>
        <p:grpSpPr>
          <a:xfrm>
            <a:off x="123527" y="1315331"/>
            <a:ext cx="1557338" cy="1253420"/>
            <a:chOff x="513897" y="1123504"/>
            <a:chExt cx="1557338" cy="1253420"/>
          </a:xfrm>
        </p:grpSpPr>
        <p:pic>
          <p:nvPicPr>
            <p:cNvPr id="13" name="Picture 12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41C4826A-436E-3EA9-6174-4C2EDB48E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750" y="1123504"/>
              <a:ext cx="994171" cy="99417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7492F7-EED9-3E24-D5AF-CB70E21026AB}"/>
                </a:ext>
              </a:extLst>
            </p:cNvPr>
            <p:cNvSpPr txBox="1"/>
            <p:nvPr/>
          </p:nvSpPr>
          <p:spPr>
            <a:xfrm>
              <a:off x="513897" y="2069147"/>
              <a:ext cx="1557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Dashboard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AD9AF8-2EFC-ACA0-085F-82DC101BA943}"/>
              </a:ext>
            </a:extLst>
          </p:cNvPr>
          <p:cNvGrpSpPr/>
          <p:nvPr/>
        </p:nvGrpSpPr>
        <p:grpSpPr>
          <a:xfrm>
            <a:off x="3722599" y="3685809"/>
            <a:ext cx="2160150" cy="1191549"/>
            <a:chOff x="3883026" y="1828625"/>
            <a:chExt cx="2160150" cy="119154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D32778D-35C9-C5F0-1CE6-741E33A05154}"/>
                </a:ext>
              </a:extLst>
            </p:cNvPr>
            <p:cNvGrpSpPr/>
            <p:nvPr/>
          </p:nvGrpSpPr>
          <p:grpSpPr>
            <a:xfrm>
              <a:off x="3883026" y="1828625"/>
              <a:ext cx="2160150" cy="1191549"/>
              <a:chOff x="3643313" y="3502582"/>
              <a:chExt cx="2160150" cy="119154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F5D24901-5B33-221E-F357-A463E9BA1373}"/>
                  </a:ext>
                </a:extLst>
              </p:cNvPr>
              <p:cNvSpPr/>
              <p:nvPr/>
            </p:nvSpPr>
            <p:spPr>
              <a:xfrm>
                <a:off x="3643313" y="3502582"/>
                <a:ext cx="2160150" cy="66832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3FD47E-97E2-B5D9-C806-3AC1681A6C68}"/>
                  </a:ext>
                </a:extLst>
              </p:cNvPr>
              <p:cNvSpPr txBox="1"/>
              <p:nvPr/>
            </p:nvSpPr>
            <p:spPr>
              <a:xfrm>
                <a:off x="3751744" y="4170911"/>
                <a:ext cx="19045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/>
                  <a:t>energy_flexibility_kpis </a:t>
                </a:r>
              </a:p>
              <a:p>
                <a:pPr algn="ctr"/>
                <a:r>
                  <a:rPr lang="en-US" sz="1400" b="1" dirty="0"/>
                  <a:t>package</a:t>
                </a:r>
              </a:p>
            </p:txBody>
          </p:sp>
          <p:pic>
            <p:nvPicPr>
              <p:cNvPr id="34" name="Picture 33" descr="Logo&#10;&#10;Description automatically generated">
                <a:extLst>
                  <a:ext uri="{FF2B5EF4-FFF2-40B4-BE49-F238E27FC236}">
                    <a16:creationId xmlns:a16="http://schemas.microsoft.com/office/drawing/2014/main" id="{21511010-92B4-1AC0-670C-4306C68280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rcRect l="7904" t="20846" r="7537" b="28778"/>
              <a:stretch/>
            </p:blipFill>
            <p:spPr>
              <a:xfrm>
                <a:off x="3715565" y="3668855"/>
                <a:ext cx="1273976" cy="321264"/>
              </a:xfrm>
              <a:prstGeom prst="rect">
                <a:avLst/>
              </a:prstGeom>
            </p:spPr>
          </p:pic>
        </p:grpSp>
        <p:pic>
          <p:nvPicPr>
            <p:cNvPr id="31" name="Picture 2" descr="Fig 14">
              <a:extLst>
                <a:ext uri="{FF2B5EF4-FFF2-40B4-BE49-F238E27FC236}">
                  <a16:creationId xmlns:a16="http://schemas.microsoft.com/office/drawing/2014/main" id="{B287D7C4-DAA9-2E83-D9A8-B5C8FB9B4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8" t="13029" r="69234" b="63914"/>
            <a:stretch/>
          </p:blipFill>
          <p:spPr bwMode="auto">
            <a:xfrm>
              <a:off x="5373869" y="1892632"/>
              <a:ext cx="563558" cy="480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A52FAF2F-A50D-C94D-9C5D-2292AB5F8D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1991" y="1386580"/>
            <a:ext cx="741367" cy="741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C4FE8B6-A11C-6D18-0DF0-202254148C97}"/>
              </a:ext>
            </a:extLst>
          </p:cNvPr>
          <p:cNvSpPr txBox="1"/>
          <p:nvPr/>
        </p:nvSpPr>
        <p:spPr>
          <a:xfrm>
            <a:off x="4024005" y="2154093"/>
            <a:ext cx="1557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Simulation environment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0F8992-5B6A-E4E2-F239-1AD139F7BD55}"/>
              </a:ext>
            </a:extLst>
          </p:cNvPr>
          <p:cNvCxnSpPr>
            <a:cxnSpLocks/>
          </p:cNvCxnSpPr>
          <p:nvPr/>
        </p:nvCxnSpPr>
        <p:spPr>
          <a:xfrm>
            <a:off x="1475088" y="2840496"/>
            <a:ext cx="0" cy="7121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E118BF-426B-9A40-E327-10EB47DF91D5}"/>
              </a:ext>
            </a:extLst>
          </p:cNvPr>
          <p:cNvCxnSpPr>
            <a:cxnSpLocks/>
          </p:cNvCxnSpPr>
          <p:nvPr/>
        </p:nvCxnSpPr>
        <p:spPr>
          <a:xfrm>
            <a:off x="4802280" y="2869595"/>
            <a:ext cx="0" cy="71215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40DA1F-21AB-D44E-B191-A10CB57D1B76}"/>
              </a:ext>
            </a:extLst>
          </p:cNvPr>
          <p:cNvCxnSpPr>
            <a:cxnSpLocks/>
          </p:cNvCxnSpPr>
          <p:nvPr/>
        </p:nvCxnSpPr>
        <p:spPr>
          <a:xfrm>
            <a:off x="5037656" y="2852948"/>
            <a:ext cx="0" cy="712151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1BBB252-EE87-86E5-A64A-A56EBA68EEE6}"/>
              </a:ext>
            </a:extLst>
          </p:cNvPr>
          <p:cNvSpPr txBox="1"/>
          <p:nvPr/>
        </p:nvSpPr>
        <p:spPr>
          <a:xfrm>
            <a:off x="4538662" y="3048531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KPIs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BCF6AA-FB03-F29F-3A9B-AD2AAC37A607}"/>
              </a:ext>
            </a:extLst>
          </p:cNvPr>
          <p:cNvSpPr txBox="1"/>
          <p:nvPr/>
        </p:nvSpPr>
        <p:spPr>
          <a:xfrm>
            <a:off x="3545341" y="3048531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</a:t>
            </a:r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3D9E2D20-88F8-0D9A-30F2-25083A8036D7}"/>
              </a:ext>
            </a:extLst>
          </p:cNvPr>
          <p:cNvSpPr>
            <a:spLocks noChangeAspect="1"/>
          </p:cNvSpPr>
          <p:nvPr/>
        </p:nvSpPr>
        <p:spPr>
          <a:xfrm>
            <a:off x="1536493" y="1572709"/>
            <a:ext cx="368819" cy="369332"/>
          </a:xfrm>
          <a:prstGeom prst="plus">
            <a:avLst>
              <a:gd name="adj" fmla="val 426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4A32E4-BB09-FF32-D651-D6B50985B384}"/>
              </a:ext>
            </a:extLst>
          </p:cNvPr>
          <p:cNvSpPr txBox="1"/>
          <p:nvPr/>
        </p:nvSpPr>
        <p:spPr>
          <a:xfrm>
            <a:off x="801511" y="760745"/>
            <a:ext cx="1557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 CASE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69724E-1AF1-19FA-C708-0D3A7064D676}"/>
              </a:ext>
            </a:extLst>
          </p:cNvPr>
          <p:cNvSpPr txBox="1"/>
          <p:nvPr/>
        </p:nvSpPr>
        <p:spPr>
          <a:xfrm>
            <a:off x="3937731" y="777657"/>
            <a:ext cx="1557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USE CASE 2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7B9F27-F50D-B020-C285-B6095C83F1C5}"/>
              </a:ext>
            </a:extLst>
          </p:cNvPr>
          <p:cNvCxnSpPr>
            <a:cxnSpLocks/>
          </p:cNvCxnSpPr>
          <p:nvPr/>
        </p:nvCxnSpPr>
        <p:spPr>
          <a:xfrm>
            <a:off x="3472224" y="820521"/>
            <a:ext cx="0" cy="40872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48E7FD7-6D16-7656-E0B0-5B27030F3CF9}"/>
              </a:ext>
            </a:extLst>
          </p:cNvPr>
          <p:cNvCxnSpPr>
            <a:cxnSpLocks/>
          </p:cNvCxnSpPr>
          <p:nvPr/>
        </p:nvCxnSpPr>
        <p:spPr>
          <a:xfrm>
            <a:off x="1737253" y="2821099"/>
            <a:ext cx="0" cy="712151"/>
          </a:xfrm>
          <a:prstGeom prst="straightConnector1">
            <a:avLst/>
          </a:prstGeom>
          <a:ln w="5715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3B0152-6282-503D-3F8B-311284754518}"/>
              </a:ext>
            </a:extLst>
          </p:cNvPr>
          <p:cNvSpPr txBox="1"/>
          <p:nvPr/>
        </p:nvSpPr>
        <p:spPr>
          <a:xfrm>
            <a:off x="1238259" y="3016682"/>
            <a:ext cx="155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KPIs</a:t>
            </a:r>
          </a:p>
        </p:txBody>
      </p:sp>
    </p:spTree>
    <p:extLst>
      <p:ext uri="{BB962C8B-B14F-4D97-AF65-F5344CB8AC3E}">
        <p14:creationId xmlns:p14="http://schemas.microsoft.com/office/powerpoint/2010/main" val="359632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30802F-9CEC-8386-FCA5-3C42A44E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320800"/>
            <a:ext cx="59817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33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Nweye, Kingsley</dc:creator>
  <cp:lastModifiedBy>Nweye, Kingsley</cp:lastModifiedBy>
  <cp:revision>1</cp:revision>
  <dcterms:created xsi:type="dcterms:W3CDTF">2023-02-14T17:15:47Z</dcterms:created>
  <dcterms:modified xsi:type="dcterms:W3CDTF">2023-02-17T21:58:09Z</dcterms:modified>
</cp:coreProperties>
</file>