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60" r:id="rId6"/>
    <p:sldId id="259" r:id="rId7"/>
    <p:sldId id="264" r:id="rId8"/>
    <p:sldId id="275" r:id="rId9"/>
    <p:sldId id="265" r:id="rId10"/>
    <p:sldId id="273" r:id="rId11"/>
    <p:sldId id="262" r:id="rId12"/>
    <p:sldId id="271" r:id="rId13"/>
    <p:sldId id="267" r:id="rId14"/>
    <p:sldId id="269" r:id="rId15"/>
    <p:sldId id="268" r:id="rId16"/>
    <p:sldId id="266" r:id="rId17"/>
    <p:sldId id="261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rational/library/content/RationalEdge/sep04/bell/index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https://docs.oracle.com/javase/tutorial/java/nutsandbolts/datatypes.html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https://www.ibm.com/developerworks/rational/library/content/RationalEdge/sep04/bell/index.html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Java 10</a:t>
            </a:r>
            <a:r>
              <a:rPr lang="zh-CN" altLang="en-US" dirty="0"/>
              <a:t>分钟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COMP503/ENSE502  Programming 2 </a:t>
            </a:r>
            <a:endParaRPr lang="en-US"/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ED2A-BCFA-40BC-B3F7-EA404B18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对象 </a:t>
            </a:r>
            <a:r>
              <a:rPr lang="en-US" altLang="zh-CN" dirty="0"/>
              <a:t>constructor </a:t>
            </a:r>
            <a:r>
              <a:rPr lang="zh-CN" altLang="en-US" dirty="0"/>
              <a:t>结构体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7109-9EEB-43FD-A516-C6FCB6A4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 </a:t>
            </a:r>
            <a:r>
              <a:rPr lang="en-US" altLang="zh-CN" dirty="0"/>
              <a:t>constructor</a:t>
            </a:r>
          </a:p>
          <a:p>
            <a:pPr lvl="1"/>
            <a:r>
              <a:rPr lang="zh-CN" altLang="en-US" dirty="0"/>
              <a:t>非常类似于</a:t>
            </a:r>
            <a:r>
              <a:rPr lang="en-US" altLang="zh-CN" dirty="0"/>
              <a:t>method </a:t>
            </a:r>
            <a:r>
              <a:rPr lang="zh-CN" altLang="en-US" dirty="0"/>
              <a:t>但是没有返回类型</a:t>
            </a:r>
            <a:endParaRPr lang="en-US" altLang="zh-CN" dirty="0"/>
          </a:p>
          <a:p>
            <a:pPr lvl="1"/>
            <a:r>
              <a:rPr lang="zh-CN" altLang="en-US" dirty="0"/>
              <a:t>明明需要和类相同</a:t>
            </a:r>
            <a:endParaRPr lang="en-US" altLang="zh-CN" dirty="0"/>
          </a:p>
          <a:p>
            <a:pPr lvl="1"/>
            <a:r>
              <a:rPr lang="zh-CN" altLang="en-US" dirty="0"/>
              <a:t>相当于类的出厂配置</a:t>
            </a:r>
            <a:endParaRPr lang="en-US" altLang="zh-CN" dirty="0"/>
          </a:p>
          <a:p>
            <a:pPr lvl="1"/>
            <a:r>
              <a:rPr lang="zh-CN" altLang="en-US" dirty="0"/>
              <a:t>可以带参数</a:t>
            </a:r>
            <a:r>
              <a:rPr lang="en-US" altLang="zh-CN" dirty="0"/>
              <a:t>, </a:t>
            </a:r>
            <a:r>
              <a:rPr lang="zh-CN" altLang="en-US" dirty="0"/>
              <a:t>也可以无参数</a:t>
            </a:r>
            <a:r>
              <a:rPr lang="en-US" altLang="zh-CN" dirty="0"/>
              <a:t>, </a:t>
            </a:r>
            <a:r>
              <a:rPr lang="zh-CN" altLang="en-US" dirty="0"/>
              <a:t>在没有指定的情况下</a:t>
            </a:r>
            <a:r>
              <a:rPr lang="en-US" altLang="zh-CN" dirty="0"/>
              <a:t>, </a:t>
            </a:r>
            <a:r>
              <a:rPr lang="zh-CN" altLang="en-US" dirty="0"/>
              <a:t>系统自带一个无参数的结构体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272C2-6184-4E55-83FE-3A33A9A8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50" y="3869685"/>
            <a:ext cx="3965463" cy="25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1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特殊变量 </a:t>
            </a:r>
            <a:r>
              <a:rPr lang="en-US" altLang="zh-CN" dirty="0"/>
              <a:t>: String</a:t>
            </a:r>
          </a:p>
          <a:p>
            <a:pPr lvl="1"/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可以用于储存一串字符</a:t>
            </a:r>
            <a:endParaRPr lang="en-US" altLang="zh-CN" dirty="0"/>
          </a:p>
          <a:p>
            <a:pPr lvl="2"/>
            <a:r>
              <a:rPr lang="zh-CN" altLang="en-US" dirty="0"/>
              <a:t>通俗的来说一段话</a:t>
            </a:r>
            <a:endParaRPr lang="en-US" altLang="zh-CN" dirty="0"/>
          </a:p>
          <a:p>
            <a:pPr lvl="2"/>
            <a:r>
              <a:rPr lang="zh-CN" altLang="en-US" dirty="0"/>
              <a:t>本质上是</a:t>
            </a:r>
            <a:r>
              <a:rPr lang="en-US" altLang="zh-CN" dirty="0"/>
              <a:t>char[]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编程中被非常大量的使用</a:t>
            </a:r>
            <a:endParaRPr lang="en-US" altLang="zh-CN" dirty="0"/>
          </a:p>
          <a:p>
            <a:r>
              <a:rPr lang="zh-CN" altLang="en-US" dirty="0"/>
              <a:t>非常常用的方法有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.equals() </a:t>
            </a:r>
            <a:r>
              <a:rPr lang="zh-CN" altLang="en-US" dirty="0"/>
              <a:t>比较两个</a:t>
            </a:r>
            <a:r>
              <a:rPr lang="en-US" altLang="zh-CN" dirty="0"/>
              <a:t>String</a:t>
            </a:r>
            <a:r>
              <a:rPr lang="zh-CN" altLang="en-US" dirty="0"/>
              <a:t>是否相等</a:t>
            </a:r>
            <a:endParaRPr lang="en-US" altLang="zh-CN" dirty="0"/>
          </a:p>
          <a:p>
            <a:pPr lvl="1"/>
            <a:r>
              <a:rPr lang="en-US" altLang="zh-CN" dirty="0"/>
              <a:t>.contains() </a:t>
            </a:r>
            <a:r>
              <a:rPr lang="zh-CN" altLang="en-US" dirty="0"/>
              <a:t>查看</a:t>
            </a:r>
            <a:r>
              <a:rPr lang="en-US" altLang="zh-CN" dirty="0"/>
              <a:t>String</a:t>
            </a:r>
            <a:r>
              <a:rPr lang="zh-CN" altLang="en-US" dirty="0"/>
              <a:t>中是否带有另一个</a:t>
            </a:r>
            <a:r>
              <a:rPr lang="en-US" altLang="zh-CN" dirty="0"/>
              <a:t>String</a:t>
            </a:r>
          </a:p>
          <a:p>
            <a:pPr lvl="1"/>
            <a:r>
              <a:rPr lang="en-NZ" altLang="zh-CN" dirty="0"/>
              <a:t>.</a:t>
            </a:r>
            <a:r>
              <a:rPr lang="en-US" altLang="zh-CN" dirty="0" err="1"/>
              <a:t>toLowerCase</a:t>
            </a:r>
            <a:r>
              <a:rPr lang="en-US" altLang="zh-CN" dirty="0"/>
              <a:t>()</a:t>
            </a:r>
          </a:p>
          <a:p>
            <a:pPr lvl="1"/>
            <a:r>
              <a:rPr lang="en-NZ" altLang="zh-CN" dirty="0"/>
              <a:t>.</a:t>
            </a:r>
            <a:r>
              <a:rPr lang="en-US" altLang="zh-CN" dirty="0" err="1"/>
              <a:t>toUpperCase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53631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BD33-184F-4ACF-AD24-5A89F661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42CE-07E9-4CFB-A277-04D631B6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 </a:t>
            </a:r>
            <a:r>
              <a:rPr lang="en-US" altLang="zh-CN" dirty="0"/>
              <a:t>Array</a:t>
            </a:r>
            <a:endParaRPr lang="en-NZ" altLang="zh-CN" dirty="0"/>
          </a:p>
          <a:p>
            <a:pPr lvl="1"/>
            <a:r>
              <a:rPr lang="zh-CN" altLang="en-US" dirty="0"/>
              <a:t>虽然叫数组</a:t>
            </a:r>
            <a:r>
              <a:rPr lang="en-US" altLang="zh-CN" dirty="0"/>
              <a:t>,</a:t>
            </a:r>
            <a:r>
              <a:rPr lang="zh-CN" altLang="en-US" dirty="0"/>
              <a:t> 但是不一定是是一组数字</a:t>
            </a:r>
            <a:endParaRPr lang="en-US" altLang="zh-CN" dirty="0"/>
          </a:p>
          <a:p>
            <a:pPr lvl="1"/>
            <a:r>
              <a:rPr lang="zh-CN" altLang="en-US" dirty="0"/>
              <a:t>可以是一组变量</a:t>
            </a:r>
            <a:r>
              <a:rPr lang="en-US" altLang="zh-CN" dirty="0"/>
              <a:t>, </a:t>
            </a:r>
            <a:r>
              <a:rPr lang="zh-CN" altLang="en-US" dirty="0"/>
              <a:t>变量的类都是一样的</a:t>
            </a:r>
            <a:r>
              <a:rPr lang="en-US" altLang="zh-CN" dirty="0"/>
              <a:t>, </a:t>
            </a:r>
            <a:r>
              <a:rPr lang="zh-CN" altLang="en-US" dirty="0"/>
              <a:t>有多少个是事先声明好的</a:t>
            </a:r>
            <a:r>
              <a:rPr lang="en-US" altLang="zh-CN" dirty="0"/>
              <a:t>, </a:t>
            </a:r>
            <a:r>
              <a:rPr lang="zh-CN" altLang="en-US" dirty="0"/>
              <a:t>除非重新赋值</a:t>
            </a:r>
            <a:r>
              <a:rPr lang="en-US" altLang="zh-CN" dirty="0"/>
              <a:t>, </a:t>
            </a:r>
            <a:r>
              <a:rPr lang="zh-CN" altLang="en-US" dirty="0"/>
              <a:t>不然数组大小不能变动</a:t>
            </a:r>
            <a:endParaRPr lang="en-US" altLang="zh-CN" dirty="0"/>
          </a:p>
          <a:p>
            <a:pPr lvl="1"/>
            <a:r>
              <a:rPr lang="zh-CN" altLang="en-US" dirty="0"/>
              <a:t>声明的时候并不需要声明数组大小</a:t>
            </a:r>
            <a:r>
              <a:rPr lang="en-US" altLang="zh-CN" dirty="0"/>
              <a:t>, </a:t>
            </a:r>
            <a:r>
              <a:rPr lang="zh-CN" altLang="en-US" dirty="0"/>
              <a:t>但是在使用之前必须赋值</a:t>
            </a:r>
            <a:endParaRPr lang="en-US" altLang="zh-CN" dirty="0"/>
          </a:p>
          <a:p>
            <a:pPr lvl="1"/>
            <a:r>
              <a:rPr lang="zh-CN" altLang="en-US" dirty="0"/>
              <a:t>声明方法</a:t>
            </a:r>
            <a:r>
              <a:rPr lang="en-US" altLang="zh-CN" dirty="0"/>
              <a:t>: [Type][] [name];</a:t>
            </a:r>
          </a:p>
          <a:p>
            <a:pPr lvl="1"/>
            <a:r>
              <a:rPr lang="zh-CN" altLang="en-US" dirty="0"/>
              <a:t>赋值</a:t>
            </a:r>
            <a:r>
              <a:rPr lang="en-US" altLang="zh-CN" dirty="0"/>
              <a:t>: [name] = new [Type][];</a:t>
            </a:r>
          </a:p>
          <a:p>
            <a:pPr lvl="1"/>
            <a:r>
              <a:rPr lang="zh-CN" altLang="en-US" dirty="0"/>
              <a:t>数组中</a:t>
            </a:r>
            <a:r>
              <a:rPr lang="en-US" altLang="zh-CN" dirty="0"/>
              <a:t>, [name][number]</a:t>
            </a:r>
            <a:r>
              <a:rPr lang="zh-CN" altLang="en-US" dirty="0"/>
              <a:t>来访问某个值</a:t>
            </a:r>
            <a:endParaRPr lang="en-US" altLang="zh-CN" dirty="0"/>
          </a:p>
          <a:p>
            <a:pPr lvl="2"/>
            <a:r>
              <a:rPr lang="zh-CN" altLang="en-US" dirty="0"/>
              <a:t>这个</a:t>
            </a:r>
            <a:r>
              <a:rPr lang="en-US" altLang="zh-CN" dirty="0"/>
              <a:t>number</a:t>
            </a:r>
            <a:r>
              <a:rPr lang="zh-CN" altLang="en-US" dirty="0"/>
              <a:t>被称为</a:t>
            </a:r>
            <a:r>
              <a:rPr lang="en-US" altLang="zh-CN" dirty="0"/>
              <a:t>index		</a:t>
            </a:r>
            <a:endParaRPr lang="en-NZ" altLang="zh-CN" dirty="0"/>
          </a:p>
          <a:p>
            <a:r>
              <a:rPr lang="zh-CN" altLang="en-US" dirty="0"/>
              <a:t>新手常见错误</a:t>
            </a:r>
            <a:r>
              <a:rPr lang="en-US" altLang="zh-CN" dirty="0"/>
              <a:t>: off by one error</a:t>
            </a:r>
          </a:p>
          <a:p>
            <a:pPr lvl="1"/>
            <a:r>
              <a:rPr lang="zh-CN" altLang="en-US" dirty="0"/>
              <a:t>因为数组是从</a:t>
            </a:r>
            <a:r>
              <a:rPr lang="en-US" altLang="zh-CN" dirty="0"/>
              <a:t>0</a:t>
            </a:r>
            <a:r>
              <a:rPr lang="zh-CN" altLang="en-US" dirty="0"/>
              <a:t>开始计算</a:t>
            </a:r>
            <a:r>
              <a:rPr lang="en-US" altLang="zh-CN" dirty="0"/>
              <a:t>index</a:t>
            </a:r>
            <a:r>
              <a:rPr lang="zh-CN" altLang="en-US" dirty="0"/>
              <a:t>的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dirty="0"/>
              <a:t>10</a:t>
            </a:r>
            <a:r>
              <a:rPr lang="zh-CN" altLang="en-US" dirty="0"/>
              <a:t>个对象的数组</a:t>
            </a:r>
            <a:r>
              <a:rPr lang="en-US" altLang="zh-CN" dirty="0"/>
              <a:t>index</a:t>
            </a:r>
            <a:r>
              <a:rPr lang="zh-CN" altLang="en-US" dirty="0"/>
              <a:t>最大只有</a:t>
            </a:r>
            <a:r>
              <a:rPr lang="en-US" altLang="zh-CN" dirty="0"/>
              <a:t>9, </a:t>
            </a:r>
            <a:r>
              <a:rPr lang="zh-CN" altLang="en-US" dirty="0"/>
              <a:t>超过了就会遇到</a:t>
            </a:r>
            <a:r>
              <a:rPr lang="en-US" b="1" dirty="0" err="1"/>
              <a:t>ArrayIndexOutOfBoundsException</a:t>
            </a:r>
            <a:endParaRPr lang="en-US" b="1" dirty="0"/>
          </a:p>
          <a:p>
            <a:pPr lvl="1"/>
            <a:r>
              <a:rPr lang="zh-CN" altLang="en-US" dirty="0"/>
              <a:t>所谓爆表</a:t>
            </a:r>
            <a:r>
              <a:rPr lang="en-US" altLang="zh-CN" dirty="0"/>
              <a:t>…</a:t>
            </a:r>
            <a:endParaRPr lang="en-US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NZ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2EFD-A0CB-4080-94C5-368F619F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889" y="3732050"/>
            <a:ext cx="3543326" cy="10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31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E7C4-2156-4B9F-A0C5-2FBC0259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zh-CN" altLang="en-US" dirty="0"/>
              <a:t>封装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A1FA-60C1-4904-B31A-020A7173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基本上是期中考必考的考点</a:t>
            </a:r>
            <a:endParaRPr lang="en-US" altLang="zh-CN" dirty="0"/>
          </a:p>
          <a:p>
            <a:r>
              <a:rPr lang="zh-CN" altLang="en-US" dirty="0"/>
              <a:t>封装可以保证对象内容的安全</a:t>
            </a:r>
            <a:endParaRPr lang="en-US" altLang="zh-CN" dirty="0"/>
          </a:p>
          <a:p>
            <a:pPr lvl="1"/>
            <a:r>
              <a:rPr lang="zh-CN" altLang="en-US" dirty="0"/>
              <a:t>一共三种</a:t>
            </a:r>
            <a:endParaRPr lang="en-US" altLang="zh-CN" dirty="0"/>
          </a:p>
          <a:p>
            <a:pPr lvl="2"/>
            <a:r>
              <a:rPr lang="en-US" altLang="zh-CN" b="1" i="1" dirty="0"/>
              <a:t>private </a:t>
            </a:r>
          </a:p>
          <a:p>
            <a:pPr lvl="2"/>
            <a:r>
              <a:rPr lang="en-NZ" b="1" i="1" dirty="0"/>
              <a:t>public</a:t>
            </a:r>
          </a:p>
          <a:p>
            <a:pPr lvl="2"/>
            <a:r>
              <a:rPr lang="en-NZ" dirty="0"/>
              <a:t>protected</a:t>
            </a:r>
          </a:p>
          <a:p>
            <a:r>
              <a:rPr lang="zh-CN" altLang="en-US" dirty="0"/>
              <a:t>封装决定了内容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, </a:t>
            </a:r>
            <a:r>
              <a:rPr lang="zh-CN" altLang="en-US" dirty="0"/>
              <a:t>或者是方法</a:t>
            </a:r>
            <a:r>
              <a:rPr lang="en-US" altLang="zh-CN" dirty="0"/>
              <a:t>),</a:t>
            </a:r>
            <a:r>
              <a:rPr lang="zh-CN" altLang="en-US" dirty="0"/>
              <a:t>能被访问的范围</a:t>
            </a:r>
            <a:endParaRPr lang="en-NZ" altLang="zh-CN" dirty="0"/>
          </a:p>
          <a:p>
            <a:pPr lvl="1"/>
            <a:r>
              <a:rPr lang="en-US" dirty="0"/>
              <a:t>Encapsulation designed the scope of the variable or method</a:t>
            </a:r>
          </a:p>
          <a:p>
            <a:r>
              <a:rPr lang="en-US" altLang="zh-CN" dirty="0"/>
              <a:t>public </a:t>
            </a:r>
            <a:r>
              <a:rPr lang="zh-CN" altLang="en-US" dirty="0"/>
              <a:t>哪里都可以用</a:t>
            </a:r>
            <a:r>
              <a:rPr lang="en-US" altLang="zh-CN" dirty="0"/>
              <a:t>, private</a:t>
            </a:r>
            <a:r>
              <a:rPr lang="zh-CN" altLang="en-US" dirty="0"/>
              <a:t> 只有在自己的类中才可用</a:t>
            </a:r>
            <a:r>
              <a:rPr lang="en-US" altLang="zh-CN" dirty="0"/>
              <a:t>, protected </a:t>
            </a:r>
            <a:r>
              <a:rPr lang="zh-CN" altLang="en-US" dirty="0"/>
              <a:t>在同一</a:t>
            </a:r>
            <a:r>
              <a:rPr lang="en-US" altLang="zh-CN" dirty="0"/>
              <a:t>package</a:t>
            </a:r>
            <a:r>
              <a:rPr lang="zh-CN" altLang="en-US" dirty="0"/>
              <a:t>类都可以用</a:t>
            </a:r>
            <a:endParaRPr lang="en-US" altLang="zh-CN" dirty="0"/>
          </a:p>
          <a:p>
            <a:pPr lvl="1"/>
            <a:endParaRPr lang="en-NZ" dirty="0"/>
          </a:p>
          <a:p>
            <a:pPr marL="914400" lvl="2" indent="0">
              <a:buNone/>
            </a:pPr>
            <a:endParaRPr lang="en-NZ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575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D62B-9740-44D8-88E9-FD45C18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什么时候使用什么类型的封装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20F5-B581-42FC-997E-9A033D5A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除非必要</a:t>
            </a:r>
            <a:r>
              <a:rPr lang="en-US" altLang="zh-CN" dirty="0"/>
              <a:t>, </a:t>
            </a:r>
            <a:r>
              <a:rPr lang="zh-CN" altLang="en-US" dirty="0"/>
              <a:t>不然不与访问</a:t>
            </a:r>
            <a:endParaRPr lang="en-US" altLang="zh-CN" dirty="0"/>
          </a:p>
          <a:p>
            <a:r>
              <a:rPr lang="zh-CN" altLang="en-US" dirty="0"/>
              <a:t>这就意味着很多地方都得使用</a:t>
            </a:r>
            <a:r>
              <a:rPr lang="en-US" altLang="zh-CN" dirty="0"/>
              <a:t>private</a:t>
            </a:r>
          </a:p>
          <a:p>
            <a:endParaRPr lang="en-US" altLang="zh-CN" dirty="0"/>
          </a:p>
          <a:p>
            <a:r>
              <a:rPr lang="en-US" altLang="zh-CN" dirty="0"/>
              <a:t>Getter, Setter</a:t>
            </a:r>
            <a:r>
              <a:rPr lang="zh-CN" altLang="en-US" dirty="0"/>
              <a:t>可以用于间接调用封装的变量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B510F-D1A1-47C7-85EA-DF90212F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98" y="3924284"/>
            <a:ext cx="4867311" cy="22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63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0403-7868-42BE-80EA-DF8E63EA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zh-CN" altLang="en-US" dirty="0"/>
              <a:t>封装例子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6D49B-0001-4D7B-864F-D51BAE58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98" y="1295783"/>
            <a:ext cx="4757922" cy="2176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E9244-6CBA-4608-8E10-BB04590E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0883"/>
            <a:ext cx="5367377" cy="2419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DA791-8917-4E8A-A92A-93EDEFD55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04" y="3757517"/>
            <a:ext cx="4160537" cy="2735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42A23-1D8F-448C-BF6F-5C254EDF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562" y="4587172"/>
            <a:ext cx="1766900" cy="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23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4954-60DF-4D56-89E3-F3DD7C33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期中考要点</a:t>
            </a:r>
            <a:r>
              <a:rPr lang="en-US" altLang="zh-CN" dirty="0"/>
              <a:t> : UML – Class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97F4-D3F5-4299-B6AC-7A418DBF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40" y="1580671"/>
            <a:ext cx="3948995" cy="4748692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类之间的连接</a:t>
            </a:r>
            <a:endParaRPr lang="en-US" altLang="zh-CN" dirty="0"/>
          </a:p>
          <a:p>
            <a:pPr lvl="1"/>
            <a:r>
              <a:rPr lang="zh-CN" altLang="en-US" dirty="0"/>
              <a:t>只联线是使用关系</a:t>
            </a:r>
            <a:endParaRPr lang="en-US" altLang="zh-CN" dirty="0"/>
          </a:p>
          <a:p>
            <a:pPr lvl="2"/>
            <a:r>
              <a:rPr lang="en-US" dirty="0"/>
              <a:t>Association</a:t>
            </a:r>
          </a:p>
          <a:p>
            <a:pPr lvl="1"/>
            <a:r>
              <a:rPr lang="zh-CN" altLang="en-US" dirty="0"/>
              <a:t>空心菱形连线是包含关系</a:t>
            </a:r>
            <a:endParaRPr lang="en-US" altLang="zh-CN" dirty="0"/>
          </a:p>
          <a:p>
            <a:pPr lvl="2"/>
            <a:r>
              <a:rPr lang="en-US" altLang="zh-CN" dirty="0"/>
              <a:t>Basic aggregation</a:t>
            </a:r>
          </a:p>
          <a:p>
            <a:pPr lvl="2"/>
            <a:r>
              <a:rPr lang="zh-CN" altLang="en-US" dirty="0"/>
              <a:t>有</a:t>
            </a:r>
            <a:r>
              <a:rPr lang="en-US" altLang="zh-CN" dirty="0"/>
              <a:t>, </a:t>
            </a:r>
            <a:r>
              <a:rPr lang="zh-CN" altLang="en-US" dirty="0"/>
              <a:t>但是也可以没有</a:t>
            </a:r>
            <a:endParaRPr lang="en-US" altLang="zh-CN" dirty="0"/>
          </a:p>
          <a:p>
            <a:pPr lvl="1"/>
            <a:r>
              <a:rPr lang="zh-CN" altLang="en-US" dirty="0"/>
              <a:t>实心菱形是另一种包含关系</a:t>
            </a:r>
            <a:endParaRPr lang="en-US" altLang="zh-CN" dirty="0"/>
          </a:p>
          <a:p>
            <a:pPr lvl="2"/>
            <a:r>
              <a:rPr lang="en-US" altLang="zh-CN" dirty="0"/>
              <a:t>Composition aggregation</a:t>
            </a:r>
          </a:p>
          <a:p>
            <a:pPr lvl="2"/>
            <a:r>
              <a:rPr lang="zh-CN" altLang="en-US" dirty="0"/>
              <a:t>有</a:t>
            </a:r>
            <a:r>
              <a:rPr lang="en-US" altLang="zh-CN" dirty="0"/>
              <a:t>, </a:t>
            </a:r>
            <a:r>
              <a:rPr lang="zh-CN" altLang="en-US" dirty="0"/>
              <a:t>且必须有</a:t>
            </a:r>
            <a:endParaRPr lang="en-US" altLang="zh-CN" dirty="0"/>
          </a:p>
          <a:p>
            <a:pPr lvl="1"/>
            <a:r>
              <a:rPr lang="zh-CN" altLang="en-US" dirty="0"/>
              <a:t>三角形箭头</a:t>
            </a:r>
            <a:endParaRPr lang="en-US" altLang="zh-CN" dirty="0"/>
          </a:p>
          <a:p>
            <a:pPr lvl="2"/>
            <a:r>
              <a:rPr lang="zh-CN" altLang="en-US" dirty="0"/>
              <a:t>继承</a:t>
            </a:r>
            <a:endParaRPr lang="en-US" altLang="zh-CN" dirty="0"/>
          </a:p>
          <a:p>
            <a:pPr lvl="2"/>
            <a:r>
              <a:rPr lang="en-US" altLang="zh-CN" dirty="0"/>
              <a:t>Inheritance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D3ACA-5950-40F3-8048-AB72EDF8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857" y="932517"/>
            <a:ext cx="2252679" cy="28908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9705F1-1B20-48FD-8691-7F9C62B330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476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diagram</a:t>
            </a:r>
          </a:p>
          <a:p>
            <a:pPr lvl="1"/>
            <a:r>
              <a:rPr lang="zh-CN" altLang="en-US" dirty="0"/>
              <a:t>用于表现一个类</a:t>
            </a:r>
            <a:endParaRPr lang="en-US" altLang="zh-CN" dirty="0"/>
          </a:p>
          <a:p>
            <a:r>
              <a:rPr lang="zh-CN" altLang="en-US" dirty="0"/>
              <a:t>分三层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类名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封装和表现方法</a:t>
            </a:r>
            <a:endParaRPr lang="en-US" altLang="zh-CN" dirty="0"/>
          </a:p>
          <a:p>
            <a:pPr lvl="1"/>
            <a:r>
              <a:rPr lang="en-US" altLang="zh-CN" dirty="0"/>
              <a:t>+ : public</a:t>
            </a:r>
          </a:p>
          <a:p>
            <a:pPr lvl="1"/>
            <a:r>
              <a:rPr lang="en-US" altLang="zh-CN" dirty="0"/>
              <a:t>- : private</a:t>
            </a:r>
          </a:p>
          <a:p>
            <a:pPr lvl="1"/>
            <a:r>
              <a:rPr lang="en-US" altLang="zh-CN" dirty="0"/>
              <a:t>#</a:t>
            </a:r>
            <a:r>
              <a:rPr lang="en-NZ" altLang="zh-CN" dirty="0"/>
              <a:t> : </a:t>
            </a:r>
            <a:r>
              <a:rPr lang="en-NZ" altLang="zh-CN" dirty="0" err="1"/>
              <a:t>protecte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198C1-F7B3-48E5-A87D-1773CD30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882" y="3879848"/>
            <a:ext cx="3452838" cy="547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6D1F5-0B2A-4C1E-969A-EC694DBE0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798" y="4576915"/>
            <a:ext cx="3686202" cy="7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6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562-18EE-4D63-A4D0-3CACAC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 </a:t>
            </a:r>
            <a:r>
              <a:rPr lang="en-US" altLang="zh-CN" dirty="0"/>
              <a:t>Inheritance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49E1-D280-49A7-867C-D032C3B7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子类</a:t>
            </a:r>
            <a:r>
              <a:rPr lang="en-US" altLang="zh-CN" dirty="0"/>
              <a:t>(sub-class)</a:t>
            </a:r>
            <a:r>
              <a:rPr lang="zh-CN" altLang="en-US" dirty="0"/>
              <a:t>可以继承父类</a:t>
            </a:r>
            <a:r>
              <a:rPr lang="en-US" altLang="zh-CN" dirty="0"/>
              <a:t>(super-class)</a:t>
            </a:r>
            <a:r>
              <a:rPr lang="zh-CN" altLang="en-US" dirty="0"/>
              <a:t>的属性和方法</a:t>
            </a:r>
            <a:endParaRPr lang="en-US" altLang="zh-CN" dirty="0"/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private</a:t>
            </a:r>
            <a:r>
              <a:rPr lang="zh-CN" altLang="en-US" dirty="0"/>
              <a:t>变量</a:t>
            </a:r>
            <a:r>
              <a:rPr lang="en-US" altLang="zh-CN" dirty="0"/>
              <a:t>,</a:t>
            </a:r>
            <a:r>
              <a:rPr lang="zh-CN" altLang="en-US" dirty="0"/>
              <a:t>或者方法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这样子类就可以具有类似父类的行为</a:t>
            </a:r>
            <a:r>
              <a:rPr lang="en-US" altLang="zh-CN" dirty="0"/>
              <a:t>, </a:t>
            </a:r>
            <a:r>
              <a:rPr lang="zh-CN" altLang="en-US" dirty="0"/>
              <a:t>而且节省非常非常多代码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父类可以有多个子类</a:t>
            </a:r>
            <a:r>
              <a:rPr lang="en-US" altLang="zh-CN" dirty="0"/>
              <a:t>,  </a:t>
            </a:r>
            <a:r>
              <a:rPr lang="zh-CN" altLang="en-US" dirty="0"/>
              <a:t>但是子类只能有一个父类</a:t>
            </a:r>
            <a:endParaRPr lang="en-US" altLang="zh-CN" dirty="0"/>
          </a:p>
          <a:p>
            <a:pPr lvl="1"/>
            <a:r>
              <a:rPr lang="zh-CN" altLang="en-US" dirty="0"/>
              <a:t>声明继承</a:t>
            </a:r>
            <a:r>
              <a:rPr lang="en-US" altLang="zh-CN" dirty="0"/>
              <a:t>: class [</a:t>
            </a:r>
            <a:r>
              <a:rPr lang="en-US" altLang="zh-CN" dirty="0" err="1"/>
              <a:t>ClassName</a:t>
            </a:r>
            <a:r>
              <a:rPr lang="en-US" altLang="zh-CN" dirty="0"/>
              <a:t>] extends [super-class]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5105C-B4BC-4508-B98F-2C620502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35" y="4306888"/>
            <a:ext cx="3847571" cy="2005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EFD5F-C92E-4BC0-B189-F035EF55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15" y="4365148"/>
            <a:ext cx="3405857" cy="21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27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656C-714C-47FD-8EBF-701B15B9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关于继承的一些限制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4158-5E9A-427D-BEB6-D0F6D4A7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父类中</a:t>
            </a:r>
            <a:r>
              <a:rPr lang="en-US" altLang="zh-CN" dirty="0"/>
              <a:t>, private</a:t>
            </a:r>
            <a:r>
              <a:rPr lang="zh-CN" altLang="en-US" dirty="0"/>
              <a:t>的东西都不能直接访问</a:t>
            </a:r>
            <a:endParaRPr lang="en-US" altLang="zh-CN" dirty="0"/>
          </a:p>
          <a:p>
            <a:r>
              <a:rPr lang="zh-CN" altLang="en-US" dirty="0"/>
              <a:t>父类必须带有无参数的结构体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不能多重继承</a:t>
            </a:r>
            <a:r>
              <a:rPr lang="en-US" altLang="zh-CN" dirty="0"/>
              <a:t>, </a:t>
            </a:r>
            <a:r>
              <a:rPr lang="zh-CN" altLang="en-US" dirty="0"/>
              <a:t>一次只能继承一个父类</a:t>
            </a:r>
            <a:endParaRPr lang="en-US" altLang="zh-CN" dirty="0"/>
          </a:p>
          <a:p>
            <a:r>
              <a:rPr lang="zh-CN" altLang="en-US" dirty="0"/>
              <a:t>子类的结构体中若要使用父类的结构体</a:t>
            </a:r>
            <a:r>
              <a:rPr lang="en-US" altLang="zh-CN" dirty="0"/>
              <a:t>,super();</a:t>
            </a:r>
            <a:r>
              <a:rPr lang="zh-CN" altLang="en-US" dirty="0"/>
              <a:t>必须放在第一行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538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957E-D3B8-45D3-BD02-AB901F66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033D-C992-4D58-A1B5-9B804DE9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FC3C-D15F-4EB3-8280-42709597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今天的内容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1356-E8A1-434F-8E7C-86E0A14A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基本介绍</a:t>
            </a:r>
            <a:r>
              <a:rPr lang="en-US" altLang="zh-CN" dirty="0"/>
              <a:t>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变量类型</a:t>
            </a:r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dirty="0"/>
              <a:t>Encapsulation</a:t>
            </a:r>
            <a:endParaRPr lang="en-US" altLang="zh-CN" dirty="0"/>
          </a:p>
          <a:p>
            <a:r>
              <a:rPr lang="en-US" altLang="zh-CN" dirty="0"/>
              <a:t>UML – Class diagram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3545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3A74-B59D-4EAB-BDD6-0D1506EF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EA7D-28C4-410D-9EE3-9350A65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是一门面向对象的编程语言</a:t>
            </a:r>
            <a:endParaRPr lang="en-US" altLang="zh-CN"/>
          </a:p>
          <a:p>
            <a:r>
              <a:rPr lang="zh-CN" altLang="en-US"/>
              <a:t>是</a:t>
            </a:r>
            <a:r>
              <a:rPr lang="en-US" altLang="zh-CN"/>
              <a:t>COMP503</a:t>
            </a:r>
            <a:r>
              <a:rPr lang="zh-CN" altLang="en-US"/>
              <a:t>这门课所使用的语言</a:t>
            </a:r>
            <a:endParaRPr lang="en-US" altLang="zh-CN"/>
          </a:p>
          <a:p>
            <a:r>
              <a:rPr lang="zh-CN" altLang="en-US"/>
              <a:t>和其他的语言具有较高的相似度</a:t>
            </a:r>
            <a:r>
              <a:rPr lang="en-US" altLang="zh-CN"/>
              <a:t>, </a:t>
            </a:r>
            <a:r>
              <a:rPr lang="zh-CN" altLang="en-US"/>
              <a:t>学会</a:t>
            </a:r>
            <a:r>
              <a:rPr lang="en-US" altLang="zh-CN"/>
              <a:t>Java</a:t>
            </a:r>
            <a:r>
              <a:rPr lang="zh-CN" altLang="en-US"/>
              <a:t>对学习其他面向对象语言会有比较大的帮助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4953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开发环境与</a:t>
            </a:r>
            <a:r>
              <a:rPr lang="en-US" altLang="zh-CN"/>
              <a:t>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的运行依赖</a:t>
            </a:r>
            <a:r>
              <a:rPr lang="en-US" altLang="zh-CN"/>
              <a:t>JRE</a:t>
            </a:r>
          </a:p>
          <a:p>
            <a:pPr lvl="1"/>
            <a:r>
              <a:rPr lang="en-US"/>
              <a:t>Java </a:t>
            </a:r>
            <a:r>
              <a:rPr lang="en-US" dirty="0"/>
              <a:t>Runtime environment</a:t>
            </a:r>
          </a:p>
          <a:p>
            <a:r>
              <a:rPr lang="zh-CN" altLang="en-US"/>
              <a:t>开发会依赖</a:t>
            </a:r>
            <a:r>
              <a:rPr lang="en-US" altLang="zh-CN"/>
              <a:t>JDK</a:t>
            </a:r>
          </a:p>
          <a:p>
            <a:pPr lvl="1"/>
            <a:r>
              <a:rPr lang="en-US"/>
              <a:t>Java </a:t>
            </a:r>
            <a:r>
              <a:rPr lang="en-US" dirty="0"/>
              <a:t>development kit</a:t>
            </a:r>
          </a:p>
          <a:p>
            <a:r>
              <a:rPr lang="zh-CN" altLang="en-US"/>
              <a:t>基于以上环境</a:t>
            </a:r>
            <a:r>
              <a:rPr lang="en-US" altLang="zh-CN"/>
              <a:t>, </a:t>
            </a:r>
            <a:r>
              <a:rPr lang="zh-CN" altLang="en-US"/>
              <a:t>使用集成式开发环境</a:t>
            </a:r>
            <a:r>
              <a:rPr lang="en-US" altLang="zh-CN"/>
              <a:t>IDE (</a:t>
            </a:r>
            <a:r>
              <a:rPr lang="en-US"/>
              <a:t>Integrated Development Environment</a:t>
            </a:r>
            <a:r>
              <a:rPr lang="en-US" altLang="zh-CN"/>
              <a:t>)</a:t>
            </a:r>
            <a:r>
              <a:rPr lang="zh-CN" altLang="en-US"/>
              <a:t>对</a:t>
            </a:r>
            <a:r>
              <a:rPr lang="en-US" altLang="zh-CN"/>
              <a:t>Java</a:t>
            </a:r>
            <a:r>
              <a:rPr lang="zh-CN" altLang="en-US"/>
              <a:t>进行开发</a:t>
            </a:r>
            <a:endParaRPr lang="en-US" altLang="zh-CN"/>
          </a:p>
          <a:p>
            <a:pPr lvl="1"/>
            <a:r>
              <a:rPr lang="en-US" altLang="zh-CN"/>
              <a:t>Eclipse </a:t>
            </a:r>
            <a:r>
              <a:rPr lang="zh-CN" altLang="en-US" dirty="0"/>
              <a:t>会对新手比较友好</a:t>
            </a:r>
            <a:endParaRPr lang="en-US" altLang="zh-CN" dirty="0"/>
          </a:p>
          <a:p>
            <a:r>
              <a:rPr lang="en-US" altLang="zh-CN"/>
              <a:t>Java</a:t>
            </a:r>
            <a:r>
              <a:rPr lang="zh-CN" altLang="en-US"/>
              <a:t>的项目结构</a:t>
            </a:r>
            <a:endParaRPr lang="en-US" altLang="zh-CN"/>
          </a:p>
          <a:p>
            <a:pPr lvl="1"/>
            <a:r>
              <a:rPr lang="en-US" altLang="zh-CN"/>
              <a:t>Project </a:t>
            </a:r>
            <a:r>
              <a:rPr lang="en-US" altLang="zh-CN" dirty="0"/>
              <a:t>– Package - Class</a:t>
            </a:r>
          </a:p>
        </p:txBody>
      </p:sp>
    </p:spTree>
    <p:extLst>
      <p:ext uri="{BB962C8B-B14F-4D97-AF65-F5344CB8AC3E}">
        <p14:creationId xmlns:p14="http://schemas.microsoft.com/office/powerpoint/2010/main" val="42667094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D4F-7B0F-4F7F-B894-3F7FB611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的变量类型 </a:t>
            </a:r>
            <a:r>
              <a:rPr lang="en-US" altLang="zh-CN" dirty="0"/>
              <a:t>(variable type)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3204-5E18-41FA-8E74-21BCE121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原始类变量 </a:t>
            </a:r>
            <a:r>
              <a:rPr lang="en-US" altLang="zh-CN" dirty="0"/>
              <a:t>Primitive Type</a:t>
            </a:r>
          </a:p>
          <a:p>
            <a:r>
              <a:rPr lang="zh-CN" altLang="en-US" dirty="0"/>
              <a:t>对象 </a:t>
            </a:r>
            <a:r>
              <a:rPr lang="en-US" altLang="zh-CN" dirty="0"/>
              <a:t>Objects</a:t>
            </a:r>
          </a:p>
          <a:p>
            <a:pPr lvl="1"/>
            <a:r>
              <a:rPr lang="zh-CN" altLang="en-US" dirty="0"/>
              <a:t>普通对象</a:t>
            </a:r>
            <a:endParaRPr lang="en-US" altLang="zh-CN" dirty="0"/>
          </a:p>
          <a:p>
            <a:pPr lvl="1"/>
            <a:r>
              <a:rPr lang="zh-CN" altLang="en-US" dirty="0"/>
              <a:t>特殊对象</a:t>
            </a:r>
            <a:endParaRPr lang="en-US" altLang="zh-CN" dirty="0"/>
          </a:p>
          <a:p>
            <a:pPr lvl="2"/>
            <a:r>
              <a:rPr lang="en-US" altLang="zh-CN" dirty="0"/>
              <a:t>String 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en-US" altLang="zh-CN" dirty="0"/>
              <a:t>Arrays </a:t>
            </a:r>
            <a:r>
              <a:rPr lang="zh-CN" altLang="en-US" dirty="0"/>
              <a:t>数组</a:t>
            </a:r>
            <a:endParaRPr lang="en-US" altLang="zh-CN" dirty="0"/>
          </a:p>
          <a:p>
            <a:pPr lvl="2"/>
            <a:r>
              <a:rPr lang="en-US" altLang="zh-CN" dirty="0"/>
              <a:t>Exception 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所有变量及方法都需要</a:t>
            </a:r>
            <a:r>
              <a:rPr lang="zh-CN" altLang="en-US" b="1" dirty="0"/>
              <a:t>先声明再使用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367421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Java</a:t>
            </a:r>
            <a:r>
              <a:rPr lang="zh-CN" altLang="en-US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原始类</a:t>
            </a:r>
            <a:r>
              <a:rPr lang="en-US" altLang="zh-CN"/>
              <a:t> Primitive Type</a:t>
            </a:r>
          </a:p>
          <a:p>
            <a:pPr lvl="1"/>
            <a:r>
              <a:rPr lang="en-US" altLang="zh-CN"/>
              <a:t>b</a:t>
            </a:r>
            <a:r>
              <a:rPr lang="en-NZ" altLang="zh-CN"/>
              <a:t>yte</a:t>
            </a:r>
            <a:r>
              <a:rPr lang="en-US" altLang="zh-CN"/>
              <a:t>, </a:t>
            </a:r>
            <a:r>
              <a:rPr lang="en-US" altLang="zh-CN" dirty="0"/>
              <a:t>short, </a:t>
            </a:r>
            <a:r>
              <a:rPr lang="en-NZ" altLang="zh-CN" b="1" i="1" dirty="0"/>
              <a:t>int</a:t>
            </a:r>
            <a:r>
              <a:rPr lang="en-US" altLang="zh-CN" dirty="0"/>
              <a:t>, long </a:t>
            </a:r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en-US" altLang="zh-CN" dirty="0"/>
              <a:t>float , </a:t>
            </a:r>
            <a:r>
              <a:rPr lang="en-US" altLang="zh-CN" b="1" i="1" dirty="0"/>
              <a:t>double</a:t>
            </a:r>
            <a:r>
              <a:rPr lang="en-US" altLang="zh-CN" dirty="0"/>
              <a:t> </a:t>
            </a:r>
            <a:r>
              <a:rPr lang="zh-CN" altLang="en-US" dirty="0"/>
              <a:t>小数类型</a:t>
            </a:r>
            <a:endParaRPr lang="en-US" altLang="zh-CN" dirty="0"/>
          </a:p>
          <a:p>
            <a:pPr lvl="1"/>
            <a:r>
              <a:rPr lang="en-US" altLang="zh-CN" dirty="0"/>
              <a:t>char </a:t>
            </a:r>
            <a:r>
              <a:rPr lang="zh-CN" altLang="en-US" dirty="0"/>
              <a:t>字符</a:t>
            </a:r>
            <a:endParaRPr lang="en-NZ" altLang="zh-CN" dirty="0"/>
          </a:p>
          <a:p>
            <a:pPr lvl="1"/>
            <a:r>
              <a:rPr lang="en-NZ" altLang="zh-CN" b="1" i="1"/>
              <a:t>boolean</a:t>
            </a:r>
            <a:r>
              <a:rPr lang="en-NZ" altLang="zh-CN"/>
              <a:t> </a:t>
            </a:r>
            <a:r>
              <a:rPr lang="zh-CN" altLang="en-US" dirty="0"/>
              <a:t>布尔类</a:t>
            </a:r>
            <a:endParaRPr lang="en-US" altLang="zh-CN" dirty="0"/>
          </a:p>
          <a:p>
            <a:pPr lvl="2"/>
            <a:r>
              <a:rPr lang="zh-CN" altLang="en-US"/>
              <a:t>布尔类只保存是</a:t>
            </a:r>
            <a:r>
              <a:rPr lang="en-US" altLang="zh-CN"/>
              <a:t>/</a:t>
            </a:r>
            <a:r>
              <a:rPr lang="zh-CN" altLang="en-US"/>
              <a:t>否</a:t>
            </a:r>
            <a:r>
              <a:rPr lang="en-US" altLang="zh-CN"/>
              <a:t>(true/false)</a:t>
            </a:r>
          </a:p>
          <a:p>
            <a:pPr lvl="2"/>
            <a:r>
              <a:rPr lang="zh-CN" altLang="en-US"/>
              <a:t>这一类型在</a:t>
            </a:r>
            <a:r>
              <a:rPr lang="en-US" altLang="zh-CN"/>
              <a:t>P1 (COMP</a:t>
            </a:r>
            <a:r>
              <a:rPr lang="en-NZ" altLang="zh-CN"/>
              <a:t>500</a:t>
            </a:r>
            <a:r>
              <a:rPr lang="en-US" altLang="zh-CN"/>
              <a:t>)</a:t>
            </a:r>
            <a:r>
              <a:rPr lang="zh-CN" altLang="en-US"/>
              <a:t>中是没有的</a:t>
            </a:r>
            <a:endParaRPr lang="en-US" altLang="zh-CN"/>
          </a:p>
          <a:p>
            <a:pPr lvl="2"/>
            <a:r>
              <a:rPr lang="zh-CN" altLang="en-US"/>
              <a:t>在做判断的时候尤其有用</a:t>
            </a:r>
            <a:endParaRPr lang="en-US" altLang="zh-CN"/>
          </a:p>
          <a:p>
            <a:r>
              <a:rPr lang="zh-CN" altLang="en-US"/>
              <a:t>声明原始变量</a:t>
            </a:r>
            <a:r>
              <a:rPr lang="en-US" altLang="zh-CN"/>
              <a:t>, </a:t>
            </a:r>
            <a:r>
              <a:rPr lang="zh-CN" altLang="en-US"/>
              <a:t>和</a:t>
            </a:r>
            <a:r>
              <a:rPr lang="en-US" altLang="zh-CN"/>
              <a:t>P1</a:t>
            </a:r>
            <a:r>
              <a:rPr lang="zh-CN" altLang="en-US"/>
              <a:t>中的</a:t>
            </a:r>
            <a:r>
              <a:rPr lang="en-US" altLang="zh-CN"/>
              <a:t>C</a:t>
            </a:r>
            <a:r>
              <a:rPr lang="zh-CN" altLang="en-US"/>
              <a:t>语言非常类似</a:t>
            </a:r>
            <a:endParaRPr lang="en-US" altLang="zh-CN"/>
          </a:p>
          <a:p>
            <a:pPr lvl="1"/>
            <a:r>
              <a:rPr lang="en-US" altLang="zh-CN"/>
              <a:t>[</a:t>
            </a:r>
            <a:r>
              <a:rPr lang="en-US" altLang="zh-CN" dirty="0"/>
              <a:t>TYPE] [NAME] = [VALUE];</a:t>
            </a:r>
          </a:p>
          <a:p>
            <a:pPr lvl="1"/>
            <a:r>
              <a:rPr lang="en-US" altLang="zh-CN" dirty="0"/>
              <a:t>[TYPE] [NAME]; </a:t>
            </a:r>
          </a:p>
          <a:p>
            <a:r>
              <a:rPr lang="zh-CN" altLang="en-US"/>
              <a:t>原始变量没有方法</a:t>
            </a:r>
            <a:r>
              <a:rPr lang="en-US" altLang="zh-CN"/>
              <a:t>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9036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C3D-D58C-40A6-A564-C55C56AC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Java</a:t>
            </a:r>
            <a:r>
              <a:rPr lang="zh-CN" altLang="en-US"/>
              <a:t>的变量类型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9E3E-6215-4D4A-864D-B4A8BB7D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对象</a:t>
            </a:r>
            <a:r>
              <a:rPr lang="en-US" altLang="zh-CN"/>
              <a:t> Object </a:t>
            </a:r>
          </a:p>
          <a:p>
            <a:pPr lvl="1"/>
            <a:r>
              <a:rPr lang="zh-CN" altLang="en-US"/>
              <a:t>对于中文使用者特别告示</a:t>
            </a:r>
            <a:r>
              <a:rPr lang="en-US" altLang="zh-CN"/>
              <a:t>: </a:t>
            </a:r>
            <a:r>
              <a:rPr lang="zh-CN" altLang="en-US"/>
              <a:t>对象和男女朋友是完全没有关系的</a:t>
            </a:r>
            <a:endParaRPr lang="en-US" altLang="zh-CN"/>
          </a:p>
          <a:p>
            <a:pPr lvl="1"/>
            <a:r>
              <a:rPr lang="zh-CN" altLang="en-US"/>
              <a:t>对象是一个东西的实例</a:t>
            </a:r>
            <a:r>
              <a:rPr lang="en-US" altLang="zh-CN"/>
              <a:t>, </a:t>
            </a:r>
            <a:r>
              <a:rPr lang="zh-CN" altLang="en-US"/>
              <a:t>可以是人</a:t>
            </a:r>
            <a:r>
              <a:rPr lang="en-US" altLang="zh-CN"/>
              <a:t>, </a:t>
            </a:r>
            <a:r>
              <a:rPr lang="zh-CN" altLang="en-US"/>
              <a:t>车</a:t>
            </a:r>
            <a:r>
              <a:rPr lang="en-US" altLang="zh-CN"/>
              <a:t>, </a:t>
            </a:r>
            <a:r>
              <a:rPr lang="zh-CN" altLang="en-US"/>
              <a:t>甚至是某些抽象事物</a:t>
            </a:r>
            <a:endParaRPr lang="en-US" altLang="zh-CN"/>
          </a:p>
          <a:p>
            <a:pPr lvl="1"/>
            <a:r>
              <a:rPr lang="zh-CN" altLang="en-US"/>
              <a:t>对象有自己的属性</a:t>
            </a:r>
            <a:r>
              <a:rPr lang="en-US" altLang="zh-CN"/>
              <a:t>(/</a:t>
            </a:r>
            <a:r>
              <a:rPr lang="zh-CN" altLang="en-US"/>
              <a:t>状态</a:t>
            </a:r>
            <a:r>
              <a:rPr lang="en-US" altLang="zh-CN"/>
              <a:t>), </a:t>
            </a:r>
            <a:r>
              <a:rPr lang="zh-CN" altLang="en-US"/>
              <a:t>行为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zh-CN" altLang="en-US" dirty="0"/>
              <a:t>象里的变量就是对象的属性</a:t>
            </a:r>
            <a:endParaRPr lang="en-US" altLang="zh-CN" dirty="0"/>
          </a:p>
          <a:p>
            <a:pPr lvl="2"/>
            <a:r>
              <a:rPr lang="en-US" altLang="zh-CN" dirty="0"/>
              <a:t>method</a:t>
            </a:r>
            <a:r>
              <a:rPr lang="zh-CN" altLang="en-US" dirty="0"/>
              <a:t>就是对象的行为</a:t>
            </a:r>
            <a:endParaRPr lang="en-US" altLang="zh-CN" dirty="0"/>
          </a:p>
          <a:p>
            <a:pPr lvl="3"/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中</a:t>
            </a:r>
            <a:r>
              <a:rPr lang="en-US" altLang="zh-CN"/>
              <a:t>function</a:t>
            </a:r>
            <a:r>
              <a:rPr lang="zh-CN" altLang="en-US"/>
              <a:t>非常相似</a:t>
            </a:r>
            <a:endParaRPr lang="en-US" altLang="zh-CN"/>
          </a:p>
          <a:p>
            <a:r>
              <a:rPr lang="zh-CN" altLang="en-US"/>
              <a:t>对象和类</a:t>
            </a:r>
            <a:r>
              <a:rPr lang="en-US" altLang="zh-CN"/>
              <a:t> Object and class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Java, </a:t>
            </a:r>
            <a:r>
              <a:rPr lang="zh-CN" altLang="en-US"/>
              <a:t>类是用于制作对象的蓝图</a:t>
            </a:r>
            <a:endParaRPr lang="en-US" altLang="zh-CN"/>
          </a:p>
          <a:p>
            <a:pPr lvl="2"/>
            <a:r>
              <a:rPr lang="en-US" altLang="zh-CN"/>
              <a:t>Class </a:t>
            </a:r>
            <a:r>
              <a:rPr lang="en-US" altLang="zh-CN" dirty="0"/>
              <a:t>is blue print for objects</a:t>
            </a:r>
          </a:p>
          <a:p>
            <a:pPr lvl="1"/>
            <a:r>
              <a:rPr lang="zh-CN" altLang="en-US"/>
              <a:t>对象是类的实例</a:t>
            </a:r>
            <a:endParaRPr lang="en-US" altLang="zh-CN"/>
          </a:p>
          <a:p>
            <a:pPr lvl="2"/>
            <a:r>
              <a:rPr lang="en-US" altLang="zh-CN"/>
              <a:t>Object </a:t>
            </a:r>
            <a:r>
              <a:rPr lang="en-US" altLang="zh-CN" dirty="0"/>
              <a:t>is instant of class</a:t>
            </a:r>
          </a:p>
        </p:txBody>
      </p:sp>
    </p:spTree>
    <p:extLst>
      <p:ext uri="{BB962C8B-B14F-4D97-AF65-F5344CB8AC3E}">
        <p14:creationId xmlns:p14="http://schemas.microsoft.com/office/powerpoint/2010/main" val="18935245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1C7-F882-4B00-8198-8E12D8B7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声明方法 </a:t>
            </a:r>
            <a:r>
              <a:rPr lang="en-US" altLang="zh-CN" dirty="0"/>
              <a:t>method declare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1FA4-105C-4C92-A739-15333CBB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和变量一样</a:t>
            </a:r>
            <a:r>
              <a:rPr lang="en-US" altLang="zh-CN" dirty="0"/>
              <a:t>,</a:t>
            </a:r>
            <a:r>
              <a:rPr lang="zh-CN" altLang="en-US" dirty="0"/>
              <a:t>方法也需要声明</a:t>
            </a:r>
            <a:endParaRPr lang="en-US" altLang="zh-CN" dirty="0"/>
          </a:p>
          <a:p>
            <a:r>
              <a:rPr lang="en-US" altLang="zh-CN" dirty="0"/>
              <a:t>[public/private/protected] [return type] [Method Name] ([parameter]){} </a:t>
            </a:r>
          </a:p>
          <a:p>
            <a:r>
              <a:rPr lang="zh-CN" altLang="en-US" dirty="0"/>
              <a:t>这里的</a:t>
            </a:r>
            <a:r>
              <a:rPr lang="en-US" altLang="zh-CN" dirty="0"/>
              <a:t>parameter</a:t>
            </a:r>
            <a:r>
              <a:rPr lang="zh-CN" altLang="en-US" dirty="0"/>
              <a:t>又叫参数</a:t>
            </a:r>
            <a:r>
              <a:rPr lang="en-US" altLang="zh-CN" dirty="0"/>
              <a:t>, </a:t>
            </a:r>
            <a:r>
              <a:rPr lang="zh-CN" altLang="en-US" dirty="0"/>
              <a:t>是方法传入值的地方</a:t>
            </a:r>
            <a:endParaRPr lang="en-US" altLang="zh-CN" dirty="0"/>
          </a:p>
          <a:p>
            <a:pPr lvl="1"/>
            <a:r>
              <a:rPr lang="zh-CN" altLang="en-US" dirty="0"/>
              <a:t>有参数方法</a:t>
            </a:r>
            <a:r>
              <a:rPr lang="en-US" altLang="zh-CN" dirty="0"/>
              <a:t>,</a:t>
            </a:r>
            <a:r>
              <a:rPr lang="zh-CN" altLang="en-US" dirty="0"/>
              <a:t>就是一定要有输入的方法</a:t>
            </a:r>
            <a:endParaRPr lang="en-US" altLang="zh-CN" dirty="0"/>
          </a:p>
          <a:p>
            <a:pPr lvl="1"/>
            <a:r>
              <a:rPr lang="zh-CN" altLang="en-US" dirty="0"/>
              <a:t>无参方法是就是不要有输入的方法</a:t>
            </a:r>
            <a:endParaRPr lang="en-US" altLang="zh-CN" dirty="0"/>
          </a:p>
          <a:p>
            <a:r>
              <a:rPr lang="zh-CN" altLang="en-US" dirty="0"/>
              <a:t>如果不需要返回值</a:t>
            </a:r>
            <a:r>
              <a:rPr lang="en-US" altLang="zh-CN" dirty="0"/>
              <a:t>, return type</a:t>
            </a:r>
            <a:r>
              <a:rPr lang="zh-CN" altLang="en-US" dirty="0"/>
              <a:t>使用</a:t>
            </a:r>
            <a:r>
              <a:rPr lang="en-US" altLang="zh-CN" dirty="0"/>
              <a:t>void</a:t>
            </a:r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CBA3-B257-4568-9773-19CEA11E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83" y="4972682"/>
            <a:ext cx="2453574" cy="7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547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0CF3-AB0F-478F-967D-3B260E76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来看一个对象的例子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96F11-BCE8-470E-9F75-6130C17D6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68" y="1517762"/>
            <a:ext cx="5462627" cy="2347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BDC71-F671-4233-88E8-EC3A17C5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36" y="1517762"/>
            <a:ext cx="3876703" cy="2266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4EF90-A0D2-491B-8995-1B0812D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81" y="4239145"/>
            <a:ext cx="5005424" cy="14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65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1389</Words>
  <Application>Microsoft Office PowerPoint</Application>
  <PresentationFormat>Widescreen</PresentationFormat>
  <Paragraphs>156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Theme</vt:lpstr>
      <vt:lpstr>Java 10分钟</vt:lpstr>
      <vt:lpstr>今天的内容</vt:lpstr>
      <vt:lpstr>关于Java</vt:lpstr>
      <vt:lpstr>开发环境与IDE</vt:lpstr>
      <vt:lpstr>Java的变量类型 (variable type)</vt:lpstr>
      <vt:lpstr>Java的变量类型</vt:lpstr>
      <vt:lpstr>Java的变量类型</vt:lpstr>
      <vt:lpstr>声明方法 method declare</vt:lpstr>
      <vt:lpstr>来看一个对象的例子</vt:lpstr>
      <vt:lpstr>对象 constructor 结构体</vt:lpstr>
      <vt:lpstr>Java的变量类型</vt:lpstr>
      <vt:lpstr>Java的变量类型</vt:lpstr>
      <vt:lpstr>Encapsulation 封装</vt:lpstr>
      <vt:lpstr>什么时候使用什么类型的封装</vt:lpstr>
      <vt:lpstr>Encapsulation 封装例子</vt:lpstr>
      <vt:lpstr>期中考要点 : UML – Class diagram </vt:lpstr>
      <vt:lpstr>继承 Inheritance </vt:lpstr>
      <vt:lpstr>关于继承的一些限制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Zeting Luo</cp:lastModifiedBy>
  <cp:revision>8</cp:revision>
  <dcterms:created xsi:type="dcterms:W3CDTF">2019-05-27T07:55:16Z</dcterms:created>
  <dcterms:modified xsi:type="dcterms:W3CDTF">2019-06-15T01:40:14Z</dcterms:modified>
</cp:coreProperties>
</file>