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8" r:id="rId4"/>
    <p:sldId id="260" r:id="rId5"/>
    <p:sldId id="259" r:id="rId6"/>
    <p:sldId id="278" r:id="rId7"/>
    <p:sldId id="271" r:id="rId8"/>
    <p:sldId id="280" r:id="rId9"/>
    <p:sldId id="262" r:id="rId10"/>
    <p:sldId id="264" r:id="rId11"/>
    <p:sldId id="273" r:id="rId12"/>
    <p:sldId id="279" r:id="rId13"/>
    <p:sldId id="267" r:id="rId14"/>
    <p:sldId id="269" r:id="rId15"/>
    <p:sldId id="261" r:id="rId16"/>
    <p:sldId id="281" r:id="rId17"/>
    <p:sldId id="274" r:id="rId18"/>
    <p:sldId id="282" r:id="rId19"/>
    <p:sldId id="283" r:id="rId20"/>
    <p:sldId id="285" r:id="rId21"/>
    <p:sldId id="28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W1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</a:t>
            </a:r>
            <a:r>
              <a:rPr lang="en-NZ" altLang="zh-CN" dirty="0"/>
              <a:t>-</a:t>
            </a:r>
            <a:r>
              <a:rPr lang="zh-CN" altLang="en-US" dirty="0"/>
              <a:t>对象变量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对象</a:t>
            </a:r>
            <a:r>
              <a:rPr lang="en-US" altLang="zh-CN" dirty="0"/>
              <a:t> Object </a:t>
            </a:r>
          </a:p>
          <a:p>
            <a:pPr lvl="1"/>
            <a:r>
              <a:rPr lang="zh-CN" altLang="en-US" dirty="0"/>
              <a:t>对象是一个东西的实例</a:t>
            </a:r>
            <a:r>
              <a:rPr lang="en-US" altLang="zh-CN" dirty="0"/>
              <a:t>, </a:t>
            </a:r>
            <a:r>
              <a:rPr lang="zh-CN" altLang="en-US" dirty="0"/>
              <a:t>可以是人</a:t>
            </a:r>
            <a:r>
              <a:rPr lang="en-US" altLang="zh-CN" dirty="0"/>
              <a:t>, </a:t>
            </a:r>
            <a:r>
              <a:rPr lang="zh-CN" altLang="en-US" dirty="0"/>
              <a:t>车</a:t>
            </a:r>
            <a:r>
              <a:rPr lang="en-US" altLang="zh-CN" dirty="0"/>
              <a:t>, </a:t>
            </a:r>
            <a:r>
              <a:rPr lang="zh-CN" altLang="en-US" dirty="0"/>
              <a:t>甚至是某些抽象事物</a:t>
            </a:r>
            <a:endParaRPr lang="en-US" altLang="zh-CN" dirty="0"/>
          </a:p>
          <a:p>
            <a:pPr lvl="1"/>
            <a:r>
              <a:rPr lang="zh-CN" altLang="en-US" dirty="0"/>
              <a:t>对象有自己的属性</a:t>
            </a:r>
            <a:r>
              <a:rPr lang="en-US" altLang="zh-CN" dirty="0"/>
              <a:t>(/</a:t>
            </a:r>
            <a:r>
              <a:rPr lang="zh-CN" altLang="en-US" dirty="0"/>
              <a:t>状态</a:t>
            </a:r>
            <a:r>
              <a:rPr lang="en-US" altLang="zh-CN" dirty="0"/>
              <a:t>), </a:t>
            </a:r>
            <a:r>
              <a:rPr lang="zh-CN" altLang="en-US" dirty="0"/>
              <a:t>行为</a:t>
            </a:r>
            <a:endParaRPr lang="en-US" altLang="zh-CN" dirty="0"/>
          </a:p>
          <a:p>
            <a:pPr lvl="2"/>
            <a:r>
              <a:rPr lang="zh-CN" altLang="en-US" dirty="0"/>
              <a:t>对象里的变量就是对象的属性</a:t>
            </a:r>
            <a:endParaRPr lang="en-US" altLang="zh-CN" dirty="0"/>
          </a:p>
          <a:p>
            <a:pPr lvl="2"/>
            <a:r>
              <a:rPr lang="en-US" altLang="zh-CN" dirty="0"/>
              <a:t>method</a:t>
            </a:r>
            <a:r>
              <a:rPr lang="zh-CN" altLang="en-US" dirty="0"/>
              <a:t>就是对象的行为</a:t>
            </a:r>
            <a:endParaRPr lang="en-US" altLang="zh-CN" dirty="0"/>
          </a:p>
          <a:p>
            <a:pPr lvl="3"/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/>
              <a:t>function</a:t>
            </a:r>
            <a:r>
              <a:rPr lang="zh-CN" altLang="en-US" dirty="0"/>
              <a:t>非常相似</a:t>
            </a:r>
            <a:endParaRPr lang="en-US" altLang="zh-CN" dirty="0"/>
          </a:p>
          <a:p>
            <a:r>
              <a:rPr lang="zh-CN" altLang="en-US" dirty="0"/>
              <a:t>对象和类</a:t>
            </a:r>
            <a:r>
              <a:rPr lang="en-US" altLang="zh-CN" dirty="0"/>
              <a:t> Object and class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Java, </a:t>
            </a:r>
            <a:r>
              <a:rPr lang="zh-CN" altLang="en-US" dirty="0"/>
              <a:t>类是用于制作对象的蓝图</a:t>
            </a:r>
            <a:endParaRPr lang="en-US" altLang="zh-CN" dirty="0"/>
          </a:p>
          <a:p>
            <a:pPr lvl="2"/>
            <a:r>
              <a:rPr lang="en-US" altLang="zh-CN" dirty="0"/>
              <a:t>Class is blue print for objects</a:t>
            </a:r>
          </a:p>
          <a:p>
            <a:pPr lvl="1"/>
            <a:r>
              <a:rPr lang="zh-CN" altLang="en-US" dirty="0"/>
              <a:t>对象是类的实例</a:t>
            </a:r>
            <a:endParaRPr lang="en-US" altLang="zh-CN" dirty="0"/>
          </a:p>
          <a:p>
            <a:pPr lvl="2"/>
            <a:r>
              <a:rPr lang="en-US" altLang="zh-CN" dirty="0"/>
              <a:t>Object is instant of class</a:t>
            </a:r>
          </a:p>
        </p:txBody>
      </p:sp>
    </p:spTree>
    <p:extLst>
      <p:ext uri="{BB962C8B-B14F-4D97-AF65-F5344CB8AC3E}">
        <p14:creationId xmlns:p14="http://schemas.microsoft.com/office/powerpoint/2010/main" val="18935245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ED2A-BCFA-40BC-B3F7-EA404B18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对象 </a:t>
            </a:r>
            <a:r>
              <a:rPr lang="en-US" altLang="zh-CN" dirty="0"/>
              <a:t>constructor </a:t>
            </a:r>
            <a:r>
              <a:rPr lang="zh-CN" altLang="en-US" dirty="0"/>
              <a:t>结构体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7109-9EEB-43FD-A516-C6FCB6A4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 </a:t>
            </a:r>
            <a:r>
              <a:rPr lang="en-US" altLang="zh-CN" dirty="0"/>
              <a:t>constructor</a:t>
            </a:r>
          </a:p>
          <a:p>
            <a:pPr lvl="1"/>
            <a:r>
              <a:rPr lang="zh-CN" altLang="en-US" dirty="0"/>
              <a:t>非常类似于</a:t>
            </a:r>
            <a:r>
              <a:rPr lang="en-US" altLang="zh-CN" dirty="0"/>
              <a:t>method </a:t>
            </a:r>
            <a:r>
              <a:rPr lang="zh-CN" altLang="en-US" dirty="0"/>
              <a:t>但是没有返回类型</a:t>
            </a:r>
            <a:endParaRPr lang="en-US" altLang="zh-CN" dirty="0"/>
          </a:p>
          <a:p>
            <a:pPr lvl="1"/>
            <a:r>
              <a:rPr lang="zh-CN" altLang="en-US" dirty="0"/>
              <a:t>明明需要和类相同</a:t>
            </a:r>
            <a:endParaRPr lang="en-US" altLang="zh-CN" dirty="0"/>
          </a:p>
          <a:p>
            <a:pPr lvl="1"/>
            <a:r>
              <a:rPr lang="zh-CN" altLang="en-US" dirty="0"/>
              <a:t>相当于类的出厂配置</a:t>
            </a:r>
            <a:endParaRPr lang="en-US" altLang="zh-CN" dirty="0"/>
          </a:p>
          <a:p>
            <a:pPr lvl="1"/>
            <a:r>
              <a:rPr lang="zh-CN" altLang="en-US" dirty="0"/>
              <a:t>可以带参数</a:t>
            </a:r>
            <a:r>
              <a:rPr lang="en-US" altLang="zh-CN" dirty="0"/>
              <a:t>, </a:t>
            </a:r>
            <a:r>
              <a:rPr lang="zh-CN" altLang="en-US" dirty="0"/>
              <a:t>也可以无参数</a:t>
            </a:r>
            <a:r>
              <a:rPr lang="en-US" altLang="zh-CN" dirty="0"/>
              <a:t>, </a:t>
            </a:r>
            <a:r>
              <a:rPr lang="zh-CN" altLang="en-US" dirty="0"/>
              <a:t>在没有指定的情况下</a:t>
            </a:r>
            <a:r>
              <a:rPr lang="en-US" altLang="zh-CN" dirty="0"/>
              <a:t>, </a:t>
            </a:r>
            <a:r>
              <a:rPr lang="zh-CN" altLang="en-US" dirty="0"/>
              <a:t>系统自带一个无参数的结构体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272C2-6184-4E55-83FE-3A33A9A8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50" y="3869685"/>
            <a:ext cx="3965463" cy="25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14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</a:t>
            </a:r>
            <a:r>
              <a:rPr lang="en-NZ" altLang="zh-CN" dirty="0"/>
              <a:t>-</a:t>
            </a:r>
            <a:r>
              <a:rPr lang="zh-CN" altLang="en-US" dirty="0"/>
              <a:t>对象变量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对象的一些常用方法</a:t>
            </a:r>
            <a:endParaRPr lang="en-NZ" altLang="zh-CN" dirty="0"/>
          </a:p>
          <a:p>
            <a:pPr lvl="1"/>
            <a:r>
              <a:rPr lang="en-NZ" altLang="zh-CN" dirty="0" err="1"/>
              <a:t>toString</a:t>
            </a:r>
            <a:r>
              <a:rPr lang="en-NZ" altLang="zh-CN" dirty="0"/>
              <a:t>()</a:t>
            </a:r>
          </a:p>
          <a:p>
            <a:pPr lvl="2"/>
            <a:r>
              <a:rPr lang="zh-CN" altLang="en-US" dirty="0"/>
              <a:t>返还一个代表这个对象的字符串</a:t>
            </a:r>
            <a:endParaRPr lang="en-NZ" altLang="zh-CN" dirty="0"/>
          </a:p>
          <a:p>
            <a:pPr lvl="1"/>
            <a:r>
              <a:rPr lang="en-NZ" altLang="zh-CN" dirty="0"/>
              <a:t>equals(Object </a:t>
            </a:r>
            <a:r>
              <a:rPr lang="en-NZ" altLang="zh-CN" dirty="0" err="1"/>
              <a:t>obj</a:t>
            </a:r>
            <a:r>
              <a:rPr lang="en-NZ" altLang="zh-CN" dirty="0"/>
              <a:t>)</a:t>
            </a:r>
          </a:p>
          <a:p>
            <a:pPr lvl="2"/>
            <a:r>
              <a:rPr lang="zh-CN" altLang="en-US" dirty="0"/>
              <a:t>对比另外一个时候等于这个对象</a:t>
            </a:r>
            <a:endParaRPr lang="en-NZ" altLang="zh-CN" dirty="0"/>
          </a:p>
          <a:p>
            <a:r>
              <a:rPr lang="zh-CN" altLang="en-US" dirty="0"/>
              <a:t>常用的接口（</a:t>
            </a:r>
            <a:r>
              <a:rPr lang="en-NZ" altLang="zh-CN" dirty="0"/>
              <a:t>interface</a:t>
            </a:r>
            <a:r>
              <a:rPr lang="zh-CN" altLang="en-US" dirty="0"/>
              <a:t>）</a:t>
            </a:r>
            <a:endParaRPr lang="en-NZ" altLang="zh-CN" dirty="0"/>
          </a:p>
          <a:p>
            <a:pPr lvl="1"/>
            <a:r>
              <a:rPr lang="en-NZ" altLang="zh-CN" dirty="0" err="1"/>
              <a:t>CompareTo</a:t>
            </a:r>
            <a:r>
              <a:rPr lang="en-NZ" altLang="zh-CN" dirty="0"/>
              <a:t>&lt;T&gt;</a:t>
            </a:r>
            <a:r>
              <a:rPr lang="zh-CN" altLang="en-US" dirty="0"/>
              <a:t>：可比较的</a:t>
            </a:r>
            <a:endParaRPr lang="en-NZ" altLang="zh-CN" dirty="0"/>
          </a:p>
          <a:p>
            <a:pPr lvl="2"/>
            <a:r>
              <a:rPr lang="en-NZ" altLang="zh-CN" dirty="0" err="1"/>
              <a:t>compareTo</a:t>
            </a:r>
            <a:r>
              <a:rPr lang="en-NZ" altLang="zh-CN" dirty="0"/>
              <a:t>(T o)</a:t>
            </a:r>
          </a:p>
          <a:p>
            <a:pPr lvl="3"/>
            <a:r>
              <a:rPr lang="zh-CN" altLang="en-US" dirty="0"/>
              <a:t>比较两个对象， 若相等返回</a:t>
            </a:r>
            <a:r>
              <a:rPr lang="en-US" altLang="zh-CN" dirty="0"/>
              <a:t>0</a:t>
            </a:r>
            <a:r>
              <a:rPr lang="zh-CN" altLang="en-US" dirty="0"/>
              <a:t>， 大于返回正值，小于返回负值</a:t>
            </a:r>
            <a:endParaRPr lang="en-NZ" altLang="zh-CN" dirty="0"/>
          </a:p>
          <a:p>
            <a:pPr lvl="2"/>
            <a:endParaRPr lang="en-NZ" altLang="zh-CN" dirty="0"/>
          </a:p>
          <a:p>
            <a:pPr lvl="2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0270982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E7C4-2156-4B9F-A0C5-2FBC0259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r>
              <a:rPr lang="zh-CN" altLang="en-US" dirty="0"/>
              <a:t>封装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A1FA-60C1-4904-B31A-020A7173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基本上是期中考必考的考点</a:t>
            </a:r>
            <a:endParaRPr lang="en-US" altLang="zh-CN" dirty="0"/>
          </a:p>
          <a:p>
            <a:r>
              <a:rPr lang="zh-CN" altLang="en-US" dirty="0"/>
              <a:t>封装可以保证对象内容的安全</a:t>
            </a:r>
            <a:endParaRPr lang="en-US" altLang="zh-CN" dirty="0"/>
          </a:p>
          <a:p>
            <a:pPr lvl="1"/>
            <a:r>
              <a:rPr lang="zh-CN" altLang="en-US" dirty="0"/>
              <a:t>一共三种</a:t>
            </a:r>
            <a:endParaRPr lang="en-US" altLang="zh-CN" dirty="0"/>
          </a:p>
          <a:p>
            <a:pPr lvl="2"/>
            <a:r>
              <a:rPr lang="en-US" altLang="zh-CN" b="1" i="1" dirty="0"/>
              <a:t>private </a:t>
            </a:r>
          </a:p>
          <a:p>
            <a:pPr lvl="2"/>
            <a:r>
              <a:rPr lang="en-NZ" b="1" i="1" dirty="0"/>
              <a:t>public</a:t>
            </a:r>
          </a:p>
          <a:p>
            <a:pPr lvl="2"/>
            <a:r>
              <a:rPr lang="en-NZ" dirty="0"/>
              <a:t>protected</a:t>
            </a:r>
          </a:p>
          <a:p>
            <a:r>
              <a:rPr lang="zh-CN" altLang="en-US" dirty="0"/>
              <a:t>封装决定了内容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, </a:t>
            </a:r>
            <a:r>
              <a:rPr lang="zh-CN" altLang="en-US" dirty="0"/>
              <a:t>或者是方法</a:t>
            </a:r>
            <a:r>
              <a:rPr lang="en-US" altLang="zh-CN" dirty="0"/>
              <a:t>),</a:t>
            </a:r>
            <a:r>
              <a:rPr lang="zh-CN" altLang="en-US" dirty="0"/>
              <a:t>能被访问的范围</a:t>
            </a:r>
            <a:endParaRPr lang="en-NZ" altLang="zh-CN" dirty="0"/>
          </a:p>
          <a:p>
            <a:pPr lvl="1"/>
            <a:r>
              <a:rPr lang="en-US" dirty="0"/>
              <a:t>Encapsulation designed the scope of the variable or method</a:t>
            </a:r>
          </a:p>
          <a:p>
            <a:r>
              <a:rPr lang="en-US" altLang="zh-CN" dirty="0"/>
              <a:t>public </a:t>
            </a:r>
            <a:r>
              <a:rPr lang="zh-CN" altLang="en-US" dirty="0"/>
              <a:t>哪里都可以用</a:t>
            </a:r>
            <a:r>
              <a:rPr lang="en-US" altLang="zh-CN" dirty="0"/>
              <a:t>, private</a:t>
            </a:r>
            <a:r>
              <a:rPr lang="zh-CN" altLang="en-US" dirty="0"/>
              <a:t> 只有在自己的类中才可用</a:t>
            </a:r>
            <a:r>
              <a:rPr lang="en-US" altLang="zh-CN" dirty="0"/>
              <a:t>, protected </a:t>
            </a:r>
            <a:r>
              <a:rPr lang="zh-CN" altLang="en-US" dirty="0"/>
              <a:t>在同一</a:t>
            </a:r>
            <a:r>
              <a:rPr lang="en-US" altLang="zh-CN" dirty="0"/>
              <a:t>package</a:t>
            </a:r>
            <a:r>
              <a:rPr lang="zh-CN" altLang="en-US" dirty="0"/>
              <a:t>类都可以用</a:t>
            </a:r>
            <a:endParaRPr lang="en-US" altLang="zh-CN" dirty="0"/>
          </a:p>
          <a:p>
            <a:pPr lvl="1"/>
            <a:endParaRPr lang="en-NZ" dirty="0"/>
          </a:p>
          <a:p>
            <a:pPr marL="914400" lvl="2" indent="0">
              <a:buNone/>
            </a:pPr>
            <a:endParaRPr lang="en-NZ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575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D62B-9740-44D8-88E9-FD45C18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什么时候使用什么类型的封装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20F5-B581-42FC-997E-9A033D5A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除非必要</a:t>
            </a:r>
            <a:r>
              <a:rPr lang="en-US" altLang="zh-CN" dirty="0"/>
              <a:t>, </a:t>
            </a:r>
            <a:r>
              <a:rPr lang="zh-CN" altLang="en-US" dirty="0"/>
              <a:t>不然不与访问</a:t>
            </a:r>
            <a:endParaRPr lang="en-US" altLang="zh-CN" dirty="0"/>
          </a:p>
          <a:p>
            <a:r>
              <a:rPr lang="zh-CN" altLang="en-US" dirty="0"/>
              <a:t>这就意味着很多地方都得使用</a:t>
            </a:r>
            <a:r>
              <a:rPr lang="en-US" altLang="zh-CN" dirty="0"/>
              <a:t>private</a:t>
            </a:r>
          </a:p>
          <a:p>
            <a:endParaRPr lang="en-US" altLang="zh-CN" dirty="0"/>
          </a:p>
          <a:p>
            <a:r>
              <a:rPr lang="en-US" altLang="zh-CN" dirty="0"/>
              <a:t>Getter, Setter</a:t>
            </a:r>
            <a:r>
              <a:rPr lang="zh-CN" altLang="en-US" dirty="0"/>
              <a:t>可以用于间接调用封装的变量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B510F-D1A1-47C7-85EA-DF90212F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98" y="3924284"/>
            <a:ext cx="4867311" cy="22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63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562-18EE-4D63-A4D0-3CACAC7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 </a:t>
            </a:r>
            <a:r>
              <a:rPr lang="en-US" altLang="zh-CN" dirty="0"/>
              <a:t>Inheritance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49E1-D280-49A7-867C-D032C3B7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子类</a:t>
            </a:r>
            <a:r>
              <a:rPr lang="en-US" altLang="zh-CN" dirty="0"/>
              <a:t>(sub-class)</a:t>
            </a:r>
            <a:r>
              <a:rPr lang="zh-CN" altLang="en-US" dirty="0"/>
              <a:t>可以继承父类</a:t>
            </a:r>
            <a:r>
              <a:rPr lang="en-US" altLang="zh-CN" dirty="0"/>
              <a:t>(super-class)</a:t>
            </a:r>
            <a:r>
              <a:rPr lang="zh-CN" altLang="en-US" dirty="0"/>
              <a:t>的属性和方法</a:t>
            </a:r>
            <a:endParaRPr lang="en-US" altLang="zh-CN" dirty="0"/>
          </a:p>
          <a:p>
            <a:pPr lvl="1"/>
            <a:r>
              <a:rPr lang="zh-CN" altLang="en-US" dirty="0"/>
              <a:t>除了</a:t>
            </a:r>
            <a:r>
              <a:rPr lang="en-US" altLang="zh-CN" dirty="0"/>
              <a:t>private</a:t>
            </a:r>
            <a:r>
              <a:rPr lang="zh-CN" altLang="en-US" dirty="0"/>
              <a:t>变量</a:t>
            </a:r>
            <a:r>
              <a:rPr lang="en-US" altLang="zh-CN" dirty="0"/>
              <a:t>,</a:t>
            </a:r>
            <a:r>
              <a:rPr lang="zh-CN" altLang="en-US" dirty="0"/>
              <a:t>或者方法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这样子类就可以具有类似父类的行为</a:t>
            </a:r>
            <a:r>
              <a:rPr lang="en-US" altLang="zh-CN" dirty="0"/>
              <a:t>, </a:t>
            </a:r>
            <a:r>
              <a:rPr lang="zh-CN" altLang="en-US" dirty="0"/>
              <a:t>而且节省非常非常多代码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父类可以有多个子类</a:t>
            </a:r>
            <a:r>
              <a:rPr lang="en-US" altLang="zh-CN" dirty="0"/>
              <a:t>,  </a:t>
            </a:r>
            <a:r>
              <a:rPr lang="zh-CN" altLang="en-US" dirty="0"/>
              <a:t>但是子类只能有一个父类</a:t>
            </a:r>
            <a:endParaRPr lang="en-US" altLang="zh-CN" dirty="0"/>
          </a:p>
          <a:p>
            <a:pPr lvl="1"/>
            <a:r>
              <a:rPr lang="zh-CN" altLang="en-US" dirty="0"/>
              <a:t>声明继承</a:t>
            </a:r>
            <a:r>
              <a:rPr lang="en-US" altLang="zh-CN" dirty="0"/>
              <a:t>: class [</a:t>
            </a:r>
            <a:r>
              <a:rPr lang="en-US" altLang="zh-CN" dirty="0" err="1"/>
              <a:t>ClassName</a:t>
            </a:r>
            <a:r>
              <a:rPr lang="en-US" altLang="zh-CN" dirty="0"/>
              <a:t>] extends [super-class]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子类必须继承父类未完成的事情</a:t>
            </a:r>
            <a:endParaRPr lang="en-NZ" altLang="zh-CN" dirty="0"/>
          </a:p>
          <a:p>
            <a:pPr lvl="1"/>
            <a:r>
              <a:rPr lang="zh-CN" altLang="en-US" dirty="0"/>
              <a:t>如果父类是抽象类，子类不是抽象类</a:t>
            </a:r>
            <a:endParaRPr lang="en-NZ" altLang="zh-CN" dirty="0"/>
          </a:p>
          <a:p>
            <a:pPr lvl="2"/>
            <a:r>
              <a:rPr lang="zh-CN" altLang="en-US" dirty="0"/>
              <a:t>那么子类就实现父类中的抽象方法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5427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ED2A-BCFA-40BC-B3F7-EA404B18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继承时的结构体（</a:t>
            </a:r>
            <a:r>
              <a:rPr lang="en-US" altLang="zh-CN" dirty="0"/>
              <a:t> constructor 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7109-9EEB-43FD-A516-C6FCB6A4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若使用无参数结构体的时候</a:t>
            </a:r>
            <a:endParaRPr lang="en-NZ" altLang="zh-CN" dirty="0"/>
          </a:p>
          <a:p>
            <a:pPr lvl="1"/>
            <a:r>
              <a:rPr lang="zh-CN" altLang="en-US" dirty="0"/>
              <a:t>无论写不写都会自带一个</a:t>
            </a:r>
            <a:r>
              <a:rPr lang="en-NZ" altLang="zh-CN" dirty="0"/>
              <a:t>super</a:t>
            </a:r>
            <a:r>
              <a:rPr lang="zh-CN" altLang="en-US" dirty="0"/>
              <a:t>（）在第一行</a:t>
            </a:r>
            <a:endParaRPr lang="en-NZ" altLang="zh-CN" dirty="0"/>
          </a:p>
          <a:p>
            <a:pPr lvl="1"/>
            <a:r>
              <a:rPr lang="zh-CN" altLang="en-US" dirty="0"/>
              <a:t>但是如果要调用有参数的父类结构体，就需要在结构体的第一行使用</a:t>
            </a:r>
            <a:r>
              <a:rPr lang="en-US" altLang="zh-CN" dirty="0"/>
              <a:t>super(</a:t>
            </a:r>
            <a:r>
              <a:rPr lang="en-US" altLang="zh-CN" dirty="0" err="1"/>
              <a:t>xxx,xxx</a:t>
            </a:r>
            <a:r>
              <a:rPr lang="en-US" altLang="zh-CN" dirty="0"/>
              <a:t>,…)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07272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656C-714C-47FD-8EBF-701B15B9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关于继承的一些限制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4158-5E9A-427D-BEB6-D0F6D4A7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父类中</a:t>
            </a:r>
            <a:r>
              <a:rPr lang="en-US" altLang="zh-CN" dirty="0"/>
              <a:t>, private</a:t>
            </a:r>
            <a:r>
              <a:rPr lang="zh-CN" altLang="en-US" dirty="0"/>
              <a:t>的东西都不能直接访问</a:t>
            </a:r>
            <a:endParaRPr lang="en-US" altLang="zh-CN" dirty="0"/>
          </a:p>
          <a:p>
            <a:r>
              <a:rPr lang="zh-CN" altLang="en-US" dirty="0"/>
              <a:t>父类必须带有无参数的结构体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不能多重继承</a:t>
            </a:r>
            <a:r>
              <a:rPr lang="en-US" altLang="zh-CN" dirty="0"/>
              <a:t>, </a:t>
            </a:r>
            <a:r>
              <a:rPr lang="zh-CN" altLang="en-US" dirty="0"/>
              <a:t>一次只能继承一个父类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538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BD87-E61F-435E-90B2-582E5616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运算逻辑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3DB9-DAD6-4C7E-803B-DE5CFE0F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if-[if else]-else</a:t>
            </a:r>
          </a:p>
          <a:p>
            <a:pPr lvl="1"/>
            <a:r>
              <a:rPr lang="zh-CN" altLang="en-US" dirty="0"/>
              <a:t>如果（某个条件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NZ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-X</a:t>
            </a:r>
          </a:p>
          <a:p>
            <a:pPr lvl="1"/>
            <a:r>
              <a:rPr lang="zh-CN" altLang="en-US" dirty="0"/>
              <a:t>又如果（</a:t>
            </a:r>
            <a:r>
              <a:rPr lang="en-US" altLang="zh-CN" dirty="0"/>
              <a:t>A</a:t>
            </a:r>
            <a:r>
              <a:rPr lang="zh-CN" altLang="en-US" dirty="0"/>
              <a:t>没有达成，另外一个条件）</a:t>
            </a:r>
            <a:endParaRPr lang="en-NZ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-Y</a:t>
            </a:r>
          </a:p>
          <a:p>
            <a:pPr lvl="1"/>
            <a:r>
              <a:rPr lang="zh-CN" altLang="en-US" dirty="0"/>
              <a:t>但是所有条件都没有达成</a:t>
            </a:r>
            <a:endParaRPr lang="en-NZ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-E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178857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BD87-E61F-435E-90B2-582E5616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运算逻辑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3DB9-DAD6-4C7E-803B-DE5CFE0F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Switch(</a:t>
            </a:r>
            <a:r>
              <a:rPr lang="zh-CN" altLang="en-US" dirty="0"/>
              <a:t>变量</a:t>
            </a:r>
            <a:r>
              <a:rPr lang="en-US" altLang="zh-CN" dirty="0"/>
              <a:t>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case</a:t>
            </a:r>
            <a:r>
              <a:rPr lang="en-NZ" dirty="0">
                <a:sym typeface="Wingdings" panose="05000000000000000000" pitchFamily="2" charset="2"/>
              </a:rPr>
              <a:t>(x)</a:t>
            </a:r>
          </a:p>
          <a:p>
            <a:pPr lvl="1"/>
            <a:r>
              <a:rPr lang="en-NZ" dirty="0">
                <a:sym typeface="Wingdings" panose="05000000000000000000" pitchFamily="2" charset="2"/>
              </a:rPr>
              <a:t>case(y)</a:t>
            </a:r>
          </a:p>
          <a:p>
            <a:pPr lvl="1"/>
            <a:r>
              <a:rPr lang="en-NZ" dirty="0">
                <a:sym typeface="Wingdings" panose="05000000000000000000" pitchFamily="2" charset="2"/>
              </a:rPr>
              <a:t>default</a:t>
            </a:r>
            <a:endParaRPr lang="en-US" dirty="0"/>
          </a:p>
          <a:p>
            <a:pPr lvl="1"/>
            <a:r>
              <a:rPr lang="zh-CN" altLang="en-US" dirty="0"/>
              <a:t>如果变量</a:t>
            </a:r>
            <a:r>
              <a:rPr lang="en-US" altLang="zh-CN" dirty="0"/>
              <a:t>A</a:t>
            </a:r>
            <a:r>
              <a:rPr lang="zh-CN" altLang="en-US" dirty="0"/>
              <a:t>的值为</a:t>
            </a:r>
            <a:r>
              <a:rPr lang="en-US" altLang="zh-CN" dirty="0"/>
              <a:t>x</a:t>
            </a:r>
            <a:endParaRPr lang="en-NZ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-X</a:t>
            </a:r>
          </a:p>
          <a:p>
            <a:pPr lvl="1"/>
            <a:r>
              <a:rPr lang="zh-CN" altLang="en-US" dirty="0"/>
              <a:t>如果变量</a:t>
            </a:r>
            <a:r>
              <a:rPr lang="en-US" altLang="zh-CN" dirty="0"/>
              <a:t>A</a:t>
            </a:r>
            <a:r>
              <a:rPr lang="zh-CN" altLang="en-US" dirty="0"/>
              <a:t>的值为</a:t>
            </a:r>
            <a:r>
              <a:rPr lang="en-US" altLang="zh-CN" dirty="0"/>
              <a:t>y</a:t>
            </a:r>
            <a:endParaRPr lang="en-NZ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-Y</a:t>
            </a:r>
          </a:p>
          <a:p>
            <a:pPr lvl="1"/>
            <a:r>
              <a:rPr lang="zh-CN" altLang="en-US" dirty="0"/>
              <a:t>但是所有条件都没有达成</a:t>
            </a:r>
            <a:endParaRPr lang="en-NZ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-D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要注意的是 如不使用</a:t>
            </a:r>
            <a:r>
              <a:rPr lang="en-US" altLang="zh-CN" dirty="0"/>
              <a:t>break</a:t>
            </a:r>
            <a:r>
              <a:rPr lang="zh-CN" altLang="en-US" dirty="0"/>
              <a:t>的话， 就会一直执行下去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7535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041-E947-47C6-80C7-56417BEE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第一周！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911-22C4-43E7-BED3-BD219D52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主要是复习一下</a:t>
            </a:r>
            <a:r>
              <a:rPr lang="en-US" altLang="zh-CN" dirty="0"/>
              <a:t>P2</a:t>
            </a:r>
            <a:r>
              <a:rPr lang="zh-CN" altLang="en-US" dirty="0"/>
              <a:t>教过的内容（不包括</a:t>
            </a:r>
            <a:r>
              <a:rPr lang="en-US" altLang="zh-CN" dirty="0"/>
              <a:t>GUI</a:t>
            </a:r>
            <a:r>
              <a:rPr lang="zh-CN" altLang="en-US" dirty="0"/>
              <a:t>部分）</a:t>
            </a:r>
            <a:endParaRPr lang="en-NZ" altLang="zh-CN" dirty="0"/>
          </a:p>
          <a:p>
            <a:pPr lvl="1"/>
            <a:r>
              <a:rPr lang="zh-CN" altLang="en-US" dirty="0"/>
              <a:t>基础变量类型</a:t>
            </a:r>
            <a:endParaRPr lang="en-NZ" altLang="zh-CN" dirty="0"/>
          </a:p>
          <a:p>
            <a:pPr lvl="1"/>
            <a:r>
              <a:rPr lang="zh-CN" altLang="en-US" dirty="0"/>
              <a:t>类与对象</a:t>
            </a:r>
            <a:endParaRPr lang="en-NZ" altLang="zh-CN" dirty="0"/>
          </a:p>
          <a:p>
            <a:pPr lvl="1"/>
            <a:r>
              <a:rPr lang="zh-CN" altLang="en-US" dirty="0"/>
              <a:t>数组</a:t>
            </a:r>
            <a:endParaRPr lang="en-NZ" altLang="zh-CN" dirty="0"/>
          </a:p>
          <a:p>
            <a:pPr lvl="1"/>
            <a:r>
              <a:rPr lang="zh-CN" altLang="en-US" dirty="0"/>
              <a:t>运算逻辑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798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BD87-E61F-435E-90B2-582E5616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运算逻辑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3DB9-DAD6-4C7E-803B-DE5CFE0F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（</a:t>
            </a:r>
            <a:r>
              <a:rPr lang="en-NZ" altLang="zh-CN" dirty="0"/>
              <a:t>condition)</a:t>
            </a:r>
          </a:p>
          <a:p>
            <a:endParaRPr lang="en-NZ" altLang="zh-CN" dirty="0"/>
          </a:p>
          <a:p>
            <a:r>
              <a:rPr lang="en-NZ" altLang="zh-CN" dirty="0"/>
              <a:t>do….while(condition)</a:t>
            </a:r>
          </a:p>
          <a:p>
            <a:endParaRPr lang="en-NZ" altLang="zh-CN" dirty="0"/>
          </a:p>
          <a:p>
            <a:endParaRPr lang="en-NZ" altLang="zh-CN" dirty="0"/>
          </a:p>
          <a:p>
            <a:r>
              <a:rPr lang="zh-CN" altLang="en-US" dirty="0"/>
              <a:t>在某些情况下</a:t>
            </a:r>
            <a:r>
              <a:rPr lang="en-NZ" altLang="zh-CN" dirty="0"/>
              <a:t>while(true)</a:t>
            </a:r>
            <a:r>
              <a:rPr lang="zh-CN" altLang="en-US" dirty="0"/>
              <a:t>会很好用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3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BD87-E61F-435E-90B2-582E5616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运算逻辑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3DB9-DAD6-4C7E-803B-DE5CFE0F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（</a:t>
            </a:r>
            <a:r>
              <a:rPr lang="en-NZ" altLang="zh-CN" dirty="0"/>
              <a:t>type; condition; operation</a:t>
            </a:r>
            <a:r>
              <a:rPr lang="zh-CN" altLang="en-US" dirty="0"/>
              <a:t>）</a:t>
            </a:r>
            <a:endParaRPr lang="en-NZ" altLang="zh-CN" dirty="0"/>
          </a:p>
          <a:p>
            <a:endParaRPr lang="en-NZ" altLang="zh-CN" dirty="0"/>
          </a:p>
          <a:p>
            <a:r>
              <a:rPr lang="en-US" altLang="zh-CN" dirty="0"/>
              <a:t>for(type </a:t>
            </a:r>
            <a:r>
              <a:rPr lang="en-US" altLang="zh-CN" dirty="0" err="1"/>
              <a:t>varName</a:t>
            </a:r>
            <a:r>
              <a:rPr lang="en-US" altLang="zh-CN" dirty="0"/>
              <a:t> : collection)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94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3301-93D3-49C4-8ADA-3005F97C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第一周就到这里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98A8-AAEB-4684-8368-4DACC35B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问题时间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87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我们所使用的开发环境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JDK1.8</a:t>
            </a:r>
            <a:endParaRPr lang="en-NZ" altLang="zh-CN" dirty="0"/>
          </a:p>
          <a:p>
            <a:r>
              <a:rPr lang="zh-CN" altLang="en-US" dirty="0"/>
              <a:t>我们写代码会使用</a:t>
            </a:r>
            <a:r>
              <a:rPr lang="en-US" altLang="zh-CN" dirty="0"/>
              <a:t>Eclipse</a:t>
            </a:r>
          </a:p>
          <a:p>
            <a:pPr lvl="1"/>
            <a:r>
              <a:rPr lang="zh-CN" altLang="en-US" dirty="0"/>
              <a:t>但是交作业之前会使用</a:t>
            </a:r>
            <a:r>
              <a:rPr lang="en-US" altLang="zh-CN" dirty="0" err="1"/>
              <a:t>Netbeans</a:t>
            </a:r>
            <a:r>
              <a:rPr lang="zh-CN" altLang="en-US" dirty="0"/>
              <a:t>做测试</a:t>
            </a:r>
            <a:endParaRPr lang="en-NZ" altLang="zh-CN" dirty="0"/>
          </a:p>
          <a:p>
            <a:r>
              <a:rPr lang="zh-CN" altLang="en-US" dirty="0"/>
              <a:t>我们会使用</a:t>
            </a:r>
            <a:r>
              <a:rPr lang="en-US" altLang="zh-CN" dirty="0"/>
              <a:t>GitHub</a:t>
            </a:r>
            <a:r>
              <a:rPr lang="zh-CN" altLang="en-US" dirty="0"/>
              <a:t>进行版本控制</a:t>
            </a:r>
            <a:endParaRPr lang="en-US" altLang="zh-CN" dirty="0"/>
          </a:p>
          <a:p>
            <a:pPr lvl="1"/>
            <a:r>
              <a:rPr lang="zh-CN" altLang="en-US" dirty="0"/>
              <a:t>这部分内容会放在第二周讲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7094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D4F-7B0F-4F7F-B894-3F7FB611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 </a:t>
            </a:r>
            <a:r>
              <a:rPr lang="en-US" altLang="zh-CN" dirty="0"/>
              <a:t>(variable type)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3204-5E18-41FA-8E74-21BCE121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原始类变量 </a:t>
            </a:r>
            <a:r>
              <a:rPr lang="en-US" altLang="zh-CN" dirty="0"/>
              <a:t>Primitive Type</a:t>
            </a:r>
          </a:p>
          <a:p>
            <a:r>
              <a:rPr lang="zh-CN" altLang="en-US" dirty="0"/>
              <a:t>对象 </a:t>
            </a:r>
            <a:r>
              <a:rPr lang="en-US" altLang="zh-CN" dirty="0"/>
              <a:t>Objects</a:t>
            </a:r>
          </a:p>
          <a:p>
            <a:pPr lvl="1"/>
            <a:r>
              <a:rPr lang="zh-CN" altLang="en-US" dirty="0"/>
              <a:t>普通对象</a:t>
            </a:r>
            <a:endParaRPr lang="en-US" altLang="zh-CN" dirty="0"/>
          </a:p>
          <a:p>
            <a:pPr lvl="1"/>
            <a:r>
              <a:rPr lang="zh-CN" altLang="en-US" dirty="0"/>
              <a:t>特殊对象</a:t>
            </a:r>
            <a:endParaRPr lang="en-US" altLang="zh-CN" dirty="0"/>
          </a:p>
          <a:p>
            <a:pPr lvl="2"/>
            <a:r>
              <a:rPr lang="en-US" altLang="zh-CN" dirty="0"/>
              <a:t>String 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en-US" altLang="zh-CN" dirty="0"/>
              <a:t>Arrays </a:t>
            </a:r>
            <a:r>
              <a:rPr lang="zh-CN" altLang="en-US" dirty="0"/>
              <a:t>数组</a:t>
            </a:r>
            <a:endParaRPr lang="en-US" altLang="zh-CN" dirty="0"/>
          </a:p>
          <a:p>
            <a:pPr lvl="2"/>
            <a:r>
              <a:rPr lang="en-US" altLang="zh-CN" dirty="0"/>
              <a:t>Exception 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所有变量及方法都需要</a:t>
            </a:r>
            <a:r>
              <a:rPr lang="zh-CN" altLang="en-US" b="1" dirty="0"/>
              <a:t>先声明再使用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367421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</a:t>
            </a:r>
            <a:r>
              <a:rPr lang="en-NZ" altLang="zh-CN" dirty="0"/>
              <a:t>-</a:t>
            </a:r>
            <a:r>
              <a:rPr lang="zh-CN" altLang="en-US" dirty="0"/>
              <a:t>原始变量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原始类</a:t>
            </a:r>
            <a:r>
              <a:rPr lang="en-US" altLang="zh-CN" dirty="0"/>
              <a:t> Primitive Type</a:t>
            </a:r>
          </a:p>
          <a:p>
            <a:pPr lvl="1"/>
            <a:r>
              <a:rPr lang="en-US" altLang="zh-CN" dirty="0"/>
              <a:t>b</a:t>
            </a:r>
            <a:r>
              <a:rPr lang="en-NZ" altLang="zh-CN" dirty="0" err="1"/>
              <a:t>yte</a:t>
            </a:r>
            <a:r>
              <a:rPr lang="en-US" altLang="zh-CN" dirty="0"/>
              <a:t>, short, </a:t>
            </a:r>
            <a:r>
              <a:rPr lang="en-NZ" altLang="zh-CN" b="1" i="1" dirty="0"/>
              <a:t>int</a:t>
            </a:r>
            <a:r>
              <a:rPr lang="en-US" altLang="zh-CN" dirty="0"/>
              <a:t>, long </a:t>
            </a:r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en-US" altLang="zh-CN" dirty="0"/>
              <a:t>float , </a:t>
            </a:r>
            <a:r>
              <a:rPr lang="en-US" altLang="zh-CN" b="1" i="1" dirty="0"/>
              <a:t>double</a:t>
            </a:r>
            <a:r>
              <a:rPr lang="en-US" altLang="zh-CN" dirty="0"/>
              <a:t> </a:t>
            </a:r>
            <a:r>
              <a:rPr lang="zh-CN" altLang="en-US" dirty="0"/>
              <a:t>小数类型</a:t>
            </a:r>
            <a:endParaRPr lang="en-US" altLang="zh-CN" dirty="0"/>
          </a:p>
          <a:p>
            <a:pPr lvl="1"/>
            <a:r>
              <a:rPr lang="en-US" altLang="zh-CN" dirty="0"/>
              <a:t>char </a:t>
            </a:r>
            <a:r>
              <a:rPr lang="zh-CN" altLang="en-US" dirty="0"/>
              <a:t>字符</a:t>
            </a:r>
            <a:endParaRPr lang="en-NZ" altLang="zh-CN" dirty="0"/>
          </a:p>
          <a:p>
            <a:pPr lvl="1"/>
            <a:r>
              <a:rPr lang="en-NZ" altLang="zh-CN" b="1" i="1" dirty="0" err="1"/>
              <a:t>boolean</a:t>
            </a:r>
            <a:r>
              <a:rPr lang="en-NZ" altLang="zh-CN" dirty="0"/>
              <a:t> </a:t>
            </a:r>
            <a:r>
              <a:rPr lang="zh-CN" altLang="en-US" dirty="0"/>
              <a:t>布尔类</a:t>
            </a:r>
            <a:endParaRPr lang="en-US" altLang="zh-CN" dirty="0"/>
          </a:p>
          <a:p>
            <a:pPr lvl="2"/>
            <a:r>
              <a:rPr lang="zh-CN" altLang="en-US" dirty="0"/>
              <a:t>布尔类只保存是</a:t>
            </a:r>
            <a:r>
              <a:rPr lang="en-US" altLang="zh-CN" dirty="0"/>
              <a:t>/</a:t>
            </a:r>
            <a:r>
              <a:rPr lang="zh-CN" altLang="en-US" dirty="0"/>
              <a:t>否</a:t>
            </a:r>
            <a:r>
              <a:rPr lang="en-US" altLang="zh-CN" dirty="0"/>
              <a:t>(true/false)</a:t>
            </a:r>
          </a:p>
          <a:p>
            <a:pPr lvl="2"/>
            <a:r>
              <a:rPr lang="zh-CN" altLang="en-US" dirty="0"/>
              <a:t>在做判断的时候尤其有用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[TYPE] [NAME] = [VALUE];</a:t>
            </a:r>
          </a:p>
          <a:p>
            <a:pPr lvl="1"/>
            <a:r>
              <a:rPr lang="en-US" altLang="zh-CN" dirty="0"/>
              <a:t>[TYPE] [NAME]; 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903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 </a:t>
            </a:r>
            <a:r>
              <a:rPr lang="en-US" altLang="zh-CN" dirty="0"/>
              <a:t>–</a:t>
            </a:r>
            <a:r>
              <a:rPr lang="zh-CN" altLang="en-US" dirty="0"/>
              <a:t>原始变量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lnSpcReduction="10000"/>
          </a:bodyPr>
          <a:lstStyle/>
          <a:p>
            <a:r>
              <a:rPr lang="zh-CN" altLang="en-US" dirty="0"/>
              <a:t>原始变量没有方法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zh-CN" altLang="en-US" dirty="0"/>
              <a:t>但是原始类变量会有默认值！</a:t>
            </a:r>
            <a:endParaRPr lang="en-NZ" altLang="zh-CN" dirty="0"/>
          </a:p>
          <a:p>
            <a:pPr lvl="1"/>
            <a:r>
              <a:rPr lang="zh-CN" altLang="en-US" dirty="0"/>
              <a:t>所以声明后不赋值不会出现空指针异常</a:t>
            </a:r>
            <a:endParaRPr lang="en-NZ" altLang="zh-CN" dirty="0"/>
          </a:p>
          <a:p>
            <a:pPr lvl="1"/>
            <a:r>
              <a:rPr lang="en-NZ" dirty="0" err="1"/>
              <a:t>NullPointerException</a:t>
            </a: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r>
              <a:rPr lang="en-US" altLang="zh-CN" dirty="0"/>
              <a:t>b</a:t>
            </a:r>
            <a:r>
              <a:rPr lang="en-NZ" dirty="0" err="1"/>
              <a:t>yte</a:t>
            </a:r>
            <a:r>
              <a:rPr lang="en-NZ" dirty="0"/>
              <a:t> </a:t>
            </a:r>
            <a:r>
              <a:rPr lang="zh-CN" altLang="en-US" dirty="0"/>
              <a:t>：</a:t>
            </a:r>
            <a:r>
              <a:rPr lang="en-NZ" altLang="zh-CN" dirty="0"/>
              <a:t>	 </a:t>
            </a:r>
            <a:r>
              <a:rPr lang="en-NZ" dirty="0"/>
              <a:t>0</a:t>
            </a:r>
          </a:p>
          <a:p>
            <a:r>
              <a:rPr lang="en-NZ" dirty="0"/>
              <a:t>short</a:t>
            </a:r>
            <a:r>
              <a:rPr lang="zh-CN" altLang="en-US" dirty="0"/>
              <a:t>：</a:t>
            </a:r>
            <a:r>
              <a:rPr lang="en-NZ" altLang="zh-CN" dirty="0"/>
              <a:t>	 </a:t>
            </a:r>
            <a:r>
              <a:rPr lang="en-NZ" dirty="0"/>
              <a:t>0</a:t>
            </a:r>
          </a:p>
          <a:p>
            <a:r>
              <a:rPr lang="en-NZ" dirty="0"/>
              <a:t>Int:		 0</a:t>
            </a:r>
          </a:p>
          <a:p>
            <a:r>
              <a:rPr lang="en-NZ" dirty="0"/>
              <a:t>Long: 	 0L</a:t>
            </a:r>
          </a:p>
          <a:p>
            <a:r>
              <a:rPr lang="en-NZ" dirty="0"/>
              <a:t>Float:	 0.0f</a:t>
            </a:r>
          </a:p>
          <a:p>
            <a:r>
              <a:rPr lang="en-NZ" dirty="0"/>
              <a:t>Double:	 0.0d</a:t>
            </a:r>
          </a:p>
          <a:p>
            <a:r>
              <a:rPr lang="en-NZ" dirty="0"/>
              <a:t>Char:	 '\u0000'</a:t>
            </a:r>
          </a:p>
          <a:p>
            <a:r>
              <a:rPr lang="en-NZ" dirty="0"/>
              <a:t>Boolean:	 false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083753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BD33-184F-4ACF-AD24-5A89F661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的变量类型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42CE-07E9-4CFB-A277-04D631B6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 </a:t>
            </a:r>
            <a:r>
              <a:rPr lang="en-US" altLang="zh-CN" dirty="0"/>
              <a:t>Array</a:t>
            </a:r>
            <a:endParaRPr lang="en-NZ" altLang="zh-CN" dirty="0"/>
          </a:p>
          <a:p>
            <a:pPr lvl="1"/>
            <a:r>
              <a:rPr lang="zh-CN" altLang="en-US" dirty="0"/>
              <a:t>虽然叫数组</a:t>
            </a:r>
            <a:r>
              <a:rPr lang="en-US" altLang="zh-CN" dirty="0"/>
              <a:t>,</a:t>
            </a:r>
            <a:r>
              <a:rPr lang="zh-CN" altLang="en-US" dirty="0"/>
              <a:t> 但是不一定是是一组数字</a:t>
            </a:r>
            <a:endParaRPr lang="en-US" altLang="zh-CN" dirty="0"/>
          </a:p>
          <a:p>
            <a:pPr lvl="1"/>
            <a:r>
              <a:rPr lang="zh-CN" altLang="en-US" dirty="0"/>
              <a:t>可以是一组变量</a:t>
            </a:r>
            <a:r>
              <a:rPr lang="en-US" altLang="zh-CN" dirty="0"/>
              <a:t>, </a:t>
            </a:r>
            <a:r>
              <a:rPr lang="zh-CN" altLang="en-US" dirty="0"/>
              <a:t>变量的类都是一样的</a:t>
            </a:r>
            <a:r>
              <a:rPr lang="en-US" altLang="zh-CN" dirty="0"/>
              <a:t>, </a:t>
            </a:r>
            <a:r>
              <a:rPr lang="zh-CN" altLang="en-US" dirty="0"/>
              <a:t>有多少个是事先声明好的</a:t>
            </a:r>
            <a:r>
              <a:rPr lang="en-US" altLang="zh-CN" dirty="0"/>
              <a:t>, </a:t>
            </a:r>
            <a:r>
              <a:rPr lang="zh-CN" altLang="en-US" dirty="0"/>
              <a:t>除非重新赋值</a:t>
            </a:r>
            <a:r>
              <a:rPr lang="en-US" altLang="zh-CN" dirty="0"/>
              <a:t>, </a:t>
            </a:r>
            <a:r>
              <a:rPr lang="zh-CN" altLang="en-US" dirty="0"/>
              <a:t>不然数组大小不能变动</a:t>
            </a:r>
            <a:endParaRPr lang="en-US" altLang="zh-CN" dirty="0"/>
          </a:p>
          <a:p>
            <a:pPr lvl="1"/>
            <a:r>
              <a:rPr lang="zh-CN" altLang="en-US" dirty="0"/>
              <a:t>声明的时候并不需要声明数组大小</a:t>
            </a:r>
            <a:r>
              <a:rPr lang="en-US" altLang="zh-CN" dirty="0"/>
              <a:t>, </a:t>
            </a:r>
            <a:r>
              <a:rPr lang="zh-CN" altLang="en-US" dirty="0"/>
              <a:t>但是在使用之前必须赋值</a:t>
            </a:r>
            <a:endParaRPr lang="en-US" altLang="zh-CN" dirty="0"/>
          </a:p>
          <a:p>
            <a:pPr lvl="1"/>
            <a:r>
              <a:rPr lang="zh-CN" altLang="en-US" dirty="0"/>
              <a:t>声明方法</a:t>
            </a:r>
            <a:r>
              <a:rPr lang="en-US" altLang="zh-CN" dirty="0"/>
              <a:t>: [Type][] [name];</a:t>
            </a:r>
          </a:p>
          <a:p>
            <a:pPr lvl="1"/>
            <a:r>
              <a:rPr lang="zh-CN" altLang="en-US" dirty="0"/>
              <a:t>赋值</a:t>
            </a:r>
            <a:r>
              <a:rPr lang="en-US" altLang="zh-CN" dirty="0"/>
              <a:t>: [name] = new [Type][];</a:t>
            </a:r>
          </a:p>
          <a:p>
            <a:pPr lvl="1"/>
            <a:r>
              <a:rPr lang="zh-CN" altLang="en-US" dirty="0"/>
              <a:t>数组中</a:t>
            </a:r>
            <a:r>
              <a:rPr lang="en-US" altLang="zh-CN" dirty="0"/>
              <a:t>, [name][number]</a:t>
            </a:r>
            <a:r>
              <a:rPr lang="zh-CN" altLang="en-US" dirty="0"/>
              <a:t>来访问某个值</a:t>
            </a:r>
            <a:endParaRPr lang="en-US" altLang="zh-CN" dirty="0"/>
          </a:p>
          <a:p>
            <a:pPr lvl="2"/>
            <a:r>
              <a:rPr lang="zh-CN" altLang="en-US" dirty="0"/>
              <a:t>这个</a:t>
            </a:r>
            <a:r>
              <a:rPr lang="en-US" altLang="zh-CN" dirty="0"/>
              <a:t>number</a:t>
            </a:r>
            <a:r>
              <a:rPr lang="zh-CN" altLang="en-US" dirty="0"/>
              <a:t>被称为</a:t>
            </a:r>
            <a:r>
              <a:rPr lang="en-US" altLang="zh-CN" dirty="0"/>
              <a:t>index		</a:t>
            </a:r>
            <a:endParaRPr lang="en-NZ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NZ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2EFD-A0CB-4080-94C5-368F619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889" y="3732050"/>
            <a:ext cx="3543326" cy="10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31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BD33-184F-4ACF-AD24-5A89F661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的变量类型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42CE-07E9-4CFB-A277-04D631B6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新手常见错误</a:t>
            </a:r>
            <a:r>
              <a:rPr lang="en-US" altLang="zh-CN" dirty="0"/>
              <a:t>: off by one error</a:t>
            </a:r>
          </a:p>
          <a:p>
            <a:pPr lvl="1"/>
            <a:r>
              <a:rPr lang="zh-CN" altLang="en-US" dirty="0"/>
              <a:t>因为数组是从</a:t>
            </a:r>
            <a:r>
              <a:rPr lang="en-US" altLang="zh-CN" dirty="0"/>
              <a:t>0</a:t>
            </a:r>
            <a:r>
              <a:rPr lang="zh-CN" altLang="en-US" dirty="0"/>
              <a:t>开始计算</a:t>
            </a:r>
            <a:r>
              <a:rPr lang="en-US" altLang="zh-CN" dirty="0"/>
              <a:t>index</a:t>
            </a:r>
            <a:r>
              <a:rPr lang="zh-CN" altLang="en-US" dirty="0"/>
              <a:t>的</a:t>
            </a:r>
            <a:r>
              <a:rPr lang="en-US" altLang="zh-CN" dirty="0"/>
              <a:t>, </a:t>
            </a:r>
            <a:r>
              <a:rPr lang="zh-CN" altLang="en-US" dirty="0"/>
              <a:t>所以</a:t>
            </a:r>
            <a:r>
              <a:rPr lang="en-US" altLang="zh-CN" dirty="0"/>
              <a:t>10</a:t>
            </a:r>
            <a:r>
              <a:rPr lang="zh-CN" altLang="en-US" dirty="0"/>
              <a:t>个对象的数组</a:t>
            </a:r>
            <a:r>
              <a:rPr lang="en-US" altLang="zh-CN" dirty="0"/>
              <a:t>index</a:t>
            </a:r>
            <a:r>
              <a:rPr lang="zh-CN" altLang="en-US" dirty="0"/>
              <a:t>最大只有</a:t>
            </a:r>
            <a:r>
              <a:rPr lang="en-US" altLang="zh-CN" dirty="0"/>
              <a:t>9, </a:t>
            </a:r>
            <a:r>
              <a:rPr lang="zh-CN" altLang="en-US" dirty="0"/>
              <a:t>超过了就会遇到</a:t>
            </a:r>
            <a:r>
              <a:rPr lang="en-US" b="1" dirty="0" err="1"/>
              <a:t>ArrayIndexOutOfBoundsException</a:t>
            </a:r>
            <a:endParaRPr lang="en-US" b="1" dirty="0"/>
          </a:p>
          <a:p>
            <a:pPr lvl="1"/>
            <a:r>
              <a:rPr lang="zh-CN" altLang="en-US" dirty="0"/>
              <a:t>所谓爆表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如果是对象数组， 请记住每一个对象都需要</a:t>
            </a:r>
            <a:r>
              <a:rPr lang="en-US" altLang="zh-CN" dirty="0"/>
              <a:t>new</a:t>
            </a:r>
            <a:endParaRPr lang="en-US" dirty="0"/>
          </a:p>
          <a:p>
            <a:endParaRPr lang="en-NZ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866423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特殊变量 </a:t>
            </a:r>
            <a:r>
              <a:rPr lang="en-US" altLang="zh-CN" dirty="0"/>
              <a:t>: String</a:t>
            </a:r>
          </a:p>
          <a:p>
            <a:pPr lvl="1"/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可以用于储存一串字符</a:t>
            </a:r>
            <a:endParaRPr lang="en-US" altLang="zh-CN" dirty="0"/>
          </a:p>
          <a:p>
            <a:pPr lvl="2"/>
            <a:r>
              <a:rPr lang="zh-CN" altLang="en-US" dirty="0"/>
              <a:t>通俗的来说一段话</a:t>
            </a:r>
            <a:endParaRPr lang="en-US" altLang="zh-CN" dirty="0"/>
          </a:p>
          <a:p>
            <a:pPr lvl="2"/>
            <a:r>
              <a:rPr lang="zh-CN" altLang="en-US" dirty="0"/>
              <a:t>本质上是</a:t>
            </a:r>
            <a:r>
              <a:rPr lang="en-US" altLang="zh-CN" dirty="0"/>
              <a:t>char[]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编程中被非常大量的使用</a:t>
            </a:r>
            <a:endParaRPr lang="en-US" altLang="zh-CN" dirty="0"/>
          </a:p>
          <a:p>
            <a:r>
              <a:rPr lang="zh-CN" altLang="en-US" dirty="0"/>
              <a:t>非常常用的方法有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.equals() </a:t>
            </a:r>
            <a:r>
              <a:rPr lang="zh-CN" altLang="en-US" dirty="0"/>
              <a:t>比较两个</a:t>
            </a:r>
            <a:r>
              <a:rPr lang="en-US" altLang="zh-CN" dirty="0"/>
              <a:t>String</a:t>
            </a:r>
            <a:r>
              <a:rPr lang="zh-CN" altLang="en-US" dirty="0"/>
              <a:t>是否相等</a:t>
            </a:r>
            <a:endParaRPr lang="en-US" altLang="zh-CN" dirty="0"/>
          </a:p>
          <a:p>
            <a:pPr lvl="1"/>
            <a:r>
              <a:rPr lang="en-US" altLang="zh-CN" dirty="0"/>
              <a:t>.contains() </a:t>
            </a:r>
            <a:r>
              <a:rPr lang="zh-CN" altLang="en-US" dirty="0"/>
              <a:t>查看</a:t>
            </a:r>
            <a:r>
              <a:rPr lang="en-US" altLang="zh-CN" dirty="0"/>
              <a:t>String</a:t>
            </a:r>
            <a:r>
              <a:rPr lang="zh-CN" altLang="en-US" dirty="0"/>
              <a:t>中是否带有另一个</a:t>
            </a:r>
            <a:r>
              <a:rPr lang="en-US" altLang="zh-CN" dirty="0"/>
              <a:t>String</a:t>
            </a:r>
          </a:p>
          <a:p>
            <a:pPr lvl="1"/>
            <a:r>
              <a:rPr lang="en-NZ" altLang="zh-CN" dirty="0"/>
              <a:t>.</a:t>
            </a:r>
            <a:r>
              <a:rPr lang="en-US" altLang="zh-CN" dirty="0" err="1"/>
              <a:t>toLowerCase</a:t>
            </a:r>
            <a:r>
              <a:rPr lang="en-US" altLang="zh-CN" dirty="0"/>
              <a:t>()</a:t>
            </a:r>
          </a:p>
          <a:p>
            <a:pPr lvl="1"/>
            <a:r>
              <a:rPr lang="en-NZ" altLang="zh-CN" dirty="0"/>
              <a:t>.</a:t>
            </a:r>
            <a:r>
              <a:rPr lang="en-US" altLang="zh-CN" dirty="0" err="1"/>
              <a:t>toUpperCase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注意：</a:t>
            </a:r>
            <a:r>
              <a:rPr lang="en-US" altLang="zh-CN" dirty="0"/>
              <a:t>String</a:t>
            </a:r>
            <a:r>
              <a:rPr lang="zh-CN" altLang="en-US" dirty="0"/>
              <a:t>的比较是比较特殊的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53631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1551</Words>
  <Application>Microsoft Office PowerPoint</Application>
  <PresentationFormat>Widescreen</PresentationFormat>
  <Paragraphs>190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COMP603</vt:lpstr>
      <vt:lpstr>第一周！</vt:lpstr>
      <vt:lpstr>我们所使用的开发环境</vt:lpstr>
      <vt:lpstr>Java的变量类型 (variable type)</vt:lpstr>
      <vt:lpstr>Java的变量类型-原始变量</vt:lpstr>
      <vt:lpstr>Java的变量类型 –原始变量</vt:lpstr>
      <vt:lpstr>Java的变量类型</vt:lpstr>
      <vt:lpstr>Java的变量类型</vt:lpstr>
      <vt:lpstr>Java的变量类型</vt:lpstr>
      <vt:lpstr>Java的变量类型-对象变量</vt:lpstr>
      <vt:lpstr>对象 constructor 结构体</vt:lpstr>
      <vt:lpstr>Java的变量类型-对象变量</vt:lpstr>
      <vt:lpstr>Encapsulation 封装</vt:lpstr>
      <vt:lpstr>什么时候使用什么类型的封装</vt:lpstr>
      <vt:lpstr>继承 Inheritance </vt:lpstr>
      <vt:lpstr>继承时的结构体（ constructor ）</vt:lpstr>
      <vt:lpstr>关于继承的一些限制</vt:lpstr>
      <vt:lpstr>运算逻辑</vt:lpstr>
      <vt:lpstr>运算逻辑</vt:lpstr>
      <vt:lpstr>运算逻辑</vt:lpstr>
      <vt:lpstr>运算逻辑</vt:lpstr>
      <vt:lpstr>第一周就到这里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53</cp:revision>
  <dcterms:created xsi:type="dcterms:W3CDTF">2019-05-27T07:55:16Z</dcterms:created>
  <dcterms:modified xsi:type="dcterms:W3CDTF">2019-08-03T23:58:34Z</dcterms:modified>
</cp:coreProperties>
</file>