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674" r:id="rId2"/>
    <p:sldId id="351" r:id="rId3"/>
    <p:sldId id="670" r:id="rId4"/>
    <p:sldId id="615" r:id="rId5"/>
    <p:sldId id="616" r:id="rId6"/>
    <p:sldId id="666" r:id="rId7"/>
    <p:sldId id="667" r:id="rId8"/>
    <p:sldId id="668" r:id="rId9"/>
    <p:sldId id="669" r:id="rId10"/>
    <p:sldId id="653" r:id="rId11"/>
    <p:sldId id="617" r:id="rId12"/>
    <p:sldId id="618" r:id="rId13"/>
    <p:sldId id="658" r:id="rId14"/>
    <p:sldId id="619" r:id="rId15"/>
    <p:sldId id="654" r:id="rId16"/>
    <p:sldId id="655" r:id="rId17"/>
    <p:sldId id="661" r:id="rId18"/>
    <p:sldId id="687" r:id="rId19"/>
    <p:sldId id="686" r:id="rId20"/>
    <p:sldId id="675" r:id="rId21"/>
    <p:sldId id="676" r:id="rId22"/>
    <p:sldId id="677" r:id="rId23"/>
    <p:sldId id="678" r:id="rId24"/>
    <p:sldId id="679" r:id="rId25"/>
    <p:sldId id="680" r:id="rId26"/>
    <p:sldId id="681" r:id="rId27"/>
    <p:sldId id="682" r:id="rId28"/>
    <p:sldId id="683" r:id="rId29"/>
    <p:sldId id="684" r:id="rId30"/>
    <p:sldId id="685" r:id="rId31"/>
    <p:sldId id="659" r:id="rId32"/>
    <p:sldId id="662" r:id="rId33"/>
    <p:sldId id="663" r:id="rId34"/>
    <p:sldId id="688" r:id="rId35"/>
    <p:sldId id="689" r:id="rId36"/>
    <p:sldId id="660" r:id="rId37"/>
    <p:sldId id="665" r:id="rId38"/>
    <p:sldId id="664" r:id="rId39"/>
    <p:sldId id="690" r:id="rId40"/>
    <p:sldId id="691" r:id="rId41"/>
    <p:sldId id="692" r:id="rId42"/>
    <p:sldId id="693" r:id="rId43"/>
    <p:sldId id="694" r:id="rId44"/>
    <p:sldId id="695" r:id="rId45"/>
    <p:sldId id="696" r:id="rId46"/>
    <p:sldId id="697" r:id="rId47"/>
    <p:sldId id="698" r:id="rId48"/>
    <p:sldId id="699" r:id="rId49"/>
    <p:sldId id="700" r:id="rId50"/>
    <p:sldId id="701" r:id="rId51"/>
    <p:sldId id="702" r:id="rId52"/>
    <p:sldId id="703" r:id="rId53"/>
    <p:sldId id="704" r:id="rId54"/>
    <p:sldId id="705" r:id="rId55"/>
    <p:sldId id="706" r:id="rId56"/>
    <p:sldId id="707" r:id="rId57"/>
    <p:sldId id="708" r:id="rId58"/>
    <p:sldId id="709" r:id="rId59"/>
    <p:sldId id="452" r:id="rId60"/>
    <p:sldId id="646" r:id="rId6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172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4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40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6B55F1-31D0-4682-8254-2DB2C12BB6CB}" type="slidenum">
              <a:rPr lang="pt-BR" altLang="pt-BR" sz="1200"/>
              <a:pPr/>
              <a:t>50</a:t>
            </a:fld>
            <a:endParaRPr lang="pt-BR" altLang="pt-BR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85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tmp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mp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tmp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22" y="0"/>
            <a:ext cx="9159821" cy="66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8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704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 GOVERNANÇA DE TI SURGIU A PARTIR DA GOVERNANÇA CORPORATIVA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49055" y="1772816"/>
            <a:ext cx="856895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400" b="1" dirty="0">
                <a:solidFill>
                  <a:srgbClr val="FFFF00"/>
                </a:solidFill>
              </a:rPr>
              <a:t>Governança Corporativa é o sistema pelo qual as organizações são dirigidas, monitoradas e incentivadas</a:t>
            </a:r>
            <a:r>
              <a:rPr lang="pt-BR" sz="2400" dirty="0">
                <a:solidFill>
                  <a:schemeClr val="bg1"/>
                </a:solidFill>
              </a:rPr>
              <a:t>, envolvendo as </a:t>
            </a:r>
            <a:r>
              <a:rPr lang="pt-BR" sz="2400" b="1" dirty="0">
                <a:solidFill>
                  <a:srgbClr val="FFFF00"/>
                </a:solidFill>
              </a:rPr>
              <a:t>práticas e os relacionamentos entre proprietários, conselho de administração, diretoria e órgãos de controle</a:t>
            </a:r>
            <a:r>
              <a:rPr lang="pt-BR" sz="2400" dirty="0">
                <a:solidFill>
                  <a:schemeClr val="bg1"/>
                </a:solidFill>
              </a:rPr>
              <a:t>. As boas práticas de Governança Corporativa convertem princípios em recomendações objetivas, alinhando interesses com a finalidade de preservar e otimizar o valor  da organização, facilitando seu acesso ao capital e contribuindo para a sua longevidade.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Fonte: IBGC – Instituto Brasileiro de Governança Corporativa</a:t>
            </a:r>
          </a:p>
        </p:txBody>
      </p:sp>
    </p:spTree>
    <p:extLst>
      <p:ext uri="{BB962C8B-B14F-4D97-AF65-F5344CB8AC3E}">
        <p14:creationId xmlns:p14="http://schemas.microsoft.com/office/powerpoint/2010/main" val="914025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1520" y="980728"/>
            <a:ext cx="260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Origens da Governança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51520" y="1412776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Ao longo do século 20, a economia dos diferentes países tornou-se cada vez mais marcada pela integração aos dinamismos do comércio internacional, assim como pela expansão das transações financeiras em escala global. 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Neste contexto, as companhias foram objeto de sensíveis transformações, uma vez que o acentuado ritmo de crescimento de suas atividades promoveu uma readequação de sua estrutura de controle, decorrente da separação entre a propriedade e a gestão empresarial. </a:t>
            </a:r>
          </a:p>
          <a:p>
            <a:endParaRPr lang="pt-BR" sz="2000" b="1" dirty="0">
              <a:solidFill>
                <a:schemeClr val="bg1"/>
              </a:solidFill>
            </a:endParaRP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17" y="3861048"/>
            <a:ext cx="4039164" cy="259116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51520" y="4218338"/>
            <a:ext cx="43204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b="1" dirty="0">
                <a:solidFill>
                  <a:srgbClr val="FFFF00"/>
                </a:solidFill>
              </a:rPr>
              <a:t>A origem dos debates sobre Governança Corporativa remete a conflitos e à divergência entre os interesses dos sócios, executivos e o melhor interesse da empresa.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60267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1520" y="1340768"/>
            <a:ext cx="260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Origens da Governança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95537" y="2451660"/>
            <a:ext cx="8496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A vertente mais aceita indica que a Governança Corporativa surgiu para superar o </a:t>
            </a:r>
            <a:r>
              <a:rPr lang="pt-BR" sz="2000" b="1" dirty="0">
                <a:solidFill>
                  <a:srgbClr val="FFFF00"/>
                </a:solidFill>
              </a:rPr>
              <a:t>"conflito de agência"</a:t>
            </a:r>
            <a:r>
              <a:rPr lang="pt-BR" sz="2000" b="1" dirty="0">
                <a:solidFill>
                  <a:schemeClr val="bg1"/>
                </a:solidFill>
              </a:rPr>
              <a:t> </a:t>
            </a:r>
            <a:r>
              <a:rPr lang="pt-BR" sz="2000" dirty="0">
                <a:solidFill>
                  <a:schemeClr val="bg1"/>
                </a:solidFill>
              </a:rPr>
              <a:t>clássico. 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Nesta situação, </a:t>
            </a:r>
            <a:r>
              <a:rPr lang="pt-BR" sz="2000" b="1" dirty="0">
                <a:solidFill>
                  <a:srgbClr val="FFFF00"/>
                </a:solidFill>
              </a:rPr>
              <a:t>o proprietário (acionista) delega a um agente especializado (administrador) o poder de decisão sobre a empresa (nos termos da lei), situação em que podem surgir divergências</a:t>
            </a: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chemeClr val="bg1"/>
                </a:solidFill>
              </a:rPr>
              <a:t>no entendimento de cada um dos grupos daquilo que consideram ser o melhor para a empresa e que as práticas de Governança Corporativa buscam superar. 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Este tipo de conflito é mais comum em sociedades como os Estados Unidos e Inglaterra, onde a propriedade das companhias é mais pulverizada.</a:t>
            </a:r>
          </a:p>
          <a:p>
            <a:endParaRPr lang="pt-BR" sz="2000" dirty="0">
              <a:solidFill>
                <a:schemeClr val="bg1"/>
              </a:solidFill>
            </a:endParaRP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612003"/>
            <a:ext cx="3240361" cy="174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42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1521" y="764704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Várias </a:t>
            </a:r>
            <a:r>
              <a:rPr lang="pt-BR" sz="2000" b="1" dirty="0">
                <a:solidFill>
                  <a:schemeClr val="bg1"/>
                </a:solidFill>
              </a:rPr>
              <a:t>empresas</a:t>
            </a:r>
            <a:r>
              <a:rPr lang="pt-BR" sz="2000" dirty="0">
                <a:solidFill>
                  <a:schemeClr val="bg1"/>
                </a:solidFill>
              </a:rPr>
              <a:t> no mundo e no Brasil </a:t>
            </a:r>
            <a:r>
              <a:rPr lang="pt-BR" sz="2000" b="1" dirty="0">
                <a:solidFill>
                  <a:schemeClr val="bg1"/>
                </a:solidFill>
              </a:rPr>
              <a:t>deixaram de operar por falta de aplicação de um modelo de Governança q</a:t>
            </a:r>
            <a:r>
              <a:rPr lang="pt-BR" sz="2000" dirty="0">
                <a:solidFill>
                  <a:schemeClr val="bg1"/>
                </a:solidFill>
              </a:rPr>
              <a:t>ue lhes desse visibilidade sobre operações.</a:t>
            </a:r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772816"/>
            <a:ext cx="3271827" cy="2356927"/>
          </a:xfrm>
          <a:prstGeom prst="rect">
            <a:avLst/>
          </a:prstGeom>
        </p:spPr>
      </p:pic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800664"/>
            <a:ext cx="2237300" cy="2204399"/>
          </a:xfrm>
          <a:prstGeom prst="rect">
            <a:avLst/>
          </a:prstGeom>
        </p:spPr>
      </p:pic>
      <p:pic>
        <p:nvPicPr>
          <p:cNvPr id="7" name="Imagem 6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3838169" cy="1470700"/>
          </a:xfrm>
          <a:prstGeom prst="rect">
            <a:avLst/>
          </a:prstGeom>
        </p:spPr>
      </p:pic>
      <p:pic>
        <p:nvPicPr>
          <p:cNvPr id="8" name="Imagem 7" descr="Recorte de Te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412" y="4509120"/>
            <a:ext cx="3568178" cy="1427271"/>
          </a:xfrm>
          <a:prstGeom prst="rect">
            <a:avLst/>
          </a:prstGeom>
        </p:spPr>
      </p:pic>
      <p:pic>
        <p:nvPicPr>
          <p:cNvPr id="9" name="Imagem 8" descr="Recorte de Tela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772816"/>
            <a:ext cx="2423816" cy="1728192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316224" y="6254728"/>
            <a:ext cx="4184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PESQUISE SOBRE A ENRON E WORLDCOM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15 minutos!</a:t>
            </a:r>
          </a:p>
        </p:txBody>
      </p:sp>
      <p:sp>
        <p:nvSpPr>
          <p:cNvPr id="4" name="Seta para a direita 3"/>
          <p:cNvSpPr/>
          <p:nvPr/>
        </p:nvSpPr>
        <p:spPr>
          <a:xfrm>
            <a:off x="291242" y="6104541"/>
            <a:ext cx="2099551" cy="69648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 rot="10800000">
            <a:off x="6385579" y="6104541"/>
            <a:ext cx="2099551" cy="69648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9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1520" y="1340768"/>
            <a:ext cx="2385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Governança do Brasil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95537" y="2348880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No Brasil , em que a propriedade concentrada predomina, os conflitos se intensificam à medida que a empresa cresce e novos sócios, sejam investidores ou herdeiros, passam a fazer parte da sociedade. Neste cenário, a Governança também busca equacionar as questões em benefício da empresa.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A preocupação da </a:t>
            </a:r>
            <a:r>
              <a:rPr lang="pt-BR" sz="2000" b="1" dirty="0">
                <a:solidFill>
                  <a:srgbClr val="FFFF00"/>
                </a:solidFill>
              </a:rPr>
              <a:t>Governança Corporativa </a:t>
            </a:r>
            <a:r>
              <a:rPr lang="pt-BR" sz="2000" dirty="0">
                <a:solidFill>
                  <a:schemeClr val="bg1"/>
                </a:solidFill>
              </a:rPr>
              <a:t>é, portanto, criar um conjunto eficiente de </a:t>
            </a:r>
            <a:r>
              <a:rPr lang="pt-BR" sz="2000" b="1" dirty="0">
                <a:solidFill>
                  <a:srgbClr val="FFFF00"/>
                </a:solidFill>
              </a:rPr>
              <a:t>mecanismos, tanto de incentivos quanto de monitoramento</a:t>
            </a:r>
            <a:r>
              <a:rPr lang="pt-BR" sz="2000" dirty="0">
                <a:solidFill>
                  <a:schemeClr val="bg1"/>
                </a:solidFill>
              </a:rPr>
              <a:t>, a fim de assegurar que o comportamento dos administradores esteja sempre alinhado com o melhor interesse da empresa. </a:t>
            </a:r>
          </a:p>
        </p:txBody>
      </p:sp>
    </p:spTree>
    <p:extLst>
      <p:ext uri="{BB962C8B-B14F-4D97-AF65-F5344CB8AC3E}">
        <p14:creationId xmlns:p14="http://schemas.microsoft.com/office/powerpoint/2010/main" val="3825839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1520" y="1340768"/>
            <a:ext cx="1960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Guias de práticas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95537" y="2348880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Existem Guias e Normas de Governança como SOX, Basiléia II e III e no caso de TI, temos o </a:t>
            </a:r>
            <a:r>
              <a:rPr lang="pt-BR" sz="2000" b="1" dirty="0">
                <a:solidFill>
                  <a:srgbClr val="FFFF00"/>
                </a:solidFill>
              </a:rPr>
              <a:t>COBIT – </a:t>
            </a:r>
            <a:r>
              <a:rPr lang="pt-BR" sz="2000" b="1" dirty="0" err="1">
                <a:solidFill>
                  <a:srgbClr val="FFFF00"/>
                </a:solidFill>
              </a:rPr>
              <a:t>Control</a:t>
            </a:r>
            <a:r>
              <a:rPr lang="pt-BR" sz="2000" b="1" dirty="0">
                <a:solidFill>
                  <a:srgbClr val="FFFF00"/>
                </a:solidFill>
              </a:rPr>
              <a:t> </a:t>
            </a:r>
            <a:r>
              <a:rPr lang="pt-BR" sz="2000" b="1" dirty="0" err="1">
                <a:solidFill>
                  <a:srgbClr val="FFFF00"/>
                </a:solidFill>
              </a:rPr>
              <a:t>Objectives</a:t>
            </a:r>
            <a:r>
              <a:rPr lang="pt-BR" sz="2000" b="1" dirty="0">
                <a:solidFill>
                  <a:srgbClr val="FFFF00"/>
                </a:solidFill>
              </a:rPr>
              <a:t> for </a:t>
            </a:r>
            <a:r>
              <a:rPr lang="pt-BR" sz="2000" b="1" dirty="0" err="1">
                <a:solidFill>
                  <a:srgbClr val="FFFF00"/>
                </a:solidFill>
              </a:rPr>
              <a:t>Information</a:t>
            </a:r>
            <a:r>
              <a:rPr lang="pt-BR" sz="2000" b="1" dirty="0">
                <a:solidFill>
                  <a:srgbClr val="FFFF00"/>
                </a:solidFill>
              </a:rPr>
              <a:t> Technology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573016"/>
            <a:ext cx="4916503" cy="15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77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1520" y="1340768"/>
            <a:ext cx="1960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Guias de práticas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95537" y="2348880"/>
            <a:ext cx="42484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O COBIT define: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Requisitos de negócio a serem atendidos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Processos de TI que sustentam os negócios (esses processos são agrupados por finalidade dentro de uma visão de Domínios no COBIT)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Recursos de TI que são aplicados na realização dos processos</a:t>
            </a:r>
            <a:endParaRPr lang="pt-BR" sz="2000" b="1" dirty="0">
              <a:solidFill>
                <a:srgbClr val="FFFF00"/>
              </a:solidFill>
            </a:endParaRPr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364" y="1794182"/>
            <a:ext cx="4444296" cy="35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68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0" y="620688"/>
            <a:ext cx="9092230" cy="588863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42838" y="764704"/>
            <a:ext cx="1090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COBIT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B042B07-D443-4F41-8094-82946CD6C148}"/>
              </a:ext>
            </a:extLst>
          </p:cNvPr>
          <p:cNvSpPr/>
          <p:nvPr/>
        </p:nvSpPr>
        <p:spPr>
          <a:xfrm>
            <a:off x="189166" y="1196752"/>
            <a:ext cx="2294602" cy="1061230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Foco em garantir a qualidade das operações da companhia</a:t>
            </a:r>
          </a:p>
        </p:txBody>
      </p:sp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9435C031-0DF1-4E93-8BF5-70E2CC02BBB5}"/>
              </a:ext>
            </a:extLst>
          </p:cNvPr>
          <p:cNvSpPr/>
          <p:nvPr/>
        </p:nvSpPr>
        <p:spPr>
          <a:xfrm>
            <a:off x="2483768" y="1556792"/>
            <a:ext cx="432048" cy="432048"/>
          </a:xfrm>
          <a:prstGeom prst="rightArrow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227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0" y="620688"/>
            <a:ext cx="9092230" cy="588863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42838" y="764704"/>
            <a:ext cx="1090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COBIT</a:t>
            </a:r>
          </a:p>
        </p:txBody>
      </p:sp>
      <p:sp>
        <p:nvSpPr>
          <p:cNvPr id="3" name="Retângulo 2"/>
          <p:cNvSpPr/>
          <p:nvPr/>
        </p:nvSpPr>
        <p:spPr>
          <a:xfrm>
            <a:off x="242838" y="1897668"/>
            <a:ext cx="2880320" cy="792087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Processos realizam atividades que atendem os requisitos de negócio</a:t>
            </a:r>
          </a:p>
        </p:txBody>
      </p:sp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B951C847-152B-4D6E-BE3D-D465AF282C3A}"/>
              </a:ext>
            </a:extLst>
          </p:cNvPr>
          <p:cNvSpPr/>
          <p:nvPr/>
        </p:nvSpPr>
        <p:spPr>
          <a:xfrm>
            <a:off x="971600" y="2689756"/>
            <a:ext cx="648072" cy="523220"/>
          </a:xfrm>
          <a:prstGeom prst="downArrow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6318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0" y="620688"/>
            <a:ext cx="9092230" cy="588863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42838" y="764704"/>
            <a:ext cx="1090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COBIT</a:t>
            </a:r>
          </a:p>
        </p:txBody>
      </p:sp>
      <p:sp>
        <p:nvSpPr>
          <p:cNvPr id="3" name="Retângulo 2"/>
          <p:cNvSpPr/>
          <p:nvPr/>
        </p:nvSpPr>
        <p:spPr>
          <a:xfrm>
            <a:off x="6020842" y="1124744"/>
            <a:ext cx="2880320" cy="648072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Recursos são usados em processos e suas atividades</a:t>
            </a:r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2AB107D0-B62B-4E3F-BB16-7EF8C82CFAE5}"/>
              </a:ext>
            </a:extLst>
          </p:cNvPr>
          <p:cNvSpPr/>
          <p:nvPr/>
        </p:nvSpPr>
        <p:spPr>
          <a:xfrm>
            <a:off x="7136966" y="1757612"/>
            <a:ext cx="648072" cy="523220"/>
          </a:xfrm>
          <a:prstGeom prst="downArrow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69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latin typeface="Calibri" panose="020F0502020204030204" pitchFamily="34" charset="0"/>
              </a:rPr>
              <a:t>1 </a:t>
            </a:r>
            <a:r>
              <a:rPr lang="pt-BR" sz="1800" b="1" dirty="0">
                <a:latin typeface="Calibri" panose="020F0502020204030204" pitchFamily="34" charset="0"/>
              </a:rPr>
              <a:t>– </a:t>
            </a:r>
            <a:r>
              <a:rPr lang="pt-BR" b="1" dirty="0">
                <a:latin typeface="Calibri" panose="020F0502020204030204" pitchFamily="34" charset="0"/>
              </a:rPr>
              <a:t>INTRODUÇÃO À GESTÃO DA GOVERNANÇA E QUALIDADE EM TI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35997" y="1052736"/>
            <a:ext cx="620439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pt-BR" b="1" dirty="0"/>
              <a:t>COMPLIANCE &amp; QUALITY ASSURANCE</a:t>
            </a:r>
          </a:p>
          <a:p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0" y="620688"/>
            <a:ext cx="9092230" cy="588863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42838" y="764704"/>
            <a:ext cx="1090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COBIT</a:t>
            </a:r>
          </a:p>
        </p:txBody>
      </p:sp>
      <p:sp>
        <p:nvSpPr>
          <p:cNvPr id="2" name="Texto explicativo retangular com cantos arredondados 1"/>
          <p:cNvSpPr/>
          <p:nvPr/>
        </p:nvSpPr>
        <p:spPr>
          <a:xfrm>
            <a:off x="899592" y="620688"/>
            <a:ext cx="2736304" cy="1080120"/>
          </a:xfrm>
          <a:prstGeom prst="wedgeRoundRectCallout">
            <a:avLst>
              <a:gd name="adj1" fmla="val -5870"/>
              <a:gd name="adj2" fmla="val 109251"/>
              <a:gd name="adj3" fmla="val 1666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Entregar soluções úteis para o negócio</a:t>
            </a:r>
          </a:p>
        </p:txBody>
      </p:sp>
    </p:spTree>
    <p:extLst>
      <p:ext uri="{BB962C8B-B14F-4D97-AF65-F5344CB8AC3E}">
        <p14:creationId xmlns:p14="http://schemas.microsoft.com/office/powerpoint/2010/main" val="3369760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0" y="620688"/>
            <a:ext cx="9092230" cy="588863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42838" y="764704"/>
            <a:ext cx="1090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COBIT</a:t>
            </a:r>
          </a:p>
        </p:txBody>
      </p:sp>
      <p:sp>
        <p:nvSpPr>
          <p:cNvPr id="2" name="Texto explicativo retangular com cantos arredondados 1"/>
          <p:cNvSpPr/>
          <p:nvPr/>
        </p:nvSpPr>
        <p:spPr>
          <a:xfrm>
            <a:off x="242838" y="486254"/>
            <a:ext cx="8649642" cy="1080120"/>
          </a:xfrm>
          <a:prstGeom prst="wedgeRoundRectCallout">
            <a:avLst>
              <a:gd name="adj1" fmla="val -15021"/>
              <a:gd name="adj2" fmla="val 100406"/>
              <a:gd name="adj3" fmla="val 1666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Entregar soluções gastando o menos possível em termos de tempo e custo de projeto e que tragam redução de custo ou ganho de receitas para a empresa</a:t>
            </a:r>
          </a:p>
        </p:txBody>
      </p:sp>
    </p:spTree>
    <p:extLst>
      <p:ext uri="{BB962C8B-B14F-4D97-AF65-F5344CB8AC3E}">
        <p14:creationId xmlns:p14="http://schemas.microsoft.com/office/powerpoint/2010/main" val="3947309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0" y="620688"/>
            <a:ext cx="9092230" cy="588863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42838" y="764704"/>
            <a:ext cx="1090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COBIT</a:t>
            </a:r>
          </a:p>
        </p:txBody>
      </p:sp>
      <p:sp>
        <p:nvSpPr>
          <p:cNvPr id="2" name="Texto explicativo retangular com cantos arredondados 1"/>
          <p:cNvSpPr/>
          <p:nvPr/>
        </p:nvSpPr>
        <p:spPr>
          <a:xfrm>
            <a:off x="242838" y="486254"/>
            <a:ext cx="4185146" cy="1080120"/>
          </a:xfrm>
          <a:prstGeom prst="wedgeRoundRectCallout">
            <a:avLst>
              <a:gd name="adj1" fmla="val 43435"/>
              <a:gd name="adj2" fmla="val 75135"/>
              <a:gd name="adj3" fmla="val 1666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Garantir o sigilo da informação e a segregação e perfis de acesso a quem é de direito</a:t>
            </a:r>
          </a:p>
        </p:txBody>
      </p:sp>
    </p:spTree>
    <p:extLst>
      <p:ext uri="{BB962C8B-B14F-4D97-AF65-F5344CB8AC3E}">
        <p14:creationId xmlns:p14="http://schemas.microsoft.com/office/powerpoint/2010/main" val="1328582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0" y="620688"/>
            <a:ext cx="9092230" cy="588863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42838" y="764704"/>
            <a:ext cx="1090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COBIT</a:t>
            </a:r>
          </a:p>
        </p:txBody>
      </p:sp>
      <p:sp>
        <p:nvSpPr>
          <p:cNvPr id="2" name="Texto explicativo retangular com cantos arredondados 1"/>
          <p:cNvSpPr/>
          <p:nvPr/>
        </p:nvSpPr>
        <p:spPr>
          <a:xfrm>
            <a:off x="242838" y="486254"/>
            <a:ext cx="4761210" cy="1080120"/>
          </a:xfrm>
          <a:prstGeom prst="wedgeRoundRectCallout">
            <a:avLst>
              <a:gd name="adj1" fmla="val 34696"/>
              <a:gd name="adj2" fmla="val 104197"/>
              <a:gd name="adj3" fmla="val 1666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Garantir que não existam informações conflitantes nos sistemas, que gerem dúvidas na tomada de decisão de negócio</a:t>
            </a:r>
          </a:p>
        </p:txBody>
      </p:sp>
    </p:spTree>
    <p:extLst>
      <p:ext uri="{BB962C8B-B14F-4D97-AF65-F5344CB8AC3E}">
        <p14:creationId xmlns:p14="http://schemas.microsoft.com/office/powerpoint/2010/main" val="1882610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0" y="620688"/>
            <a:ext cx="9092230" cy="588863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42838" y="764704"/>
            <a:ext cx="1090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COBIT</a:t>
            </a:r>
          </a:p>
        </p:txBody>
      </p:sp>
      <p:sp>
        <p:nvSpPr>
          <p:cNvPr id="2" name="Texto explicativo retangular com cantos arredondados 1"/>
          <p:cNvSpPr/>
          <p:nvPr/>
        </p:nvSpPr>
        <p:spPr>
          <a:xfrm>
            <a:off x="242838" y="486254"/>
            <a:ext cx="4761210" cy="1080120"/>
          </a:xfrm>
          <a:prstGeom prst="wedgeRoundRectCallout">
            <a:avLst>
              <a:gd name="adj1" fmla="val 55334"/>
              <a:gd name="adj2" fmla="val 83980"/>
              <a:gd name="adj3" fmla="val 1666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Soluções de TI devem estar disponíveis para uso quando o negócio necessitar</a:t>
            </a:r>
          </a:p>
        </p:txBody>
      </p:sp>
    </p:spTree>
    <p:extLst>
      <p:ext uri="{BB962C8B-B14F-4D97-AF65-F5344CB8AC3E}">
        <p14:creationId xmlns:p14="http://schemas.microsoft.com/office/powerpoint/2010/main" val="4166529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0" y="620688"/>
            <a:ext cx="9092230" cy="588863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42838" y="764704"/>
            <a:ext cx="1090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COBIT</a:t>
            </a:r>
          </a:p>
        </p:txBody>
      </p:sp>
      <p:sp>
        <p:nvSpPr>
          <p:cNvPr id="2" name="Texto explicativo retangular com cantos arredondados 1"/>
          <p:cNvSpPr/>
          <p:nvPr/>
        </p:nvSpPr>
        <p:spPr>
          <a:xfrm>
            <a:off x="242838" y="486254"/>
            <a:ext cx="4761210" cy="1080120"/>
          </a:xfrm>
          <a:prstGeom prst="wedgeRoundRectCallout">
            <a:avLst>
              <a:gd name="adj1" fmla="val 61067"/>
              <a:gd name="adj2" fmla="val 106724"/>
              <a:gd name="adj3" fmla="val 1666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As soluções de TI são entregues seguindo os requisitos que foram colocados por patrocinadores e clientes</a:t>
            </a:r>
          </a:p>
        </p:txBody>
      </p:sp>
    </p:spTree>
    <p:extLst>
      <p:ext uri="{BB962C8B-B14F-4D97-AF65-F5344CB8AC3E}">
        <p14:creationId xmlns:p14="http://schemas.microsoft.com/office/powerpoint/2010/main" val="586325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0" y="620688"/>
            <a:ext cx="9092230" cy="588863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42838" y="764704"/>
            <a:ext cx="1090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COBIT</a:t>
            </a:r>
          </a:p>
        </p:txBody>
      </p:sp>
      <p:sp>
        <p:nvSpPr>
          <p:cNvPr id="2" name="Texto explicativo retangular com cantos arredondados 1"/>
          <p:cNvSpPr/>
          <p:nvPr/>
        </p:nvSpPr>
        <p:spPr>
          <a:xfrm>
            <a:off x="242838" y="486254"/>
            <a:ext cx="5553298" cy="1080120"/>
          </a:xfrm>
          <a:prstGeom prst="wedgeRoundRectCallout">
            <a:avLst>
              <a:gd name="adj1" fmla="val 52627"/>
              <a:gd name="adj2" fmla="val 116832"/>
              <a:gd name="adj3" fmla="val 1666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O sistema mantém o comportamento previsto.  Se forem informados os mesmos inputs, os outputs são conhecidos</a:t>
            </a:r>
          </a:p>
        </p:txBody>
      </p:sp>
    </p:spTree>
    <p:extLst>
      <p:ext uri="{BB962C8B-B14F-4D97-AF65-F5344CB8AC3E}">
        <p14:creationId xmlns:p14="http://schemas.microsoft.com/office/powerpoint/2010/main" val="1801282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0" y="620688"/>
            <a:ext cx="9092230" cy="588863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42838" y="764704"/>
            <a:ext cx="1090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COBIT</a:t>
            </a:r>
          </a:p>
        </p:txBody>
      </p:sp>
      <p:sp>
        <p:nvSpPr>
          <p:cNvPr id="2" name="Texto explicativo retangular com cantos arredondados 1"/>
          <p:cNvSpPr/>
          <p:nvPr/>
        </p:nvSpPr>
        <p:spPr>
          <a:xfrm>
            <a:off x="3275856" y="486254"/>
            <a:ext cx="2520280" cy="1286562"/>
          </a:xfrm>
          <a:prstGeom prst="wedgeRoundRectCallout">
            <a:avLst>
              <a:gd name="adj1" fmla="val 53856"/>
              <a:gd name="adj2" fmla="val 228024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Software de aplicação desenvolvido ou comprado por TI</a:t>
            </a:r>
          </a:p>
        </p:txBody>
      </p:sp>
    </p:spTree>
    <p:extLst>
      <p:ext uri="{BB962C8B-B14F-4D97-AF65-F5344CB8AC3E}">
        <p14:creationId xmlns:p14="http://schemas.microsoft.com/office/powerpoint/2010/main" val="3330661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0" y="620688"/>
            <a:ext cx="9092230" cy="588863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42838" y="764704"/>
            <a:ext cx="1090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COBIT</a:t>
            </a:r>
          </a:p>
        </p:txBody>
      </p:sp>
      <p:sp>
        <p:nvSpPr>
          <p:cNvPr id="2" name="Texto explicativo retangular com cantos arredondados 1"/>
          <p:cNvSpPr/>
          <p:nvPr/>
        </p:nvSpPr>
        <p:spPr>
          <a:xfrm>
            <a:off x="3275856" y="486254"/>
            <a:ext cx="2520280" cy="1286562"/>
          </a:xfrm>
          <a:prstGeom prst="wedgeRoundRectCallout">
            <a:avLst>
              <a:gd name="adj1" fmla="val 80932"/>
              <a:gd name="adj2" fmla="val 146343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Hardware, redes, elétrica, refrigeração, demais itens infraestruturais</a:t>
            </a:r>
          </a:p>
        </p:txBody>
      </p:sp>
    </p:spTree>
    <p:extLst>
      <p:ext uri="{BB962C8B-B14F-4D97-AF65-F5344CB8AC3E}">
        <p14:creationId xmlns:p14="http://schemas.microsoft.com/office/powerpoint/2010/main" val="982183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0" y="620688"/>
            <a:ext cx="9092230" cy="588863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42838" y="764704"/>
            <a:ext cx="1090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COBIT</a:t>
            </a:r>
          </a:p>
        </p:txBody>
      </p:sp>
      <p:sp>
        <p:nvSpPr>
          <p:cNvPr id="2" name="Texto explicativo retangular com cantos arredondados 1"/>
          <p:cNvSpPr/>
          <p:nvPr/>
        </p:nvSpPr>
        <p:spPr>
          <a:xfrm>
            <a:off x="3275856" y="486254"/>
            <a:ext cx="2520280" cy="1286562"/>
          </a:xfrm>
          <a:prstGeom prst="wedgeRoundRectCallout">
            <a:avLst>
              <a:gd name="adj1" fmla="val 110174"/>
              <a:gd name="adj2" fmla="val 132553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Dados sob custódia/cuidados de TI</a:t>
            </a:r>
          </a:p>
        </p:txBody>
      </p:sp>
    </p:spTree>
    <p:extLst>
      <p:ext uri="{BB962C8B-B14F-4D97-AF65-F5344CB8AC3E}">
        <p14:creationId xmlns:p14="http://schemas.microsoft.com/office/powerpoint/2010/main" val="286435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>
          <a:xfrm>
            <a:off x="107950" y="715963"/>
            <a:ext cx="8856663" cy="55213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363" name="CaixaDeTexto 1"/>
          <p:cNvSpPr txBox="1">
            <a:spLocks noChangeArrowheads="1"/>
          </p:cNvSpPr>
          <p:nvPr/>
        </p:nvSpPr>
        <p:spPr bwMode="auto">
          <a:xfrm>
            <a:off x="3419475" y="715963"/>
            <a:ext cx="1922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b="1">
                <a:solidFill>
                  <a:schemeClr val="tx2"/>
                </a:solidFill>
              </a:rPr>
              <a:t>AGENDA DA AULA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358775" y="1085850"/>
            <a:ext cx="8353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250825" y="1341438"/>
            <a:ext cx="8691931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pt-BR" dirty="0"/>
              <a:t>Introdução a Governança de TI</a:t>
            </a: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pt-BR" dirty="0"/>
              <a:t>Objetivos da governança e o COBIT, associação do COBIT com outros modelos de gestão</a:t>
            </a: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pt-BR" dirty="0"/>
              <a:t>A qualidade como elemento da Governança</a:t>
            </a: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pt-BR" dirty="0"/>
              <a:t>Importância da qualidade. Qualidade de produto e de processo</a:t>
            </a: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206380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0" y="620688"/>
            <a:ext cx="9092230" cy="588863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42838" y="764704"/>
            <a:ext cx="1090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COBIT</a:t>
            </a:r>
          </a:p>
        </p:txBody>
      </p:sp>
      <p:sp>
        <p:nvSpPr>
          <p:cNvPr id="2" name="Texto explicativo retangular com cantos arredondados 1"/>
          <p:cNvSpPr/>
          <p:nvPr/>
        </p:nvSpPr>
        <p:spPr>
          <a:xfrm>
            <a:off x="3275856" y="486254"/>
            <a:ext cx="2520280" cy="1286562"/>
          </a:xfrm>
          <a:prstGeom prst="wedgeRoundRectCallout">
            <a:avLst>
              <a:gd name="adj1" fmla="val 136167"/>
              <a:gd name="adj2" fmla="val 117702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Profissionais de TI e suas </a:t>
            </a:r>
            <a:r>
              <a:rPr lang="pt-BR" sz="2000" b="1" dirty="0" err="1">
                <a:solidFill>
                  <a:schemeClr val="accent2">
                    <a:lumMod val="75000"/>
                  </a:schemeClr>
                </a:solidFill>
              </a:rPr>
              <a:t>competêncas</a:t>
            </a:r>
            <a:endParaRPr lang="pt-B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504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1520" y="1340768"/>
            <a:ext cx="1960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Guias de práticas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51520" y="1988840"/>
            <a:ext cx="83529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O COBIT não define COMO gerenciar TI mas sim O QUÊ deve ser feito para gerenciar TI.</a:t>
            </a:r>
          </a:p>
          <a:p>
            <a:endParaRPr lang="pt-BR" sz="2000" b="1" dirty="0">
              <a:solidFill>
                <a:schemeClr val="bg1"/>
              </a:solidFill>
            </a:endParaRPr>
          </a:p>
          <a:p>
            <a:r>
              <a:rPr lang="pt-BR" sz="2000" b="1" dirty="0">
                <a:solidFill>
                  <a:schemeClr val="bg1"/>
                </a:solidFill>
              </a:rPr>
              <a:t>Ele define recomendações a serem seguidas pelo CIO na hora de definir suas práticas para gerenciar (processos de TI), a exemplificar:</a:t>
            </a:r>
          </a:p>
          <a:p>
            <a:endParaRPr lang="pt-BR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Gerenciar pessoal e capacitação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Realizar compras e gerenciar ativos sob a responsabilidade de 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Alinhar estratégias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Garantir a segurança da informação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Conduzir de projetos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Manter e suportar tecnicamente as operações</a:t>
            </a:r>
            <a:endParaRPr lang="pt-BR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51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1520" y="1340768"/>
            <a:ext cx="1960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Guias de práticas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51520" y="1988840"/>
            <a:ext cx="83529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Os processos são organizados em Domínios de Gestão (agrupamentos conceituais de assuntos que o CIO deve administrar)</a:t>
            </a:r>
            <a:r>
              <a:rPr lang="pt-BR" sz="2000" b="1" dirty="0">
                <a:solidFill>
                  <a:schemeClr val="bg1"/>
                </a:solidFill>
              </a:rPr>
              <a:t>:</a:t>
            </a:r>
          </a:p>
          <a:p>
            <a:endParaRPr lang="pt-BR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Alinhar, Planejar e Organizar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Construir, Adquirir e Implementar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Entregar, Servir e Suportar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Monitorar, Avaliar e Analisar</a:t>
            </a:r>
            <a:endParaRPr lang="pt-BR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570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7504" y="692696"/>
            <a:ext cx="835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Associação de Domínios e Processos do COBIT</a:t>
            </a:r>
            <a:endParaRPr lang="pt-BR" sz="2000" b="1" dirty="0">
              <a:solidFill>
                <a:srgbClr val="FFFF00"/>
              </a:solidFill>
            </a:endParaRP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34127"/>
            <a:ext cx="8928992" cy="54882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66256" y="2348880"/>
            <a:ext cx="87389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Estrutura d</a:t>
            </a:r>
          </a:p>
          <a:p>
            <a:r>
              <a:rPr lang="pt-BR" sz="1200" dirty="0"/>
              <a:t>e TI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484040" y="2366296"/>
            <a:ext cx="80028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Estratégia</a:t>
            </a:r>
          </a:p>
          <a:p>
            <a:endParaRPr lang="pt-BR" sz="1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483768" y="2359913"/>
            <a:ext cx="90146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Arquitetura</a:t>
            </a:r>
          </a:p>
          <a:p>
            <a:r>
              <a:rPr lang="pt-BR" sz="1200" dirty="0"/>
              <a:t>soluções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539277" y="2348880"/>
            <a:ext cx="74469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Inovação</a:t>
            </a:r>
          </a:p>
          <a:p>
            <a:endParaRPr lang="pt-BR" sz="1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567073" y="2348880"/>
            <a:ext cx="72500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Portfólio</a:t>
            </a:r>
          </a:p>
          <a:p>
            <a:endParaRPr lang="pt-BR" sz="12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495259" y="2370941"/>
            <a:ext cx="88678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Orçamento</a:t>
            </a:r>
          </a:p>
          <a:p>
            <a:endParaRPr lang="pt-BR" sz="1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550139" y="2370941"/>
            <a:ext cx="82266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RH             </a:t>
            </a:r>
          </a:p>
          <a:p>
            <a:endParaRPr lang="pt-BR" sz="12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17635" y="3021450"/>
            <a:ext cx="7353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Relações</a:t>
            </a:r>
          </a:p>
          <a:p>
            <a:r>
              <a:rPr lang="pt-BR" sz="1200" dirty="0"/>
              <a:t>negócio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521893" y="2980509"/>
            <a:ext cx="83702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Acordos e contratos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483768" y="3018659"/>
            <a:ext cx="9022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Fornecedor</a:t>
            </a:r>
          </a:p>
          <a:p>
            <a:endParaRPr lang="pt-BR" sz="1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511464" y="3023883"/>
            <a:ext cx="82426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Qualidade</a:t>
            </a:r>
          </a:p>
          <a:p>
            <a:endParaRPr lang="pt-BR" sz="12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545562" y="3026316"/>
            <a:ext cx="7925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Risco        </a:t>
            </a:r>
          </a:p>
          <a:p>
            <a:endParaRPr lang="pt-BR" sz="12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508104" y="2996589"/>
            <a:ext cx="82625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Segurança</a:t>
            </a:r>
          </a:p>
          <a:p>
            <a:endParaRPr lang="pt-BR" sz="12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496329" y="1410161"/>
            <a:ext cx="9233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 err="1"/>
              <a:t>Transparên</a:t>
            </a:r>
            <a:r>
              <a:rPr lang="pt-BR" sz="1200" dirty="0"/>
              <a:t>-</a:t>
            </a:r>
          </a:p>
          <a:p>
            <a:r>
              <a:rPr lang="pt-BR" sz="1200" dirty="0"/>
              <a:t>cia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971337" y="1386127"/>
            <a:ext cx="9528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Otimização recursos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3511512" y="1363994"/>
            <a:ext cx="86360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Mitigação de riscos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963040" y="1407019"/>
            <a:ext cx="9071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Entrega de valor 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3429576" y="5593301"/>
            <a:ext cx="102002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Continuidade</a:t>
            </a:r>
          </a:p>
          <a:p>
            <a:endParaRPr lang="pt-BR" sz="12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7736738" y="4180424"/>
            <a:ext cx="99629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Controles</a:t>
            </a:r>
          </a:p>
          <a:p>
            <a:endParaRPr lang="pt-BR" sz="12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7697368" y="2819196"/>
            <a:ext cx="107503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Conformidade</a:t>
            </a:r>
          </a:p>
          <a:p>
            <a:endParaRPr lang="pt-BR" sz="12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723090" y="5514617"/>
            <a:ext cx="9962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Contingência</a:t>
            </a:r>
          </a:p>
          <a:p>
            <a:endParaRPr lang="pt-BR" sz="12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60871" y="3949592"/>
            <a:ext cx="90197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Programa e</a:t>
            </a:r>
          </a:p>
          <a:p>
            <a:r>
              <a:rPr lang="pt-BR" sz="1200" dirty="0"/>
              <a:t>Projetos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1472772" y="3979023"/>
            <a:ext cx="82650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Requisitos</a:t>
            </a:r>
          </a:p>
          <a:p>
            <a:endParaRPr lang="pt-BR" sz="12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483768" y="3949592"/>
            <a:ext cx="9270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 err="1"/>
              <a:t>Construcao</a:t>
            </a:r>
            <a:r>
              <a:rPr lang="pt-BR" sz="1200" dirty="0"/>
              <a:t> </a:t>
            </a:r>
          </a:p>
          <a:p>
            <a:r>
              <a:rPr lang="pt-BR" sz="1200" dirty="0"/>
              <a:t>SW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456872" y="3949592"/>
            <a:ext cx="9208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Viabilização</a:t>
            </a:r>
          </a:p>
          <a:p>
            <a:r>
              <a:rPr lang="pt-BR" sz="1200" dirty="0"/>
              <a:t>capacitação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515926" y="3949592"/>
            <a:ext cx="88992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Preparação</a:t>
            </a:r>
          </a:p>
          <a:p>
            <a:r>
              <a:rPr lang="pt-BR" sz="1200" dirty="0"/>
              <a:t>mudanças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5523699" y="3949591"/>
            <a:ext cx="82137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Ger.</a:t>
            </a:r>
          </a:p>
          <a:p>
            <a:r>
              <a:rPr lang="pt-BR" sz="1200" dirty="0"/>
              <a:t>mudanças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496329" y="3949592"/>
            <a:ext cx="88069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Homologar</a:t>
            </a:r>
          </a:p>
          <a:p>
            <a:endParaRPr lang="pt-BR" sz="12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489037" y="4570087"/>
            <a:ext cx="7925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Ger.</a:t>
            </a:r>
          </a:p>
          <a:p>
            <a:r>
              <a:rPr lang="pt-BR" sz="1200" dirty="0" err="1"/>
              <a:t>conhecim</a:t>
            </a:r>
            <a:endParaRPr lang="pt-BR" sz="12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438001" y="4570086"/>
            <a:ext cx="97860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Ger.</a:t>
            </a:r>
          </a:p>
          <a:p>
            <a:r>
              <a:rPr lang="pt-BR" sz="1200" dirty="0"/>
              <a:t>componente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439897" y="4551511"/>
            <a:ext cx="98757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Ger.</a:t>
            </a:r>
          </a:p>
          <a:p>
            <a:r>
              <a:rPr lang="pt-BR" sz="1200" dirty="0" err="1"/>
              <a:t>configuracao</a:t>
            </a:r>
            <a:endParaRPr lang="pt-BR" sz="1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17512" y="5561758"/>
            <a:ext cx="78778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Ger.</a:t>
            </a:r>
          </a:p>
          <a:p>
            <a:r>
              <a:rPr lang="pt-BR" sz="1200" dirty="0"/>
              <a:t>Operação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1437340" y="5592422"/>
            <a:ext cx="9968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Incidentes demandas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514203" y="5606949"/>
            <a:ext cx="84741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Ger.</a:t>
            </a:r>
          </a:p>
          <a:p>
            <a:r>
              <a:rPr lang="pt-BR" sz="1200" dirty="0"/>
              <a:t>Problemas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475588" y="1407019"/>
            <a:ext cx="8560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Padrões </a:t>
            </a:r>
            <a:r>
              <a:rPr lang="pt-BR" sz="1200" dirty="0" err="1"/>
              <a:t>Govern</a:t>
            </a:r>
            <a:r>
              <a:rPr lang="pt-BR" sz="1200" dirty="0"/>
              <a:t>.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4537836" y="5593301"/>
            <a:ext cx="82625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Segurança</a:t>
            </a:r>
          </a:p>
          <a:p>
            <a:endParaRPr lang="pt-BR" sz="12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5555788" y="5548104"/>
            <a:ext cx="81875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Controles</a:t>
            </a:r>
          </a:p>
          <a:p>
            <a:r>
              <a:rPr lang="pt-BR" sz="1200" dirty="0"/>
              <a:t>processos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23528" y="2017825"/>
            <a:ext cx="2180020" cy="307777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Alinhar, Planejar e </a:t>
            </a:r>
            <a:r>
              <a:rPr lang="pt-BR" sz="1400" dirty="0" err="1">
                <a:solidFill>
                  <a:schemeClr val="bg1"/>
                </a:solidFill>
              </a:rPr>
              <a:t>Organiar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323528" y="3553271"/>
            <a:ext cx="2542812" cy="307777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Construir, Adquirir, Implementar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375756" y="5209455"/>
            <a:ext cx="2003754" cy="307777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Entregar, Servir, Suportar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7596336" y="2041103"/>
            <a:ext cx="1296144" cy="52322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Monitorar, Avaliar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119260" y="1023032"/>
            <a:ext cx="2004468" cy="30777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Dirigir, Monitorar</a:t>
            </a:r>
          </a:p>
        </p:txBody>
      </p:sp>
    </p:spTree>
    <p:extLst>
      <p:ext uri="{BB962C8B-B14F-4D97-AF65-F5344CB8AC3E}">
        <p14:creationId xmlns:p14="http://schemas.microsoft.com/office/powerpoint/2010/main" val="853869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7504" y="692696"/>
            <a:ext cx="835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Associação de Domínios e Processos do COBIT</a:t>
            </a:r>
            <a:endParaRPr lang="pt-BR" sz="2000" b="1" dirty="0">
              <a:solidFill>
                <a:srgbClr val="FFFF00"/>
              </a:solidFill>
            </a:endParaRP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34127"/>
            <a:ext cx="8928992" cy="54882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66256" y="2348880"/>
            <a:ext cx="87389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Estrutura d</a:t>
            </a:r>
          </a:p>
          <a:p>
            <a:r>
              <a:rPr lang="pt-BR" sz="1200" dirty="0"/>
              <a:t>e TI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484040" y="2366296"/>
            <a:ext cx="80028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Estratégia</a:t>
            </a:r>
          </a:p>
          <a:p>
            <a:endParaRPr lang="pt-BR" sz="1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483768" y="2359913"/>
            <a:ext cx="90146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Arquitetura</a:t>
            </a:r>
          </a:p>
          <a:p>
            <a:r>
              <a:rPr lang="pt-BR" sz="1200" dirty="0"/>
              <a:t>soluções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539277" y="2348880"/>
            <a:ext cx="74469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Inovação</a:t>
            </a:r>
          </a:p>
          <a:p>
            <a:endParaRPr lang="pt-BR" sz="1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567073" y="2348880"/>
            <a:ext cx="72500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Portfólio</a:t>
            </a:r>
          </a:p>
          <a:p>
            <a:endParaRPr lang="pt-BR" sz="12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495259" y="2370941"/>
            <a:ext cx="88678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Orçamento</a:t>
            </a:r>
          </a:p>
          <a:p>
            <a:endParaRPr lang="pt-BR" sz="1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550139" y="2370941"/>
            <a:ext cx="82266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RH             </a:t>
            </a:r>
          </a:p>
          <a:p>
            <a:endParaRPr lang="pt-BR" sz="12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17635" y="3021450"/>
            <a:ext cx="7353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Relações</a:t>
            </a:r>
          </a:p>
          <a:p>
            <a:r>
              <a:rPr lang="pt-BR" sz="1200" dirty="0"/>
              <a:t>negócio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521893" y="2980509"/>
            <a:ext cx="83702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Acordos e contratos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483768" y="3018659"/>
            <a:ext cx="9022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Fornecedor</a:t>
            </a:r>
          </a:p>
          <a:p>
            <a:endParaRPr lang="pt-BR" sz="1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511464" y="3023883"/>
            <a:ext cx="82426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Qualidade</a:t>
            </a:r>
          </a:p>
          <a:p>
            <a:endParaRPr lang="pt-BR" sz="12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545562" y="3026316"/>
            <a:ext cx="7925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Risco        </a:t>
            </a:r>
          </a:p>
          <a:p>
            <a:endParaRPr lang="pt-BR" sz="12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508104" y="2996589"/>
            <a:ext cx="82625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Segurança</a:t>
            </a:r>
          </a:p>
          <a:p>
            <a:endParaRPr lang="pt-BR" sz="12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496329" y="1410161"/>
            <a:ext cx="9233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 err="1"/>
              <a:t>Transparên</a:t>
            </a:r>
            <a:r>
              <a:rPr lang="pt-BR" sz="1200" dirty="0"/>
              <a:t>-</a:t>
            </a:r>
          </a:p>
          <a:p>
            <a:r>
              <a:rPr lang="pt-BR" sz="1200" dirty="0"/>
              <a:t>cia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971337" y="1386127"/>
            <a:ext cx="9528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Otimização recursos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3511512" y="1363994"/>
            <a:ext cx="86360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Mitigação de riscos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963040" y="1407019"/>
            <a:ext cx="9071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Entrega de valor 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3429576" y="5593301"/>
            <a:ext cx="102002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Continuidade</a:t>
            </a:r>
          </a:p>
          <a:p>
            <a:endParaRPr lang="pt-BR" sz="12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7736738" y="4180424"/>
            <a:ext cx="99629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Controles</a:t>
            </a:r>
          </a:p>
          <a:p>
            <a:endParaRPr lang="pt-BR" sz="12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7697368" y="2819196"/>
            <a:ext cx="107503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Conformidade</a:t>
            </a:r>
          </a:p>
          <a:p>
            <a:endParaRPr lang="pt-BR" sz="12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723090" y="5514617"/>
            <a:ext cx="9962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Contingência</a:t>
            </a:r>
          </a:p>
          <a:p>
            <a:endParaRPr lang="pt-BR" sz="12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60871" y="3949592"/>
            <a:ext cx="90197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Programa e</a:t>
            </a:r>
          </a:p>
          <a:p>
            <a:r>
              <a:rPr lang="pt-BR" sz="1200" dirty="0"/>
              <a:t>Projetos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1472772" y="3979023"/>
            <a:ext cx="82650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Requisitos</a:t>
            </a:r>
          </a:p>
          <a:p>
            <a:endParaRPr lang="pt-BR" sz="12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483768" y="3949592"/>
            <a:ext cx="9270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 err="1"/>
              <a:t>Construcao</a:t>
            </a:r>
            <a:r>
              <a:rPr lang="pt-BR" sz="1200" dirty="0"/>
              <a:t> </a:t>
            </a:r>
          </a:p>
          <a:p>
            <a:r>
              <a:rPr lang="pt-BR" sz="1200" dirty="0"/>
              <a:t>SW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456872" y="3949592"/>
            <a:ext cx="9208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Viabilização</a:t>
            </a:r>
          </a:p>
          <a:p>
            <a:r>
              <a:rPr lang="pt-BR" sz="1200" dirty="0"/>
              <a:t>capacitação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515926" y="3949592"/>
            <a:ext cx="88992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Preparação</a:t>
            </a:r>
          </a:p>
          <a:p>
            <a:r>
              <a:rPr lang="pt-BR" sz="1200" dirty="0"/>
              <a:t>mudanças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5523699" y="3949591"/>
            <a:ext cx="82137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Ger.</a:t>
            </a:r>
          </a:p>
          <a:p>
            <a:r>
              <a:rPr lang="pt-BR" sz="1200" dirty="0"/>
              <a:t>mudanças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496329" y="3949592"/>
            <a:ext cx="88069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Homologar</a:t>
            </a:r>
          </a:p>
          <a:p>
            <a:endParaRPr lang="pt-BR" sz="12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489037" y="4570087"/>
            <a:ext cx="7925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Ger.</a:t>
            </a:r>
          </a:p>
          <a:p>
            <a:r>
              <a:rPr lang="pt-BR" sz="1200" dirty="0" err="1"/>
              <a:t>conhecim</a:t>
            </a:r>
            <a:endParaRPr lang="pt-BR" sz="12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438001" y="4570086"/>
            <a:ext cx="97860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Ger.</a:t>
            </a:r>
          </a:p>
          <a:p>
            <a:r>
              <a:rPr lang="pt-BR" sz="1200" dirty="0"/>
              <a:t>componente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439897" y="4551511"/>
            <a:ext cx="98757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Ger.</a:t>
            </a:r>
          </a:p>
          <a:p>
            <a:r>
              <a:rPr lang="pt-BR" sz="1200" dirty="0" err="1"/>
              <a:t>configuracao</a:t>
            </a:r>
            <a:endParaRPr lang="pt-BR" sz="1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17512" y="5561758"/>
            <a:ext cx="78778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Ger.</a:t>
            </a:r>
          </a:p>
          <a:p>
            <a:r>
              <a:rPr lang="pt-BR" sz="1200" dirty="0"/>
              <a:t>Operação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1437340" y="5592422"/>
            <a:ext cx="9968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Incidentes demandas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514203" y="5606949"/>
            <a:ext cx="84741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Ger.</a:t>
            </a:r>
          </a:p>
          <a:p>
            <a:r>
              <a:rPr lang="pt-BR" sz="1200" dirty="0"/>
              <a:t>Problemas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475588" y="1407019"/>
            <a:ext cx="8560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Padrões </a:t>
            </a:r>
            <a:r>
              <a:rPr lang="pt-BR" sz="1200" dirty="0" err="1"/>
              <a:t>Govern</a:t>
            </a:r>
            <a:r>
              <a:rPr lang="pt-BR" sz="1200" dirty="0"/>
              <a:t>.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4537836" y="5593301"/>
            <a:ext cx="82625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Segurança</a:t>
            </a:r>
          </a:p>
          <a:p>
            <a:endParaRPr lang="pt-BR" sz="12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5555788" y="5548104"/>
            <a:ext cx="81875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Controles</a:t>
            </a:r>
          </a:p>
          <a:p>
            <a:r>
              <a:rPr lang="pt-BR" sz="1200" dirty="0"/>
              <a:t>processos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23528" y="2017825"/>
            <a:ext cx="2180020" cy="307777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Alinhar, Planejar e </a:t>
            </a:r>
            <a:r>
              <a:rPr lang="pt-BR" sz="1400" dirty="0" err="1">
                <a:solidFill>
                  <a:schemeClr val="bg1"/>
                </a:solidFill>
              </a:rPr>
              <a:t>Organiar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323528" y="3553271"/>
            <a:ext cx="2542812" cy="307777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Construir, Adquirir, Implementar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375756" y="5209455"/>
            <a:ext cx="2003754" cy="307777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Entregar, Servir, Suportar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7596336" y="2041103"/>
            <a:ext cx="1296144" cy="52322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Monitorar, Avaliar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119260" y="1023032"/>
            <a:ext cx="2004468" cy="30777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Dirigir, Monitorar</a:t>
            </a:r>
          </a:p>
        </p:txBody>
      </p:sp>
      <p:sp>
        <p:nvSpPr>
          <p:cNvPr id="46" name="Retângulo de cantos arredondados 45"/>
          <p:cNvSpPr/>
          <p:nvPr/>
        </p:nvSpPr>
        <p:spPr>
          <a:xfrm>
            <a:off x="107504" y="892751"/>
            <a:ext cx="8928992" cy="1278962"/>
          </a:xfrm>
          <a:prstGeom prst="roundRect">
            <a:avLst/>
          </a:prstGeom>
          <a:solidFill>
            <a:srgbClr val="C00000">
              <a:alpha val="17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exto explicativo retangular 46"/>
          <p:cNvSpPr/>
          <p:nvPr/>
        </p:nvSpPr>
        <p:spPr>
          <a:xfrm>
            <a:off x="5724128" y="3280861"/>
            <a:ext cx="1695531" cy="928994"/>
          </a:xfrm>
          <a:prstGeom prst="wedgeRectCallout">
            <a:avLst>
              <a:gd name="adj1" fmla="val -12658"/>
              <a:gd name="adj2" fmla="val -198998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OBJETIVOS DA GOVERNANÇA</a:t>
            </a:r>
          </a:p>
        </p:txBody>
      </p:sp>
    </p:spTree>
    <p:extLst>
      <p:ext uri="{BB962C8B-B14F-4D97-AF65-F5344CB8AC3E}">
        <p14:creationId xmlns:p14="http://schemas.microsoft.com/office/powerpoint/2010/main" val="1006691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7504" y="692696"/>
            <a:ext cx="835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Associação de Domínios e Processos do COBIT</a:t>
            </a:r>
            <a:endParaRPr lang="pt-BR" sz="2000" b="1" dirty="0">
              <a:solidFill>
                <a:srgbClr val="FFFF00"/>
              </a:solidFill>
            </a:endParaRP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34127"/>
            <a:ext cx="8928992" cy="54882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66256" y="2348880"/>
            <a:ext cx="87389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Estrutura d</a:t>
            </a:r>
          </a:p>
          <a:p>
            <a:r>
              <a:rPr lang="pt-BR" sz="1200" dirty="0"/>
              <a:t>e TI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484040" y="2366296"/>
            <a:ext cx="80028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Estratégia</a:t>
            </a:r>
          </a:p>
          <a:p>
            <a:endParaRPr lang="pt-BR" sz="1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483768" y="2359913"/>
            <a:ext cx="90146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Arquitetura</a:t>
            </a:r>
          </a:p>
          <a:p>
            <a:r>
              <a:rPr lang="pt-BR" sz="1200" dirty="0"/>
              <a:t>soluções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539277" y="2348880"/>
            <a:ext cx="74469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Inovação</a:t>
            </a:r>
          </a:p>
          <a:p>
            <a:endParaRPr lang="pt-BR" sz="1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567073" y="2348880"/>
            <a:ext cx="72500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Portfólio</a:t>
            </a:r>
          </a:p>
          <a:p>
            <a:endParaRPr lang="pt-BR" sz="12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495259" y="2370941"/>
            <a:ext cx="88678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Orçamento</a:t>
            </a:r>
          </a:p>
          <a:p>
            <a:endParaRPr lang="pt-BR" sz="1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550139" y="2370941"/>
            <a:ext cx="82266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RH             </a:t>
            </a:r>
          </a:p>
          <a:p>
            <a:endParaRPr lang="pt-BR" sz="12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17635" y="3021450"/>
            <a:ext cx="7353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Relações</a:t>
            </a:r>
          </a:p>
          <a:p>
            <a:r>
              <a:rPr lang="pt-BR" sz="1200" dirty="0"/>
              <a:t>negócio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521893" y="2980509"/>
            <a:ext cx="83702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Acordos e contratos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483768" y="3018659"/>
            <a:ext cx="9022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Fornecedor</a:t>
            </a:r>
          </a:p>
          <a:p>
            <a:endParaRPr lang="pt-BR" sz="1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511464" y="3023883"/>
            <a:ext cx="82426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Qualidade</a:t>
            </a:r>
          </a:p>
          <a:p>
            <a:endParaRPr lang="pt-BR" sz="12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545562" y="3026316"/>
            <a:ext cx="7925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Risco        </a:t>
            </a:r>
          </a:p>
          <a:p>
            <a:endParaRPr lang="pt-BR" sz="12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508104" y="2996589"/>
            <a:ext cx="82625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Segurança</a:t>
            </a:r>
          </a:p>
          <a:p>
            <a:endParaRPr lang="pt-BR" sz="12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496329" y="1410161"/>
            <a:ext cx="9233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 err="1"/>
              <a:t>Transparên</a:t>
            </a:r>
            <a:r>
              <a:rPr lang="pt-BR" sz="1200" dirty="0"/>
              <a:t>-</a:t>
            </a:r>
          </a:p>
          <a:p>
            <a:r>
              <a:rPr lang="pt-BR" sz="1200" dirty="0"/>
              <a:t>cia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971337" y="1386127"/>
            <a:ext cx="9528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Otimização recursos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3511512" y="1363994"/>
            <a:ext cx="86360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Mitigação de riscos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963040" y="1407019"/>
            <a:ext cx="9071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Entrega de valor 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3429576" y="5593301"/>
            <a:ext cx="102002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Continuidade</a:t>
            </a:r>
          </a:p>
          <a:p>
            <a:endParaRPr lang="pt-BR" sz="12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7736738" y="4180424"/>
            <a:ext cx="99629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Controles</a:t>
            </a:r>
          </a:p>
          <a:p>
            <a:endParaRPr lang="pt-BR" sz="12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7697368" y="2819196"/>
            <a:ext cx="107503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Conformidade</a:t>
            </a:r>
          </a:p>
          <a:p>
            <a:endParaRPr lang="pt-BR" sz="12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723090" y="5514617"/>
            <a:ext cx="9962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Contingência</a:t>
            </a:r>
          </a:p>
          <a:p>
            <a:endParaRPr lang="pt-BR" sz="12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60871" y="3949592"/>
            <a:ext cx="90197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Programa e</a:t>
            </a:r>
          </a:p>
          <a:p>
            <a:r>
              <a:rPr lang="pt-BR" sz="1200" dirty="0"/>
              <a:t>Projetos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1472772" y="3979023"/>
            <a:ext cx="82650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Requisitos</a:t>
            </a:r>
          </a:p>
          <a:p>
            <a:endParaRPr lang="pt-BR" sz="12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483768" y="3949592"/>
            <a:ext cx="9270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 err="1"/>
              <a:t>Construcao</a:t>
            </a:r>
            <a:r>
              <a:rPr lang="pt-BR" sz="1200" dirty="0"/>
              <a:t> </a:t>
            </a:r>
          </a:p>
          <a:p>
            <a:r>
              <a:rPr lang="pt-BR" sz="1200" dirty="0"/>
              <a:t>SW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456872" y="3949592"/>
            <a:ext cx="9208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Viabilização</a:t>
            </a:r>
          </a:p>
          <a:p>
            <a:r>
              <a:rPr lang="pt-BR" sz="1200" dirty="0"/>
              <a:t>capacitação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515926" y="3949592"/>
            <a:ext cx="88992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Preparação</a:t>
            </a:r>
          </a:p>
          <a:p>
            <a:r>
              <a:rPr lang="pt-BR" sz="1200" dirty="0"/>
              <a:t>mudanças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5523699" y="3949591"/>
            <a:ext cx="82137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Ger.</a:t>
            </a:r>
          </a:p>
          <a:p>
            <a:r>
              <a:rPr lang="pt-BR" sz="1200" dirty="0"/>
              <a:t>mudanças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496329" y="3949592"/>
            <a:ext cx="88069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Homologar</a:t>
            </a:r>
          </a:p>
          <a:p>
            <a:endParaRPr lang="pt-BR" sz="12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489037" y="4570087"/>
            <a:ext cx="7925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Ger.</a:t>
            </a:r>
          </a:p>
          <a:p>
            <a:r>
              <a:rPr lang="pt-BR" sz="1200" dirty="0" err="1"/>
              <a:t>conhecim</a:t>
            </a:r>
            <a:endParaRPr lang="pt-BR" sz="12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438001" y="4570086"/>
            <a:ext cx="97860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Ger.</a:t>
            </a:r>
          </a:p>
          <a:p>
            <a:r>
              <a:rPr lang="pt-BR" sz="1200" dirty="0"/>
              <a:t>componente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439897" y="4551511"/>
            <a:ext cx="98757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Ger.</a:t>
            </a:r>
          </a:p>
          <a:p>
            <a:r>
              <a:rPr lang="pt-BR" sz="1200" dirty="0" err="1"/>
              <a:t>configuracao</a:t>
            </a:r>
            <a:endParaRPr lang="pt-BR" sz="1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17512" y="5561758"/>
            <a:ext cx="78778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Ger.</a:t>
            </a:r>
          </a:p>
          <a:p>
            <a:r>
              <a:rPr lang="pt-BR" sz="1200" dirty="0"/>
              <a:t>Operação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1437340" y="5592422"/>
            <a:ext cx="9968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Incidentes demandas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514203" y="5606949"/>
            <a:ext cx="84741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Ger.</a:t>
            </a:r>
          </a:p>
          <a:p>
            <a:r>
              <a:rPr lang="pt-BR" sz="1200" dirty="0"/>
              <a:t>Problemas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475588" y="1407019"/>
            <a:ext cx="8560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Padrões </a:t>
            </a:r>
            <a:r>
              <a:rPr lang="pt-BR" sz="1200" dirty="0" err="1"/>
              <a:t>Govern</a:t>
            </a:r>
            <a:r>
              <a:rPr lang="pt-BR" sz="1200" dirty="0"/>
              <a:t>.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4537836" y="5593301"/>
            <a:ext cx="82625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Segurança</a:t>
            </a:r>
          </a:p>
          <a:p>
            <a:endParaRPr lang="pt-BR" sz="12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5555788" y="5548104"/>
            <a:ext cx="81875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Controles</a:t>
            </a:r>
          </a:p>
          <a:p>
            <a:r>
              <a:rPr lang="pt-BR" sz="1200" dirty="0"/>
              <a:t>processos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23528" y="2017825"/>
            <a:ext cx="2180020" cy="307777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Alinhar, Planejar e </a:t>
            </a:r>
            <a:r>
              <a:rPr lang="pt-BR" sz="1400" dirty="0" err="1">
                <a:solidFill>
                  <a:schemeClr val="bg1"/>
                </a:solidFill>
              </a:rPr>
              <a:t>Organiar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323528" y="3553271"/>
            <a:ext cx="2542812" cy="307777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Construir, Adquirir, Implementar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375756" y="5209455"/>
            <a:ext cx="2003754" cy="307777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Entregar, Servir, Suportar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7596336" y="2041103"/>
            <a:ext cx="1296144" cy="52322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Monitorar, Avaliar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119260" y="1023032"/>
            <a:ext cx="2004468" cy="30777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Dirigir, Monitorar</a:t>
            </a:r>
          </a:p>
        </p:txBody>
      </p:sp>
      <p:sp>
        <p:nvSpPr>
          <p:cNvPr id="46" name="Retângulo de cantos arredondados 45"/>
          <p:cNvSpPr/>
          <p:nvPr/>
        </p:nvSpPr>
        <p:spPr>
          <a:xfrm>
            <a:off x="91964" y="1940231"/>
            <a:ext cx="8928992" cy="4582146"/>
          </a:xfrm>
          <a:prstGeom prst="roundRect">
            <a:avLst/>
          </a:prstGeom>
          <a:solidFill>
            <a:srgbClr val="C00000">
              <a:alpha val="17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exto explicativo retangular 46"/>
          <p:cNvSpPr/>
          <p:nvPr/>
        </p:nvSpPr>
        <p:spPr>
          <a:xfrm>
            <a:off x="5237892" y="662761"/>
            <a:ext cx="1695531" cy="928994"/>
          </a:xfrm>
          <a:prstGeom prst="wedgeRectCallout">
            <a:avLst>
              <a:gd name="adj1" fmla="val -22317"/>
              <a:gd name="adj2" fmla="val 11685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DOMÍNIOS COM SEUS PROCESSOS</a:t>
            </a:r>
          </a:p>
        </p:txBody>
      </p:sp>
    </p:spTree>
    <p:extLst>
      <p:ext uri="{BB962C8B-B14F-4D97-AF65-F5344CB8AC3E}">
        <p14:creationId xmlns:p14="http://schemas.microsoft.com/office/powerpoint/2010/main" val="2785968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3528" y="1772816"/>
            <a:ext cx="83529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Para poder implementar aquilo que o  COBIT exige, faz-se necessário estudar e adotar práticas específicas para cada Processo dos Domínios.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Guias de práticas de gerência de projetos, gerência de processos, gerência de operações, arquitetura empresarial e de qualidade são adotados em conjunto com o COBIT para garantir o alcance dos objetivos da Governança.</a:t>
            </a:r>
          </a:p>
        </p:txBody>
      </p:sp>
    </p:spTree>
    <p:extLst>
      <p:ext uri="{BB962C8B-B14F-4D97-AF65-F5344CB8AC3E}">
        <p14:creationId xmlns:p14="http://schemas.microsoft.com/office/powerpoint/2010/main" val="3641780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323527" y="1134177"/>
            <a:ext cx="8568952" cy="648072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Demandas do COBIT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86953" y="712558"/>
            <a:ext cx="884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Modelos de boas práticas que auxiliam na implantação dos processos requeridos pelo COBIT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2483768" y="1782248"/>
            <a:ext cx="2124235" cy="121470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Práticas de gestão de projetos, programas e portfólio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4608003" y="1782249"/>
            <a:ext cx="2196245" cy="121470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Práticas de gestão de operações e continuidade de negócios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6804248" y="1782249"/>
            <a:ext cx="2087444" cy="12147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Práticas de gestão de resultados e </a:t>
            </a:r>
            <a:r>
              <a:rPr lang="pt-BR" dirty="0" err="1">
                <a:solidFill>
                  <a:schemeClr val="tx1"/>
                </a:solidFill>
              </a:rPr>
              <a:t>compliance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323527" y="1782249"/>
            <a:ext cx="2160241" cy="121470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Práticas de desenho de soluções de TI para os negócios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2483768" y="4869159"/>
            <a:ext cx="2124235" cy="121470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PMBOK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4608003" y="4869160"/>
            <a:ext cx="2196245" cy="121470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ITIL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04248" y="4869160"/>
            <a:ext cx="2087444" cy="12147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CMMI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SPICE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323527" y="4869160"/>
            <a:ext cx="2160241" cy="121470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TOGAF</a:t>
            </a:r>
          </a:p>
        </p:txBody>
      </p:sp>
      <p:sp>
        <p:nvSpPr>
          <p:cNvPr id="13" name="Seta para baixo 12"/>
          <p:cNvSpPr/>
          <p:nvPr/>
        </p:nvSpPr>
        <p:spPr>
          <a:xfrm>
            <a:off x="1115616" y="2996952"/>
            <a:ext cx="720080" cy="1872208"/>
          </a:xfrm>
          <a:prstGeom prst="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baixo 13"/>
          <p:cNvSpPr/>
          <p:nvPr/>
        </p:nvSpPr>
        <p:spPr>
          <a:xfrm>
            <a:off x="3185845" y="2996952"/>
            <a:ext cx="720080" cy="1872208"/>
          </a:xfrm>
          <a:prstGeom prst="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baixo 14"/>
          <p:cNvSpPr/>
          <p:nvPr/>
        </p:nvSpPr>
        <p:spPr>
          <a:xfrm>
            <a:off x="5436096" y="2996951"/>
            <a:ext cx="720080" cy="1872208"/>
          </a:xfrm>
          <a:prstGeom prst="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baixo 15"/>
          <p:cNvSpPr/>
          <p:nvPr/>
        </p:nvSpPr>
        <p:spPr>
          <a:xfrm>
            <a:off x="7487930" y="3001793"/>
            <a:ext cx="720080" cy="1872208"/>
          </a:xfrm>
          <a:prstGeom prst="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5719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3528" y="1772816"/>
            <a:ext cx="83529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9999"/>
                </a:solidFill>
              </a:rPr>
              <a:t>Não vamos  mergulhar nas páginas do COBIT</a:t>
            </a:r>
            <a:r>
              <a:rPr lang="pt-BR" sz="2400" dirty="0">
                <a:solidFill>
                  <a:schemeClr val="bg1"/>
                </a:solidFill>
              </a:rPr>
              <a:t>.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Vamos ter a sua proposta em mente como pano de fundo para os estudos que faremos sobre </a:t>
            </a:r>
            <a:r>
              <a:rPr lang="pt-BR" sz="2400" dirty="0">
                <a:solidFill>
                  <a:srgbClr val="FF9999"/>
                </a:solidFill>
              </a:rPr>
              <a:t>como a qualidade na produção e manutenção do software influenciam a Governança</a:t>
            </a:r>
            <a:r>
              <a:rPr lang="pt-BR" sz="2400" dirty="0">
                <a:solidFill>
                  <a:schemeClr val="bg1"/>
                </a:solidFill>
              </a:rPr>
              <a:t>.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Vamos descobrir e praticar técnicas que desenvolvem qualidade e Governança.</a:t>
            </a:r>
          </a:p>
        </p:txBody>
      </p:sp>
    </p:spTree>
    <p:extLst>
      <p:ext uri="{BB962C8B-B14F-4D97-AF65-F5344CB8AC3E}">
        <p14:creationId xmlns:p14="http://schemas.microsoft.com/office/powerpoint/2010/main" val="13662782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95536" y="4511644"/>
            <a:ext cx="8424936" cy="5189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VAMOS REFORÇAR OS CONCEITOS DA GOVERNANÇA  COM UM JOGO!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508" y="5159716"/>
            <a:ext cx="3343742" cy="933580"/>
          </a:xfrm>
          <a:prstGeom prst="rect">
            <a:avLst/>
          </a:prstGeom>
        </p:spPr>
      </p:pic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87" y="1146833"/>
            <a:ext cx="5321584" cy="293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5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GOVERNANÇA EM PROJETOS</a:t>
            </a:r>
          </a:p>
        </p:txBody>
      </p:sp>
    </p:spTree>
    <p:extLst>
      <p:ext uri="{BB962C8B-B14F-4D97-AF65-F5344CB8AC3E}">
        <p14:creationId xmlns:p14="http://schemas.microsoft.com/office/powerpoint/2010/main" val="1053448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QUALIDADE</a:t>
            </a:r>
          </a:p>
        </p:txBody>
      </p:sp>
    </p:spTree>
    <p:extLst>
      <p:ext uri="{BB962C8B-B14F-4D97-AF65-F5344CB8AC3E}">
        <p14:creationId xmlns:p14="http://schemas.microsoft.com/office/powerpoint/2010/main" val="24252740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280639" y="692697"/>
            <a:ext cx="4235577" cy="2938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639" y="692696"/>
            <a:ext cx="2257740" cy="1667108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654039" y="2725323"/>
            <a:ext cx="3488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2">
                    <a:lumMod val="50000"/>
                  </a:schemeClr>
                </a:solidFill>
                <a:latin typeface="Adobe Caslon Pro Bold" pitchFamily="18" charset="0"/>
              </a:rPr>
              <a:t>QUALIDADE</a:t>
            </a:r>
          </a:p>
        </p:txBody>
      </p:sp>
      <p:sp>
        <p:nvSpPr>
          <p:cNvPr id="9" name="Retângulo 8"/>
          <p:cNvSpPr/>
          <p:nvPr/>
        </p:nvSpPr>
        <p:spPr>
          <a:xfrm>
            <a:off x="395536" y="3717032"/>
            <a:ext cx="8424936" cy="5189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DEFINIÇÃO DE QUALIDADE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95536" y="4310680"/>
            <a:ext cx="8424936" cy="2214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EM DUPLAS , dentro de um tempo de 20 minutos: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Descreva em uma frase o que é qualidade de um produto ou serviço.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Qual a melhor forma de garantir que algo seja feito com qualidade?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Quais as consequências da má qualidade?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qualidade influencia a Governança?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Por que a TI ganhou um guia de Governança próprio?</a:t>
            </a:r>
          </a:p>
        </p:txBody>
      </p:sp>
    </p:spTree>
    <p:extLst>
      <p:ext uri="{BB962C8B-B14F-4D97-AF65-F5344CB8AC3E}">
        <p14:creationId xmlns:p14="http://schemas.microsoft.com/office/powerpoint/2010/main" val="33317152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95536" y="1268760"/>
            <a:ext cx="432432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QUALIDADE EM SOFTWARE E GOVERNANÇA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98609" y="2348879"/>
            <a:ext cx="875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FF00"/>
                </a:solidFill>
              </a:rPr>
              <a:t>AS RESPOSTAS VIRÃO A SEGUIR...</a:t>
            </a:r>
            <a:endParaRPr lang="pt-BR" sz="2400" b="1" dirty="0">
              <a:solidFill>
                <a:srgbClr val="FFFF00"/>
              </a:solidFill>
            </a:endParaRP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91" y="3562092"/>
            <a:ext cx="2257740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852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95536" y="1268760"/>
            <a:ext cx="590328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MOTIVAÇÃO PARA OS ESTUDOS DE QUALIDADE DE SISTEMAS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10577" y="2348879"/>
            <a:ext cx="875391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FFFF00"/>
                </a:solidFill>
              </a:rPr>
              <a:t>100% das empresas  formais no mundo dependem de  sistemas computacionais</a:t>
            </a:r>
            <a:r>
              <a:rPr lang="pt-BR" sz="2000" dirty="0">
                <a:solidFill>
                  <a:schemeClr val="bg1"/>
                </a:solidFill>
              </a:rPr>
              <a:t>.</a:t>
            </a:r>
          </a:p>
          <a:p>
            <a:r>
              <a:rPr lang="pt-BR" sz="2000" dirty="0">
                <a:solidFill>
                  <a:schemeClr val="bg1"/>
                </a:solidFill>
              </a:rPr>
              <a:t>Se não usam diretamente, o fazem por intermédio de terceiros.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As empresas da atualidade precisam que a informática funcione adequadamente para garantir os princípios da </a:t>
            </a:r>
            <a:r>
              <a:rPr lang="pt-BR" sz="2000" b="1" dirty="0">
                <a:solidFill>
                  <a:schemeClr val="bg1"/>
                </a:solidFill>
              </a:rPr>
              <a:t>GOVERNANÇA CORPORATIVA</a:t>
            </a:r>
            <a:r>
              <a:rPr lang="pt-BR" sz="20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Segurança de dados e informações;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Disponibilidade da informação para a tomada de decisão;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Continuidade operacional através da tecnologia aplicada;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Reporte e transparência gerencial para os acionistas e controladores;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Responsabilização por atos administrativos dos agentes executivos;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Auditoria comprobatória das práticas e resultados de trabalho.</a:t>
            </a:r>
          </a:p>
        </p:txBody>
      </p:sp>
    </p:spTree>
    <p:extLst>
      <p:ext uri="{BB962C8B-B14F-4D97-AF65-F5344CB8AC3E}">
        <p14:creationId xmlns:p14="http://schemas.microsoft.com/office/powerpoint/2010/main" val="292170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95536" y="764704"/>
            <a:ext cx="590328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MOTIVAÇÃO PARA OS ESTUDOS DE QUALIDADE DE SISTEMAS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10577" y="1484784"/>
            <a:ext cx="87539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ALGUNS FATOS DA REALIDADE DOS PROJETOS DE SISTEMAS DE INFORMAÇÃO: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Praticamente 100% dos sistemas de informação nas empresas passam por críticas quando da sua utilização e operação.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FFFF00"/>
                </a:solidFill>
              </a:rPr>
              <a:t>Segundo relatório do </a:t>
            </a:r>
            <a:r>
              <a:rPr lang="pt-BR" sz="2000" b="1" dirty="0" err="1">
                <a:solidFill>
                  <a:srgbClr val="FFFF00"/>
                </a:solidFill>
              </a:rPr>
              <a:t>Gartner</a:t>
            </a:r>
            <a:r>
              <a:rPr lang="pt-BR" sz="2000" b="1" dirty="0">
                <a:solidFill>
                  <a:srgbClr val="FFFF00"/>
                </a:solidFill>
              </a:rPr>
              <a:t> </a:t>
            </a:r>
            <a:r>
              <a:rPr lang="pt-BR" sz="2000" b="1" dirty="0" err="1">
                <a:solidFill>
                  <a:srgbClr val="FFFF00"/>
                </a:solidFill>
              </a:rPr>
              <a:t>Group</a:t>
            </a:r>
            <a:r>
              <a:rPr lang="pt-BR" sz="2000" b="1" dirty="0">
                <a:solidFill>
                  <a:srgbClr val="FFFF00"/>
                </a:solidFill>
              </a:rPr>
              <a:t>, em média, 75% dos projetos de TI não alcançam seus objetivos</a:t>
            </a:r>
            <a:r>
              <a:rPr lang="pt-BR" sz="2000" dirty="0">
                <a:solidFill>
                  <a:schemeClr val="bg1"/>
                </a:solidFill>
              </a:rPr>
              <a:t>, isso considerando a ótica exclusiva do processo de desenvolvimento e implantação e as primeiras experiências de uso e operação.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FFFF00"/>
                </a:solidFill>
              </a:rPr>
              <a:t>Em projetos de grande porte</a:t>
            </a:r>
            <a:r>
              <a:rPr lang="pt-BR" sz="2000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077072"/>
            <a:ext cx="5201475" cy="256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2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95536" y="1268760"/>
            <a:ext cx="590328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MOTIVAÇÃO PARA OS ESTUDOS DE QUALIDADE DE SISTEMAS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10577" y="1988840"/>
            <a:ext cx="875391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Se considerarmos que a </a:t>
            </a:r>
            <a:r>
              <a:rPr lang="pt-BR" sz="2000" b="1" dirty="0">
                <a:solidFill>
                  <a:srgbClr val="FFFF00"/>
                </a:solidFill>
              </a:rPr>
              <a:t>maioria dos sistemas de informação têm um ciclo de vida de 5 a 10 anos</a:t>
            </a:r>
            <a:r>
              <a:rPr lang="pt-BR" sz="2000" dirty="0">
                <a:solidFill>
                  <a:schemeClr val="bg1"/>
                </a:solidFill>
              </a:rPr>
              <a:t>, a quantidade de problemas que surgirão no meio do caminho é grande:</a:t>
            </a:r>
          </a:p>
          <a:p>
            <a:endParaRPr lang="pt-BR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Esgotamento da capacidade da infraestrutura diante do crescimento dos bancos de dados, usuários e conexões do sistema;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Falhas que irão gerar inconsistências não detectadas originalmente;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Falhas decorrentes de ajustes feitos no software após sua primeira implantação;</a:t>
            </a:r>
          </a:p>
          <a:p>
            <a:endParaRPr lang="pt-BR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Mudança da infraestrutura onde o software roda, causando incompatibilidades;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Outras.</a:t>
            </a:r>
          </a:p>
        </p:txBody>
      </p:sp>
    </p:spTree>
    <p:extLst>
      <p:ext uri="{BB962C8B-B14F-4D97-AF65-F5344CB8AC3E}">
        <p14:creationId xmlns:p14="http://schemas.microsoft.com/office/powerpoint/2010/main" val="87657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210577" y="2060848"/>
            <a:ext cx="875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</a:rPr>
              <a:t>Consequências </a:t>
            </a:r>
            <a:r>
              <a:rPr lang="pt-BR" dirty="0">
                <a:solidFill>
                  <a:schemeClr val="bg1"/>
                </a:solidFill>
              </a:rPr>
              <a:t>da falta de avaliação: </a:t>
            </a:r>
            <a:r>
              <a:rPr lang="pt-BR" dirty="0">
                <a:solidFill>
                  <a:srgbClr val="FFFF00"/>
                </a:solidFill>
              </a:rPr>
              <a:t>PARA EMPRESAS DE SOFTWARE</a:t>
            </a:r>
            <a:endParaRPr lang="pt-BR" b="1" dirty="0">
              <a:solidFill>
                <a:srgbClr val="FFFF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95536" y="2924945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Queda de credibilidade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Redução da competitividade </a:t>
            </a:r>
            <a:r>
              <a:rPr lang="pt-BR" dirty="0">
                <a:solidFill>
                  <a:schemeClr val="bg1"/>
                </a:solidFill>
              </a:rPr>
              <a:t>pela perda de referências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Desmotivação e rotatividade da equipe </a:t>
            </a:r>
            <a:r>
              <a:rPr lang="pt-BR" dirty="0">
                <a:solidFill>
                  <a:schemeClr val="bg1"/>
                </a:solidFill>
              </a:rPr>
              <a:t>em função de cargas excessivas de trabalho em função de correções e adaptações em sistemas fornecidos pela empresa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Recorrência de </a:t>
            </a:r>
            <a:r>
              <a:rPr lang="pt-BR" b="1" dirty="0">
                <a:solidFill>
                  <a:schemeClr val="bg1"/>
                </a:solidFill>
              </a:rPr>
              <a:t>esforços extraordinários </a:t>
            </a:r>
            <a:r>
              <a:rPr lang="pt-BR" dirty="0">
                <a:solidFill>
                  <a:schemeClr val="bg1"/>
                </a:solidFill>
              </a:rPr>
              <a:t>para ajustar o curso das coisas, com aumento de </a:t>
            </a:r>
            <a:r>
              <a:rPr lang="pt-BR" b="1" dirty="0">
                <a:solidFill>
                  <a:schemeClr val="bg1"/>
                </a:solidFill>
              </a:rPr>
              <a:t>custos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Estresse no relacionamento com clientes </a:t>
            </a:r>
            <a:r>
              <a:rPr lang="pt-BR" dirty="0">
                <a:solidFill>
                  <a:schemeClr val="bg1"/>
                </a:solidFill>
              </a:rPr>
              <a:t>(litígios, renegociação e quebra de contratos, etc.)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95536" y="1268760"/>
            <a:ext cx="590328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MOTIVAÇÃO PARA OS ESTUDOS DE QUALIDADE DE SISTEMAS</a:t>
            </a:r>
          </a:p>
        </p:txBody>
      </p:sp>
    </p:spTree>
    <p:extLst>
      <p:ext uri="{BB962C8B-B14F-4D97-AF65-F5344CB8AC3E}">
        <p14:creationId xmlns:p14="http://schemas.microsoft.com/office/powerpoint/2010/main" val="25118145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210577" y="2132856"/>
            <a:ext cx="875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</a:rPr>
              <a:t>Consequências</a:t>
            </a:r>
            <a:r>
              <a:rPr lang="pt-BR" dirty="0">
                <a:solidFill>
                  <a:schemeClr val="bg1"/>
                </a:solidFill>
              </a:rPr>
              <a:t> da falta de avaliação: </a:t>
            </a:r>
            <a:r>
              <a:rPr lang="pt-BR" dirty="0">
                <a:solidFill>
                  <a:srgbClr val="FFFF00"/>
                </a:solidFill>
              </a:rPr>
              <a:t>PARA O CLIENTE FINAL</a:t>
            </a:r>
            <a:endParaRPr lang="pt-BR" b="1" dirty="0">
              <a:solidFill>
                <a:srgbClr val="FFFF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95536" y="2996953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Percepção de falta de transparência </a:t>
            </a:r>
            <a:r>
              <a:rPr lang="pt-BR" dirty="0">
                <a:solidFill>
                  <a:schemeClr val="bg1"/>
                </a:solidFill>
              </a:rPr>
              <a:t>na comunicação por TI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Sensação de </a:t>
            </a:r>
            <a:r>
              <a:rPr lang="pt-BR" b="1" dirty="0">
                <a:solidFill>
                  <a:schemeClr val="bg1"/>
                </a:solidFill>
              </a:rPr>
              <a:t>desamparo </a:t>
            </a:r>
            <a:r>
              <a:rPr lang="pt-BR" dirty="0">
                <a:solidFill>
                  <a:schemeClr val="bg1"/>
                </a:solidFill>
              </a:rPr>
              <a:t>em relação ao apoio que TI poderia fornecer ao negócio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A </a:t>
            </a:r>
            <a:r>
              <a:rPr lang="pt-BR" b="1" dirty="0">
                <a:solidFill>
                  <a:schemeClr val="bg1"/>
                </a:solidFill>
              </a:rPr>
              <a:t>TI vira um centro de custo e não de negócios </a:t>
            </a:r>
            <a:r>
              <a:rPr lang="pt-BR" dirty="0">
                <a:solidFill>
                  <a:schemeClr val="bg1"/>
                </a:solidFill>
              </a:rPr>
              <a:t>e resultados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A insatisfação com TI se torna constante e forma-se o </a:t>
            </a:r>
            <a:r>
              <a:rPr lang="pt-BR" b="1" dirty="0">
                <a:solidFill>
                  <a:schemeClr val="bg1"/>
                </a:solidFill>
              </a:rPr>
              <a:t>estigma da TI que não entrega</a:t>
            </a:r>
            <a:r>
              <a:rPr lang="pt-BR" dirty="0">
                <a:solidFill>
                  <a:schemeClr val="bg1"/>
                </a:solidFill>
              </a:rPr>
              <a:t> (se entrega, não cumpre prazo, ou escopo, ou custo, ou todos, ou ainda entrega algo falho)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Perda de competitividade nos negócios – </a:t>
            </a:r>
            <a:r>
              <a:rPr lang="pt-BR" b="1" dirty="0">
                <a:solidFill>
                  <a:schemeClr val="bg1"/>
                </a:solidFill>
              </a:rPr>
              <a:t>o cliente não recebe o produto funcional quando necessário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95536" y="1268760"/>
            <a:ext cx="590328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MOTIVAÇÃO PARA OS ESTUDOS DE QUALIDADE DE SISTEMAS</a:t>
            </a:r>
          </a:p>
        </p:txBody>
      </p:sp>
    </p:spTree>
    <p:extLst>
      <p:ext uri="{BB962C8B-B14F-4D97-AF65-F5344CB8AC3E}">
        <p14:creationId xmlns:p14="http://schemas.microsoft.com/office/powerpoint/2010/main" val="20357602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79512" y="1161953"/>
            <a:ext cx="875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As consequências de avaliarmos tardiamente um sistema: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79512" y="1880593"/>
            <a:ext cx="25922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Desconforto durante o desenvolvimento pela incerteza do que será entregue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O tempo para reação nem sempre permite reverter o cenário e evitar a insatisfação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Os custos de corrigir algo pronto são muito superiores aos custos de ajustar </a:t>
            </a:r>
            <a:r>
              <a:rPr lang="pt-BR" dirty="0" err="1">
                <a:solidFill>
                  <a:schemeClr val="bg1"/>
                </a:solidFill>
              </a:rPr>
              <a:t>idéias</a:t>
            </a: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374" y="1978108"/>
            <a:ext cx="6187365" cy="4336159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843808" y="6464369"/>
            <a:ext cx="3200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</a:rPr>
              <a:t>Bohem</a:t>
            </a:r>
            <a:r>
              <a:rPr lang="pt-BR" sz="1200" dirty="0">
                <a:solidFill>
                  <a:schemeClr val="bg1"/>
                </a:solidFill>
              </a:rPr>
              <a:t> – Software </a:t>
            </a:r>
            <a:r>
              <a:rPr lang="pt-BR" sz="1200" dirty="0" err="1">
                <a:solidFill>
                  <a:schemeClr val="bg1"/>
                </a:solidFill>
              </a:rPr>
              <a:t>Engineering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Economics</a:t>
            </a:r>
            <a:r>
              <a:rPr lang="pt-BR" sz="1200" dirty="0">
                <a:solidFill>
                  <a:schemeClr val="bg1"/>
                </a:solidFill>
              </a:rPr>
              <a:t>, 1995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512" y="764704"/>
            <a:ext cx="8256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FF00"/>
                </a:solidFill>
              </a:rPr>
              <a:t>A qualidade deve ser gerenciada desde o primeiro momento de um projeto!</a:t>
            </a:r>
          </a:p>
        </p:txBody>
      </p:sp>
    </p:spTree>
    <p:extLst>
      <p:ext uri="{BB962C8B-B14F-4D97-AF65-F5344CB8AC3E}">
        <p14:creationId xmlns:p14="http://schemas.microsoft.com/office/powerpoint/2010/main" val="38596830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98334" y="926242"/>
            <a:ext cx="901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NOSSO OBJETIVO ENTÃO É AVALIAR A QUALIDADE EM TODO O CICLO DE VIDA DO SOFTWARE</a:t>
            </a:r>
          </a:p>
        </p:txBody>
      </p:sp>
      <p:pic>
        <p:nvPicPr>
          <p:cNvPr id="8" name="Imagem 7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844824"/>
            <a:ext cx="5040560" cy="470129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563888" y="4005064"/>
            <a:ext cx="18002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Avaliação de </a:t>
            </a:r>
          </a:p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173727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339752" y="764705"/>
            <a:ext cx="4235577" cy="2938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665212"/>
            <a:ext cx="2191056" cy="1038370"/>
          </a:xfrm>
          <a:prstGeom prst="rect">
            <a:avLst/>
          </a:prstGeom>
        </p:spPr>
      </p:pic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826070"/>
            <a:ext cx="1771897" cy="1524213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95536" y="3703582"/>
            <a:ext cx="8424936" cy="5189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VAMOS JOGAR XADREZ!</a:t>
            </a:r>
          </a:p>
        </p:txBody>
      </p:sp>
      <p:pic>
        <p:nvPicPr>
          <p:cNvPr id="9" name="Imagem 8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764704"/>
            <a:ext cx="2257740" cy="1667108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85024" y="4293096"/>
            <a:ext cx="8424936" cy="21602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Times formados por 1 jogador que sabe jogar e 1 investidor que não sabe jogar mas apostou no jogo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Combates dois a dois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jogador, quando fizer a sua jogada, deverá explicar ao seu investidor, o motivo da sua decisão de jogo (explicação sem que o concorrente escute)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observador (terceira pessoa) irá acompanhar o jogo e  registrar o número de jogadas por time , a quantidade de peças removidas do jogo de cada time e anotar a pontuação alcançada após 15 minutos de jogo (pontuação no Slide a seguir).</a:t>
            </a:r>
          </a:p>
        </p:txBody>
      </p:sp>
      <p:sp>
        <p:nvSpPr>
          <p:cNvPr id="3" name="Retângulo 2"/>
          <p:cNvSpPr/>
          <p:nvPr/>
        </p:nvSpPr>
        <p:spPr>
          <a:xfrm>
            <a:off x="1878683" y="6570556"/>
            <a:ext cx="450629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https://www.chess.com/pt-BR/play/computer</a:t>
            </a:r>
          </a:p>
        </p:txBody>
      </p:sp>
    </p:spTree>
    <p:extLst>
      <p:ext uri="{BB962C8B-B14F-4D97-AF65-F5344CB8AC3E}">
        <p14:creationId xmlns:p14="http://schemas.microsoft.com/office/powerpoint/2010/main" val="25719692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HISTÓRICO DA EVOLUÇÃO DA QUALIDADE NA INDÚSTRIA DE SOFTWARE</a:t>
            </a:r>
          </a:p>
        </p:txBody>
      </p:sp>
    </p:spTree>
    <p:extLst>
      <p:ext uri="{BB962C8B-B14F-4D97-AF65-F5344CB8AC3E}">
        <p14:creationId xmlns:p14="http://schemas.microsoft.com/office/powerpoint/2010/main" val="3183357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09791" y="971436"/>
            <a:ext cx="622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DESAFIOS ATUAIS DA GARANTIA DE QUALIDADE EM SOFTWATE</a:t>
            </a:r>
          </a:p>
        </p:txBody>
      </p:sp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30" y="3982895"/>
            <a:ext cx="3256635" cy="1030281"/>
          </a:xfrm>
          <a:prstGeom prst="rect">
            <a:avLst/>
          </a:prstGeom>
        </p:spPr>
      </p:pic>
      <p:pic>
        <p:nvPicPr>
          <p:cNvPr id="7" name="Imagem 6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29" y="2468089"/>
            <a:ext cx="3256635" cy="150516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125393" y="3220669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</a:rPr>
              <a:t>X</a:t>
            </a:r>
          </a:p>
        </p:txBody>
      </p:sp>
      <p:pic>
        <p:nvPicPr>
          <p:cNvPr id="10" name="Imagem 9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285" y="3963012"/>
            <a:ext cx="3102572" cy="1065904"/>
          </a:xfrm>
          <a:prstGeom prst="rect">
            <a:avLst/>
          </a:prstGeom>
        </p:spPr>
      </p:pic>
      <p:pic>
        <p:nvPicPr>
          <p:cNvPr id="11" name="Imagem 10" descr="Recorte de Te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285" y="2468089"/>
            <a:ext cx="3117131" cy="141942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5889610" y="5157192"/>
            <a:ext cx="25708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Os 5 games mais esperados de Xbox </a:t>
            </a:r>
            <a:r>
              <a:rPr lang="pt-BR" dirty="0" err="1">
                <a:solidFill>
                  <a:schemeClr val="bg1"/>
                </a:solidFill>
              </a:rPr>
              <a:t>one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215469" y="5157191"/>
            <a:ext cx="26293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Top10 Atari - Os Mais Memoráveis Jogos</a:t>
            </a:r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44" y="5157191"/>
            <a:ext cx="690326" cy="615697"/>
          </a:xfrm>
          <a:prstGeom prst="rect">
            <a:avLst/>
          </a:prstGeom>
        </p:spPr>
      </p:pic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285" y="5160415"/>
            <a:ext cx="690326" cy="61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548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56254" y="755412"/>
            <a:ext cx="6218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Histórico da computação e a evolução da avaliação de software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296275" y="1484784"/>
            <a:ext cx="5778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ATARI 2600		</a:t>
            </a:r>
            <a:r>
              <a:rPr lang="pt-BR" b="1" dirty="0">
                <a:solidFill>
                  <a:schemeClr val="bg1"/>
                </a:solidFill>
              </a:rPr>
              <a:t>X</a:t>
            </a:r>
            <a:r>
              <a:rPr lang="pt-BR" dirty="0">
                <a:solidFill>
                  <a:schemeClr val="bg1"/>
                </a:solidFill>
              </a:rPr>
              <a:t>		XBOX ONE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720211" y="2070140"/>
            <a:ext cx="2699661" cy="432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Os programas compilados e </a:t>
            </a:r>
            <a:r>
              <a:rPr lang="pt-BR" sz="2400" dirty="0" err="1">
                <a:solidFill>
                  <a:schemeClr val="tx1"/>
                </a:solidFill>
              </a:rPr>
              <a:t>linkeditados</a:t>
            </a:r>
            <a:r>
              <a:rPr lang="pt-BR" sz="2400" dirty="0">
                <a:solidFill>
                  <a:schemeClr val="tx1"/>
                </a:solidFill>
              </a:rPr>
              <a:t> consumiam de 2k bytes (cartuchos série prata) a 16 </a:t>
            </a:r>
            <a:r>
              <a:rPr lang="pt-BR" sz="2400" dirty="0" err="1">
                <a:solidFill>
                  <a:schemeClr val="tx1"/>
                </a:solidFill>
              </a:rPr>
              <a:t>kbytes</a:t>
            </a:r>
            <a:r>
              <a:rPr lang="pt-BR" sz="2400" dirty="0">
                <a:solidFill>
                  <a:schemeClr val="tx1"/>
                </a:solidFill>
              </a:rPr>
              <a:t> (cartuchos série diamante)</a:t>
            </a: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5400731" y="2076803"/>
            <a:ext cx="2699661" cy="43204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Alguns programas chegam a demanda 5G Bytes para instalação</a:t>
            </a:r>
          </a:p>
        </p:txBody>
      </p:sp>
    </p:spTree>
    <p:extLst>
      <p:ext uri="{BB962C8B-B14F-4D97-AF65-F5344CB8AC3E}">
        <p14:creationId xmlns:p14="http://schemas.microsoft.com/office/powerpoint/2010/main" val="333068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56254" y="755412"/>
            <a:ext cx="735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DINÂMICA: Histórico da computação e a evolução da avaliação de software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674007" y="1412776"/>
            <a:ext cx="5778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ATARI 2600		</a:t>
            </a:r>
            <a:r>
              <a:rPr lang="pt-BR" b="1" dirty="0">
                <a:solidFill>
                  <a:schemeClr val="bg1"/>
                </a:solidFill>
              </a:rPr>
              <a:t>X</a:t>
            </a:r>
            <a:r>
              <a:rPr lang="pt-BR" dirty="0">
                <a:solidFill>
                  <a:schemeClr val="bg1"/>
                </a:solidFill>
              </a:rPr>
              <a:t>		XBOX ONE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95536" y="1926124"/>
            <a:ext cx="3960440" cy="4464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Características dos jogos: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Roteiros simples e repetitivos – desafio e cenário se repete, aumentado apenas a velocidade dos objetos na tela.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Poucos objetos gerenciados em tela (movimentados).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Pouca presença de música</a:t>
            </a: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5076056" y="1932786"/>
            <a:ext cx="3744416" cy="44578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Características dos jogos: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Roteiros complexos. Cenários podem ser construídos e desvendados pelo jogador.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Muitos objetos gerenciados em tela (movimentados).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Trilhas sonoras.</a:t>
            </a:r>
          </a:p>
        </p:txBody>
      </p:sp>
    </p:spTree>
    <p:extLst>
      <p:ext uri="{BB962C8B-B14F-4D97-AF65-F5344CB8AC3E}">
        <p14:creationId xmlns:p14="http://schemas.microsoft.com/office/powerpoint/2010/main" val="31497364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56255" y="755412"/>
            <a:ext cx="3288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Histórico da computação e a evolução da avaliação de software</a:t>
            </a:r>
          </a:p>
        </p:txBody>
      </p:sp>
      <p:cxnSp>
        <p:nvCxnSpPr>
          <p:cNvPr id="4" name="Conector de seta reta 3"/>
          <p:cNvCxnSpPr/>
          <p:nvPr/>
        </p:nvCxnSpPr>
        <p:spPr>
          <a:xfrm>
            <a:off x="323528" y="5013176"/>
            <a:ext cx="83529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835696" y="5013176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323528" y="5085184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Anos 40 e 50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051720" y="5085184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Anos 60 e 70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3445050" y="5013176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3573799" y="5085184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Anos 80</a:t>
            </a:r>
          </a:p>
        </p:txBody>
      </p:sp>
      <p:cxnSp>
        <p:nvCxnSpPr>
          <p:cNvPr id="15" name="Conector reto 14"/>
          <p:cNvCxnSpPr/>
          <p:nvPr/>
        </p:nvCxnSpPr>
        <p:spPr>
          <a:xfrm>
            <a:off x="4932040" y="504310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076056" y="5085184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Anos 90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6226211" y="5013176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370227" y="5055260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2000 a 2010</a:t>
            </a:r>
          </a:p>
        </p:txBody>
      </p:sp>
      <p:cxnSp>
        <p:nvCxnSpPr>
          <p:cNvPr id="19" name="Conector reto 18"/>
          <p:cNvCxnSpPr/>
          <p:nvPr/>
        </p:nvCxnSpPr>
        <p:spPr>
          <a:xfrm>
            <a:off x="7884368" y="5013176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7956376" y="5085184"/>
            <a:ext cx="94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Recente</a:t>
            </a:r>
          </a:p>
        </p:txBody>
      </p:sp>
      <p:sp>
        <p:nvSpPr>
          <p:cNvPr id="11" name="CaixaDeTexto 10"/>
          <p:cNvSpPr txBox="1"/>
          <p:nvPr/>
        </p:nvSpPr>
        <p:spPr>
          <a:xfrm rot="18445068">
            <a:off x="-81873" y="2878043"/>
            <a:ext cx="3006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Máquinas limitadas</a:t>
            </a:r>
          </a:p>
          <a:p>
            <a:r>
              <a:rPr lang="pt-BR" dirty="0">
                <a:solidFill>
                  <a:schemeClr val="bg1"/>
                </a:solidFill>
              </a:rPr>
              <a:t>Linguagens de 1ª e 2ª geração</a:t>
            </a:r>
          </a:p>
          <a:p>
            <a:r>
              <a:rPr lang="pt-BR" dirty="0">
                <a:solidFill>
                  <a:schemeClr val="bg1"/>
                </a:solidFill>
              </a:rPr>
              <a:t>Código complexo</a:t>
            </a:r>
          </a:p>
          <a:p>
            <a:r>
              <a:rPr lang="pt-BR" dirty="0">
                <a:solidFill>
                  <a:schemeClr val="bg1"/>
                </a:solidFill>
              </a:rPr>
              <a:t>Software simples e pequeno</a:t>
            </a:r>
          </a:p>
        </p:txBody>
      </p:sp>
      <p:sp>
        <p:nvSpPr>
          <p:cNvPr id="22" name="CaixaDeTexto 21"/>
          <p:cNvSpPr txBox="1"/>
          <p:nvPr/>
        </p:nvSpPr>
        <p:spPr>
          <a:xfrm rot="18445068">
            <a:off x="1245943" y="2255374"/>
            <a:ext cx="47094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Mainframe e médio porte</a:t>
            </a:r>
          </a:p>
          <a:p>
            <a:r>
              <a:rPr lang="pt-BR" dirty="0">
                <a:solidFill>
                  <a:schemeClr val="bg1"/>
                </a:solidFill>
              </a:rPr>
              <a:t>Linguagens de 3ª geração</a:t>
            </a:r>
          </a:p>
          <a:p>
            <a:r>
              <a:rPr lang="pt-BR" dirty="0">
                <a:solidFill>
                  <a:schemeClr val="bg1"/>
                </a:solidFill>
              </a:rPr>
              <a:t>Código menos complexo</a:t>
            </a:r>
          </a:p>
          <a:p>
            <a:r>
              <a:rPr lang="pt-BR" dirty="0">
                <a:solidFill>
                  <a:schemeClr val="bg1"/>
                </a:solidFill>
              </a:rPr>
              <a:t>Software ainda simples , pequeno e proprietário</a:t>
            </a:r>
          </a:p>
        </p:txBody>
      </p:sp>
      <p:sp>
        <p:nvSpPr>
          <p:cNvPr id="23" name="CaixaDeTexto 22"/>
          <p:cNvSpPr txBox="1"/>
          <p:nvPr/>
        </p:nvSpPr>
        <p:spPr>
          <a:xfrm rot="18445068">
            <a:off x="2863897" y="2129386"/>
            <a:ext cx="49361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Plataforma baixa</a:t>
            </a:r>
          </a:p>
          <a:p>
            <a:r>
              <a:rPr lang="pt-BR" dirty="0">
                <a:solidFill>
                  <a:schemeClr val="bg1"/>
                </a:solidFill>
              </a:rPr>
              <a:t>Disseminação dos PCs</a:t>
            </a:r>
          </a:p>
          <a:p>
            <a:r>
              <a:rPr lang="pt-BR" dirty="0">
                <a:solidFill>
                  <a:schemeClr val="bg1"/>
                </a:solidFill>
              </a:rPr>
              <a:t>Abertura das plataformas para os desenvolvedores</a:t>
            </a:r>
          </a:p>
          <a:p>
            <a:r>
              <a:rPr lang="pt-BR" dirty="0">
                <a:solidFill>
                  <a:schemeClr val="bg1"/>
                </a:solidFill>
              </a:rPr>
              <a:t>Software ganha complexidade e tamanho</a:t>
            </a:r>
          </a:p>
        </p:txBody>
      </p:sp>
      <p:sp>
        <p:nvSpPr>
          <p:cNvPr id="24" name="CaixaDeTexto 23"/>
          <p:cNvSpPr txBox="1"/>
          <p:nvPr/>
        </p:nvSpPr>
        <p:spPr>
          <a:xfrm rot="18445068">
            <a:off x="4577346" y="2297088"/>
            <a:ext cx="4677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Downsizing generalizado</a:t>
            </a:r>
          </a:p>
          <a:p>
            <a:r>
              <a:rPr lang="pt-BR" dirty="0">
                <a:solidFill>
                  <a:schemeClr val="bg1"/>
                </a:solidFill>
              </a:rPr>
              <a:t>Softwares integrados para atender aos negócios</a:t>
            </a:r>
          </a:p>
          <a:p>
            <a:r>
              <a:rPr lang="pt-BR" dirty="0">
                <a:solidFill>
                  <a:schemeClr val="bg1"/>
                </a:solidFill>
              </a:rPr>
              <a:t>Portabilidade de plataforma</a:t>
            </a:r>
          </a:p>
        </p:txBody>
      </p:sp>
      <p:sp>
        <p:nvSpPr>
          <p:cNvPr id="25" name="CaixaDeTexto 24"/>
          <p:cNvSpPr txBox="1"/>
          <p:nvPr/>
        </p:nvSpPr>
        <p:spPr>
          <a:xfrm rot="18445068">
            <a:off x="5875576" y="2401517"/>
            <a:ext cx="44003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Orientação a Objetos e reuso em larga escala</a:t>
            </a:r>
          </a:p>
          <a:p>
            <a:r>
              <a:rPr lang="pt-BR" dirty="0">
                <a:solidFill>
                  <a:schemeClr val="bg1"/>
                </a:solidFill>
              </a:rPr>
              <a:t>Bibliotecas de software</a:t>
            </a:r>
          </a:p>
          <a:p>
            <a:r>
              <a:rPr lang="pt-BR" dirty="0">
                <a:solidFill>
                  <a:schemeClr val="bg1"/>
                </a:solidFill>
              </a:rPr>
              <a:t>WEB/Internet popularizados</a:t>
            </a:r>
          </a:p>
          <a:p>
            <a:r>
              <a:rPr lang="pt-BR" dirty="0" err="1">
                <a:solidFill>
                  <a:schemeClr val="bg1"/>
                </a:solidFill>
              </a:rPr>
              <a:t>Smart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devices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 rot="18445068">
            <a:off x="7780061" y="3625627"/>
            <a:ext cx="16665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Nanotecnologia</a:t>
            </a:r>
          </a:p>
          <a:p>
            <a:r>
              <a:rPr lang="pt-BR" dirty="0">
                <a:solidFill>
                  <a:schemeClr val="bg1"/>
                </a:solidFill>
              </a:rPr>
              <a:t>TI de vestir</a:t>
            </a:r>
          </a:p>
          <a:p>
            <a:r>
              <a:rPr lang="pt-BR" dirty="0">
                <a:solidFill>
                  <a:schemeClr val="bg1"/>
                </a:solidFill>
              </a:rPr>
              <a:t>Mobilidade</a:t>
            </a:r>
          </a:p>
        </p:txBody>
      </p:sp>
      <p:sp>
        <p:nvSpPr>
          <p:cNvPr id="21" name="Seta para a direita 20"/>
          <p:cNvSpPr/>
          <p:nvPr/>
        </p:nvSpPr>
        <p:spPr>
          <a:xfrm>
            <a:off x="323528" y="5589240"/>
            <a:ext cx="849694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260406" y="6067653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Crescimento do investimento na pesquisa e desenvolvimento, e no emprego de processos e tecnologia para avaliar a qualidade de sistemas.</a:t>
            </a:r>
          </a:p>
        </p:txBody>
      </p:sp>
    </p:spTree>
    <p:extLst>
      <p:ext uri="{BB962C8B-B14F-4D97-AF65-F5344CB8AC3E}">
        <p14:creationId xmlns:p14="http://schemas.microsoft.com/office/powerpoint/2010/main" val="325298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/>
      <p:bldP spid="23" grpId="0"/>
      <p:bldP spid="24" grpId="0"/>
      <p:bldP spid="25" grpId="0"/>
      <p:bldP spid="2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69951" y="1403484"/>
            <a:ext cx="5778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ATARI 2600		</a:t>
            </a:r>
            <a:r>
              <a:rPr lang="pt-BR" b="1" dirty="0">
                <a:solidFill>
                  <a:schemeClr val="bg1"/>
                </a:solidFill>
              </a:rPr>
              <a:t>X</a:t>
            </a:r>
            <a:r>
              <a:rPr lang="pt-BR" dirty="0">
                <a:solidFill>
                  <a:schemeClr val="bg1"/>
                </a:solidFill>
              </a:rPr>
              <a:t>		XBOX ONE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539552" y="1844824"/>
            <a:ext cx="2699661" cy="432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FF0000"/>
                </a:solidFill>
              </a:rPr>
              <a:t>QUAIS PRÁTICAS VOCÊ APLICARIA PARA GARANTIR A QUALIDADE DE UM PROGRAMA DO ATARI 2600?</a:t>
            </a: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5220072" y="1851487"/>
            <a:ext cx="2699661" cy="43204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FF0000"/>
                </a:solidFill>
              </a:rPr>
              <a:t>QUAIS PRÁTICAS VOCÊ APLICARIA PARA GARANTIR A QUALIDADE DE UM PROGRAMA DO XBOX ONE?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56254" y="755412"/>
            <a:ext cx="735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DINÂMICA: Histórico da computação e a evolução da avaliação de software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745175"/>
            <a:ext cx="1257476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001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601999" y="1403484"/>
            <a:ext cx="5778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ATARI 2600		</a:t>
            </a:r>
            <a:r>
              <a:rPr lang="pt-BR" b="1" dirty="0">
                <a:solidFill>
                  <a:schemeClr val="bg1"/>
                </a:solidFill>
              </a:rPr>
              <a:t>X</a:t>
            </a:r>
            <a:r>
              <a:rPr lang="pt-BR" dirty="0">
                <a:solidFill>
                  <a:schemeClr val="bg1"/>
                </a:solidFill>
              </a:rPr>
              <a:t>		XBOX ONE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539552" y="2060848"/>
            <a:ext cx="3816424" cy="432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C00000"/>
                </a:solidFill>
              </a:rPr>
              <a:t>Testes unitários de programas são suficientes para avaliar a qualidade.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C00000"/>
                </a:solidFill>
              </a:rPr>
              <a:t>O próprio desenvolvedor com no máximo mais um testador são suficientes.</a:t>
            </a: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4788024" y="2067511"/>
            <a:ext cx="4104456" cy="43204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C00000"/>
                </a:solidFill>
              </a:rPr>
              <a:t>Equipes diferentes testam a qualidade do: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C00000"/>
                </a:solidFill>
              </a:rPr>
              <a:t>Roteiro do jogo (história).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C00000"/>
                </a:solidFill>
              </a:rPr>
              <a:t>Trilha sonora.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C00000"/>
                </a:solidFill>
              </a:rPr>
              <a:t>Objetos gráficos ativos.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C00000"/>
                </a:solidFill>
              </a:rPr>
              <a:t>Objetos gráficos passivos (cenário).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C00000"/>
                </a:solidFill>
              </a:rPr>
              <a:t>Integração do som, vídeo, roteiro.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56254" y="755412"/>
            <a:ext cx="352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DINÂMICA: RESPOSTA DO DESAFIO</a:t>
            </a:r>
          </a:p>
        </p:txBody>
      </p:sp>
    </p:spTree>
    <p:extLst>
      <p:ext uri="{BB962C8B-B14F-4D97-AF65-F5344CB8AC3E}">
        <p14:creationId xmlns:p14="http://schemas.microsoft.com/office/powerpoint/2010/main" val="385818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3"/>
          <p:cNvCxnSpPr/>
          <p:nvPr/>
        </p:nvCxnSpPr>
        <p:spPr>
          <a:xfrm>
            <a:off x="323528" y="5157192"/>
            <a:ext cx="83529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835696" y="515719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323528" y="522920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Anos 40 e 50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051720" y="522920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Anos 60 e 70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3445050" y="515719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3573799" y="522920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Anos 80</a:t>
            </a:r>
          </a:p>
        </p:txBody>
      </p:sp>
      <p:cxnSp>
        <p:nvCxnSpPr>
          <p:cNvPr id="15" name="Conector reto 14"/>
          <p:cNvCxnSpPr/>
          <p:nvPr/>
        </p:nvCxnSpPr>
        <p:spPr>
          <a:xfrm>
            <a:off x="4932040" y="5187116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076056" y="522920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Anos 90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6226211" y="515719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370227" y="5199276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2000 a 2010</a:t>
            </a:r>
          </a:p>
        </p:txBody>
      </p:sp>
      <p:cxnSp>
        <p:nvCxnSpPr>
          <p:cNvPr id="19" name="Conector reto 18"/>
          <p:cNvCxnSpPr/>
          <p:nvPr/>
        </p:nvCxnSpPr>
        <p:spPr>
          <a:xfrm>
            <a:off x="7884368" y="515719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7956376" y="5229200"/>
            <a:ext cx="94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Recente</a:t>
            </a:r>
          </a:p>
        </p:txBody>
      </p:sp>
      <p:sp>
        <p:nvSpPr>
          <p:cNvPr id="21" name="Seta para a direita 20"/>
          <p:cNvSpPr/>
          <p:nvPr/>
        </p:nvSpPr>
        <p:spPr>
          <a:xfrm>
            <a:off x="323528" y="5733256"/>
            <a:ext cx="849694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260406" y="6211669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Mudanças nas práticas de Qualidade</a:t>
            </a:r>
          </a:p>
        </p:txBody>
      </p:sp>
      <p:sp>
        <p:nvSpPr>
          <p:cNvPr id="28" name="CaixaDeTexto 27"/>
          <p:cNvSpPr txBox="1"/>
          <p:nvPr/>
        </p:nvSpPr>
        <p:spPr>
          <a:xfrm rot="18445068">
            <a:off x="-359186" y="2349466"/>
            <a:ext cx="4142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  <a:p>
            <a:r>
              <a:rPr lang="pt-BR" dirty="0"/>
              <a:t>Foco na validação do hardware</a:t>
            </a:r>
          </a:p>
          <a:p>
            <a:r>
              <a:rPr lang="pt-BR" dirty="0"/>
              <a:t>Testes de eletrônica e de uso de máquinas</a:t>
            </a:r>
          </a:p>
          <a:p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 rot="18445068">
            <a:off x="700967" y="1984905"/>
            <a:ext cx="52799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  <a:p>
            <a:r>
              <a:rPr lang="pt-BR" dirty="0"/>
              <a:t>Testes de programas pelo próprio desenvolvedor ou grupo de testes</a:t>
            </a:r>
          </a:p>
          <a:p>
            <a:r>
              <a:rPr lang="pt-BR" dirty="0"/>
              <a:t>Início das preocupações com o gerenciamento dos projetos</a:t>
            </a:r>
          </a:p>
          <a:p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 rot="18445068">
            <a:off x="2459782" y="1967642"/>
            <a:ext cx="5165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  <a:p>
            <a:r>
              <a:rPr lang="pt-BR" dirty="0"/>
              <a:t>Desenvolvimento de modelos (práticas e ferramentas) de verificação e validação de sistemas</a:t>
            </a:r>
          </a:p>
          <a:p>
            <a:r>
              <a:rPr lang="pt-BR" dirty="0"/>
              <a:t>Evolução dos modelos de gerenciamento do processo de software</a:t>
            </a:r>
          </a:p>
          <a:p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 rot="18445068">
            <a:off x="4134130" y="2323908"/>
            <a:ext cx="5201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Automação de testes</a:t>
            </a:r>
          </a:p>
          <a:p>
            <a:r>
              <a:rPr lang="pt-BR" dirty="0"/>
              <a:t>Modelos de avaliação da qualidade total no processo de software</a:t>
            </a:r>
          </a:p>
        </p:txBody>
      </p:sp>
      <p:sp>
        <p:nvSpPr>
          <p:cNvPr id="33" name="CaixaDeTexto 32"/>
          <p:cNvSpPr txBox="1"/>
          <p:nvPr/>
        </p:nvSpPr>
        <p:spPr>
          <a:xfrm rot="18445068">
            <a:off x="6070689" y="2177838"/>
            <a:ext cx="36138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  <a:p>
            <a:r>
              <a:rPr lang="pt-BR" dirty="0"/>
              <a:t>Proliferação dos testes BETA, controle de configuração, mudanças e liberação</a:t>
            </a:r>
          </a:p>
          <a:p>
            <a:r>
              <a:rPr lang="pt-BR" dirty="0"/>
              <a:t>Plena adoção do gerenciamento profissional de projetos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17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1" grpId="0" animBg="1"/>
      <p:bldP spid="32" grpId="0" animBg="1"/>
      <p:bldP spid="3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56254" y="755412"/>
            <a:ext cx="616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Histórico da computação e a evolução da avaliação de software</a:t>
            </a:r>
          </a:p>
        </p:txBody>
      </p:sp>
      <p:cxnSp>
        <p:nvCxnSpPr>
          <p:cNvPr id="4" name="Conector de seta reta 3"/>
          <p:cNvCxnSpPr/>
          <p:nvPr/>
        </p:nvCxnSpPr>
        <p:spPr>
          <a:xfrm>
            <a:off x="323528" y="5157192"/>
            <a:ext cx="83529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835696" y="515719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323528" y="522920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Anos 40 e 50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051720" y="522920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Anos 60 e 70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3445050" y="515719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3573799" y="522920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Anos 80</a:t>
            </a:r>
          </a:p>
        </p:txBody>
      </p:sp>
      <p:cxnSp>
        <p:nvCxnSpPr>
          <p:cNvPr id="15" name="Conector reto 14"/>
          <p:cNvCxnSpPr/>
          <p:nvPr/>
        </p:nvCxnSpPr>
        <p:spPr>
          <a:xfrm>
            <a:off x="4932040" y="5187116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076056" y="522920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Anos 90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6226211" y="515719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370227" y="5199276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2000 a 2010</a:t>
            </a:r>
          </a:p>
        </p:txBody>
      </p:sp>
      <p:cxnSp>
        <p:nvCxnSpPr>
          <p:cNvPr id="19" name="Conector reto 18"/>
          <p:cNvCxnSpPr/>
          <p:nvPr/>
        </p:nvCxnSpPr>
        <p:spPr>
          <a:xfrm>
            <a:off x="7884368" y="515719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7956376" y="5229200"/>
            <a:ext cx="94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Recente</a:t>
            </a:r>
          </a:p>
        </p:txBody>
      </p:sp>
      <p:sp>
        <p:nvSpPr>
          <p:cNvPr id="24" name="CaixaDeTexto 23"/>
          <p:cNvSpPr txBox="1"/>
          <p:nvPr/>
        </p:nvSpPr>
        <p:spPr>
          <a:xfrm rot="21211296">
            <a:off x="4814928" y="3066871"/>
            <a:ext cx="13543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Padrões ISO</a:t>
            </a:r>
          </a:p>
          <a:p>
            <a:r>
              <a:rPr lang="pt-BR" dirty="0">
                <a:solidFill>
                  <a:schemeClr val="bg1"/>
                </a:solidFill>
              </a:rPr>
              <a:t>CMM</a:t>
            </a:r>
          </a:p>
          <a:p>
            <a:r>
              <a:rPr lang="pt-BR" dirty="0">
                <a:solidFill>
                  <a:schemeClr val="bg1"/>
                </a:solidFill>
              </a:rPr>
              <a:t>COBIT</a:t>
            </a:r>
          </a:p>
          <a:p>
            <a:r>
              <a:rPr lang="pt-BR" dirty="0">
                <a:solidFill>
                  <a:schemeClr val="bg1"/>
                </a:solidFill>
              </a:rPr>
              <a:t>ITIL</a:t>
            </a:r>
          </a:p>
          <a:p>
            <a:r>
              <a:rPr lang="pt-BR" dirty="0" err="1">
                <a:solidFill>
                  <a:schemeClr val="bg1"/>
                </a:solidFill>
              </a:rPr>
              <a:t>Unified</a:t>
            </a:r>
            <a:r>
              <a:rPr lang="pt-BR" dirty="0">
                <a:solidFill>
                  <a:schemeClr val="bg1"/>
                </a:solidFill>
              </a:rPr>
              <a:t> </a:t>
            </a:r>
          </a:p>
          <a:p>
            <a:r>
              <a:rPr lang="pt-BR" dirty="0" err="1">
                <a:solidFill>
                  <a:schemeClr val="bg1"/>
                </a:solidFill>
              </a:rPr>
              <a:t>Process</a:t>
            </a:r>
            <a:r>
              <a:rPr lang="pt-BR" dirty="0">
                <a:solidFill>
                  <a:schemeClr val="bg1"/>
                </a:solidFill>
              </a:rPr>
              <a:t> (UP)</a:t>
            </a:r>
          </a:p>
          <a:p>
            <a:r>
              <a:rPr lang="pt-BR" dirty="0" err="1">
                <a:solidFill>
                  <a:schemeClr val="bg1"/>
                </a:solidFill>
              </a:rPr>
              <a:t>PMBoK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" name="Seta para a direita 1"/>
          <p:cNvSpPr/>
          <p:nvPr/>
        </p:nvSpPr>
        <p:spPr>
          <a:xfrm>
            <a:off x="5956548" y="4005064"/>
            <a:ext cx="434021" cy="351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 rot="21172522">
            <a:off x="6636272" y="3319606"/>
            <a:ext cx="9268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MPS-BR</a:t>
            </a:r>
          </a:p>
          <a:p>
            <a:r>
              <a:rPr lang="pt-BR" dirty="0" err="1">
                <a:solidFill>
                  <a:schemeClr val="bg1"/>
                </a:solidFill>
              </a:rPr>
              <a:t>CMMi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TOGAF</a:t>
            </a:r>
          </a:p>
          <a:p>
            <a:r>
              <a:rPr lang="pt-BR" dirty="0">
                <a:solidFill>
                  <a:schemeClr val="bg1"/>
                </a:solidFill>
              </a:rPr>
              <a:t>SOA</a:t>
            </a:r>
          </a:p>
          <a:p>
            <a:r>
              <a:rPr lang="pt-BR" dirty="0">
                <a:solidFill>
                  <a:schemeClr val="bg1"/>
                </a:solidFill>
              </a:rPr>
              <a:t>BPM</a:t>
            </a:r>
          </a:p>
          <a:p>
            <a:r>
              <a:rPr lang="pt-BR" dirty="0">
                <a:solidFill>
                  <a:schemeClr val="bg1"/>
                </a:solidFill>
              </a:rPr>
              <a:t>UML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65338" y="1479683"/>
            <a:ext cx="8634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EXPLOSÃO DA PREOCUPAÇÃO COM PROCESSOS FORMAIS DE DESENVOLVIMENTO DA QUALIDADE DO SOFTWARE E DE SISTEMAS</a:t>
            </a:r>
          </a:p>
        </p:txBody>
      </p:sp>
    </p:spTree>
    <p:extLst>
      <p:ext uri="{BB962C8B-B14F-4D97-AF65-F5344CB8AC3E}">
        <p14:creationId xmlns:p14="http://schemas.microsoft.com/office/powerpoint/2010/main" val="37299314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692696"/>
            <a:ext cx="8928991" cy="5760640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07402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339752" y="764705"/>
            <a:ext cx="4235577" cy="2938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665212"/>
            <a:ext cx="2191056" cy="1038370"/>
          </a:xfrm>
          <a:prstGeom prst="rect">
            <a:avLst/>
          </a:prstGeom>
        </p:spPr>
      </p:pic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826070"/>
            <a:ext cx="1771897" cy="1524213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95536" y="3703582"/>
            <a:ext cx="8424936" cy="5189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VAMOS JOGAR XADREZ!</a:t>
            </a:r>
          </a:p>
        </p:txBody>
      </p:sp>
      <p:pic>
        <p:nvPicPr>
          <p:cNvPr id="9" name="Imagem 8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764704"/>
            <a:ext cx="2257740" cy="1667108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85024" y="4293096"/>
            <a:ext cx="8424936" cy="21602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Regras de pontuação: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PEÃO = 1 ponto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TORRE E BISPO = 3 PONTOS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CAVALO = 5 PONTOS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REINHA = 7 PONTOS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REI = 100 PONTOS (E O JOGO ACABA)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816" y="4279448"/>
            <a:ext cx="3367648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203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7000" y="639763"/>
            <a:ext cx="7443788" cy="5873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pt-BR" sz="2800" kern="0" dirty="0">
                <a:solidFill>
                  <a:schemeClr val="bg1"/>
                </a:solidFill>
                <a:latin typeface="Calibri" pitchFamily="34" charset="0"/>
              </a:rPr>
              <a:t>Referência bibliográficas</a:t>
            </a: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1443" name="Retângulo 1"/>
          <p:cNvSpPr>
            <a:spLocks noChangeArrowheads="1"/>
          </p:cNvSpPr>
          <p:nvPr/>
        </p:nvSpPr>
        <p:spPr bwMode="auto">
          <a:xfrm>
            <a:off x="123825" y="1508125"/>
            <a:ext cx="8424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1800" b="1">
                <a:solidFill>
                  <a:schemeClr val="bg1"/>
                </a:solidFill>
              </a:rPr>
              <a:t>BIBLIOGRAFIA: </a:t>
            </a:r>
            <a:endParaRPr lang="pt-BR" altLang="pt-BR" sz="1800" b="1" dirty="0">
              <a:solidFill>
                <a:schemeClr val="bg1"/>
              </a:solidFill>
            </a:endParaRPr>
          </a:p>
        </p:txBody>
      </p:sp>
      <p:pic>
        <p:nvPicPr>
          <p:cNvPr id="61444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788" y="639763"/>
            <a:ext cx="1363662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Retângulo 4"/>
          <p:cNvSpPr>
            <a:spLocks noChangeArrowheads="1"/>
          </p:cNvSpPr>
          <p:nvPr/>
        </p:nvSpPr>
        <p:spPr bwMode="auto">
          <a:xfrm>
            <a:off x="127000" y="1939925"/>
            <a:ext cx="869632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1"/>
                </a:solidFill>
              </a:rPr>
              <a:t>ISACA</a:t>
            </a:r>
            <a:r>
              <a:rPr lang="pt-BR" sz="1800" dirty="0">
                <a:solidFill>
                  <a:schemeClr val="bg1"/>
                </a:solidFill>
              </a:rPr>
              <a:t>. USA, COBIT 5 . 2014  - Disponível para acesso online </a:t>
            </a:r>
            <a:r>
              <a:rPr lang="pt-BR" sz="1800" dirty="0" err="1">
                <a:solidFill>
                  <a:schemeClr val="bg1"/>
                </a:solidFill>
              </a:rPr>
              <a:t>gratuíto</a:t>
            </a:r>
            <a:r>
              <a:rPr lang="pt-BR" sz="1800" dirty="0">
                <a:solidFill>
                  <a:schemeClr val="bg1"/>
                </a:solidFill>
              </a:rPr>
              <a:t> em ISACA.org.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1"/>
                </a:solidFill>
              </a:rPr>
              <a:t>WEILL</a:t>
            </a:r>
            <a:r>
              <a:rPr lang="pt-BR" sz="1800" dirty="0">
                <a:solidFill>
                  <a:schemeClr val="bg1"/>
                </a:solidFill>
              </a:rPr>
              <a:t>, Peter. ROSS Jeane W. Governança de TI. Makron Books.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8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1"/>
                </a:solidFill>
              </a:rPr>
              <a:t>PRESSMAN</a:t>
            </a:r>
            <a:r>
              <a:rPr lang="pt-BR" sz="1800" dirty="0">
                <a:solidFill>
                  <a:schemeClr val="bg1"/>
                </a:solidFill>
              </a:rPr>
              <a:t>, Roger S..  Engenharia de software. - Uma abordagem profissional, 7ª edição. </a:t>
            </a:r>
            <a:r>
              <a:rPr lang="en-US" sz="1800" dirty="0">
                <a:solidFill>
                  <a:schemeClr val="bg1"/>
                </a:solidFill>
              </a:rPr>
              <a:t>São Paulo, AMGH.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8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1"/>
                </a:solidFill>
              </a:rPr>
              <a:t>HIRAMA, </a:t>
            </a:r>
            <a:r>
              <a:rPr lang="pt-BR" sz="1800" b="1" dirty="0" err="1">
                <a:solidFill>
                  <a:schemeClr val="bg1"/>
                </a:solidFill>
              </a:rPr>
              <a:t>Kechi</a:t>
            </a:r>
            <a:r>
              <a:rPr lang="pt-BR" sz="1800" b="1" dirty="0">
                <a:solidFill>
                  <a:schemeClr val="bg1"/>
                </a:solidFill>
              </a:rPr>
              <a:t>.</a:t>
            </a:r>
            <a:r>
              <a:rPr lang="pt-BR" sz="1800" dirty="0">
                <a:solidFill>
                  <a:schemeClr val="bg1"/>
                </a:solidFill>
              </a:rPr>
              <a:t> Engenharia de Software: qualidade e produtividade com tecnologia. Editora </a:t>
            </a:r>
            <a:r>
              <a:rPr lang="pt-BR" sz="1800" dirty="0" err="1">
                <a:solidFill>
                  <a:schemeClr val="bg1"/>
                </a:solidFill>
              </a:rPr>
              <a:t>Elsevier</a:t>
            </a:r>
            <a:r>
              <a:rPr lang="pt-BR" sz="1800" dirty="0">
                <a:solidFill>
                  <a:schemeClr val="bg1"/>
                </a:solidFill>
              </a:rPr>
              <a:t>, Rio de Janeiro.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1"/>
                </a:solidFill>
              </a:rPr>
              <a:t>BOEHM, Barry</a:t>
            </a:r>
            <a:r>
              <a:rPr lang="pt-BR" sz="1800" dirty="0">
                <a:solidFill>
                  <a:schemeClr val="bg1"/>
                </a:solidFill>
              </a:rPr>
              <a:t>. Software </a:t>
            </a:r>
            <a:r>
              <a:rPr lang="pt-BR" sz="1800" dirty="0" err="1">
                <a:solidFill>
                  <a:schemeClr val="bg1"/>
                </a:solidFill>
              </a:rPr>
              <a:t>Engineering</a:t>
            </a:r>
            <a:r>
              <a:rPr lang="pt-BR" sz="1800" dirty="0">
                <a:solidFill>
                  <a:schemeClr val="bg1"/>
                </a:solidFill>
              </a:rPr>
              <a:t> </a:t>
            </a:r>
            <a:r>
              <a:rPr lang="pt-BR" sz="1800" dirty="0" err="1">
                <a:solidFill>
                  <a:schemeClr val="bg1"/>
                </a:solidFill>
              </a:rPr>
              <a:t>Economics</a:t>
            </a:r>
            <a:r>
              <a:rPr lang="pt-BR" sz="1800" dirty="0">
                <a:solidFill>
                  <a:schemeClr val="bg1"/>
                </a:solidFill>
              </a:rPr>
              <a:t>. Prentice Hall, USA.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92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339752" y="764705"/>
            <a:ext cx="4235577" cy="2938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665212"/>
            <a:ext cx="2191056" cy="1038370"/>
          </a:xfrm>
          <a:prstGeom prst="rect">
            <a:avLst/>
          </a:prstGeom>
        </p:spPr>
      </p:pic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826070"/>
            <a:ext cx="1771897" cy="1524213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95536" y="3703582"/>
            <a:ext cx="8424936" cy="5189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VAMOS JOGAR XADREZ!</a:t>
            </a:r>
          </a:p>
        </p:txBody>
      </p:sp>
      <p:pic>
        <p:nvPicPr>
          <p:cNvPr id="9" name="Imagem 8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764704"/>
            <a:ext cx="2257740" cy="1667108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85024" y="4293096"/>
            <a:ext cx="8424936" cy="21602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PERGUNTAS: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Aos OBSERVADORES: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As regras foram cumpridas quanto ao tempo de jogo?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Jogadores e Investidores se comunicaram?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Quantas jogadas cada time fez no tempo decorrido?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Quem perdeu a partida? Por pontuação ou perda do Rei?</a:t>
            </a:r>
          </a:p>
        </p:txBody>
      </p:sp>
    </p:spTree>
    <p:extLst>
      <p:ext uri="{BB962C8B-B14F-4D97-AF65-F5344CB8AC3E}">
        <p14:creationId xmlns:p14="http://schemas.microsoft.com/office/powerpoint/2010/main" val="2672602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339752" y="764705"/>
            <a:ext cx="4235577" cy="2938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665212"/>
            <a:ext cx="2191056" cy="1038370"/>
          </a:xfrm>
          <a:prstGeom prst="rect">
            <a:avLst/>
          </a:prstGeom>
        </p:spPr>
      </p:pic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826070"/>
            <a:ext cx="1771897" cy="1524213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95536" y="3703582"/>
            <a:ext cx="8424936" cy="5189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VAMOS JOGAR XADREZ!</a:t>
            </a:r>
          </a:p>
        </p:txBody>
      </p:sp>
      <p:pic>
        <p:nvPicPr>
          <p:cNvPr id="9" name="Imagem 8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764704"/>
            <a:ext cx="2257740" cy="1667108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85024" y="4293096"/>
            <a:ext cx="8424936" cy="21602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PERGUNTAS: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Aos  INVESTIDORES: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As explicações das escolhas de jogadas foram claras?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Você seria capaz de jogar novamente, com um outro jogador e orientá-lo?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Você seria capaz de jogar sozinho contra um oponente?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9477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339752" y="764705"/>
            <a:ext cx="4235577" cy="2938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665212"/>
            <a:ext cx="2191056" cy="1038370"/>
          </a:xfrm>
          <a:prstGeom prst="rect">
            <a:avLst/>
          </a:prstGeom>
        </p:spPr>
      </p:pic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826070"/>
            <a:ext cx="1771897" cy="1524213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95536" y="3703582"/>
            <a:ext cx="8424936" cy="5189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VAMOS JOGAR XADREZ!</a:t>
            </a:r>
          </a:p>
        </p:txBody>
      </p:sp>
      <p:pic>
        <p:nvPicPr>
          <p:cNvPr id="9" name="Imagem 8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764704"/>
            <a:ext cx="2257740" cy="1667108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85024" y="4293096"/>
            <a:ext cx="8424936" cy="21602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PERGUNTAS: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Aos  JOGADORES: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Foi fácil justificar cada uma das suas jogadas?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Essa ação fez você se concentrar e ser mais cuidadoso nas suas decisões?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Você levou mais tempo para jogar?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Você acredita que a repetição dessa dinâmica pode lhe transformar em um jogador melhor?</a:t>
            </a:r>
          </a:p>
        </p:txBody>
      </p:sp>
    </p:spTree>
    <p:extLst>
      <p:ext uri="{BB962C8B-B14F-4D97-AF65-F5344CB8AC3E}">
        <p14:creationId xmlns:p14="http://schemas.microsoft.com/office/powerpoint/2010/main" val="2664998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2938</Words>
  <Application>Microsoft Office PowerPoint</Application>
  <PresentationFormat>Apresentação na tela (4:3)</PresentationFormat>
  <Paragraphs>518</Paragraphs>
  <Slides>60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60</vt:i4>
      </vt:variant>
    </vt:vector>
  </HeadingPairs>
  <TitlesOfParts>
    <vt:vector size="66" baseType="lpstr">
      <vt:lpstr>Adobe Caslon Pro Bold</vt:lpstr>
      <vt:lpstr>Arial</vt:lpstr>
      <vt:lpstr>Calibri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Renato Jardim Parducci</cp:lastModifiedBy>
  <cp:revision>597</cp:revision>
  <cp:lastPrinted>2014-02-05T13:48:47Z</cp:lastPrinted>
  <dcterms:created xsi:type="dcterms:W3CDTF">2013-08-12T12:40:06Z</dcterms:created>
  <dcterms:modified xsi:type="dcterms:W3CDTF">2019-02-04T22:44:56Z</dcterms:modified>
</cp:coreProperties>
</file>