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662" r:id="rId2"/>
    <p:sldId id="351" r:id="rId3"/>
    <p:sldId id="661" r:id="rId4"/>
    <p:sldId id="660" r:id="rId5"/>
    <p:sldId id="645" r:id="rId6"/>
    <p:sldId id="599" r:id="rId7"/>
    <p:sldId id="678" r:id="rId8"/>
    <p:sldId id="600" r:id="rId9"/>
    <p:sldId id="679" r:id="rId10"/>
    <p:sldId id="601" r:id="rId11"/>
    <p:sldId id="680" r:id="rId12"/>
    <p:sldId id="658" r:id="rId13"/>
    <p:sldId id="602" r:id="rId14"/>
    <p:sldId id="603" r:id="rId15"/>
    <p:sldId id="604" r:id="rId16"/>
    <p:sldId id="605" r:id="rId17"/>
    <p:sldId id="606" r:id="rId18"/>
    <p:sldId id="688" r:id="rId19"/>
    <p:sldId id="689" r:id="rId20"/>
    <p:sldId id="691" r:id="rId21"/>
    <p:sldId id="690" r:id="rId22"/>
    <p:sldId id="579" r:id="rId23"/>
    <p:sldId id="665" r:id="rId24"/>
    <p:sldId id="608" r:id="rId25"/>
    <p:sldId id="653" r:id="rId26"/>
    <p:sldId id="609" r:id="rId27"/>
    <p:sldId id="683" r:id="rId28"/>
    <p:sldId id="681" r:id="rId29"/>
    <p:sldId id="682" r:id="rId30"/>
    <p:sldId id="654" r:id="rId31"/>
    <p:sldId id="622" r:id="rId32"/>
    <p:sldId id="623" r:id="rId33"/>
    <p:sldId id="650" r:id="rId34"/>
    <p:sldId id="652" r:id="rId35"/>
    <p:sldId id="663" r:id="rId36"/>
    <p:sldId id="684" r:id="rId37"/>
    <p:sldId id="685" r:id="rId38"/>
    <p:sldId id="686" r:id="rId39"/>
    <p:sldId id="659" r:id="rId40"/>
    <p:sldId id="630" r:id="rId41"/>
    <p:sldId id="631" r:id="rId42"/>
    <p:sldId id="634" r:id="rId43"/>
    <p:sldId id="664" r:id="rId44"/>
    <p:sldId id="637" r:id="rId45"/>
    <p:sldId id="669" r:id="rId46"/>
    <p:sldId id="670" r:id="rId47"/>
    <p:sldId id="687" r:id="rId48"/>
    <p:sldId id="452" r:id="rId49"/>
    <p:sldId id="642" r:id="rId50"/>
    <p:sldId id="453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EEAB0"/>
    <a:srgbClr val="0037A4"/>
    <a:srgbClr val="000066"/>
    <a:srgbClr val="CC6600"/>
    <a:srgbClr val="663300"/>
    <a:srgbClr val="996600"/>
    <a:srgbClr val="800000"/>
    <a:srgbClr val="660066"/>
    <a:srgbClr val="003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291" autoAdjust="0"/>
  </p:normalViewPr>
  <p:slideViewPr>
    <p:cSldViewPr>
      <p:cViewPr varScale="1">
        <p:scale>
          <a:sx n="72" d="100"/>
          <a:sy n="72" d="100"/>
        </p:scale>
        <p:origin x="132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C934-FEA0-426E-B081-61FE807EA637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DE88B-C5FB-4190-8CD8-D803F1201C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188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4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24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31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defTabSz="892442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B55F1-31D0-4682-8254-2DB2C12BB6CB}" type="slidenum">
              <a:rPr lang="pt-BR" altLang="pt-BR" sz="1200"/>
              <a:pPr/>
              <a:t>40</a:t>
            </a:fld>
            <a:endParaRPr lang="pt-BR" altLang="pt-BR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6005"/>
          </a:xfrm>
          <a:noFill/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00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1DF96-B777-40A0-8069-95DC44978B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14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3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852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00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2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9C4B140-6DEB-45EB-A5FE-2FE213A19AB6}" type="datetimeFigureOut">
              <a:rPr lang="pt-BR" smtClean="0"/>
              <a:t>28/02/2019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BC5D9AF-0A3A-46C6-9823-3468E6F7B9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40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m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Recorte de Tela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" y="871"/>
            <a:ext cx="1876687" cy="543001"/>
          </a:xfrm>
          <a:prstGeom prst="rect">
            <a:avLst/>
          </a:prstGeom>
        </p:spPr>
      </p:pic>
      <p:pic>
        <p:nvPicPr>
          <p:cNvPr id="14" name="Imagem 13" descr="Recorte de Tela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2847"/>
            <a:ext cx="9144000" cy="215153"/>
          </a:xfrm>
          <a:prstGeom prst="rect">
            <a:avLst/>
          </a:prstGeom>
        </p:spPr>
      </p:pic>
      <p:sp>
        <p:nvSpPr>
          <p:cNvPr id="5" name="Retângulo 4"/>
          <p:cNvSpPr/>
          <p:nvPr userDrawn="1"/>
        </p:nvSpPr>
        <p:spPr>
          <a:xfrm>
            <a:off x="6300191" y="6705364"/>
            <a:ext cx="2808799" cy="108012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Prof. Renato Jardim Parducci</a:t>
            </a:r>
          </a:p>
        </p:txBody>
      </p:sp>
      <p:sp>
        <p:nvSpPr>
          <p:cNvPr id="6" name="Retângulo 5"/>
          <p:cNvSpPr/>
          <p:nvPr userDrawn="1"/>
        </p:nvSpPr>
        <p:spPr>
          <a:xfrm>
            <a:off x="1979712" y="0"/>
            <a:ext cx="7129279" cy="543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baseline="0" dirty="0">
                <a:solidFill>
                  <a:schemeClr val="tx1"/>
                </a:solidFill>
              </a:rPr>
              <a:t>GOVERNANÇA E QUALIDADE DE SOFTWARE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4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cc9Lce42EI" TargetMode="External"/><Relationship Id="rId7" Type="http://schemas.openxmlformats.org/officeDocument/2006/relationships/image" Target="../media/image13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tmp"/><Relationship Id="rId5" Type="http://schemas.openxmlformats.org/officeDocument/2006/relationships/hyperlink" Target="https://youtu.be/p1GrnGMws4s" TargetMode="External"/><Relationship Id="rId4" Type="http://schemas.openxmlformats.org/officeDocument/2006/relationships/hyperlink" Target="https://youtu.be/it0sf4CMDeM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22" y="0"/>
            <a:ext cx="9159821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0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243499"/>
            <a:ext cx="854551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Os </a:t>
            </a:r>
            <a:r>
              <a:rPr lang="pt-BR" altLang="pt-BR" b="1" dirty="0"/>
              <a:t>guias e normas da qualidade difundem </a:t>
            </a:r>
            <a:r>
              <a:rPr lang="pt-BR" altLang="pt-BR" dirty="0">
                <a:solidFill>
                  <a:schemeClr val="bg1"/>
                </a:solidFill>
              </a:rPr>
              <a:t>práticas para gerenciar a Qualidade Total (TQM – </a:t>
            </a:r>
            <a:r>
              <a:rPr lang="pt-BR" altLang="pt-BR" b="1" dirty="0"/>
              <a:t>Total </a:t>
            </a:r>
            <a:r>
              <a:rPr lang="pt-BR" altLang="pt-BR" b="1" dirty="0" err="1"/>
              <a:t>Quality</a:t>
            </a:r>
            <a:r>
              <a:rPr lang="pt-BR" altLang="pt-BR" b="1" dirty="0"/>
              <a:t> Management</a:t>
            </a:r>
            <a:r>
              <a:rPr lang="pt-BR" altLang="pt-BR" dirty="0">
                <a:solidFill>
                  <a:schemeClr val="bg1"/>
                </a:solidFill>
              </a:rPr>
              <a:t>).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87337"/>
            <a:ext cx="4982817" cy="41380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43" y="2606262"/>
            <a:ext cx="4519017" cy="31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41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Vamos fazer uma proposta pra essa história de acesso à internet nas aulas?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2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243499"/>
            <a:ext cx="8545513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Os </a:t>
            </a:r>
            <a:r>
              <a:rPr lang="pt-BR" altLang="pt-BR" b="1" dirty="0"/>
              <a:t>guias e normas da qualidade difundem </a:t>
            </a:r>
            <a:r>
              <a:rPr lang="pt-BR" altLang="pt-BR" dirty="0">
                <a:solidFill>
                  <a:schemeClr val="bg1"/>
                </a:solidFill>
              </a:rPr>
              <a:t>práticas para gerenciar a Qualidade Total (TQM – </a:t>
            </a:r>
            <a:r>
              <a:rPr lang="pt-BR" altLang="pt-BR" b="1" dirty="0"/>
              <a:t>Total </a:t>
            </a:r>
            <a:r>
              <a:rPr lang="pt-BR" altLang="pt-BR" b="1" dirty="0" err="1"/>
              <a:t>Quality</a:t>
            </a:r>
            <a:r>
              <a:rPr lang="pt-BR" altLang="pt-BR" b="1" dirty="0"/>
              <a:t> Management</a:t>
            </a:r>
            <a:r>
              <a:rPr lang="pt-BR" altLang="pt-BR" dirty="0">
                <a:solidFill>
                  <a:schemeClr val="bg1"/>
                </a:solidFill>
              </a:rPr>
              <a:t>).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87337"/>
            <a:ext cx="4982817" cy="41380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43" y="2606262"/>
            <a:ext cx="4519017" cy="31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ta para baixo 1"/>
          <p:cNvSpPr/>
          <p:nvPr/>
        </p:nvSpPr>
        <p:spPr>
          <a:xfrm rot="5400000">
            <a:off x="4871813" y="3633243"/>
            <a:ext cx="1992661" cy="1296144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6516216" y="2924944"/>
            <a:ext cx="2448272" cy="295232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Você acabou de praticar isso!</a:t>
            </a:r>
          </a:p>
        </p:txBody>
      </p:sp>
    </p:spTree>
    <p:extLst>
      <p:ext uri="{BB962C8B-B14F-4D97-AF65-F5344CB8AC3E}">
        <p14:creationId xmlns:p14="http://schemas.microsoft.com/office/powerpoint/2010/main" val="344337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8699" y="4005064"/>
            <a:ext cx="24760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Coleta de evidências de resultados, respeitando métricas de desempenho que foram escolhidas para avaliação.</a:t>
            </a:r>
          </a:p>
          <a:p>
            <a:r>
              <a:rPr lang="pt-BR" b="1" dirty="0">
                <a:solidFill>
                  <a:schemeClr val="bg1"/>
                </a:solidFill>
              </a:rPr>
              <a:t>Deve isolar problemas identificados imediatamente.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339752" y="4581128"/>
            <a:ext cx="1368152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67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1484784"/>
            <a:ext cx="23496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Monitora as métricas coletadas na inspeção e  decide sobre ação corretiva diante dos resultados.</a:t>
            </a:r>
          </a:p>
          <a:p>
            <a:r>
              <a:rPr lang="pt-BR" b="1" dirty="0">
                <a:solidFill>
                  <a:schemeClr val="bg1"/>
                </a:solidFill>
              </a:rPr>
              <a:t>Conforme os resultados, reage aos incidentes de desvio de produtividade e qualidade.</a:t>
            </a:r>
          </a:p>
          <a:p>
            <a:r>
              <a:rPr lang="pt-BR" b="1" dirty="0">
                <a:solidFill>
                  <a:schemeClr val="bg1"/>
                </a:solidFill>
              </a:rPr>
              <a:t>Pode orientar pessoas, ajustar máquinas e ferramentas mas não altera a forma de trabalho.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339751" y="3284984"/>
            <a:ext cx="872347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8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2348880"/>
            <a:ext cx="22055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Desenvolve  práticas que evitem problemas de qualidade.</a:t>
            </a:r>
          </a:p>
          <a:p>
            <a:r>
              <a:rPr lang="pt-BR" b="1" dirty="0">
                <a:solidFill>
                  <a:schemeClr val="bg1"/>
                </a:solidFill>
              </a:rPr>
              <a:t>Atua em sessões planejadas e organizadas com método para avaliar e tomar decisões.</a:t>
            </a:r>
          </a:p>
          <a:p>
            <a:r>
              <a:rPr lang="pt-BR" b="1" dirty="0">
                <a:solidFill>
                  <a:schemeClr val="bg1"/>
                </a:solidFill>
              </a:rPr>
              <a:t>Observa estatísticas e tendências nos indicadores de desempenho apurados.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195736" y="2708920"/>
            <a:ext cx="872347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06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1556792"/>
            <a:ext cx="21335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Desenvolve em conjunto e de forma permanente o recurso humano e o processo de produção para atender as expectativas dos clientes que estão em constante mudança.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1979712" y="2132856"/>
            <a:ext cx="872347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36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-9859" y="1412776"/>
            <a:ext cx="2133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Governança, resultados financeiros, desenvolvimento de mercado, desenvolvimento da inteligência competitiva.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1403649" y="1575151"/>
            <a:ext cx="1448410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55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23905" y="3140968"/>
            <a:ext cx="2133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r>
              <a:rPr lang="pt-BR" b="1" dirty="0">
                <a:solidFill>
                  <a:schemeClr val="bg1"/>
                </a:solidFill>
              </a:rPr>
              <a:t>-</a:t>
            </a:r>
            <a:r>
              <a:rPr lang="pt-BR" b="1" dirty="0">
                <a:solidFill>
                  <a:srgbClr val="FF9999"/>
                </a:solidFill>
              </a:rPr>
              <a:t>Anotar o número de programas fonte liberados sem erro por cada programador, mês a mês.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047595" y="4293096"/>
            <a:ext cx="1448410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748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7504" y="1052736"/>
            <a:ext cx="2449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r>
              <a:rPr lang="pt-BR" b="1" dirty="0">
                <a:solidFill>
                  <a:schemeClr val="bg1"/>
                </a:solidFill>
              </a:rPr>
              <a:t>-</a:t>
            </a:r>
            <a:r>
              <a:rPr lang="pt-BR" b="1" dirty="0">
                <a:solidFill>
                  <a:srgbClr val="FFFF00"/>
                </a:solidFill>
              </a:rPr>
              <a:t>No caso do número de programas liberados sem bug, podemos estabelecer que são esperados um mínimo de 10 programas ok por mês/programador e no máximo 30 (acima de 30 pode significar falta de critério em testes). Se o comportamento do programador estiver entre os limites não é necessária ação corretiva, caso contrário, o programador precisará ser </a:t>
            </a:r>
            <a:r>
              <a:rPr lang="pt-BR" b="1" dirty="0" err="1">
                <a:solidFill>
                  <a:srgbClr val="FFFF00"/>
                </a:solidFill>
              </a:rPr>
              <a:t>retrinado</a:t>
            </a:r>
            <a:r>
              <a:rPr lang="pt-BR" b="1" dirty="0">
                <a:solidFill>
                  <a:srgbClr val="FFFF00"/>
                </a:solidFill>
              </a:rPr>
              <a:t>/orientado.</a:t>
            </a:r>
            <a:endParaRPr lang="pt-BR" b="1" dirty="0">
              <a:solidFill>
                <a:srgbClr val="FF9999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199119" y="3284984"/>
            <a:ext cx="992476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20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683568" y="2552834"/>
            <a:ext cx="7704856" cy="88508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683568" y="2672208"/>
            <a:ext cx="665573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AULA: </a:t>
            </a:r>
          </a:p>
          <a:p>
            <a:r>
              <a:rPr lang="pt-BR" b="1" dirty="0">
                <a:latin typeface="Calibri" panose="020F0502020204030204" pitchFamily="34" charset="0"/>
              </a:rPr>
              <a:t>2</a:t>
            </a:r>
            <a:r>
              <a:rPr lang="pt-BR" b="1">
                <a:latin typeface="Calibri" panose="020F0502020204030204" pitchFamily="34" charset="0"/>
              </a:rPr>
              <a:t> </a:t>
            </a:r>
            <a:r>
              <a:rPr lang="pt-BR" sz="1800" b="1" dirty="0">
                <a:latin typeface="Calibri" panose="020F0502020204030204" pitchFamily="34" charset="0"/>
              </a:rPr>
              <a:t>– NORMAS, GUIAS E </a:t>
            </a:r>
            <a:r>
              <a:rPr lang="pt-BR" b="1" dirty="0">
                <a:latin typeface="Calibri" panose="020F0502020204030204" pitchFamily="34" charset="0"/>
              </a:rPr>
              <a:t>CERTIFICAÇÃO EM QUALIDADE DE SOFTWARE</a:t>
            </a:r>
            <a:endParaRPr lang="pt-BR" sz="1800" b="1" dirty="0">
              <a:latin typeface="Calibri" panose="020F0502020204030204" pitchFamily="34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4006805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683568" y="908721"/>
            <a:ext cx="7704856" cy="122413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35997" y="1052736"/>
            <a:ext cx="620439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DISCIPLINA:   </a:t>
            </a:r>
            <a:r>
              <a:rPr lang="pt-BR" b="1" dirty="0"/>
              <a:t>COMPLIANCE &amp; QUALITY ASSURANCE</a:t>
            </a:r>
          </a:p>
          <a:p>
            <a:r>
              <a:rPr lang="it-IT" b="1" dirty="0"/>
              <a:t>PROJETO DE SISTEMAS APLICADO AS MELHORES PRÁTICAS EM </a:t>
            </a:r>
          </a:p>
          <a:p>
            <a:r>
              <a:rPr lang="it-IT" b="1" dirty="0"/>
              <a:t>QUALIDADE DE SOFTWARE E GOVERNANÇA DE TI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5530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7504" y="1052736"/>
            <a:ext cx="244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r>
              <a:rPr lang="pt-BR" b="1" dirty="0">
                <a:solidFill>
                  <a:schemeClr val="bg1"/>
                </a:solidFill>
              </a:rPr>
              <a:t>-</a:t>
            </a:r>
            <a:r>
              <a:rPr lang="pt-BR" b="1" dirty="0">
                <a:solidFill>
                  <a:srgbClr val="FFFF00"/>
                </a:solidFill>
              </a:rPr>
              <a:t>Essa forma de trabalho é chamada de Controle Estatístico de Processo (CEP) que acompanha o comportamento de um indicador ao longo do tempo e imprime ações corretivas caso os limites de tolerância sejam extrapolados.</a:t>
            </a:r>
            <a:endParaRPr lang="pt-BR" b="1" dirty="0">
              <a:solidFill>
                <a:srgbClr val="FF9999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2199119" y="3284984"/>
            <a:ext cx="992476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467544" y="4437112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467544" y="6093296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506265" y="4273857"/>
            <a:ext cx="1833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Nro</a:t>
            </a:r>
            <a:r>
              <a:rPr lang="pt-BR" sz="1200" dirty="0">
                <a:solidFill>
                  <a:schemeClr val="bg1"/>
                </a:solidFill>
              </a:rPr>
              <a:t> de fontes liberados para uso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855056" y="6124487"/>
            <a:ext cx="18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Meses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06265" y="6057604"/>
            <a:ext cx="1833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M1    M2   M3   M4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07504" y="5118283"/>
            <a:ext cx="1833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9999"/>
                </a:solidFill>
              </a:rPr>
              <a:t>30</a:t>
            </a:r>
          </a:p>
          <a:p>
            <a:endParaRPr lang="pt-BR" sz="1200" dirty="0">
              <a:solidFill>
                <a:srgbClr val="FF9999"/>
              </a:solidFill>
            </a:endParaRPr>
          </a:p>
          <a:p>
            <a:endParaRPr lang="pt-BR" sz="1200" dirty="0">
              <a:solidFill>
                <a:srgbClr val="FF9999"/>
              </a:solidFill>
            </a:endParaRPr>
          </a:p>
          <a:p>
            <a:r>
              <a:rPr lang="pt-BR" sz="1200" dirty="0">
                <a:solidFill>
                  <a:srgbClr val="FF9999"/>
                </a:solidFill>
              </a:rPr>
              <a:t>10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506265" y="5265204"/>
            <a:ext cx="1617463" cy="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523488" y="5805264"/>
            <a:ext cx="1617463" cy="0"/>
          </a:xfrm>
          <a:prstGeom prst="line">
            <a:avLst/>
          </a:prstGeom>
          <a:ln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1254166" y="5014165"/>
            <a:ext cx="1125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9999"/>
                </a:solidFill>
              </a:rPr>
              <a:t>Limite superior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286195" y="5733256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9999"/>
                </a:solidFill>
              </a:rPr>
              <a:t>Limite inferior</a:t>
            </a:r>
          </a:p>
        </p:txBody>
      </p:sp>
      <p:sp>
        <p:nvSpPr>
          <p:cNvPr id="20" name="Elipse 19"/>
          <p:cNvSpPr/>
          <p:nvPr/>
        </p:nvSpPr>
        <p:spPr>
          <a:xfrm>
            <a:off x="611560" y="5661248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971600" y="551723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1259632" y="4869160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619672" y="544522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>
            <a:stCxn id="20" idx="0"/>
            <a:endCxn id="23" idx="3"/>
          </p:cNvCxnSpPr>
          <p:nvPr/>
        </p:nvCxnSpPr>
        <p:spPr>
          <a:xfrm flipV="1">
            <a:off x="647564" y="5578695"/>
            <a:ext cx="334581" cy="82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>
            <a:stCxn id="23" idx="7"/>
            <a:endCxn id="24" idx="3"/>
          </p:cNvCxnSpPr>
          <p:nvPr/>
        </p:nvCxnSpPr>
        <p:spPr>
          <a:xfrm flipV="1">
            <a:off x="1033063" y="4930623"/>
            <a:ext cx="237114" cy="597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24" idx="4"/>
            <a:endCxn id="25" idx="4"/>
          </p:cNvCxnSpPr>
          <p:nvPr/>
        </p:nvCxnSpPr>
        <p:spPr>
          <a:xfrm>
            <a:off x="1295636" y="4941168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ta para Baixo 30"/>
          <p:cNvSpPr/>
          <p:nvPr/>
        </p:nvSpPr>
        <p:spPr>
          <a:xfrm rot="3260522">
            <a:off x="1404286" y="4730252"/>
            <a:ext cx="255145" cy="1950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/>
          <p:cNvSpPr/>
          <p:nvPr/>
        </p:nvSpPr>
        <p:spPr>
          <a:xfrm>
            <a:off x="1619672" y="4581128"/>
            <a:ext cx="758800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Requer ação</a:t>
            </a:r>
          </a:p>
        </p:txBody>
      </p:sp>
    </p:spTree>
    <p:extLst>
      <p:ext uri="{BB962C8B-B14F-4D97-AF65-F5344CB8AC3E}">
        <p14:creationId xmlns:p14="http://schemas.microsoft.com/office/powerpoint/2010/main" val="4023883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8352" y="692696"/>
            <a:ext cx="60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GESTÃO DA QUALIDADE TOTAL </a:t>
            </a:r>
            <a:r>
              <a:rPr lang="pt-BR" dirty="0">
                <a:solidFill>
                  <a:schemeClr val="bg1"/>
                </a:solidFill>
              </a:rPr>
              <a:t>E O SUCESSO DOS NEGÓCIOS</a:t>
            </a: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90" y="1280937"/>
            <a:ext cx="5868787" cy="48737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771800" y="1484784"/>
            <a:ext cx="551743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dobe Fan Heiti Std B" pitchFamily="34" charset="-128"/>
              </a:rPr>
              <a:t>GESTÃO DO DESEMPENHO EMPRESARIAL</a:t>
            </a:r>
          </a:p>
        </p:txBody>
      </p:sp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1052736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54097" y="1404685"/>
            <a:ext cx="2449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Exemplo:</a:t>
            </a:r>
          </a:p>
          <a:p>
            <a:r>
              <a:rPr lang="pt-BR" b="1" dirty="0">
                <a:solidFill>
                  <a:schemeClr val="bg1"/>
                </a:solidFill>
              </a:rPr>
              <a:t>-</a:t>
            </a:r>
            <a:r>
              <a:rPr lang="pt-BR" b="1" dirty="0">
                <a:solidFill>
                  <a:srgbClr val="CEEAB0"/>
                </a:solidFill>
              </a:rPr>
              <a:t>Passamos a adotar uma ferramenta que gera código automático em uma linguagem de programação, a partir do desenho UML do projeto, reduzindo os erros de programação, alterando metas de monitoração e controle.</a:t>
            </a:r>
          </a:p>
        </p:txBody>
      </p:sp>
      <p:sp>
        <p:nvSpPr>
          <p:cNvPr id="6" name="Seta para a direita 5"/>
          <p:cNvSpPr/>
          <p:nvPr/>
        </p:nvSpPr>
        <p:spPr>
          <a:xfrm>
            <a:off x="2339752" y="2708920"/>
            <a:ext cx="713422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01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VAMOS CONHECER MAIS SOBRE...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9388" y="1429901"/>
            <a:ext cx="8740775" cy="4447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ISO 9126 – Definição das dimensões avaliativas do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ISO 12207 – Organização dos processos produtivos para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ISO 15504 – Avaliação da capacidade do processo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CMMi</a:t>
            </a:r>
            <a:r>
              <a:rPr lang="pt-BR" dirty="0"/>
              <a:t> – Modelo de desenvolvimento e avaliação de Capacidade e Maturidade no desenvolvimento de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MPS.br – Modelo brasileiro para a produção de software com qualidade</a:t>
            </a:r>
          </a:p>
        </p:txBody>
      </p:sp>
    </p:spTree>
    <p:extLst>
      <p:ext uri="{BB962C8B-B14F-4D97-AF65-F5344CB8AC3E}">
        <p14:creationId xmlns:p14="http://schemas.microsoft.com/office/powerpoint/2010/main" val="204947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VAMOS CONHECER MAIS SOBRE...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1356" y="1484784"/>
            <a:ext cx="874077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chemeClr val="bg1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dirty="0"/>
              <a:t>INICIAREMOS PELAS NORMAS ISO E DEPOIS, VEREMOS OS GUIAS DA QUALIDADE </a:t>
            </a:r>
            <a:r>
              <a:rPr lang="pt-BR" dirty="0" err="1"/>
              <a:t>CMMi</a:t>
            </a:r>
            <a:r>
              <a:rPr lang="pt-BR" dirty="0"/>
              <a:t> E MPS.BR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7162" y="2831506"/>
            <a:ext cx="8724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Saiba que as NORMAS técnicas definem padrões obrigatórios de serem cumpridos, enquanto os GUIAS DE BOAS PRÁTICAS recomendam padrões que podem ser seguidos à risca, ajustados para cada empresa ou implementados parcialmente.</a:t>
            </a:r>
          </a:p>
        </p:txBody>
      </p:sp>
    </p:spTree>
    <p:extLst>
      <p:ext uri="{BB962C8B-B14F-4D97-AF65-F5344CB8AC3E}">
        <p14:creationId xmlns:p14="http://schemas.microsoft.com/office/powerpoint/2010/main" val="81010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ISO 9126</a:t>
            </a:r>
          </a:p>
        </p:txBody>
      </p:sp>
    </p:spTree>
    <p:extLst>
      <p:ext uri="{BB962C8B-B14F-4D97-AF65-F5344CB8AC3E}">
        <p14:creationId xmlns:p14="http://schemas.microsoft.com/office/powerpoint/2010/main" val="3822417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9D019CB5-5FC4-4C8E-828D-DCD421470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53A19A6-8D32-45CD-8B4F-A196D7B14F09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544" y="1807068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E esses softwares têm qualidade?</a:t>
            </a:r>
            <a:endParaRPr lang="pt-BR" sz="2400" dirty="0"/>
          </a:p>
        </p:txBody>
      </p:sp>
      <p:sp>
        <p:nvSpPr>
          <p:cNvPr id="3" name="Seta para a direita 2"/>
          <p:cNvSpPr/>
          <p:nvPr/>
        </p:nvSpPr>
        <p:spPr>
          <a:xfrm>
            <a:off x="627279" y="3003553"/>
            <a:ext cx="79208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>
            <a:off x="611560" y="2420888"/>
            <a:ext cx="79208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49003" y="3003553"/>
            <a:ext cx="2977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https://youtu.be/Pcc9Lce42EI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502101" y="2430703"/>
            <a:ext cx="3134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 tooltip="Compartilhar link"/>
              </a:rPr>
              <a:t>https://youtu.be/it0sf4CMDeM</a:t>
            </a:r>
            <a:endParaRPr lang="pt-BR" dirty="0"/>
          </a:p>
        </p:txBody>
      </p:sp>
      <p:sp>
        <p:nvSpPr>
          <p:cNvPr id="16" name="Seta para a direita 15"/>
          <p:cNvSpPr/>
          <p:nvPr/>
        </p:nvSpPr>
        <p:spPr>
          <a:xfrm>
            <a:off x="656915" y="3573016"/>
            <a:ext cx="792088" cy="4320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502101" y="3573016"/>
            <a:ext cx="322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5" tooltip="Compartilhar link"/>
              </a:rPr>
              <a:t>https://youtu.be/p1GrnGMws4s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95536" y="4509120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No seu íntimo, todos eles têm um código fonte e uma estrutura de dados!</a:t>
            </a:r>
          </a:p>
          <a:p>
            <a:endParaRPr lang="pt-BR" sz="2400" dirty="0"/>
          </a:p>
          <a:p>
            <a:r>
              <a:rPr lang="pt-BR" sz="2400" dirty="0"/>
              <a:t>Quais são os atributos de qualidade (ou falta de qualidade) que você identifica nesses produtos?</a:t>
            </a:r>
          </a:p>
          <a:p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50DD6B-067C-4C64-BE21-6C949858B6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909" y="2501039"/>
            <a:ext cx="792088" cy="58545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7B4B119-1AD4-4AE0-B09F-BBFDCEC725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467" y="3028327"/>
            <a:ext cx="675530" cy="54468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59711B-8D1D-47E2-8DA4-CF432BE5F90C}"/>
              </a:ext>
            </a:extLst>
          </p:cNvPr>
          <p:cNvSpPr txBox="1"/>
          <p:nvPr/>
        </p:nvSpPr>
        <p:spPr>
          <a:xfrm>
            <a:off x="323529" y="62068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Para compreendermos o benefício da ISO 9126 vamos fazer os seguintes exercícios de comparação entre softwares...</a:t>
            </a:r>
          </a:p>
        </p:txBody>
      </p:sp>
    </p:spTree>
    <p:extLst>
      <p:ext uri="{BB962C8B-B14F-4D97-AF65-F5344CB8AC3E}">
        <p14:creationId xmlns:p14="http://schemas.microsoft.com/office/powerpoint/2010/main" val="3471630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9" y="1124745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Muitas empresas enfrentam dificuldades para comparar soluções tecnológicas ou avaliar seus projetos de software quanto à qualidade.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 ISO 9126  traz uma proposta de modelo de avaliação, indicando aquilo que deve ser investigado e pontuado para determinar o nível de qualidade do software.</a:t>
            </a:r>
          </a:p>
        </p:txBody>
      </p:sp>
    </p:spTree>
    <p:extLst>
      <p:ext uri="{BB962C8B-B14F-4D97-AF65-F5344CB8AC3E}">
        <p14:creationId xmlns:p14="http://schemas.microsoft.com/office/powerpoint/2010/main" val="138836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23529" y="1124745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Esta norma estabelece as dimensões (chamadas CARACTERÍSTICAS e SUB-CARACTERÍSTICAS)  e atributos (chamados ATRIBUTOS e ATRIBUTOS BÁSICOS) de avaliação da qualidade de software.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Características e </a:t>
            </a:r>
            <a:r>
              <a:rPr lang="pt-BR" sz="2000" b="1" dirty="0" err="1">
                <a:solidFill>
                  <a:schemeClr val="bg1"/>
                </a:solidFill>
              </a:rPr>
              <a:t>Sub-características</a:t>
            </a:r>
            <a:r>
              <a:rPr lang="pt-BR" sz="2000" b="1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servem </a:t>
            </a:r>
            <a:r>
              <a:rPr lang="pt-BR" sz="2000" b="1" dirty="0">
                <a:solidFill>
                  <a:schemeClr val="bg1"/>
                </a:solidFill>
              </a:rPr>
              <a:t>para organizar os itens de observação </a:t>
            </a:r>
            <a:r>
              <a:rPr lang="pt-BR" sz="2000" dirty="0">
                <a:solidFill>
                  <a:schemeClr val="bg1"/>
                </a:solidFill>
              </a:rPr>
              <a:t>da qualidade (assuntos ou temas da qualidade de software)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Atributos servem para definir os aspectos a serem observados </a:t>
            </a:r>
            <a:r>
              <a:rPr lang="pt-BR" sz="2000" dirty="0">
                <a:solidFill>
                  <a:schemeClr val="bg1"/>
                </a:solidFill>
              </a:rPr>
              <a:t>no software, sendo que os Atributos podem ser ainda refinados enquanto os Atributos Básicos são atômicos – Exemplo: </a:t>
            </a:r>
            <a:r>
              <a:rPr lang="pt-BR" sz="2000" b="1" dirty="0">
                <a:solidFill>
                  <a:schemeClr val="bg1"/>
                </a:solidFill>
              </a:rPr>
              <a:t>Atributo</a:t>
            </a:r>
            <a:r>
              <a:rPr lang="pt-BR" sz="2000" dirty="0">
                <a:solidFill>
                  <a:schemeClr val="bg1"/>
                </a:solidFill>
              </a:rPr>
              <a:t> Tempo de Retorno do Controle para o Usuário em uma Tela do Sistema; com </a:t>
            </a:r>
            <a:r>
              <a:rPr lang="pt-BR" sz="2000" b="1" dirty="0">
                <a:solidFill>
                  <a:schemeClr val="bg1"/>
                </a:solidFill>
              </a:rPr>
              <a:t>Atributos Básicos </a:t>
            </a:r>
            <a:r>
              <a:rPr lang="pt-BR" sz="2000" dirty="0">
                <a:solidFill>
                  <a:schemeClr val="bg1"/>
                </a:solidFill>
              </a:rPr>
              <a:t>Tempo de tratamento da transação no Cliente, Tempo de comunicação em rede, Tempo de Acesso ao Banco de Dados.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Ela estabelece também um conjunto de </a:t>
            </a:r>
            <a:r>
              <a:rPr lang="pt-BR" sz="2000" b="1" dirty="0">
                <a:solidFill>
                  <a:schemeClr val="bg1"/>
                </a:solidFill>
              </a:rPr>
              <a:t>métricas de avaliação da qualidade </a:t>
            </a:r>
            <a:r>
              <a:rPr lang="pt-BR" sz="2000" dirty="0">
                <a:solidFill>
                  <a:schemeClr val="bg1"/>
                </a:solidFill>
              </a:rPr>
              <a:t>a serem calculadas para avaliar cada uma das características da </a:t>
            </a:r>
            <a:r>
              <a:rPr lang="pt-BR" sz="2000" dirty="0" err="1">
                <a:solidFill>
                  <a:schemeClr val="bg1"/>
                </a:solidFill>
              </a:rPr>
              <a:t>qualdiade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871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73410" y="692696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 </a:t>
            </a:r>
            <a:r>
              <a:rPr lang="pt-BR" sz="2000" dirty="0">
                <a:solidFill>
                  <a:srgbClr val="FFC000"/>
                </a:solidFill>
              </a:rPr>
              <a:t>Características de avaliação </a:t>
            </a:r>
            <a:r>
              <a:rPr lang="pt-BR" sz="2000" dirty="0">
                <a:solidFill>
                  <a:schemeClr val="bg1"/>
                </a:solidFill>
              </a:rPr>
              <a:t>da qualidade de software, segundo a </a:t>
            </a:r>
            <a:r>
              <a:rPr lang="pt-BR" sz="2000" b="1" dirty="0">
                <a:solidFill>
                  <a:srgbClr val="FFFF00"/>
                </a:solidFill>
              </a:rPr>
              <a:t>ISO 9126 </a:t>
            </a:r>
            <a:r>
              <a:rPr lang="pt-BR" sz="2000" dirty="0">
                <a:solidFill>
                  <a:schemeClr val="bg1"/>
                </a:solidFill>
              </a:rPr>
              <a:t>estão relacionadas </a:t>
            </a:r>
            <a:r>
              <a:rPr lang="pt-BR" sz="2000" dirty="0">
                <a:solidFill>
                  <a:srgbClr val="FFC000"/>
                </a:solidFill>
              </a:rPr>
              <a:t>neste quadro </a:t>
            </a:r>
            <a:r>
              <a:rPr lang="pt-BR" sz="2000" dirty="0">
                <a:solidFill>
                  <a:schemeClr val="bg1"/>
                </a:solidFill>
              </a:rPr>
              <a:t>e as </a:t>
            </a:r>
            <a:r>
              <a:rPr lang="pt-BR" sz="2000" dirty="0">
                <a:solidFill>
                  <a:srgbClr val="FF9999"/>
                </a:solidFill>
              </a:rPr>
              <a:t>subcaracterísticas</a:t>
            </a:r>
            <a:r>
              <a:rPr lang="pt-BR" sz="2000" dirty="0">
                <a:solidFill>
                  <a:schemeClr val="bg1"/>
                </a:solidFill>
              </a:rPr>
              <a:t> que explicam o que é avaliado em cada características se encontram </a:t>
            </a:r>
            <a:r>
              <a:rPr lang="pt-BR" sz="2000" dirty="0">
                <a:solidFill>
                  <a:srgbClr val="FF9999"/>
                </a:solidFill>
              </a:rPr>
              <a:t>no slide a seguir</a:t>
            </a:r>
            <a:r>
              <a:rPr lang="pt-BR" sz="2000" dirty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A0E2B59-9385-436D-8FF9-849E6E682C19}"/>
              </a:ext>
            </a:extLst>
          </p:cNvPr>
          <p:cNvSpPr/>
          <p:nvPr/>
        </p:nvSpPr>
        <p:spPr>
          <a:xfrm>
            <a:off x="3792419" y="3504783"/>
            <a:ext cx="1656184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Qualidade de Software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271A1D6-3C81-495B-B39D-735ED000E4C8}"/>
              </a:ext>
            </a:extLst>
          </p:cNvPr>
          <p:cNvSpPr/>
          <p:nvPr/>
        </p:nvSpPr>
        <p:spPr>
          <a:xfrm>
            <a:off x="2195736" y="1844824"/>
            <a:ext cx="4530506" cy="720080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09DE40-65AF-4E31-9CFF-D50BD9C53AFE}"/>
              </a:ext>
            </a:extLst>
          </p:cNvPr>
          <p:cNvSpPr/>
          <p:nvPr/>
        </p:nvSpPr>
        <p:spPr>
          <a:xfrm>
            <a:off x="5535506" y="2865776"/>
            <a:ext cx="3582718" cy="720080"/>
          </a:xfrm>
          <a:prstGeom prst="round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Confiabilidade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5D98B96-E76E-493C-8DFB-82B3E7DC8D18}"/>
              </a:ext>
            </a:extLst>
          </p:cNvPr>
          <p:cNvSpPr/>
          <p:nvPr/>
        </p:nvSpPr>
        <p:spPr>
          <a:xfrm>
            <a:off x="73410" y="2853792"/>
            <a:ext cx="3582718" cy="720080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Portabilidade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EE26396-09B9-4458-AAA6-FE6CC65DE7A1}"/>
              </a:ext>
            </a:extLst>
          </p:cNvPr>
          <p:cNvSpPr/>
          <p:nvPr/>
        </p:nvSpPr>
        <p:spPr>
          <a:xfrm>
            <a:off x="5564933" y="4372653"/>
            <a:ext cx="3582718" cy="72008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Usabilidade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D695553-0217-4F9D-AC52-1AB9E927C8F2}"/>
              </a:ext>
            </a:extLst>
          </p:cNvPr>
          <p:cNvSpPr/>
          <p:nvPr/>
        </p:nvSpPr>
        <p:spPr>
          <a:xfrm>
            <a:off x="2383664" y="5589239"/>
            <a:ext cx="4342578" cy="855803"/>
          </a:xfrm>
          <a:prstGeom prst="round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Desempenho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EAC201B-21C3-4E96-9850-57F1B5EAD4E7}"/>
              </a:ext>
            </a:extLst>
          </p:cNvPr>
          <p:cNvSpPr/>
          <p:nvPr/>
        </p:nvSpPr>
        <p:spPr>
          <a:xfrm>
            <a:off x="123677" y="4392465"/>
            <a:ext cx="3500904" cy="700270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Manutenabilidade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57AA905-2F86-4205-9DF0-91AB75ECFB4A}"/>
              </a:ext>
            </a:extLst>
          </p:cNvPr>
          <p:cNvCxnSpPr>
            <a:endCxn id="2" idx="1"/>
          </p:cNvCxnSpPr>
          <p:nvPr/>
        </p:nvCxnSpPr>
        <p:spPr>
          <a:xfrm>
            <a:off x="3624581" y="3504783"/>
            <a:ext cx="410381" cy="17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1DBEBB2-A1DC-4F00-A87A-3B7EF832DF4D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572000" y="2564904"/>
            <a:ext cx="48511" cy="93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D31F01A-3AEB-4933-969B-4C21D2FE4054}"/>
              </a:ext>
            </a:extLst>
          </p:cNvPr>
          <p:cNvCxnSpPr>
            <a:stCxn id="2" idx="7"/>
          </p:cNvCxnSpPr>
          <p:nvPr/>
        </p:nvCxnSpPr>
        <p:spPr>
          <a:xfrm flipV="1">
            <a:off x="5206060" y="3429000"/>
            <a:ext cx="329446" cy="25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BD9AC5D-5CA6-4B4D-8A90-0B2E3F86118D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3624581" y="4392465"/>
            <a:ext cx="410381" cy="350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B2943F8-4FDD-4A71-82AE-C68E324D11B9}"/>
              </a:ext>
            </a:extLst>
          </p:cNvPr>
          <p:cNvCxnSpPr>
            <a:stCxn id="16" idx="1"/>
            <a:endCxn id="2" idx="5"/>
          </p:cNvCxnSpPr>
          <p:nvPr/>
        </p:nvCxnSpPr>
        <p:spPr>
          <a:xfrm flipH="1" flipV="1">
            <a:off x="5206060" y="4549648"/>
            <a:ext cx="358873" cy="183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1448837-5D6A-4121-A233-257168620288}"/>
              </a:ext>
            </a:extLst>
          </p:cNvPr>
          <p:cNvCxnSpPr>
            <a:stCxn id="2" idx="4"/>
          </p:cNvCxnSpPr>
          <p:nvPr/>
        </p:nvCxnSpPr>
        <p:spPr>
          <a:xfrm>
            <a:off x="4620511" y="4728919"/>
            <a:ext cx="0" cy="86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481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271A1D6-3C81-495B-B39D-735ED000E4C8}"/>
              </a:ext>
            </a:extLst>
          </p:cNvPr>
          <p:cNvSpPr/>
          <p:nvPr/>
        </p:nvSpPr>
        <p:spPr>
          <a:xfrm>
            <a:off x="395536" y="692696"/>
            <a:ext cx="8318834" cy="1368152"/>
          </a:xfrm>
          <a:prstGeom prst="roundRect">
            <a:avLst/>
          </a:prstGeom>
          <a:solidFill>
            <a:srgbClr val="003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Funcionalidade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D997EC9-250A-4205-B36D-6DB3D8CC2C4D}"/>
              </a:ext>
            </a:extLst>
          </p:cNvPr>
          <p:cNvSpPr/>
          <p:nvPr/>
        </p:nvSpPr>
        <p:spPr>
          <a:xfrm>
            <a:off x="539552" y="828419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Atendimento de requisitos 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E73DBA9-9540-4FA1-8953-9518C32BE7A5}"/>
              </a:ext>
            </a:extLst>
          </p:cNvPr>
          <p:cNvSpPr/>
          <p:nvPr/>
        </p:nvSpPr>
        <p:spPr>
          <a:xfrm>
            <a:off x="539552" y="1412776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configurar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8852ED0-EFFA-48E1-B45C-A116151B5D32}"/>
              </a:ext>
            </a:extLst>
          </p:cNvPr>
          <p:cNvSpPr/>
          <p:nvPr/>
        </p:nvSpPr>
        <p:spPr>
          <a:xfrm>
            <a:off x="2555776" y="1412776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Precisão de cálculos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6C2042-4373-4B2B-B7B7-25CD79B76E4A}"/>
              </a:ext>
            </a:extLst>
          </p:cNvPr>
          <p:cNvSpPr/>
          <p:nvPr/>
        </p:nvSpPr>
        <p:spPr>
          <a:xfrm>
            <a:off x="6588224" y="828419"/>
            <a:ext cx="2016224" cy="1160421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Funcionamento integrado de componentes/ módulos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1D87EEC-72E8-4787-BEC0-089A40B1354A}"/>
              </a:ext>
            </a:extLst>
          </p:cNvPr>
          <p:cNvSpPr/>
          <p:nvPr/>
        </p:nvSpPr>
        <p:spPr>
          <a:xfrm>
            <a:off x="4572000" y="1412776"/>
            <a:ext cx="2016224" cy="576064"/>
          </a:xfrm>
          <a:prstGeom prst="roundRect">
            <a:avLst/>
          </a:prstGeom>
          <a:solidFill>
            <a:srgbClr val="00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Segurança de dados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009DE40-65AF-4E31-9CFF-D50BD9C53AFE}"/>
              </a:ext>
            </a:extLst>
          </p:cNvPr>
          <p:cNvSpPr/>
          <p:nvPr/>
        </p:nvSpPr>
        <p:spPr>
          <a:xfrm>
            <a:off x="5561282" y="2124562"/>
            <a:ext cx="3582718" cy="245656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Confiabilidade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6B57F20-B8B4-4B37-B41F-3EAB4416F453}"/>
              </a:ext>
            </a:extLst>
          </p:cNvPr>
          <p:cNvSpPr/>
          <p:nvPr/>
        </p:nvSpPr>
        <p:spPr>
          <a:xfrm>
            <a:off x="5652120" y="2564904"/>
            <a:ext cx="1764704" cy="85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recuperar de falhas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08E7E69-5196-4284-B9B4-4B85D857EF43}"/>
              </a:ext>
            </a:extLst>
          </p:cNvPr>
          <p:cNvSpPr/>
          <p:nvPr/>
        </p:nvSpPr>
        <p:spPr>
          <a:xfrm>
            <a:off x="7524328" y="2564904"/>
            <a:ext cx="1512168" cy="85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Proteção contra falhas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1101428-7A3B-4DAB-AD36-F3A80C946FAC}"/>
              </a:ext>
            </a:extLst>
          </p:cNvPr>
          <p:cNvSpPr/>
          <p:nvPr/>
        </p:nvSpPr>
        <p:spPr>
          <a:xfrm>
            <a:off x="5652120" y="3504908"/>
            <a:ext cx="3384376" cy="855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Estabilidade de processamento e resultados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FB8EAE-E70D-4AD8-8683-CA33C12018EF}"/>
              </a:ext>
            </a:extLst>
          </p:cNvPr>
          <p:cNvSpPr/>
          <p:nvPr/>
        </p:nvSpPr>
        <p:spPr>
          <a:xfrm>
            <a:off x="97022" y="2124562"/>
            <a:ext cx="3582718" cy="2456566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Portabilidade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C44AD57-E734-420F-9C47-3B4F5169EFF9}"/>
              </a:ext>
            </a:extLst>
          </p:cNvPr>
          <p:cNvSpPr/>
          <p:nvPr/>
        </p:nvSpPr>
        <p:spPr>
          <a:xfrm>
            <a:off x="175651" y="2601059"/>
            <a:ext cx="1764704" cy="855803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instalação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23D50A2-A847-448D-8688-3A251721B4BD}"/>
              </a:ext>
            </a:extLst>
          </p:cNvPr>
          <p:cNvSpPr/>
          <p:nvPr/>
        </p:nvSpPr>
        <p:spPr>
          <a:xfrm>
            <a:off x="1940354" y="2593546"/>
            <a:ext cx="1623533" cy="855803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substituição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472781F-FC7D-44EA-8253-92E16B19F0C1}"/>
              </a:ext>
            </a:extLst>
          </p:cNvPr>
          <p:cNvSpPr/>
          <p:nvPr/>
        </p:nvSpPr>
        <p:spPr>
          <a:xfrm>
            <a:off x="752223" y="3497944"/>
            <a:ext cx="2376264" cy="855803"/>
          </a:xfrm>
          <a:prstGeom prst="roundRect">
            <a:avLst/>
          </a:prstGeom>
          <a:solidFill>
            <a:srgbClr val="003A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adaptação a novas plataformas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BB39CC2-CE69-4487-B9EC-43111C3EA483}"/>
              </a:ext>
            </a:extLst>
          </p:cNvPr>
          <p:cNvSpPr/>
          <p:nvPr/>
        </p:nvSpPr>
        <p:spPr>
          <a:xfrm>
            <a:off x="5527673" y="4665329"/>
            <a:ext cx="3582718" cy="20760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Usabilidade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0F15A08-143B-44AD-9134-FE0B99F8623A}"/>
              </a:ext>
            </a:extLst>
          </p:cNvPr>
          <p:cNvSpPr/>
          <p:nvPr/>
        </p:nvSpPr>
        <p:spPr>
          <a:xfrm>
            <a:off x="5580112" y="5100691"/>
            <a:ext cx="1764704" cy="855803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compreensão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6D5282F-E07C-4BFC-B0E2-B7B6F5971A9F}"/>
              </a:ext>
            </a:extLst>
          </p:cNvPr>
          <p:cNvSpPr/>
          <p:nvPr/>
        </p:nvSpPr>
        <p:spPr>
          <a:xfrm>
            <a:off x="7416824" y="5065227"/>
            <a:ext cx="1601282" cy="855803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aprendizado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6175AC3-890C-4010-8B2F-D283CB3B0047}"/>
              </a:ext>
            </a:extLst>
          </p:cNvPr>
          <p:cNvSpPr/>
          <p:nvPr/>
        </p:nvSpPr>
        <p:spPr>
          <a:xfrm>
            <a:off x="5587936" y="6002197"/>
            <a:ext cx="3430169" cy="595155"/>
          </a:xfrm>
          <a:prstGeom prst="round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operação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CF162A6D-4AFD-4779-BF71-FD785703E166}"/>
              </a:ext>
            </a:extLst>
          </p:cNvPr>
          <p:cNvSpPr/>
          <p:nvPr/>
        </p:nvSpPr>
        <p:spPr>
          <a:xfrm>
            <a:off x="71798" y="4665329"/>
            <a:ext cx="3582718" cy="2076039"/>
          </a:xfrm>
          <a:prstGeom prst="roundRect">
            <a:avLst/>
          </a:prstGeom>
          <a:solidFill>
            <a:srgbClr val="CB92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err="1">
                <a:solidFill>
                  <a:schemeClr val="bg1"/>
                </a:solidFill>
              </a:rPr>
              <a:t>Manutenabilidade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9E8CB17-B5B5-4E68-9A0E-A1F80B7C0FD5}"/>
              </a:ext>
            </a:extLst>
          </p:cNvPr>
          <p:cNvSpPr/>
          <p:nvPr/>
        </p:nvSpPr>
        <p:spPr>
          <a:xfrm>
            <a:off x="175650" y="5117934"/>
            <a:ext cx="1764704" cy="855803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análise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74C1244-B651-4598-83A4-62BC45BC5F1C}"/>
              </a:ext>
            </a:extLst>
          </p:cNvPr>
          <p:cNvSpPr/>
          <p:nvPr/>
        </p:nvSpPr>
        <p:spPr>
          <a:xfrm>
            <a:off x="1940353" y="5110421"/>
            <a:ext cx="1623533" cy="855803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mudança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CEA90CE-A138-4D41-900E-7792D2533C36}"/>
              </a:ext>
            </a:extLst>
          </p:cNvPr>
          <p:cNvSpPr/>
          <p:nvPr/>
        </p:nvSpPr>
        <p:spPr>
          <a:xfrm>
            <a:off x="752222" y="6014819"/>
            <a:ext cx="2376264" cy="582533"/>
          </a:xfrm>
          <a:prstGeom prst="roundRect">
            <a:avLst/>
          </a:prstGeom>
          <a:solidFill>
            <a:srgbClr val="CC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Facilidade de teste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D5977F8-801B-4B18-AFC3-C09465744F27}"/>
              </a:ext>
            </a:extLst>
          </p:cNvPr>
          <p:cNvSpPr/>
          <p:nvPr/>
        </p:nvSpPr>
        <p:spPr>
          <a:xfrm>
            <a:off x="3736314" y="4165398"/>
            <a:ext cx="1709114" cy="2575970"/>
          </a:xfrm>
          <a:prstGeom prst="roundRect">
            <a:avLst/>
          </a:prstGeom>
          <a:solidFill>
            <a:srgbClr val="99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Desempenho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18BA5E-8AAE-42E7-BDF9-3A12F684396B}"/>
              </a:ext>
            </a:extLst>
          </p:cNvPr>
          <p:cNvSpPr txBox="1"/>
          <p:nvPr/>
        </p:nvSpPr>
        <p:spPr>
          <a:xfrm>
            <a:off x="3869668" y="2734253"/>
            <a:ext cx="1404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9999"/>
                </a:solidFill>
              </a:rPr>
              <a:t>QUALIDADE DE SOFTWARE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D75B2C-A6BC-49B7-AEC4-47CF967D420C}"/>
              </a:ext>
            </a:extLst>
          </p:cNvPr>
          <p:cNvSpPr/>
          <p:nvPr/>
        </p:nvSpPr>
        <p:spPr>
          <a:xfrm>
            <a:off x="3841472" y="4613114"/>
            <a:ext cx="1472706" cy="855803"/>
          </a:xfrm>
          <a:prstGeom prst="round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Tempo consumido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3EBB02B-3F92-400A-B0B7-49B70ADFE8AC}"/>
              </a:ext>
            </a:extLst>
          </p:cNvPr>
          <p:cNvSpPr/>
          <p:nvPr/>
        </p:nvSpPr>
        <p:spPr>
          <a:xfrm>
            <a:off x="3851920" y="5597533"/>
            <a:ext cx="1472706" cy="855803"/>
          </a:xfrm>
          <a:prstGeom prst="roundRect">
            <a:avLst/>
          </a:prstGeom>
          <a:solidFill>
            <a:srgbClr val="66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Recursos consumidos</a:t>
            </a:r>
          </a:p>
        </p:txBody>
      </p:sp>
    </p:spTree>
    <p:extLst>
      <p:ext uri="{BB962C8B-B14F-4D97-AF65-F5344CB8AC3E}">
        <p14:creationId xmlns:p14="http://schemas.microsoft.com/office/powerpoint/2010/main" val="167734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de cantos arredondados 2"/>
          <p:cNvSpPr/>
          <p:nvPr/>
        </p:nvSpPr>
        <p:spPr>
          <a:xfrm>
            <a:off x="107950" y="715963"/>
            <a:ext cx="8856663" cy="55213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3" name="CaixaDeTexto 1"/>
          <p:cNvSpPr txBox="1">
            <a:spLocks noChangeArrowheads="1"/>
          </p:cNvSpPr>
          <p:nvPr/>
        </p:nvSpPr>
        <p:spPr bwMode="auto">
          <a:xfrm>
            <a:off x="3419475" y="715963"/>
            <a:ext cx="1922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b="1">
                <a:solidFill>
                  <a:schemeClr val="tx2"/>
                </a:solidFill>
              </a:rPr>
              <a:t>AGENDA DA AULA</a:t>
            </a:r>
          </a:p>
        </p:txBody>
      </p:sp>
      <p:cxnSp>
        <p:nvCxnSpPr>
          <p:cNvPr id="5" name="Conector reto 4"/>
          <p:cNvCxnSpPr/>
          <p:nvPr/>
        </p:nvCxnSpPr>
        <p:spPr>
          <a:xfrm>
            <a:off x="358775" y="1085850"/>
            <a:ext cx="8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50825" y="1341438"/>
            <a:ext cx="386355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Normas e Guias da qualidade</a:t>
            </a: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pt-BR" dirty="0"/>
              <a:t>ISO9126, ISO12207, ISO15504/Spice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54054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ixaDeTexto 35"/>
          <p:cNvSpPr txBox="1"/>
          <p:nvPr/>
        </p:nvSpPr>
        <p:spPr>
          <a:xfrm>
            <a:off x="73410" y="69269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Características e </a:t>
            </a:r>
            <a:r>
              <a:rPr lang="pt-BR" sz="2000" dirty="0" err="1">
                <a:solidFill>
                  <a:schemeClr val="bg1"/>
                </a:solidFill>
              </a:rPr>
              <a:t>Sub-características</a:t>
            </a:r>
            <a:r>
              <a:rPr lang="pt-BR" sz="2000" dirty="0">
                <a:solidFill>
                  <a:schemeClr val="bg1"/>
                </a:solidFill>
              </a:rPr>
              <a:t> de avaliação da qualidade de software, segundo a </a:t>
            </a:r>
            <a:r>
              <a:rPr lang="pt-BR" sz="2000" b="1" dirty="0">
                <a:solidFill>
                  <a:srgbClr val="FFFF00"/>
                </a:solidFill>
              </a:rPr>
              <a:t>ISO 9126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340768"/>
            <a:ext cx="89439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de cantos arredondados 1"/>
          <p:cNvSpPr/>
          <p:nvPr/>
        </p:nvSpPr>
        <p:spPr>
          <a:xfrm>
            <a:off x="2267744" y="2924944"/>
            <a:ext cx="4320480" cy="19442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Todas as dimensões devem ser </a:t>
            </a:r>
            <a:r>
              <a:rPr lang="pt-BR" b="1" dirty="0">
                <a:solidFill>
                  <a:srgbClr val="FFFF00"/>
                </a:solidFill>
              </a:rPr>
              <a:t>avaliadas ao longo do tempo</a:t>
            </a:r>
            <a:r>
              <a:rPr lang="pt-BR" dirty="0"/>
              <a:t> pois as exigências sobre elas vão mudar, conforme a </a:t>
            </a:r>
            <a:r>
              <a:rPr lang="pt-BR" b="1" dirty="0"/>
              <a:t>tecnologia e hábitos de consumo </a:t>
            </a:r>
            <a:r>
              <a:rPr lang="pt-BR" dirty="0"/>
              <a:t>evoluírem, ou conforme </a:t>
            </a:r>
            <a:r>
              <a:rPr lang="pt-BR" b="1" dirty="0"/>
              <a:t>mudanças em processos e pessoas</a:t>
            </a:r>
            <a:r>
              <a:rPr lang="pt-BR" dirty="0"/>
              <a:t> que atuam na produção</a:t>
            </a:r>
          </a:p>
        </p:txBody>
      </p:sp>
    </p:spTree>
    <p:extLst>
      <p:ext uri="{BB962C8B-B14F-4D97-AF65-F5344CB8AC3E}">
        <p14:creationId xmlns:p14="http://schemas.microsoft.com/office/powerpoint/2010/main" val="4234143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ISO 12207</a:t>
            </a:r>
          </a:p>
        </p:txBody>
      </p:sp>
    </p:spTree>
    <p:extLst>
      <p:ext uri="{BB962C8B-B14F-4D97-AF65-F5344CB8AC3E}">
        <p14:creationId xmlns:p14="http://schemas.microsoft.com/office/powerpoint/2010/main" val="2541583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28709" y="1076152"/>
            <a:ext cx="8848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Voltada para a avaliação de Ciclos de Vida e Processos de Software.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Essa norma estabelece um conjunto de processos e práticas a serem seguidas para o cumprimento de um projeto de software, atentando para a sua sustentabilidade pós-entrega (pós-implantação).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rgbClr val="FFFF00"/>
                </a:solidFill>
              </a:rPr>
              <a:t>A ISO 12207 parte do princípio que não basta apenas saber o que avaliar em um software e criar metas de resultados; é necessário definir métodos de trabalho que garantam o resultado desejado!</a:t>
            </a:r>
          </a:p>
        </p:txBody>
      </p:sp>
    </p:spTree>
    <p:extLst>
      <p:ext uri="{BB962C8B-B14F-4D97-AF65-F5344CB8AC3E}">
        <p14:creationId xmlns:p14="http://schemas.microsoft.com/office/powerpoint/2010/main" val="145134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A32BE4A-360D-4581-9F89-C585C1E0A6A2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12DBD3-2FCA-4CED-91FA-3127E11A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b="0" i="0" dirty="0">
                <a:solidFill>
                  <a:schemeClr val="bg1"/>
                </a:solidFill>
              </a:rPr>
              <a:t>Vamos conhecer a importância do que diz a ISO 12207, </a:t>
            </a:r>
          </a:p>
          <a:p>
            <a:r>
              <a:rPr lang="pt-BR" altLang="pt-BR" b="0" i="0" dirty="0">
                <a:solidFill>
                  <a:schemeClr val="bg1"/>
                </a:solidFill>
              </a:rPr>
              <a:t>realizando uma atividade lúdica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283968" y="2276872"/>
            <a:ext cx="444093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- preparação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Quem sabe e gosta de desenhar?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E quem não sabe?</a:t>
            </a:r>
          </a:p>
        </p:txBody>
      </p:sp>
      <p:pic>
        <p:nvPicPr>
          <p:cNvPr id="5" name="Imagem 4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619262"/>
            <a:ext cx="3502613" cy="33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55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94262" y="1307249"/>
            <a:ext cx="8545513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Fatores influenciadores da qualidade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635896" y="3933056"/>
            <a:ext cx="144016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QUALIDADE</a:t>
            </a:r>
          </a:p>
        </p:txBody>
      </p:sp>
      <p:sp>
        <p:nvSpPr>
          <p:cNvPr id="11" name="Triângulo isósceles 10"/>
          <p:cNvSpPr/>
          <p:nvPr/>
        </p:nvSpPr>
        <p:spPr>
          <a:xfrm rot="7510087">
            <a:off x="2311523" y="2492715"/>
            <a:ext cx="1226225" cy="1800200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Elipse 12"/>
          <p:cNvSpPr/>
          <p:nvPr/>
        </p:nvSpPr>
        <p:spPr>
          <a:xfrm>
            <a:off x="467543" y="2240687"/>
            <a:ext cx="2736304" cy="115212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Competência individuais</a:t>
            </a:r>
          </a:p>
        </p:txBody>
      </p:sp>
      <p:sp>
        <p:nvSpPr>
          <p:cNvPr id="16" name="Triângulo isósceles 15"/>
          <p:cNvSpPr/>
          <p:nvPr/>
        </p:nvSpPr>
        <p:spPr>
          <a:xfrm rot="14192680">
            <a:off x="5191871" y="2526348"/>
            <a:ext cx="1226225" cy="1800200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7" name="Elipse 16"/>
          <p:cNvSpPr/>
          <p:nvPr/>
        </p:nvSpPr>
        <p:spPr>
          <a:xfrm>
            <a:off x="5436096" y="2348880"/>
            <a:ext cx="2736304" cy="115212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Processo e controles de trabalho</a:t>
            </a:r>
          </a:p>
        </p:txBody>
      </p:sp>
      <p:sp>
        <p:nvSpPr>
          <p:cNvPr id="18" name="Triângulo isósceles 17"/>
          <p:cNvSpPr/>
          <p:nvPr/>
        </p:nvSpPr>
        <p:spPr>
          <a:xfrm rot="18024395">
            <a:off x="5194227" y="4052857"/>
            <a:ext cx="1226225" cy="18002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" name="Elipse 18"/>
          <p:cNvSpPr/>
          <p:nvPr/>
        </p:nvSpPr>
        <p:spPr>
          <a:xfrm>
            <a:off x="5436096" y="4869160"/>
            <a:ext cx="2736304" cy="115212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Ferramentas e Materiais</a:t>
            </a:r>
          </a:p>
        </p:txBody>
      </p:sp>
    </p:spTree>
    <p:extLst>
      <p:ext uri="{BB962C8B-B14F-4D97-AF65-F5344CB8AC3E}">
        <p14:creationId xmlns:p14="http://schemas.microsoft.com/office/powerpoint/2010/main" val="1457216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124744"/>
            <a:ext cx="85455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Os </a:t>
            </a:r>
            <a:r>
              <a:rPr lang="pt-BR" altLang="pt-BR" b="1" dirty="0"/>
              <a:t>processos</a:t>
            </a:r>
            <a:r>
              <a:rPr lang="pt-BR" altLang="pt-BR" dirty="0">
                <a:solidFill>
                  <a:schemeClr val="bg1"/>
                </a:solidFill>
              </a:rPr>
              <a:t>, aplicam pessoas/competências e ferramentas/materiais </a:t>
            </a:r>
            <a:r>
              <a:rPr lang="pt-BR" altLang="pt-BR" dirty="0"/>
              <a:t>para atingir as expectativas do cliente/consumidor</a:t>
            </a:r>
            <a:r>
              <a:rPr lang="pt-BR" altLang="pt-BR" dirty="0">
                <a:solidFill>
                  <a:schemeClr val="bg1"/>
                </a:solidFill>
              </a:rPr>
              <a:t>! SÃO NOSSO FOCO NO DESENVOLVIMENTO DA QUALIDADE!</a:t>
            </a:r>
          </a:p>
        </p:txBody>
      </p:sp>
      <p:sp>
        <p:nvSpPr>
          <p:cNvPr id="7" name="Retângulo 6"/>
          <p:cNvSpPr/>
          <p:nvPr/>
        </p:nvSpPr>
        <p:spPr>
          <a:xfrm>
            <a:off x="3635896" y="3933056"/>
            <a:ext cx="1440160" cy="5760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QUALIDADE</a:t>
            </a:r>
          </a:p>
        </p:txBody>
      </p:sp>
      <p:sp>
        <p:nvSpPr>
          <p:cNvPr id="11" name="Triângulo isósceles 10"/>
          <p:cNvSpPr/>
          <p:nvPr/>
        </p:nvSpPr>
        <p:spPr>
          <a:xfrm rot="7510087">
            <a:off x="2311523" y="2492715"/>
            <a:ext cx="1226225" cy="18002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3" name="Elipse 12"/>
          <p:cNvSpPr/>
          <p:nvPr/>
        </p:nvSpPr>
        <p:spPr>
          <a:xfrm>
            <a:off x="467543" y="2240687"/>
            <a:ext cx="2736304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Competência individuais</a:t>
            </a:r>
          </a:p>
        </p:txBody>
      </p:sp>
      <p:sp>
        <p:nvSpPr>
          <p:cNvPr id="16" name="Triângulo isósceles 15"/>
          <p:cNvSpPr/>
          <p:nvPr/>
        </p:nvSpPr>
        <p:spPr>
          <a:xfrm rot="14192680">
            <a:off x="5191871" y="2526348"/>
            <a:ext cx="1226225" cy="18002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sp>
        <p:nvSpPr>
          <p:cNvPr id="18" name="Triângulo isósceles 17"/>
          <p:cNvSpPr/>
          <p:nvPr/>
        </p:nvSpPr>
        <p:spPr>
          <a:xfrm rot="18024395">
            <a:off x="5194227" y="4052857"/>
            <a:ext cx="1226225" cy="180020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19" name="Elipse 18"/>
          <p:cNvSpPr/>
          <p:nvPr/>
        </p:nvSpPr>
        <p:spPr>
          <a:xfrm>
            <a:off x="5436096" y="4869160"/>
            <a:ext cx="2736304" cy="115212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Ferramentas e Materiais</a:t>
            </a:r>
          </a:p>
        </p:txBody>
      </p:sp>
      <p:sp>
        <p:nvSpPr>
          <p:cNvPr id="20" name="Elipse 19"/>
          <p:cNvSpPr/>
          <p:nvPr/>
        </p:nvSpPr>
        <p:spPr>
          <a:xfrm>
            <a:off x="5436096" y="2348880"/>
            <a:ext cx="2736304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Processo e controles de trabalho</a:t>
            </a:r>
          </a:p>
        </p:txBody>
      </p:sp>
    </p:spTree>
    <p:extLst>
      <p:ext uri="{BB962C8B-B14F-4D97-AF65-F5344CB8AC3E}">
        <p14:creationId xmlns:p14="http://schemas.microsoft.com/office/powerpoint/2010/main" val="221353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26771 0.1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8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64704"/>
            <a:ext cx="8712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b="1" dirty="0">
                <a:solidFill>
                  <a:srgbClr val="FFFF00"/>
                </a:solidFill>
              </a:rPr>
              <a:t>ISO 12207 </a:t>
            </a:r>
            <a:r>
              <a:rPr lang="pt-BR" sz="2000" b="1" dirty="0">
                <a:solidFill>
                  <a:schemeClr val="bg1"/>
                </a:solidFill>
              </a:rPr>
              <a:t>define</a:t>
            </a:r>
            <a:r>
              <a:rPr lang="pt-BR" sz="2000" b="1" dirty="0">
                <a:solidFill>
                  <a:srgbClr val="FFFF00"/>
                </a:solidFill>
              </a:rPr>
              <a:t> Tipos de Processos, Grupos de Processos e Processos, </a:t>
            </a:r>
            <a:r>
              <a:rPr lang="pt-BR" sz="2000" b="1" dirty="0">
                <a:solidFill>
                  <a:schemeClr val="bg1"/>
                </a:solidFill>
              </a:rPr>
              <a:t>sendo que </a:t>
            </a:r>
            <a:r>
              <a:rPr lang="pt-BR" sz="2000" b="1" dirty="0">
                <a:solidFill>
                  <a:srgbClr val="FFFF00"/>
                </a:solidFill>
              </a:rPr>
              <a:t>os processos devem ser descritos </a:t>
            </a:r>
            <a:r>
              <a:rPr lang="pt-BR" sz="2000" b="1" dirty="0">
                <a:solidFill>
                  <a:schemeClr val="bg1"/>
                </a:solidFill>
              </a:rPr>
              <a:t>pela empresa </a:t>
            </a:r>
            <a:r>
              <a:rPr lang="pt-BR" sz="2000" b="1" dirty="0">
                <a:solidFill>
                  <a:srgbClr val="FFFF00"/>
                </a:solidFill>
              </a:rPr>
              <a:t>de forma a explicar </a:t>
            </a:r>
            <a:r>
              <a:rPr lang="pt-BR" sz="2000" b="1" dirty="0">
                <a:solidFill>
                  <a:schemeClr val="bg1"/>
                </a:solidFill>
              </a:rPr>
              <a:t>passo a passo</a:t>
            </a:r>
            <a:r>
              <a:rPr lang="pt-BR" sz="2000" b="1" dirty="0">
                <a:solidFill>
                  <a:srgbClr val="FFFF00"/>
                </a:solidFill>
              </a:rPr>
              <a:t> como executar uma atividade, quem é responsável e quais ferramentais deve empregar.</a:t>
            </a:r>
          </a:p>
        </p:txBody>
      </p:sp>
    </p:spTree>
    <p:extLst>
      <p:ext uri="{BB962C8B-B14F-4D97-AF65-F5344CB8AC3E}">
        <p14:creationId xmlns:p14="http://schemas.microsoft.com/office/powerpoint/2010/main" val="2864196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64704"/>
            <a:ext cx="871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Os </a:t>
            </a:r>
            <a:r>
              <a:rPr lang="pt-BR" sz="2000" dirty="0">
                <a:solidFill>
                  <a:srgbClr val="FFFF00"/>
                </a:solidFill>
              </a:rPr>
              <a:t>Tipos de Processos </a:t>
            </a:r>
            <a:r>
              <a:rPr lang="pt-BR" sz="2000" dirty="0">
                <a:solidFill>
                  <a:schemeClr val="bg1"/>
                </a:solidFill>
              </a:rPr>
              <a:t>são: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B1EA5-98CE-414C-BEA7-5BFE1B9D5A2E}"/>
              </a:ext>
            </a:extLst>
          </p:cNvPr>
          <p:cNvSpPr/>
          <p:nvPr/>
        </p:nvSpPr>
        <p:spPr>
          <a:xfrm>
            <a:off x="323528" y="1556792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Principal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F1B799-C4ED-4DCB-9AC0-28DF22CDBCD6}"/>
              </a:ext>
            </a:extLst>
          </p:cNvPr>
          <p:cNvSpPr/>
          <p:nvPr/>
        </p:nvSpPr>
        <p:spPr>
          <a:xfrm>
            <a:off x="323528" y="2924944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Organizacional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3230AA-2FF5-4ECD-A44E-742436C6E5DC}"/>
              </a:ext>
            </a:extLst>
          </p:cNvPr>
          <p:cNvSpPr/>
          <p:nvPr/>
        </p:nvSpPr>
        <p:spPr>
          <a:xfrm>
            <a:off x="323528" y="4437112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Suporte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47647A-9D54-41EF-B269-93EF0A1A6A03}"/>
              </a:ext>
            </a:extLst>
          </p:cNvPr>
          <p:cNvSpPr/>
          <p:nvPr/>
        </p:nvSpPr>
        <p:spPr>
          <a:xfrm>
            <a:off x="2267744" y="1536090"/>
            <a:ext cx="6624736" cy="10288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Contém as atividades que se relacionam com a produção do software e sua documentação de engenharia – aquilo que é essencial para que o software seja materializado.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B9FA82-FC20-460A-89CC-A60112ACB2E4}"/>
              </a:ext>
            </a:extLst>
          </p:cNvPr>
          <p:cNvSpPr/>
          <p:nvPr/>
        </p:nvSpPr>
        <p:spPr>
          <a:xfrm>
            <a:off x="2267744" y="2904242"/>
            <a:ext cx="6624736" cy="12448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Contém as atividades que se dedicam a organizar a equipe interna de TI, selecionar parceiros (terceiros), capacitar pessoas para usarem as técnicas e ferramentas de produção de software da escolha da empresa.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9A86F-4BC6-4C17-85E8-A5587DADFDE4}"/>
              </a:ext>
            </a:extLst>
          </p:cNvPr>
          <p:cNvSpPr/>
          <p:nvPr/>
        </p:nvSpPr>
        <p:spPr>
          <a:xfrm>
            <a:off x="2267744" y="4416410"/>
            <a:ext cx="6624736" cy="15328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Contém as atividades que se dedicam a entregar a infraestrutura e dar assistência à execução do projeto, cuidando de atividades administrativas ou técnicas não relacionadas diretamente com a produção do software mas, sem as quais não será possível realizar o projeto de software a contento.</a:t>
            </a:r>
          </a:p>
        </p:txBody>
      </p:sp>
    </p:spTree>
    <p:extLst>
      <p:ext uri="{BB962C8B-B14F-4D97-AF65-F5344CB8AC3E}">
        <p14:creationId xmlns:p14="http://schemas.microsoft.com/office/powerpoint/2010/main" val="3387751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528" y="764704"/>
            <a:ext cx="8712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Exemplos dos </a:t>
            </a:r>
            <a:r>
              <a:rPr lang="pt-BR" sz="2000" dirty="0">
                <a:solidFill>
                  <a:srgbClr val="FF9999"/>
                </a:solidFill>
              </a:rPr>
              <a:t>Processos </a:t>
            </a:r>
            <a:r>
              <a:rPr lang="pt-BR" sz="2000" dirty="0">
                <a:solidFill>
                  <a:schemeClr val="bg1"/>
                </a:solidFill>
              </a:rPr>
              <a:t>incluídos nos </a:t>
            </a:r>
            <a:r>
              <a:rPr lang="pt-BR" sz="2000" dirty="0">
                <a:solidFill>
                  <a:srgbClr val="FFFF00"/>
                </a:solidFill>
              </a:rPr>
              <a:t>Tipos de Processos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  <a:endParaRPr lang="pt-BR" sz="2000" b="1" dirty="0">
              <a:solidFill>
                <a:srgbClr val="FFFF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AB1EA5-98CE-414C-BEA7-5BFE1B9D5A2E}"/>
              </a:ext>
            </a:extLst>
          </p:cNvPr>
          <p:cNvSpPr/>
          <p:nvPr/>
        </p:nvSpPr>
        <p:spPr>
          <a:xfrm>
            <a:off x="323528" y="1361470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Principal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F1B799-C4ED-4DCB-9AC0-28DF22CDBCD6}"/>
              </a:ext>
            </a:extLst>
          </p:cNvPr>
          <p:cNvSpPr/>
          <p:nvPr/>
        </p:nvSpPr>
        <p:spPr>
          <a:xfrm>
            <a:off x="323528" y="2729622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Organizacional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3230AA-2FF5-4ECD-A44E-742436C6E5DC}"/>
              </a:ext>
            </a:extLst>
          </p:cNvPr>
          <p:cNvSpPr/>
          <p:nvPr/>
        </p:nvSpPr>
        <p:spPr>
          <a:xfrm>
            <a:off x="323528" y="4241790"/>
            <a:ext cx="1800200" cy="2880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2"/>
                </a:solidFill>
              </a:rPr>
              <a:t>Suporte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47647A-9D54-41EF-B269-93EF0A1A6A03}"/>
              </a:ext>
            </a:extLst>
          </p:cNvPr>
          <p:cNvSpPr/>
          <p:nvPr/>
        </p:nvSpPr>
        <p:spPr>
          <a:xfrm>
            <a:off x="2267744" y="1340768"/>
            <a:ext cx="6624736" cy="102881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Arquitetara solução, modelar o software, codificar, testar; integrar componentes; catalogar e </a:t>
            </a:r>
            <a:r>
              <a:rPr lang="pt-BR" dirty="0" err="1">
                <a:solidFill>
                  <a:schemeClr val="tx2"/>
                </a:solidFill>
              </a:rPr>
              <a:t>versionar</a:t>
            </a:r>
            <a:r>
              <a:rPr lang="pt-BR" dirty="0">
                <a:solidFill>
                  <a:schemeClr val="tx2"/>
                </a:solidFill>
              </a:rPr>
              <a:t> componentes, liberar o software.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3B9FA82-FC20-460A-89CC-A60112ACB2E4}"/>
              </a:ext>
            </a:extLst>
          </p:cNvPr>
          <p:cNvSpPr/>
          <p:nvPr/>
        </p:nvSpPr>
        <p:spPr>
          <a:xfrm>
            <a:off x="2267744" y="2708920"/>
            <a:ext cx="6624736" cy="1244838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Selecionar a equipe considerando o perfil técnico necessário; definir critérios para seleção de fornecedores; planejar e acompanhar a execução do projeto; medir resultados e controlar o andamento do projeto, planejar necessidades de ambiente de trabalho.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929A86F-4BC6-4C17-85E8-A5587DADFDE4}"/>
              </a:ext>
            </a:extLst>
          </p:cNvPr>
          <p:cNvSpPr/>
          <p:nvPr/>
        </p:nvSpPr>
        <p:spPr>
          <a:xfrm>
            <a:off x="2267744" y="4221088"/>
            <a:ext cx="6624736" cy="225295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pt-BR" dirty="0">
                <a:solidFill>
                  <a:schemeClr val="tx2"/>
                </a:solidFill>
              </a:rPr>
              <a:t>Comprar equipamentos; contratar fornecedores; instalar a infraestrutura; dar suporte técnico a infraestrutura resolvendo problemas e incidentes; auditoria quanto ao cumprimento do processo de trabalho; documentação administrativa do projeto; gestão do rigor na administração das versões e configurações do produto e do seu ambiente de infraestrutura de desenvolvimento, testes, homologação e produção definitiva, criar mecanismos de entrega/instalação para uso.</a:t>
            </a:r>
          </a:p>
        </p:txBody>
      </p:sp>
    </p:spTree>
    <p:extLst>
      <p:ext uri="{BB962C8B-B14F-4D97-AF65-F5344CB8AC3E}">
        <p14:creationId xmlns:p14="http://schemas.microsoft.com/office/powerpoint/2010/main" val="2203451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enato.Runmidia2-PC\AppData\Local\Microsoft\Windows\Temporary Internet Files\Content.IE5\1UTVB7GM\MC900441382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021" y="620688"/>
            <a:ext cx="630427" cy="63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130943" y="846584"/>
            <a:ext cx="8545513" cy="5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Outros aprendizados sobre as ISSO 9160 e ISO12207:</a:t>
            </a:r>
          </a:p>
          <a:p>
            <a:endParaRPr lang="pt-BR" altLang="pt-BR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Somente um </a:t>
            </a:r>
            <a:r>
              <a:rPr lang="pt-BR" altLang="pt-BR" sz="2000" b="1" dirty="0">
                <a:solidFill>
                  <a:schemeClr val="bg1"/>
                </a:solidFill>
              </a:rPr>
              <a:t>processo de trabalho </a:t>
            </a:r>
            <a:r>
              <a:rPr lang="pt-BR" altLang="pt-BR" sz="2000" dirty="0">
                <a:solidFill>
                  <a:schemeClr val="bg1"/>
                </a:solidFill>
              </a:rPr>
              <a:t>bem definido e comunicado pode fazer com que produção ganhe </a:t>
            </a:r>
            <a:r>
              <a:rPr lang="pt-BR" altLang="pt-BR" sz="2000" b="1" dirty="0">
                <a:solidFill>
                  <a:schemeClr val="bg1"/>
                </a:solidFill>
              </a:rPr>
              <a:t>ritmo e garanta possibilidade de comparação de resultados e gere comportamento de qualidade previsível</a:t>
            </a:r>
            <a:r>
              <a:rPr lang="pt-BR" altLang="pt-BR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Na </a:t>
            </a:r>
            <a:r>
              <a:rPr lang="pt-BR" altLang="pt-BR" sz="2000" b="1" dirty="0">
                <a:solidFill>
                  <a:schemeClr val="bg1"/>
                </a:solidFill>
              </a:rPr>
              <a:t>falta de processos </a:t>
            </a:r>
            <a:r>
              <a:rPr lang="pt-BR" altLang="pt-BR" sz="2000" dirty="0">
                <a:solidFill>
                  <a:schemeClr val="bg1"/>
                </a:solidFill>
              </a:rPr>
              <a:t>claros, a qualidade fica </a:t>
            </a:r>
            <a:r>
              <a:rPr lang="pt-BR" altLang="pt-BR" sz="2000" b="1" dirty="0">
                <a:solidFill>
                  <a:schemeClr val="bg1"/>
                </a:solidFill>
              </a:rPr>
              <a:t>dependente do fator humano</a:t>
            </a:r>
            <a:r>
              <a:rPr lang="pt-BR" altLang="pt-BR" sz="2000" dirty="0">
                <a:solidFill>
                  <a:schemeClr val="bg1"/>
                </a:solidFill>
              </a:rPr>
              <a:t> (indivíduos, seus conhecimentos, suas habilidade e atitudes). Comparações de desempenho entre pessoas da empresa e com empresas externas é impraticável.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b="1" dirty="0">
                <a:solidFill>
                  <a:schemeClr val="bg1"/>
                </a:solidFill>
              </a:rPr>
              <a:t>Sem métricas, não existe comparação </a:t>
            </a:r>
            <a:r>
              <a:rPr lang="pt-BR" altLang="pt-BR" sz="2000" dirty="0">
                <a:solidFill>
                  <a:schemeClr val="bg1"/>
                </a:solidFill>
              </a:rPr>
              <a:t>de níveis de qualidade.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Mesmo se não for consultado, o cliente será fator decisivo na avaliação da qualidade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>
                <a:solidFill>
                  <a:schemeClr val="bg1"/>
                </a:solidFill>
              </a:rPr>
              <a:t>Resultados mudam ao longo do tempo. A qualidade deve ser avaliada estatisticamente.</a:t>
            </a:r>
          </a:p>
        </p:txBody>
      </p:sp>
    </p:spTree>
    <p:extLst>
      <p:ext uri="{BB962C8B-B14F-4D97-AF65-F5344CB8AC3E}">
        <p14:creationId xmlns:p14="http://schemas.microsoft.com/office/powerpoint/2010/main" val="404129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NORMAS E GUIAS DA QUALIDADE</a:t>
            </a:r>
          </a:p>
        </p:txBody>
      </p:sp>
    </p:spTree>
    <p:extLst>
      <p:ext uri="{BB962C8B-B14F-4D97-AF65-F5344CB8AC3E}">
        <p14:creationId xmlns:p14="http://schemas.microsoft.com/office/powerpoint/2010/main" val="4120088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tângulo de cantos arredondados 1"/>
          <p:cNvSpPr>
            <a:spLocks noChangeArrowheads="1"/>
          </p:cNvSpPr>
          <p:nvPr/>
        </p:nvSpPr>
        <p:spPr bwMode="auto">
          <a:xfrm>
            <a:off x="2268538" y="2908301"/>
            <a:ext cx="4895850" cy="2033588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pt-BR" altLang="pt-BR" b="1" dirty="0">
                <a:solidFill>
                  <a:schemeClr val="bg1"/>
                </a:solidFill>
              </a:rPr>
              <a:t>VISÃO GERAL DO MODELO SPICE (ISO15504)</a:t>
            </a:r>
          </a:p>
        </p:txBody>
      </p:sp>
    </p:spTree>
    <p:extLst>
      <p:ext uri="{BB962C8B-B14F-4D97-AF65-F5344CB8AC3E}">
        <p14:creationId xmlns:p14="http://schemas.microsoft.com/office/powerpoint/2010/main" val="2463445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88355" y="980728"/>
            <a:ext cx="848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Define um programa de desenvolvimento da qualidade, estabelecendo nível de capacidade.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Ficou conhecida como...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36912"/>
            <a:ext cx="2844454" cy="251335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52609" y="5325015"/>
            <a:ext cx="8808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Documento organizado </a:t>
            </a:r>
            <a:r>
              <a:rPr lang="pt-BR" b="1" dirty="0">
                <a:solidFill>
                  <a:schemeClr val="bg1"/>
                </a:solidFill>
              </a:rPr>
              <a:t>em áreas de trabalho ou de processos </a:t>
            </a:r>
            <a:r>
              <a:rPr lang="pt-BR" dirty="0">
                <a:solidFill>
                  <a:schemeClr val="bg1"/>
                </a:solidFill>
              </a:rPr>
              <a:t>de TI as quais são </a:t>
            </a:r>
            <a:r>
              <a:rPr lang="pt-BR" b="1" dirty="0">
                <a:solidFill>
                  <a:schemeClr val="bg1"/>
                </a:solidFill>
              </a:rPr>
              <a:t>exploradas em termos das suas práticas </a:t>
            </a:r>
            <a:r>
              <a:rPr lang="pt-BR" dirty="0">
                <a:solidFill>
                  <a:schemeClr val="bg1"/>
                </a:solidFill>
              </a:rPr>
              <a:t>(tarefas a serem cumpridas, métodos e técnicas), </a:t>
            </a:r>
            <a:r>
              <a:rPr lang="pt-BR" b="1" dirty="0">
                <a:solidFill>
                  <a:schemeClr val="bg1"/>
                </a:solidFill>
              </a:rPr>
              <a:t>ferramentas de trabalho empregáveis</a:t>
            </a:r>
            <a:r>
              <a:rPr lang="pt-BR" dirty="0">
                <a:solidFill>
                  <a:schemeClr val="bg1"/>
                </a:solidFill>
              </a:rPr>
              <a:t>, capacitação para o trabalho (mão-de-obra e fornecimentos) e </a:t>
            </a:r>
            <a:r>
              <a:rPr lang="pt-BR" b="1" dirty="0">
                <a:solidFill>
                  <a:schemeClr val="bg1"/>
                </a:solidFill>
              </a:rPr>
              <a:t>objetos resultantes do trabalho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3295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35697" y="68627"/>
            <a:ext cx="565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MODELOS DE REFERÊNCIA DA QUALIDADE DE SOFTWARE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6" y="1340768"/>
            <a:ext cx="2114845" cy="1524213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2604" y="6092626"/>
            <a:ext cx="4421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Níveis de Capacidade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>
            <a:spLocks noChangeArrowheads="1"/>
          </p:cNvSpPr>
          <p:nvPr/>
        </p:nvSpPr>
        <p:spPr bwMode="auto">
          <a:xfrm>
            <a:off x="2982606" y="2204839"/>
            <a:ext cx="4175125" cy="38877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A1A1A1"/>
              </a:gs>
              <a:gs pos="80000">
                <a:srgbClr val="D3D3D3"/>
              </a:gs>
              <a:gs pos="100000">
                <a:srgbClr val="D4D4D4"/>
              </a:gs>
            </a:gsLst>
            <a:lin ang="16200000"/>
          </a:gradFill>
          <a:ln w="9525">
            <a:solidFill>
              <a:srgbClr val="D5D5D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bIns="0"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5070168" y="3357364"/>
            <a:ext cx="2722609" cy="57467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bIns="0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– Processo gerenciado </a:t>
            </a:r>
          </a:p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quantitativamente</a:t>
            </a: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5070167" y="2708077"/>
            <a:ext cx="2722608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5 – Processo melhorado continuamente</a:t>
            </a:r>
          </a:p>
        </p:txBody>
      </p:sp>
      <p:sp>
        <p:nvSpPr>
          <p:cNvPr id="11" name="Retângulo de cantos arredondados 10"/>
          <p:cNvSpPr/>
          <p:nvPr/>
        </p:nvSpPr>
        <p:spPr bwMode="auto">
          <a:xfrm>
            <a:off x="5070167" y="4005065"/>
            <a:ext cx="2736774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3 – Processo definido, praticado e acompanhado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5070166" y="4652765"/>
            <a:ext cx="2736776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– Processos praticados informalmente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5070168" y="5300465"/>
            <a:ext cx="2736775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1 – Sem práticas padronizadas de processos</a:t>
            </a:r>
          </a:p>
        </p:txBody>
      </p:sp>
    </p:spTree>
    <p:extLst>
      <p:ext uri="{BB962C8B-B14F-4D97-AF65-F5344CB8AC3E}">
        <p14:creationId xmlns:p14="http://schemas.microsoft.com/office/powerpoint/2010/main" val="826199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835697" y="68627"/>
            <a:ext cx="5652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MODELOS DE REFERÊNCIA DA QUALIDADE DE SOFTWARE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56" y="1340768"/>
            <a:ext cx="2114845" cy="1524213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2604" y="6092626"/>
            <a:ext cx="4421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Níveis de Capacidade</a:t>
            </a:r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8" name="Triângulo isósceles 7"/>
          <p:cNvSpPr>
            <a:spLocks noChangeArrowheads="1"/>
          </p:cNvSpPr>
          <p:nvPr/>
        </p:nvSpPr>
        <p:spPr bwMode="auto">
          <a:xfrm>
            <a:off x="2982606" y="2204839"/>
            <a:ext cx="4175125" cy="388778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A1A1A1"/>
              </a:gs>
              <a:gs pos="80000">
                <a:srgbClr val="D3D3D3"/>
              </a:gs>
              <a:gs pos="100000">
                <a:srgbClr val="D4D4D4"/>
              </a:gs>
            </a:gsLst>
            <a:lin ang="16200000"/>
          </a:gradFill>
          <a:ln w="9525">
            <a:solidFill>
              <a:srgbClr val="D5D5D5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wrap="none" bIns="0"/>
          <a:lstStyle/>
          <a:p>
            <a:pPr>
              <a:defRPr/>
            </a:pPr>
            <a:endParaRPr lang="pt-BR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Retângulo de cantos arredondados 8"/>
          <p:cNvSpPr/>
          <p:nvPr/>
        </p:nvSpPr>
        <p:spPr bwMode="auto">
          <a:xfrm>
            <a:off x="5070168" y="3357364"/>
            <a:ext cx="2722609" cy="57467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bIns="0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 – Processo gerenciado </a:t>
            </a:r>
          </a:p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quantitativamente</a:t>
            </a:r>
          </a:p>
        </p:txBody>
      </p:sp>
      <p:sp>
        <p:nvSpPr>
          <p:cNvPr id="10" name="Retângulo de cantos arredondados 9"/>
          <p:cNvSpPr/>
          <p:nvPr/>
        </p:nvSpPr>
        <p:spPr bwMode="auto">
          <a:xfrm>
            <a:off x="5070167" y="2708077"/>
            <a:ext cx="2722608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5 – Processo melhorado continuamente</a:t>
            </a:r>
          </a:p>
        </p:txBody>
      </p:sp>
      <p:sp>
        <p:nvSpPr>
          <p:cNvPr id="11" name="Retângulo de cantos arredondados 10"/>
          <p:cNvSpPr/>
          <p:nvPr/>
        </p:nvSpPr>
        <p:spPr bwMode="auto">
          <a:xfrm>
            <a:off x="5070167" y="4005065"/>
            <a:ext cx="2736774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alt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3 – Processo definido, praticado e acompanhado</a:t>
            </a:r>
          </a:p>
        </p:txBody>
      </p:sp>
      <p:sp>
        <p:nvSpPr>
          <p:cNvPr id="12" name="Retângulo de cantos arredondados 11"/>
          <p:cNvSpPr/>
          <p:nvPr/>
        </p:nvSpPr>
        <p:spPr bwMode="auto">
          <a:xfrm>
            <a:off x="5070166" y="4652765"/>
            <a:ext cx="2736776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pt-BR" altLang="pt-BR" sz="1400" b="0" i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– Processos praticados informalmente</a:t>
            </a:r>
          </a:p>
        </p:txBody>
      </p:sp>
      <p:sp>
        <p:nvSpPr>
          <p:cNvPr id="13" name="Retângulo de cantos arredondados 12"/>
          <p:cNvSpPr/>
          <p:nvPr/>
        </p:nvSpPr>
        <p:spPr bwMode="auto">
          <a:xfrm>
            <a:off x="5070168" y="5300465"/>
            <a:ext cx="2736775" cy="576263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bIns="0" anchor="ctr"/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quare721 BT" pitchFamily="34" charset="0"/>
                <a:ea typeface="ＭＳ Ｐゴシック" pitchFamily="34" charset="-128"/>
              </a:rPr>
              <a:t>1 – Sem práticas padronizadas de processos</a:t>
            </a:r>
          </a:p>
        </p:txBody>
      </p:sp>
      <p:sp>
        <p:nvSpPr>
          <p:cNvPr id="2" name="Seta para a direita 1"/>
          <p:cNvSpPr/>
          <p:nvPr/>
        </p:nvSpPr>
        <p:spPr>
          <a:xfrm>
            <a:off x="2271101" y="3644701"/>
            <a:ext cx="1364795" cy="1296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323528" y="3284340"/>
            <a:ext cx="1947573" cy="2808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As empresas são auditadas e pontuadas nessa escala, sendo emitido um certificado de nível de qualidade</a:t>
            </a:r>
          </a:p>
        </p:txBody>
      </p:sp>
    </p:spTree>
    <p:extLst>
      <p:ext uri="{BB962C8B-B14F-4D97-AF65-F5344CB8AC3E}">
        <p14:creationId xmlns:p14="http://schemas.microsoft.com/office/powerpoint/2010/main" val="1759772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OUTRAS NORMAS </a:t>
            </a:r>
            <a:r>
              <a:rPr lang="pt-BR" sz="2000" b="1" dirty="0">
                <a:solidFill>
                  <a:srgbClr val="FF9999"/>
                </a:solidFill>
              </a:rPr>
              <a:t>ISO </a:t>
            </a:r>
            <a:r>
              <a:rPr lang="pt-BR" sz="2000" b="1" dirty="0">
                <a:solidFill>
                  <a:schemeClr val="bg1"/>
                </a:solidFill>
              </a:rPr>
              <a:t>QUE TRABALHAM ASPECTOS DA QUALIDADE DE SOFTWARE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altLang="pt-BR" sz="2000" dirty="0"/>
          </a:p>
          <a:p>
            <a:r>
              <a:rPr lang="pt-BR" altLang="pt-BR" sz="2000" dirty="0">
                <a:solidFill>
                  <a:srgbClr val="FF9999"/>
                </a:solidFill>
              </a:rPr>
              <a:t>Normas ISO 14598: </a:t>
            </a:r>
            <a:r>
              <a:rPr lang="en-US" altLang="pt-BR" sz="2000" dirty="0"/>
              <a:t>A Norma ISO/IEC 14598-5 define um </a:t>
            </a:r>
            <a:r>
              <a:rPr lang="en-US" altLang="pt-BR" sz="2000" dirty="0" err="1">
                <a:solidFill>
                  <a:srgbClr val="FFFF00"/>
                </a:solidFill>
              </a:rPr>
              <a:t>processo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avaliação</a:t>
            </a:r>
            <a:r>
              <a:rPr lang="en-US" altLang="pt-BR" sz="2000" dirty="0">
                <a:solidFill>
                  <a:srgbClr val="FFFF00"/>
                </a:solidFill>
              </a:rPr>
              <a:t> da </a:t>
            </a:r>
            <a:r>
              <a:rPr lang="en-US" altLang="pt-BR" sz="2000" dirty="0" err="1">
                <a:solidFill>
                  <a:srgbClr val="FFFF00"/>
                </a:solidFill>
              </a:rPr>
              <a:t>qualidade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produto</a:t>
            </a:r>
            <a:r>
              <a:rPr lang="en-US" altLang="pt-BR" sz="2000" dirty="0">
                <a:solidFill>
                  <a:srgbClr val="FFFF00"/>
                </a:solidFill>
              </a:rPr>
              <a:t> de software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onde</a:t>
            </a:r>
            <a:r>
              <a:rPr lang="en-US" altLang="pt-BR" sz="2000" dirty="0"/>
              <a:t> se </a:t>
            </a:r>
            <a:r>
              <a:rPr lang="en-US" altLang="pt-BR" sz="2000" dirty="0" err="1"/>
              <a:t>estabelece</a:t>
            </a:r>
            <a:r>
              <a:rPr lang="en-US" altLang="pt-BR" sz="2000" dirty="0"/>
              <a:t> as </a:t>
            </a:r>
            <a:r>
              <a:rPr lang="en-US" altLang="pt-BR" sz="2000" dirty="0" err="1"/>
              <a:t>principais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características</a:t>
            </a:r>
            <a:r>
              <a:rPr lang="en-US" altLang="pt-BR" sz="2000" dirty="0"/>
              <a:t> de um </a:t>
            </a:r>
            <a:r>
              <a:rPr lang="en-US" altLang="pt-BR" sz="2000" dirty="0" err="1"/>
              <a:t>processo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avaliação</a:t>
            </a:r>
            <a:r>
              <a:rPr lang="en-US" altLang="pt-BR" sz="2000" dirty="0"/>
              <a:t> (</a:t>
            </a:r>
            <a:r>
              <a:rPr lang="en-US" altLang="pt-BR" sz="2000" dirty="0" err="1"/>
              <a:t>repetibilidade</a:t>
            </a:r>
            <a:r>
              <a:rPr lang="en-US" altLang="pt-BR" sz="2000" b="0" dirty="0"/>
              <a:t>-teste </a:t>
            </a:r>
            <a:r>
              <a:rPr lang="en-US" altLang="pt-BR" sz="2000" b="0" dirty="0" err="1"/>
              <a:t>deve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repetido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até</a:t>
            </a:r>
            <a:r>
              <a:rPr lang="en-US" altLang="pt-BR" sz="2000" b="0" dirty="0"/>
              <a:t> o </a:t>
            </a:r>
            <a:r>
              <a:rPr lang="en-US" altLang="pt-BR" sz="2000" b="0" dirty="0" err="1"/>
              <a:t>alcance</a:t>
            </a:r>
            <a:r>
              <a:rPr lang="en-US" altLang="pt-BR" sz="2000" b="0" dirty="0"/>
              <a:t> do </a:t>
            </a:r>
            <a:r>
              <a:rPr lang="en-US" altLang="pt-BR" sz="2000" b="0" dirty="0" err="1"/>
              <a:t>seu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objetivo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reproducidade</a:t>
            </a:r>
            <a:r>
              <a:rPr lang="en-US" altLang="pt-BR" sz="2000" b="0" dirty="0"/>
              <a:t>-testes </a:t>
            </a:r>
            <a:r>
              <a:rPr lang="en-US" altLang="pt-BR" sz="2000" b="0" dirty="0" err="1"/>
              <a:t>devem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planejados</a:t>
            </a:r>
            <a:r>
              <a:rPr lang="en-US" altLang="pt-BR" sz="2000" b="0" dirty="0"/>
              <a:t> e </a:t>
            </a:r>
            <a:r>
              <a:rPr lang="en-US" altLang="pt-BR" sz="2000" b="0" dirty="0" err="1"/>
              <a:t>documentos</a:t>
            </a:r>
            <a:r>
              <a:rPr lang="en-US" altLang="pt-BR" sz="2000" b="0" dirty="0"/>
              <a:t> de forma a </a:t>
            </a:r>
            <a:r>
              <a:rPr lang="en-US" altLang="pt-BR" sz="2000" b="0" dirty="0" err="1"/>
              <a:t>poderem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replicados</a:t>
            </a:r>
            <a:r>
              <a:rPr lang="en-US" altLang="pt-BR" sz="2000" b="0" dirty="0"/>
              <a:t> e </a:t>
            </a:r>
            <a:r>
              <a:rPr lang="en-US" altLang="pt-BR" sz="2000" b="0" dirty="0" err="1"/>
              <a:t>reaplicados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imparcialidade</a:t>
            </a:r>
            <a:r>
              <a:rPr lang="en-US" altLang="pt-BR" sz="2000" b="0" dirty="0"/>
              <a:t>-o </a:t>
            </a:r>
            <a:r>
              <a:rPr lang="en-US" altLang="pt-BR" sz="2000" b="0" dirty="0" err="1"/>
              <a:t>objetivo</a:t>
            </a:r>
            <a:r>
              <a:rPr lang="en-US" altLang="pt-BR" sz="2000" b="0" dirty="0"/>
              <a:t> do teste </a:t>
            </a:r>
            <a:r>
              <a:rPr lang="en-US" altLang="pt-BR" sz="2000" b="0" dirty="0" err="1"/>
              <a:t>não</a:t>
            </a:r>
            <a:r>
              <a:rPr lang="en-US" altLang="pt-BR" sz="2000" b="0" dirty="0"/>
              <a:t> é </a:t>
            </a:r>
            <a:r>
              <a:rPr lang="en-US" altLang="pt-BR" sz="2000" b="0" dirty="0" err="1"/>
              <a:t>contaminado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pelo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interesse</a:t>
            </a:r>
            <a:r>
              <a:rPr lang="en-US" altLang="pt-BR" sz="2000" b="0" dirty="0"/>
              <a:t> do </a:t>
            </a:r>
            <a:r>
              <a:rPr lang="en-US" altLang="pt-BR" sz="2000" b="0" dirty="0" err="1"/>
              <a:t>programador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não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mostrar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seus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erros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objetividade</a:t>
            </a:r>
            <a:r>
              <a:rPr lang="en-US" altLang="pt-BR" sz="2000" b="0" dirty="0" err="1"/>
              <a:t>-condição</a:t>
            </a:r>
            <a:r>
              <a:rPr lang="en-US" altLang="pt-BR" sz="2000" b="0" dirty="0"/>
              <a:t> de entradas e </a:t>
            </a:r>
            <a:r>
              <a:rPr lang="en-US" altLang="pt-BR" sz="2000" b="0" dirty="0" err="1"/>
              <a:t>saídas</a:t>
            </a:r>
            <a:r>
              <a:rPr lang="en-US" altLang="pt-BR" sz="2000" b="0" dirty="0"/>
              <a:t> de testes </a:t>
            </a:r>
            <a:r>
              <a:rPr lang="en-US" altLang="pt-BR" sz="2000" b="0" dirty="0" err="1"/>
              <a:t>são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claros</a:t>
            </a:r>
            <a:r>
              <a:rPr lang="en-US" altLang="pt-BR" sz="2000" b="0" dirty="0"/>
              <a:t> e </a:t>
            </a:r>
            <a:r>
              <a:rPr lang="en-US" altLang="pt-BR" sz="2000" b="0" dirty="0" err="1"/>
              <a:t>os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resultados</a:t>
            </a:r>
            <a:r>
              <a:rPr lang="en-US" altLang="pt-BR" sz="2000" b="0" dirty="0"/>
              <a:t> dos testes </a:t>
            </a:r>
            <a:r>
              <a:rPr lang="en-US" altLang="pt-BR" sz="2000" b="0" dirty="0" err="1"/>
              <a:t>são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objetivamente</a:t>
            </a:r>
            <a:r>
              <a:rPr lang="en-US" altLang="pt-BR" sz="2000" b="0" dirty="0"/>
              <a:t> </a:t>
            </a:r>
            <a:r>
              <a:rPr lang="en-US" altLang="pt-BR" sz="2000" b="0" dirty="0" err="1"/>
              <a:t>registrados</a:t>
            </a:r>
            <a:r>
              <a:rPr lang="en-US" altLang="pt-BR" sz="2000" dirty="0"/>
              <a:t>).</a:t>
            </a:r>
          </a:p>
          <a:p>
            <a:endParaRPr lang="en-US" altLang="pt-BR" sz="2000" dirty="0"/>
          </a:p>
          <a:p>
            <a:pPr algn="just"/>
            <a:r>
              <a:rPr lang="pt-BR" altLang="pt-BR" sz="2000" u="sng" dirty="0">
                <a:solidFill>
                  <a:srgbClr val="FF9999"/>
                </a:solidFill>
              </a:rPr>
              <a:t>Normas ISO 14764</a:t>
            </a:r>
            <a:r>
              <a:rPr lang="pt-BR" altLang="pt-BR" sz="2000" dirty="0">
                <a:solidFill>
                  <a:srgbClr val="FF9999"/>
                </a:solidFill>
              </a:rPr>
              <a:t>: </a:t>
            </a:r>
            <a:r>
              <a:rPr lang="en-US" altLang="pt-BR" sz="2000" dirty="0"/>
              <a:t>A Norma ISO/IEC define </a:t>
            </a:r>
            <a:r>
              <a:rPr lang="en-US" altLang="pt-BR" sz="2000" dirty="0" err="1">
                <a:solidFill>
                  <a:srgbClr val="FFFF00"/>
                </a:solidFill>
              </a:rPr>
              <a:t>os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tipos</a:t>
            </a:r>
            <a:r>
              <a:rPr lang="en-US" altLang="pt-BR" sz="2000" dirty="0">
                <a:solidFill>
                  <a:srgbClr val="FFFF00"/>
                </a:solidFill>
              </a:rPr>
              <a:t> e </a:t>
            </a:r>
            <a:r>
              <a:rPr lang="en-US" altLang="pt-BR" sz="2000" dirty="0" err="1">
                <a:solidFill>
                  <a:srgbClr val="FFFF00"/>
                </a:solidFill>
              </a:rPr>
              <a:t>princípios</a:t>
            </a:r>
            <a:r>
              <a:rPr lang="en-US" altLang="pt-BR" sz="2000" dirty="0">
                <a:solidFill>
                  <a:srgbClr val="FFFF00"/>
                </a:solidFill>
              </a:rPr>
              <a:t> da </a:t>
            </a:r>
            <a:r>
              <a:rPr lang="en-US" altLang="pt-BR" sz="2000" dirty="0" err="1">
                <a:solidFill>
                  <a:srgbClr val="FFFF00"/>
                </a:solidFill>
              </a:rPr>
              <a:t>manutenção</a:t>
            </a:r>
            <a:r>
              <a:rPr lang="en-US" altLang="pt-BR" sz="2000" dirty="0">
                <a:solidFill>
                  <a:srgbClr val="FFFF00"/>
                </a:solidFill>
              </a:rPr>
              <a:t> de software</a:t>
            </a:r>
            <a:r>
              <a:rPr lang="en-US" altLang="pt-BR" sz="2000" dirty="0"/>
              <a:t> e </a:t>
            </a:r>
            <a:r>
              <a:rPr lang="en-US" altLang="pt-BR" sz="2000" dirty="0" err="1"/>
              <a:t>gestão</a:t>
            </a:r>
            <a:r>
              <a:rPr lang="en-US" altLang="pt-BR" sz="2000" dirty="0"/>
              <a:t> da </a:t>
            </a:r>
            <a:r>
              <a:rPr lang="en-US" altLang="pt-BR" sz="2000" dirty="0" err="1"/>
              <a:t>configuração</a:t>
            </a:r>
            <a:r>
              <a:rPr lang="en-US" altLang="pt-BR" sz="2000" dirty="0"/>
              <a:t> (</a:t>
            </a:r>
            <a:r>
              <a:rPr lang="en-US" altLang="pt-BR" sz="2000" dirty="0" err="1"/>
              <a:t>manutenção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corretiva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correção</a:t>
            </a:r>
            <a:r>
              <a:rPr lang="en-US" altLang="pt-BR" sz="2000" dirty="0"/>
              <a:t> de bugs, </a:t>
            </a:r>
            <a:r>
              <a:rPr lang="en-US" altLang="pt-BR" sz="2000" dirty="0" err="1"/>
              <a:t>evolutiva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aprimoramento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funcional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adaptativa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ajuste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novos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requerimentos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perfectiva</a:t>
            </a:r>
            <a:r>
              <a:rPr lang="en-US" altLang="pt-BR" sz="2000" dirty="0"/>
              <a:t> – </a:t>
            </a:r>
            <a:r>
              <a:rPr lang="en-US" altLang="pt-BR" sz="2000" dirty="0" err="1"/>
              <a:t>melhoria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desempenho</a:t>
            </a:r>
            <a:r>
              <a:rPr lang="en-US" altLang="pt-BR" sz="2000" dirty="0"/>
              <a:t>).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u="sng" dirty="0">
                <a:solidFill>
                  <a:srgbClr val="FF9999"/>
                </a:solidFill>
              </a:rPr>
              <a:t>Normas ISO 29881</a:t>
            </a:r>
            <a:r>
              <a:rPr lang="pt-BR" altLang="pt-BR" sz="2000" dirty="0">
                <a:solidFill>
                  <a:srgbClr val="FF9999"/>
                </a:solidFill>
              </a:rPr>
              <a:t>: </a:t>
            </a:r>
            <a:r>
              <a:rPr lang="pt-BR" altLang="pt-BR" sz="2000" dirty="0"/>
              <a:t>série de normas que têm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objetivo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padronizar</a:t>
            </a:r>
            <a:r>
              <a:rPr lang="en-US" altLang="pt-BR" sz="2000" dirty="0"/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métodos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mensuração</a:t>
            </a:r>
            <a:r>
              <a:rPr lang="en-US" altLang="pt-BR" sz="2000" dirty="0">
                <a:solidFill>
                  <a:srgbClr val="FFFF00"/>
                </a:solidFill>
              </a:rPr>
              <a:t> do </a:t>
            </a:r>
            <a:r>
              <a:rPr lang="en-US" altLang="pt-BR" sz="2000" dirty="0" err="1">
                <a:solidFill>
                  <a:srgbClr val="FFFF00"/>
                </a:solidFill>
              </a:rPr>
              <a:t>tamanho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softwares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/>
              <a:t>e </a:t>
            </a:r>
            <a:r>
              <a:rPr lang="en-US" altLang="pt-BR" sz="2000" dirty="0" err="1"/>
              <a:t>serviços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prestados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por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softwares</a:t>
            </a:r>
            <a:r>
              <a:rPr lang="en-US" altLang="pt-BR" sz="2000" dirty="0"/>
              <a:t>.</a:t>
            </a:r>
          </a:p>
          <a:p>
            <a:endParaRPr lang="en-US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78432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IMPACTOS DA ISO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altLang="pt-BR" sz="2000" dirty="0">
                <a:solidFill>
                  <a:srgbClr val="FF9999"/>
                </a:solidFill>
              </a:rPr>
              <a:t>Síntese das consequências da implantação das práticas da ISO</a:t>
            </a:r>
            <a:endParaRPr lang="en-US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40900" y="2108038"/>
            <a:ext cx="319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https://youtu.be/KzWsTqZMuEk</a:t>
            </a:r>
          </a:p>
        </p:txBody>
      </p:sp>
      <p:sp>
        <p:nvSpPr>
          <p:cNvPr id="5" name="Retângulo 4"/>
          <p:cNvSpPr>
            <a:spLocks noChangeArrowheads="1"/>
          </p:cNvSpPr>
          <p:nvPr/>
        </p:nvSpPr>
        <p:spPr bwMode="auto">
          <a:xfrm>
            <a:off x="942082" y="2996952"/>
            <a:ext cx="31400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Impactos da gestão da qualidade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27127"/>
            <a:ext cx="690562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301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IMPACTOS DA ISO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altLang="pt-BR" sz="2000" dirty="0">
                <a:solidFill>
                  <a:srgbClr val="FF9999"/>
                </a:solidFill>
              </a:rPr>
              <a:t>Síntese das consequências da implantação das práticas da ISSO:</a:t>
            </a:r>
          </a:p>
          <a:p>
            <a:endParaRPr lang="pt-BR" altLang="pt-BR" sz="2000" dirty="0">
              <a:solidFill>
                <a:srgbClr val="FF9999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pt-BR" sz="2000" dirty="0"/>
              <a:t>Melhoria da </a:t>
            </a:r>
            <a:r>
              <a:rPr lang="pt-BR" altLang="pt-BR" sz="2000" dirty="0">
                <a:solidFill>
                  <a:srgbClr val="FFFF00"/>
                </a:solidFill>
              </a:rPr>
              <a:t>visibilidade quanto a competência </a:t>
            </a:r>
            <a:r>
              <a:rPr lang="pt-BR" altLang="pt-BR" sz="2000" dirty="0"/>
              <a:t>da empresa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pt-BR" sz="2000" dirty="0" err="1">
                <a:solidFill>
                  <a:srgbClr val="FFFF00"/>
                </a:solidFill>
              </a:rPr>
              <a:t>Compreensão</a:t>
            </a:r>
            <a:r>
              <a:rPr lang="en-US" altLang="pt-BR" sz="2000" dirty="0">
                <a:solidFill>
                  <a:srgbClr val="FFFF00"/>
                </a:solidFill>
              </a:rPr>
              <a:t> dos </a:t>
            </a:r>
            <a:r>
              <a:rPr lang="en-US" altLang="pt-BR" sz="2000" dirty="0" err="1">
                <a:solidFill>
                  <a:srgbClr val="FFFF00"/>
                </a:solidFill>
              </a:rPr>
              <a:t>seus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problemas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/>
              <a:t>e </a:t>
            </a:r>
            <a:r>
              <a:rPr lang="en-US" altLang="pt-BR" sz="2000" dirty="0" err="1"/>
              <a:t>causas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permitindo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ação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corretiva</a:t>
            </a: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pt-BR" sz="2000" dirty="0" err="1">
                <a:solidFill>
                  <a:srgbClr val="FFFF00"/>
                </a:solidFill>
              </a:rPr>
              <a:t>Rastreabilidade</a:t>
            </a:r>
            <a:r>
              <a:rPr lang="en-US" altLang="pt-BR" sz="2000" dirty="0"/>
              <a:t> do </a:t>
            </a:r>
            <a:r>
              <a:rPr lang="en-US" altLang="pt-BR" sz="2000" dirty="0" err="1"/>
              <a:t>impacto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problemas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possibilitando</a:t>
            </a:r>
            <a:r>
              <a:rPr lang="en-US" altLang="pt-BR" sz="2000" dirty="0"/>
              <a:t> recall </a:t>
            </a:r>
            <a:r>
              <a:rPr lang="en-US" altLang="pt-BR" sz="2000" dirty="0" err="1"/>
              <a:t>dirigido</a:t>
            </a: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pt-BR" sz="2000" dirty="0" err="1">
                <a:solidFill>
                  <a:srgbClr val="FFFF00"/>
                </a:solidFill>
              </a:rPr>
              <a:t>Projeção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resultados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/>
              <a:t>com base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avaliações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históricas</a:t>
            </a:r>
            <a:endParaRPr lang="en-US" altLang="pt-BR" sz="2000" dirty="0"/>
          </a:p>
          <a:p>
            <a:endParaRPr lang="en-US" altLang="pt-BR" sz="2000" dirty="0"/>
          </a:p>
          <a:p>
            <a:endParaRPr lang="en-US" altLang="pt-BR" sz="2000" dirty="0"/>
          </a:p>
          <a:p>
            <a:endParaRPr lang="en-US" altLang="pt-BR" sz="2000" dirty="0"/>
          </a:p>
          <a:p>
            <a:r>
              <a:rPr lang="en-US" altLang="pt-BR" sz="2000" dirty="0" err="1"/>
              <a:t>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modelos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gestão</a:t>
            </a:r>
            <a:r>
              <a:rPr lang="en-US" altLang="pt-BR" sz="2000" dirty="0"/>
              <a:t> da </a:t>
            </a:r>
            <a:r>
              <a:rPr lang="en-US" altLang="pt-BR" sz="2000" dirty="0" err="1"/>
              <a:t>qualidade</a:t>
            </a:r>
            <a:r>
              <a:rPr lang="en-US" altLang="pt-BR" sz="2000" dirty="0"/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não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eliminam</a:t>
            </a:r>
            <a:r>
              <a:rPr lang="en-US" altLang="pt-BR" sz="2000" dirty="0">
                <a:solidFill>
                  <a:srgbClr val="FFFF00"/>
                </a:solidFill>
              </a:rPr>
              <a:t> a </a:t>
            </a:r>
            <a:r>
              <a:rPr lang="en-US" altLang="pt-BR" sz="2000" dirty="0" err="1">
                <a:solidFill>
                  <a:srgbClr val="FFFF00"/>
                </a:solidFill>
              </a:rPr>
              <a:t>possibildiade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defeitos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/>
              <a:t>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produtos</a:t>
            </a:r>
            <a:r>
              <a:rPr lang="en-US" altLang="pt-BR" sz="2000" dirty="0"/>
              <a:t> </a:t>
            </a:r>
            <a:r>
              <a:rPr lang="en-US" altLang="pt-BR" sz="2000" dirty="0" err="1"/>
              <a:t>ou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serviços</a:t>
            </a:r>
            <a:r>
              <a:rPr lang="en-US" altLang="pt-BR" sz="2000" dirty="0"/>
              <a:t> mas…</a:t>
            </a:r>
          </a:p>
          <a:p>
            <a:r>
              <a:rPr lang="en-US" altLang="pt-BR" sz="2000" dirty="0" err="1"/>
              <a:t>Quem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aplica</a:t>
            </a:r>
            <a:r>
              <a:rPr lang="en-US" altLang="pt-BR" sz="2000" dirty="0"/>
              <a:t> um </a:t>
            </a:r>
            <a:r>
              <a:rPr lang="en-US" altLang="pt-BR" sz="2000" dirty="0" err="1"/>
              <a:t>modelo</a:t>
            </a:r>
            <a:r>
              <a:rPr lang="en-US" altLang="pt-BR" sz="2000" dirty="0"/>
              <a:t> de boas </a:t>
            </a:r>
            <a:r>
              <a:rPr lang="en-US" altLang="pt-BR" sz="2000" dirty="0" err="1"/>
              <a:t>práticas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qualidade</a:t>
            </a:r>
            <a:r>
              <a:rPr lang="en-US" altLang="pt-BR" sz="2000" dirty="0"/>
              <a:t>, </a:t>
            </a:r>
            <a:r>
              <a:rPr lang="en-US" altLang="pt-BR" sz="2000" dirty="0" err="1">
                <a:solidFill>
                  <a:srgbClr val="FFFF00"/>
                </a:solidFill>
              </a:rPr>
              <a:t>entende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como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trabalha</a:t>
            </a:r>
            <a:r>
              <a:rPr lang="en-US" altLang="pt-BR" sz="2000" dirty="0">
                <a:solidFill>
                  <a:srgbClr val="FFFF00"/>
                </a:solidFill>
              </a:rPr>
              <a:t> e  </a:t>
            </a:r>
            <a:r>
              <a:rPr lang="en-US" altLang="pt-BR" sz="2000" dirty="0" err="1">
                <a:solidFill>
                  <a:srgbClr val="FFFF00"/>
                </a:solidFill>
              </a:rPr>
              <a:t>aprende</a:t>
            </a:r>
            <a:r>
              <a:rPr lang="en-US" altLang="pt-BR" sz="2000" dirty="0">
                <a:solidFill>
                  <a:srgbClr val="FFFF00"/>
                </a:solidFill>
              </a:rPr>
              <a:t> com o que </a:t>
            </a:r>
            <a:r>
              <a:rPr lang="en-US" altLang="pt-BR" sz="2000" dirty="0" err="1">
                <a:solidFill>
                  <a:srgbClr val="FFFF00"/>
                </a:solidFill>
              </a:rPr>
              <a:t>faz</a:t>
            </a:r>
            <a:r>
              <a:rPr lang="en-US" altLang="pt-BR" sz="2000" dirty="0">
                <a:solidFill>
                  <a:srgbClr val="FFFF00"/>
                </a:solidFill>
              </a:rPr>
              <a:t>, </a:t>
            </a:r>
            <a:r>
              <a:rPr lang="en-US" altLang="pt-BR" sz="2000" dirty="0" err="1">
                <a:solidFill>
                  <a:srgbClr val="FFFF00"/>
                </a:solidFill>
              </a:rPr>
              <a:t>gerando</a:t>
            </a:r>
            <a:r>
              <a:rPr lang="en-US" altLang="pt-BR" sz="2000" dirty="0">
                <a:solidFill>
                  <a:srgbClr val="FFFF00"/>
                </a:solidFill>
              </a:rPr>
              <a:t> um </a:t>
            </a:r>
            <a:r>
              <a:rPr lang="en-US" altLang="pt-BR" sz="2000" dirty="0" err="1">
                <a:solidFill>
                  <a:srgbClr val="FFFF00"/>
                </a:solidFill>
              </a:rPr>
              <a:t>ciclo</a:t>
            </a:r>
            <a:r>
              <a:rPr lang="en-US" altLang="pt-BR" sz="2000" dirty="0">
                <a:solidFill>
                  <a:srgbClr val="FFFF00"/>
                </a:solidFill>
              </a:rPr>
              <a:t> de </a:t>
            </a:r>
            <a:r>
              <a:rPr lang="en-US" altLang="pt-BR" sz="2000" dirty="0" err="1">
                <a:solidFill>
                  <a:srgbClr val="FFFF00"/>
                </a:solidFill>
              </a:rPr>
              <a:t>melhoria</a:t>
            </a:r>
            <a:r>
              <a:rPr lang="en-US" altLang="pt-BR" sz="2000" dirty="0">
                <a:solidFill>
                  <a:srgbClr val="FFFF00"/>
                </a:solidFill>
              </a:rPr>
              <a:t> </a:t>
            </a:r>
            <a:r>
              <a:rPr lang="en-US" altLang="pt-BR" sz="2000" dirty="0" err="1">
                <a:solidFill>
                  <a:srgbClr val="FFFF00"/>
                </a:solidFill>
              </a:rPr>
              <a:t>contínua</a:t>
            </a:r>
            <a:r>
              <a:rPr lang="en-US" altLang="pt-BR" sz="2000" dirty="0">
                <a:solidFill>
                  <a:srgbClr val="FFFF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9857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7504" y="692696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bg1"/>
                </a:solidFill>
              </a:rPr>
              <a:t>NO BRASIL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7168" y="1340768"/>
            <a:ext cx="88373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pt-BR" altLang="pt-BR" sz="2000" dirty="0"/>
          </a:p>
          <a:p>
            <a:r>
              <a:rPr lang="pt-BR" altLang="pt-BR" sz="2000" dirty="0"/>
              <a:t>Temos as </a:t>
            </a:r>
            <a:r>
              <a:rPr lang="pt-BR" altLang="pt-BR" sz="2000" dirty="0">
                <a:solidFill>
                  <a:srgbClr val="FFFF00"/>
                </a:solidFill>
              </a:rPr>
              <a:t>NBR (Normas Brasileiras)</a:t>
            </a:r>
            <a:r>
              <a:rPr lang="pt-BR" altLang="pt-BR" sz="2000" dirty="0"/>
              <a:t> que em geral tratam de traduções de normas da ISO.</a:t>
            </a:r>
            <a:endParaRPr lang="en-US" altLang="pt-BR" sz="2000" dirty="0"/>
          </a:p>
          <a:p>
            <a:endParaRPr lang="en-US" altLang="pt-BR" sz="2000" dirty="0"/>
          </a:p>
          <a:p>
            <a:r>
              <a:rPr lang="en-US" altLang="pt-BR" sz="2000" dirty="0"/>
              <a:t>Para </a:t>
            </a:r>
            <a:r>
              <a:rPr lang="en-US" altLang="pt-BR" sz="2000" dirty="0" err="1"/>
              <a:t>você</a:t>
            </a:r>
            <a:r>
              <a:rPr lang="en-US" altLang="pt-BR" sz="2000" dirty="0"/>
              <a:t> </a:t>
            </a:r>
            <a:r>
              <a:rPr lang="en-US" altLang="pt-BR" sz="2000" dirty="0" err="1"/>
              <a:t>compreender</a:t>
            </a:r>
            <a:r>
              <a:rPr lang="en-US" altLang="pt-BR" sz="2000" dirty="0"/>
              <a:t>  </a:t>
            </a:r>
            <a:r>
              <a:rPr lang="en-US" altLang="pt-BR" sz="2000" dirty="0" err="1"/>
              <a:t>como</a:t>
            </a:r>
            <a:r>
              <a:rPr lang="en-US" altLang="pt-BR" sz="2000" dirty="0"/>
              <a:t> é a </a:t>
            </a:r>
            <a:r>
              <a:rPr lang="en-US" altLang="pt-BR" sz="2000" dirty="0" err="1"/>
              <a:t>redação</a:t>
            </a:r>
            <a:r>
              <a:rPr lang="en-US" altLang="pt-BR" sz="2000" dirty="0"/>
              <a:t> de </a:t>
            </a:r>
            <a:r>
              <a:rPr lang="en-US" altLang="pt-BR" sz="2000" dirty="0" err="1"/>
              <a:t>uma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norma</a:t>
            </a:r>
            <a:r>
              <a:rPr lang="en-US" altLang="pt-BR" sz="2000" dirty="0"/>
              <a:t> da </a:t>
            </a:r>
            <a:r>
              <a:rPr lang="en-US" altLang="pt-BR" sz="2000" dirty="0" err="1"/>
              <a:t>qualidade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faça</a:t>
            </a:r>
            <a:r>
              <a:rPr lang="en-US" altLang="pt-BR" sz="2000" dirty="0"/>
              <a:t> a </a:t>
            </a:r>
            <a:r>
              <a:rPr lang="en-US" altLang="pt-BR" sz="2000" dirty="0" err="1"/>
              <a:t>leitura</a:t>
            </a:r>
            <a:r>
              <a:rPr lang="en-US" altLang="pt-BR" sz="2000" dirty="0"/>
              <a:t> da </a:t>
            </a:r>
            <a:r>
              <a:rPr lang="en-US" altLang="pt-BR" sz="2000" dirty="0">
                <a:solidFill>
                  <a:srgbClr val="FF9999"/>
                </a:solidFill>
              </a:rPr>
              <a:t>NBR 12119</a:t>
            </a:r>
            <a:r>
              <a:rPr lang="en-US" altLang="pt-BR" sz="2000" dirty="0"/>
              <a:t>, </a:t>
            </a:r>
            <a:r>
              <a:rPr lang="en-US" altLang="pt-BR" sz="2000" dirty="0" err="1"/>
              <a:t>anexada</a:t>
            </a:r>
            <a:r>
              <a:rPr lang="en-US" altLang="pt-BR" sz="2000" dirty="0"/>
              <a:t> </a:t>
            </a:r>
            <a:r>
              <a:rPr lang="en-US" altLang="pt-BR" sz="2000" dirty="0" err="1"/>
              <a:t>ao</a:t>
            </a:r>
            <a:r>
              <a:rPr lang="en-US" altLang="pt-BR" sz="2000" dirty="0"/>
              <a:t> </a:t>
            </a:r>
            <a:r>
              <a:rPr lang="en-US" altLang="pt-BR" sz="2000" dirty="0" err="1"/>
              <a:t>seu</a:t>
            </a:r>
            <a:r>
              <a:rPr lang="en-US" altLang="pt-BR" sz="2000" dirty="0"/>
              <a:t> material de aula!</a:t>
            </a:r>
          </a:p>
        </p:txBody>
      </p:sp>
    </p:spTree>
    <p:extLst>
      <p:ext uri="{BB962C8B-B14F-4D97-AF65-F5344CB8AC3E}">
        <p14:creationId xmlns:p14="http://schemas.microsoft.com/office/powerpoint/2010/main" val="7921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692696"/>
            <a:ext cx="8928991" cy="5760640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074024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27000" y="639763"/>
            <a:ext cx="7443788" cy="587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pt-BR" sz="2800" kern="0" dirty="0">
                <a:solidFill>
                  <a:schemeClr val="bg1"/>
                </a:solidFill>
                <a:latin typeface="Calibri" pitchFamily="34" charset="0"/>
              </a:rPr>
              <a:t>Referência bibliográficas</a:t>
            </a:r>
            <a:endParaRPr lang="pt-BR" sz="2800" b="1" kern="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61443" name="Retângulo 1"/>
          <p:cNvSpPr>
            <a:spLocks noChangeArrowheads="1"/>
          </p:cNvSpPr>
          <p:nvPr/>
        </p:nvSpPr>
        <p:spPr bwMode="auto">
          <a:xfrm>
            <a:off x="123825" y="1508125"/>
            <a:ext cx="8424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 altLang="pt-BR" sz="1800" b="1">
                <a:solidFill>
                  <a:schemeClr val="bg1"/>
                </a:solidFill>
              </a:rPr>
              <a:t>BIBLIOGRAFIA: </a:t>
            </a:r>
            <a:endParaRPr lang="pt-BR" altLang="pt-BR" sz="1800" b="1" dirty="0">
              <a:solidFill>
                <a:schemeClr val="bg1"/>
              </a:solidFill>
            </a:endParaRPr>
          </a:p>
        </p:txBody>
      </p:sp>
      <p:pic>
        <p:nvPicPr>
          <p:cNvPr id="61444" name="Imagem 2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88" y="639763"/>
            <a:ext cx="1363662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Retângulo 4"/>
          <p:cNvSpPr>
            <a:spLocks noChangeArrowheads="1"/>
          </p:cNvSpPr>
          <p:nvPr/>
        </p:nvSpPr>
        <p:spPr bwMode="auto">
          <a:xfrm>
            <a:off x="127000" y="1939925"/>
            <a:ext cx="8696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PRESSMAN, Roger S..  Engenharia de software. - Uma abordagem profissional, 7ª edição. </a:t>
            </a:r>
            <a:r>
              <a:rPr lang="en-US" sz="1800" dirty="0">
                <a:solidFill>
                  <a:schemeClr val="bg1"/>
                </a:solidFill>
              </a:rPr>
              <a:t>São Paulo, AMGH.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HIRAMA, KECHI. Engenharia de Software: qualidade e produtividade com tecnologia. Editora </a:t>
            </a:r>
            <a:r>
              <a:rPr lang="pt-BR" sz="1800" dirty="0" err="1">
                <a:solidFill>
                  <a:schemeClr val="bg1"/>
                </a:solidFill>
              </a:rPr>
              <a:t>Elsevier</a:t>
            </a:r>
            <a:r>
              <a:rPr lang="pt-BR" sz="1800" dirty="0">
                <a:solidFill>
                  <a:schemeClr val="bg1"/>
                </a:solidFill>
              </a:rPr>
              <a:t>, Rio de Janeiro.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</a:rPr>
              <a:t>SELEME,Robson</a:t>
            </a:r>
            <a:r>
              <a:rPr lang="pt-BR" sz="1800" dirty="0">
                <a:solidFill>
                  <a:schemeClr val="bg1"/>
                </a:solidFill>
              </a:rPr>
              <a:t>, STADLER, Humberto. Controle da Qualidade - As ferramentas essenciais: Ed. </a:t>
            </a:r>
            <a:r>
              <a:rPr lang="pt-BR" sz="1800" dirty="0" err="1">
                <a:solidFill>
                  <a:schemeClr val="bg1"/>
                </a:solidFill>
              </a:rPr>
              <a:t>Intersaberes</a:t>
            </a:r>
            <a:r>
              <a:rPr lang="pt-BR" sz="1800" dirty="0">
                <a:solidFill>
                  <a:schemeClr val="bg1"/>
                </a:solidFill>
              </a:rPr>
              <a:t>, 2005.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MAXIMIANO, Antonio Cesar </a:t>
            </a:r>
            <a:r>
              <a:rPr lang="pt-BR" sz="1800" dirty="0" err="1">
                <a:solidFill>
                  <a:schemeClr val="bg1"/>
                </a:solidFill>
              </a:rPr>
              <a:t>Amaru</a:t>
            </a:r>
            <a:r>
              <a:rPr lang="pt-BR" sz="1800" dirty="0">
                <a:solidFill>
                  <a:schemeClr val="bg1"/>
                </a:solidFill>
              </a:rPr>
              <a:t>. Teoria Geral da Administração. 6ª Edição. Atlas, 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</a:rPr>
              <a:t>Reis, Luís Filipe Souza. ISO 9000/Auditorias de sistemas da </a:t>
            </a:r>
            <a:r>
              <a:rPr lang="pt-BR" sz="1800" dirty="0" err="1">
                <a:solidFill>
                  <a:schemeClr val="bg1"/>
                </a:solidFill>
              </a:rPr>
              <a:t>qualidade.Editora</a:t>
            </a:r>
            <a:r>
              <a:rPr lang="pt-BR" sz="1800" dirty="0">
                <a:solidFill>
                  <a:schemeClr val="bg1"/>
                </a:solidFill>
              </a:rPr>
              <a:t>: Érica, 1995.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LÉLIS, </a:t>
            </a:r>
            <a:r>
              <a:rPr lang="en-US" sz="1800" dirty="0" err="1">
                <a:solidFill>
                  <a:schemeClr val="bg1"/>
                </a:solidFill>
              </a:rPr>
              <a:t>Eliacy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Cavalcanti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r>
              <a:rPr lang="pt-BR" sz="1800" dirty="0">
                <a:solidFill>
                  <a:schemeClr val="bg1"/>
                </a:solidFill>
              </a:rPr>
              <a:t>Gestão da Qualidade. Editora Pearson, São Paulo, 2012.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24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10 pessoas da sala receberão instruções do professor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3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683568" y="1463799"/>
            <a:ext cx="7704856" cy="885081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1187624" y="1721673"/>
            <a:ext cx="6373796" cy="369332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  <a:latin typeface="Calibri" panose="020F0502020204030204" pitchFamily="34" charset="0"/>
              </a:rPr>
              <a:t>NORMAS, GUIAS E CERTIFICAÇÃO EM QUALIDADE DE SOFTWARE</a:t>
            </a: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83568" y="3789040"/>
            <a:ext cx="7704856" cy="14401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753249" y="3908414"/>
            <a:ext cx="295465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Calibri" panose="020F0502020204030204" pitchFamily="34" charset="0"/>
              </a:rPr>
              <a:t>PROFESSOR: </a:t>
            </a:r>
          </a:p>
          <a:p>
            <a:r>
              <a:rPr lang="pt-BR" sz="1800" b="1" dirty="0">
                <a:latin typeface="Calibri" panose="020F0502020204030204" pitchFamily="34" charset="0"/>
              </a:rPr>
              <a:t>RENATO JARDIM PARDUCCI	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720276" y="4797152"/>
            <a:ext cx="30648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PROFRENATO.PARDUCCI@FIAP.COM.BR</a:t>
            </a:r>
          </a:p>
        </p:txBody>
      </p:sp>
      <p:sp>
        <p:nvSpPr>
          <p:cNvPr id="9" name="Retângulo de cantos arredondados 8"/>
          <p:cNvSpPr/>
          <p:nvPr/>
        </p:nvSpPr>
        <p:spPr>
          <a:xfrm>
            <a:off x="683567" y="2645784"/>
            <a:ext cx="7704856" cy="885081"/>
          </a:xfrm>
          <a:prstGeom prst="roundRect">
            <a:avLst/>
          </a:prstGeom>
          <a:solidFill>
            <a:srgbClr val="FF9999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275842" y="2699571"/>
            <a:ext cx="2520305" cy="707886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FF0000"/>
                </a:solidFill>
                <a:latin typeface="Calibri" panose="020F0502020204030204" pitchFamily="34" charset="0"/>
              </a:rPr>
              <a:t>Continua...</a:t>
            </a:r>
          </a:p>
        </p:txBody>
      </p:sp>
    </p:spTree>
    <p:extLst>
      <p:ext uri="{BB962C8B-B14F-4D97-AF65-F5344CB8AC3E}">
        <p14:creationId xmlns:p14="http://schemas.microsoft.com/office/powerpoint/2010/main" val="4191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1268760"/>
            <a:ext cx="8545513" cy="241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Conforme estudamos anteriormente, </a:t>
            </a:r>
            <a:r>
              <a:rPr lang="pt-BR" altLang="pt-BR" b="1" dirty="0"/>
              <a:t>diversos materiais foram produzidos ao longo do tempo para explicarem as melhores práticas a serem empregadas em um projeto de software</a:t>
            </a:r>
            <a:r>
              <a:rPr lang="pt-BR" altLang="pt-BR" dirty="0">
                <a:solidFill>
                  <a:schemeClr val="bg1"/>
                </a:solidFill>
              </a:rPr>
              <a:t>.</a:t>
            </a:r>
          </a:p>
          <a:p>
            <a:endParaRPr lang="pt-BR" altLang="pt-BR" dirty="0">
              <a:solidFill>
                <a:schemeClr val="bg1"/>
              </a:solidFill>
            </a:endParaRPr>
          </a:p>
          <a:p>
            <a:r>
              <a:rPr lang="pt-BR" altLang="pt-BR" dirty="0">
                <a:solidFill>
                  <a:schemeClr val="bg1"/>
                </a:solidFill>
              </a:rPr>
              <a:t>Os principais produtores desse tipo de conteúdo são:</a:t>
            </a:r>
          </a:p>
          <a:p>
            <a:endParaRPr lang="pt-BR" altLang="pt-BR" dirty="0">
              <a:solidFill>
                <a:schemeClr val="bg1"/>
              </a:solidFill>
            </a:endParaRPr>
          </a:p>
        </p:txBody>
      </p:sp>
      <p:pic>
        <p:nvPicPr>
          <p:cNvPr id="2" name="Imagem 1" descr="Recorte de Te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603"/>
            <a:ext cx="3477111" cy="1295581"/>
          </a:xfrm>
          <a:prstGeom prst="rect">
            <a:avLst/>
          </a:prstGeom>
        </p:spPr>
      </p:pic>
      <p:pic>
        <p:nvPicPr>
          <p:cNvPr id="3" name="Imagem 2" descr="Recorte de Te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780" y="3789602"/>
            <a:ext cx="5085069" cy="129558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79512" y="3429000"/>
            <a:ext cx="2320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chemeClr val="bg1"/>
                </a:solidFill>
              </a:rPr>
              <a:t>INTERNACIONAIS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9512" y="5117122"/>
            <a:ext cx="1686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chemeClr val="bg1"/>
                </a:solidFill>
              </a:rPr>
              <a:t>NACIONAIS</a:t>
            </a:r>
          </a:p>
        </p:txBody>
      </p:sp>
      <p:pic>
        <p:nvPicPr>
          <p:cNvPr id="6" name="Imagem 5" descr="Recorte de Te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5576883"/>
            <a:ext cx="32008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4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Os estudantes estão focados no que o professor está falando?</a:t>
            </a:r>
          </a:p>
          <a:p>
            <a:endParaRPr lang="pt-BR" sz="2800" b="1" dirty="0"/>
          </a:p>
          <a:p>
            <a:r>
              <a:rPr lang="pt-BR" sz="2800" b="1" dirty="0"/>
              <a:t>Quantos não estão?</a:t>
            </a:r>
          </a:p>
          <a:p>
            <a:r>
              <a:rPr lang="pt-BR" sz="2800" b="1" dirty="0"/>
              <a:t> </a:t>
            </a:r>
          </a:p>
          <a:p>
            <a:r>
              <a:rPr lang="pt-BR" sz="2800" b="1" dirty="0"/>
              <a:t>Quem não está?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9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NOMAS E GUIAS DA QUALIDADE</a:t>
            </a:r>
          </a:p>
        </p:txBody>
      </p:sp>
      <p:sp>
        <p:nvSpPr>
          <p:cNvPr id="4" name="CaixaDeTexto 1"/>
          <p:cNvSpPr txBox="1">
            <a:spLocks noChangeArrowheads="1"/>
          </p:cNvSpPr>
          <p:nvPr/>
        </p:nvSpPr>
        <p:spPr bwMode="auto">
          <a:xfrm>
            <a:off x="179388" y="908720"/>
            <a:ext cx="8545513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bIns="0" anchor="ctr">
            <a:spAutoFit/>
          </a:bodyPr>
          <a:lstStyle>
            <a:defPPr>
              <a:defRPr lang="pt-BR"/>
            </a:defPPr>
            <a:lvl1pPr algn="just">
              <a:defRPr sz="2200" b="0" i="0">
                <a:solidFill>
                  <a:srgbClr val="FFFF00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dirty="0">
                <a:solidFill>
                  <a:schemeClr val="bg1"/>
                </a:solidFill>
              </a:rPr>
              <a:t>A </a:t>
            </a:r>
            <a:r>
              <a:rPr lang="pt-BR" altLang="pt-BR" b="1" dirty="0"/>
              <a:t>ISO produz normas para diversas áreas do conhecimento</a:t>
            </a:r>
            <a:r>
              <a:rPr lang="pt-BR" altLang="pt-BR" dirty="0">
                <a:solidFill>
                  <a:schemeClr val="bg1"/>
                </a:solidFill>
              </a:rPr>
              <a:t>, inclusive algumas voltadas a produção de software.</a:t>
            </a:r>
          </a:p>
          <a:p>
            <a:endParaRPr lang="pt-BR" altLang="pt-BR" dirty="0">
              <a:solidFill>
                <a:schemeClr val="bg1"/>
              </a:solidFill>
            </a:endParaRPr>
          </a:p>
          <a:p>
            <a:r>
              <a:rPr lang="pt-BR" altLang="pt-BR" dirty="0">
                <a:solidFill>
                  <a:schemeClr val="bg1"/>
                </a:solidFill>
              </a:rPr>
              <a:t>Já o </a:t>
            </a:r>
            <a:r>
              <a:rPr lang="pt-BR" altLang="pt-BR" b="1" dirty="0"/>
              <a:t>SEI e o SOFTEX são focados em qualidade de software</a:t>
            </a:r>
            <a:r>
              <a:rPr lang="pt-BR" alt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7438" y="2996952"/>
            <a:ext cx="870139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A área de qualidade é orientada, regulada e regulamentada por: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Boas práticas:</a:t>
            </a:r>
            <a:r>
              <a:rPr lang="pt-BR" dirty="0"/>
              <a:t> não determinam mas sim, compartilham e </a:t>
            </a:r>
            <a:r>
              <a:rPr lang="pt-BR" b="1" dirty="0"/>
              <a:t>recomendam </a:t>
            </a:r>
            <a:r>
              <a:rPr lang="pt-BR" dirty="0"/>
              <a:t>práticas obtidas por experiências de sucesso;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Normas</a:t>
            </a:r>
            <a:r>
              <a:rPr lang="pt-BR" dirty="0"/>
              <a:t> e regulamentos: </a:t>
            </a:r>
            <a:r>
              <a:rPr lang="pt-BR" b="1" dirty="0"/>
              <a:t>impõem regras de enquadramento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b="1" i="1" dirty="0"/>
              <a:t>AS NORMAS E BOAS PRÁTICAS AJUDAM AS EMPRESAS A DEFINIREM OS SEUS PROCESSOS E PROMOVEM A POSSIBILIDADE DE CERTIFICAÇÃO QUE ATESTA O NÍVEL DE QUALIDADE ALCANÇADO!</a:t>
            </a:r>
            <a:endParaRPr lang="pt-BR" i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C715A99-3883-4664-9535-D519870C18FD}"/>
              </a:ext>
            </a:extLst>
          </p:cNvPr>
          <p:cNvSpPr/>
          <p:nvPr/>
        </p:nvSpPr>
        <p:spPr>
          <a:xfrm>
            <a:off x="179388" y="5934690"/>
            <a:ext cx="8785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>
                <a:solidFill>
                  <a:srgbClr val="FFC000"/>
                </a:solidFill>
              </a:rPr>
              <a:t>Esses </a:t>
            </a:r>
            <a:r>
              <a:rPr lang="pt-BR" altLang="pt-BR" sz="2000" b="1" dirty="0">
                <a:solidFill>
                  <a:srgbClr val="FFC000"/>
                </a:solidFill>
              </a:rPr>
              <a:t>modelos difundem </a:t>
            </a:r>
            <a:r>
              <a:rPr lang="pt-BR" altLang="pt-BR" sz="2000" dirty="0">
                <a:solidFill>
                  <a:srgbClr val="FFC000"/>
                </a:solidFill>
              </a:rPr>
              <a:t>práticas para gerenciar a Qualidade Total (TQM – </a:t>
            </a:r>
            <a:r>
              <a:rPr lang="pt-BR" altLang="pt-BR" sz="2000" b="1" dirty="0">
                <a:solidFill>
                  <a:srgbClr val="FFC000"/>
                </a:solidFill>
              </a:rPr>
              <a:t>Total </a:t>
            </a:r>
            <a:r>
              <a:rPr lang="pt-BR" altLang="pt-BR" sz="2000" b="1" dirty="0" err="1">
                <a:solidFill>
                  <a:srgbClr val="FFC000"/>
                </a:solidFill>
              </a:rPr>
              <a:t>Quality</a:t>
            </a:r>
            <a:r>
              <a:rPr lang="pt-BR" altLang="pt-BR" sz="2000" b="1" dirty="0">
                <a:solidFill>
                  <a:srgbClr val="FFC000"/>
                </a:solidFill>
              </a:rPr>
              <a:t> Management</a:t>
            </a:r>
            <a:r>
              <a:rPr lang="pt-BR" altLang="pt-BR" sz="2000" dirty="0">
                <a:solidFill>
                  <a:srgbClr val="FFC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576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5DDC58-DAD3-4F2C-8560-14F280ACAFC5}"/>
              </a:ext>
            </a:extLst>
          </p:cNvPr>
          <p:cNvSpPr/>
          <p:nvPr/>
        </p:nvSpPr>
        <p:spPr>
          <a:xfrm>
            <a:off x="112542" y="1484784"/>
            <a:ext cx="9031458" cy="50405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722085"/>
            <a:ext cx="87851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>
            <a:lvl1pPr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1pPr>
            <a:lvl2pPr marL="742950" indent="-28575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2pPr>
            <a:lvl3pPr marL="11430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3pPr>
            <a:lvl4pPr marL="16002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4pPr>
            <a:lvl5pPr marL="2057400" indent="-228600"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i="1">
                <a:solidFill>
                  <a:schemeClr val="bg2"/>
                </a:solidFill>
                <a:latin typeface="Square721 BT" pitchFamily="34" charset="0"/>
                <a:ea typeface="ＭＳ Ｐゴシック" pitchFamily="34" charset="-128"/>
              </a:defRPr>
            </a:lvl9pPr>
          </a:lstStyle>
          <a:p>
            <a:r>
              <a:rPr lang="pt-BR" altLang="pt-BR" i="0" dirty="0">
                <a:solidFill>
                  <a:schemeClr val="bg1"/>
                </a:solidFill>
              </a:rPr>
              <a:t>APRENDENDO TQM – TOTAL QUALITY MANAGEMENT</a:t>
            </a:r>
          </a:p>
          <a:p>
            <a:r>
              <a:rPr lang="pt-BR" altLang="pt-BR" i="0" dirty="0">
                <a:solidFill>
                  <a:schemeClr val="bg1"/>
                </a:solidFill>
              </a:rPr>
              <a:t>(Gerenciamento da Qualidade Total)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707904" y="2236797"/>
            <a:ext cx="50040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Dinâmica – Internet no ensino</a:t>
            </a:r>
          </a:p>
          <a:p>
            <a:endParaRPr lang="pt-BR" sz="2800" b="1" dirty="0"/>
          </a:p>
          <a:p>
            <a:r>
              <a:rPr lang="pt-BR" sz="2800" b="1" dirty="0"/>
              <a:t>Discussões entre estudantes por conta da internet?</a:t>
            </a:r>
          </a:p>
          <a:p>
            <a:endParaRPr lang="pt-BR" sz="2800" b="1" dirty="0"/>
          </a:p>
          <a:p>
            <a:r>
              <a:rPr lang="pt-BR" sz="2800" b="1" dirty="0"/>
              <a:t>O que está havendo?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83684BA-78AB-43E3-A4F3-CE26E661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40" y="692696"/>
            <a:ext cx="899592" cy="7822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2ABFE8-3C14-452E-BE77-B6C0CC4B7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1711885" cy="100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2687</Words>
  <Application>Microsoft Office PowerPoint</Application>
  <PresentationFormat>Apresentação na tela (4:3)</PresentationFormat>
  <Paragraphs>294</Paragraphs>
  <Slides>50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Arial Narrow</vt:lpstr>
      <vt:lpstr>Calibri</vt:lpstr>
      <vt:lpstr>Square721 BT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</dc:creator>
  <cp:lastModifiedBy>Renato Jardim Parducci</cp:lastModifiedBy>
  <cp:revision>618</cp:revision>
  <cp:lastPrinted>2017-02-13T10:03:57Z</cp:lastPrinted>
  <dcterms:created xsi:type="dcterms:W3CDTF">2013-08-12T12:40:06Z</dcterms:created>
  <dcterms:modified xsi:type="dcterms:W3CDTF">2019-02-28T10:15:04Z</dcterms:modified>
</cp:coreProperties>
</file>