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newyork.us/City-government/borough-boundaries/tqmi-j8zn" TargetMode="External"/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BE08-10FC-4658-97B5-D821BB20CA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an ideal location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57281-8697-4369-ADB6-DFB9939F03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m. </a:t>
            </a:r>
            <a:r>
              <a:rPr lang="en-US" dirty="0" err="1"/>
              <a:t>millett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67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9DCFC-787F-4D47-B3A8-29F26733D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3B5B5-1F15-487B-9BA4-FBE7718C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Utilized </a:t>
            </a:r>
            <a:r>
              <a:rPr lang="en-US" dirty="0" err="1"/>
              <a:t>geospacial</a:t>
            </a:r>
            <a:r>
              <a:rPr lang="en-US" dirty="0"/>
              <a:t> data and preexisting data sets to determine the ideal NYC borough and neighborhood to establish an Italian restaurant</a:t>
            </a:r>
          </a:p>
          <a:p>
            <a:r>
              <a:rPr lang="en-US" dirty="0"/>
              <a:t>Accuracy is entirely dependent on Foursquare API regarding restaurants</a:t>
            </a:r>
          </a:p>
          <a:p>
            <a:r>
              <a:rPr lang="en-US" dirty="0"/>
              <a:t>Can extrapolate this to any style </a:t>
            </a:r>
            <a:r>
              <a:rPr lang="en-US"/>
              <a:t>of cuisine</a:t>
            </a:r>
          </a:p>
        </p:txBody>
      </p:sp>
    </p:spTree>
    <p:extLst>
      <p:ext uri="{BB962C8B-B14F-4D97-AF65-F5344CB8AC3E}">
        <p14:creationId xmlns:p14="http://schemas.microsoft.com/office/powerpoint/2010/main" val="7436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F2D3-DC95-45FF-A617-D1A71166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Location, location,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B715D-8329-4906-A475-1753A40BC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less competition a business has the more likely they are to maximize their revenue</a:t>
            </a:r>
          </a:p>
          <a:p>
            <a:r>
              <a:rPr lang="en-US" dirty="0"/>
              <a:t>A restaurant with less like-styled cuisine in a neighborhood can flourish assuming there aren’t many like it</a:t>
            </a:r>
          </a:p>
          <a:p>
            <a:r>
              <a:rPr lang="en-US" dirty="0"/>
              <a:t>Restauranteurs may have an interest in using this methodology</a:t>
            </a:r>
          </a:p>
        </p:txBody>
      </p:sp>
    </p:spTree>
    <p:extLst>
      <p:ext uri="{BB962C8B-B14F-4D97-AF65-F5344CB8AC3E}">
        <p14:creationId xmlns:p14="http://schemas.microsoft.com/office/powerpoint/2010/main" val="172983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6D16-704F-4561-9052-8CAE5EB0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&amp;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42640-1E4D-4095-B807-D6D7DF234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Restaurant cuisine, ratings, and names scraped from Foursquare API</a:t>
            </a:r>
          </a:p>
          <a:p>
            <a:r>
              <a:rPr lang="en-US" dirty="0"/>
              <a:t>Data on boroughs in NYC, neighborhoods, latitudes and longitudes, scraped from </a:t>
            </a:r>
            <a:r>
              <a:rPr lang="en-US" dirty="0">
                <a:hlinkClick r:id="rId2"/>
              </a:rPr>
              <a:t>https://cocl.us/new_york_dataset</a:t>
            </a:r>
            <a:endParaRPr lang="en-US" dirty="0"/>
          </a:p>
          <a:p>
            <a:r>
              <a:rPr lang="en-US" dirty="0" err="1"/>
              <a:t>Geospace</a:t>
            </a:r>
            <a:r>
              <a:rPr lang="en-US" dirty="0"/>
              <a:t> data to define borough boundaries scraped from </a:t>
            </a:r>
            <a:r>
              <a:rPr lang="en-US" dirty="0">
                <a:hlinkClick r:id="rId3"/>
              </a:rPr>
              <a:t>https://data.cityofnewyork.us/City-government/borough-boundaries/tqmi-j8zn</a:t>
            </a:r>
            <a:endParaRPr lang="en-US" dirty="0"/>
          </a:p>
          <a:p>
            <a:r>
              <a:rPr lang="en-US" dirty="0"/>
              <a:t>In total there were 306 neighborhoods in New York City</a:t>
            </a:r>
          </a:p>
        </p:txBody>
      </p:sp>
    </p:spTree>
    <p:extLst>
      <p:ext uri="{BB962C8B-B14F-4D97-AF65-F5344CB8AC3E}">
        <p14:creationId xmlns:p14="http://schemas.microsoft.com/office/powerpoint/2010/main" val="107890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8AC2-8242-4119-9505-9C080D54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Neighborhoods in NYC</a:t>
            </a:r>
          </a:p>
        </p:txBody>
      </p:sp>
      <p:sp>
        <p:nvSpPr>
          <p:cNvPr id="73" name="Round Diagonal Corner Rectangle 11">
            <a:extLst>
              <a:ext uri="{FF2B5EF4-FFF2-40B4-BE49-F238E27FC236}">
                <a16:creationId xmlns:a16="http://schemas.microsoft.com/office/drawing/2014/main" id="{15649ABD-2423-4C83-8F1D-CDC70264C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4E2E58-AD05-416F-A944-8493236A8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722443"/>
            <a:ext cx="6112382" cy="340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A3FE3259-E13D-4C8E-B9BC-C9CDC3B9C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It is clear that Queens has the highest number of neighborhoods</a:t>
            </a:r>
          </a:p>
          <a:p>
            <a:r>
              <a:rPr lang="en-US" sz="1800" dirty="0"/>
              <a:t>Manhattan has the least amount of neighborhoods</a:t>
            </a:r>
          </a:p>
          <a:p>
            <a:r>
              <a:rPr lang="en-US" sz="1800" dirty="0"/>
              <a:t>Do the number of neighborhoods correlate to the number of Italian restaurants?</a:t>
            </a:r>
          </a:p>
        </p:txBody>
      </p:sp>
    </p:spTree>
    <p:extLst>
      <p:ext uri="{BB962C8B-B14F-4D97-AF65-F5344CB8AC3E}">
        <p14:creationId xmlns:p14="http://schemas.microsoft.com/office/powerpoint/2010/main" val="349216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D6CCA-9317-44BF-8034-D1EAA1D5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Italian restaurants per borough</a:t>
            </a:r>
          </a:p>
        </p:txBody>
      </p:sp>
      <p:sp>
        <p:nvSpPr>
          <p:cNvPr id="75" name="Round Diagonal Corner Rectangle 11">
            <a:extLst>
              <a:ext uri="{FF2B5EF4-FFF2-40B4-BE49-F238E27FC236}">
                <a16:creationId xmlns:a16="http://schemas.microsoft.com/office/drawing/2014/main" id="{15649ABD-2423-4C83-8F1D-CDC70264C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B7B875-4BC2-4192-AB3F-E8800C250E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1" r="6313" b="-3"/>
          <a:stretch/>
        </p:blipFill>
        <p:spPr bwMode="auto">
          <a:xfrm>
            <a:off x="1118988" y="1425231"/>
            <a:ext cx="6112382" cy="400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D4DFEF4F-9887-43F4-8B89-39728FDE3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Manhattan has the most Italian restaurants</a:t>
            </a:r>
          </a:p>
          <a:p>
            <a:r>
              <a:rPr lang="en-US" sz="1800" dirty="0"/>
              <a:t>Queens has the least</a:t>
            </a:r>
          </a:p>
          <a:p>
            <a:r>
              <a:rPr lang="en-US" sz="1800" dirty="0"/>
              <a:t>Where would you open an Italian restaurant?</a:t>
            </a:r>
          </a:p>
        </p:txBody>
      </p:sp>
    </p:spTree>
    <p:extLst>
      <p:ext uri="{BB962C8B-B14F-4D97-AF65-F5344CB8AC3E}">
        <p14:creationId xmlns:p14="http://schemas.microsoft.com/office/powerpoint/2010/main" val="82622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6C1C-148C-4837-8963-4D0501EC4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Queens!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E99BB-3A48-4A0F-803F-DBA67B970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Queens has the smallest number of Italian Restaurants in its borough, the question now is in which neighborhood?</a:t>
            </a:r>
          </a:p>
        </p:txBody>
      </p:sp>
    </p:spTree>
    <p:extLst>
      <p:ext uri="{BB962C8B-B14F-4D97-AF65-F5344CB8AC3E}">
        <p14:creationId xmlns:p14="http://schemas.microsoft.com/office/powerpoint/2010/main" val="332135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72F6-FCB1-4620-8A6A-A72650207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Italian Restaurants per neighborhood: Queens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740AB7B-467F-4FBF-BBA6-3F2BD54A30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574489"/>
            <a:ext cx="9906000" cy="289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85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9DC-E229-440D-8FE3-C5879CCB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Neighborhood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E747C-6D1E-418C-A7AF-AFB6862D5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Howard Beach, Hunters Point, Little Neck, and Bayside have the most Italian restaurants out of all the neighborhoods in Queens</a:t>
            </a:r>
          </a:p>
          <a:p>
            <a:r>
              <a:rPr lang="en-US" dirty="0"/>
              <a:t>To maximize exposure and potentially dominate the market opening in one of the aforementioned could potentially harm business</a:t>
            </a:r>
          </a:p>
        </p:txBody>
      </p:sp>
    </p:spTree>
    <p:extLst>
      <p:ext uri="{BB962C8B-B14F-4D97-AF65-F5344CB8AC3E}">
        <p14:creationId xmlns:p14="http://schemas.microsoft.com/office/powerpoint/2010/main" val="3198919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0213445-86D4-4F78-AD8F-8FEBBDFA8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2684A60A-182E-419E-B01C-AFDD09191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FABF1FD-FB5D-4393-B4E5-33B2CE257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AB30B0-3F1B-4928-8767-21BE99E0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US" sz="3200"/>
              <a:t>Geospacial visualization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1DA10B-3F7B-468F-B497-086F703630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65" r="22869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DCE4EDB-73B1-4D06-81F5-710CC5298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63F9314-715E-4710-9A63-CE83056C2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9B72E135-686E-4210-B69F-210E8CE80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7D3B4296-5208-432F-BB64-309668EC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6956C6-AA52-471D-BD31-3ECBA2402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53A37D1D-4A71-4995-A6BC-FAE00A570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1893C2F1-17F9-4182-8755-0C15B2889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65DD1ACC-FCF5-4D49-B68C-FAE7829FA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F836DE4-2767-4A63-9E03-9963D5EF5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916DC85C-58CE-4EBC-BDB4-B04096D65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DCFE1B83-4862-4B9A-9CEB-92C0A85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4D246667-16A5-4BA4-903D-561D924AB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7DDB6AF5-B5FD-469E-B20A-8A1E3E799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F70C8148-B4C1-4005-9272-BEFFC7CC7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2EE6A2D5-5F0B-4977-A24D-7ACFC2CD4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62AF7BF9-EA4A-4568-ACC4-9AE135078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C5480B8F-8335-4048-9440-D64B54610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C0239026-9B37-48A5-AE01-29B6F948A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72A79A0-61B5-446D-921B-4CC229561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7B295262-D1BB-4CC4-AE86-B61841BF2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2EB18505-CD3D-4C25-A04A-BC6837141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B7A9AB06-69CB-45EB-A6D2-2C4CBDBFB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112A72AB-1E70-4C17-A6F3-E8F925A6B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8F53EAC6-E0BE-4B8D-9093-F4C40F7A4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3C4430FB-7419-4488-B9DD-C52172E0B0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4A07FED4-C9B2-426D-80F9-3E251D9DB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2BE840B1-DE8E-4F4E-978E-195F2FF3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970A7C12-E1F6-4063-AA66-96F09C707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D92C1000-EC4C-495C-91EC-2EAD35CF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7B7324-4CF2-425F-A41A-28B32C0E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52FB908C-D111-4B49-AD3B-63F138343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C16B5E72-3FED-4E30-B1B0-C12EFEF8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CEE94B89-C705-4A0A-93A7-4F3B8981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4DB3AE93-70CB-4ACF-8A92-6EA135970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70E52CEC-5096-4798-8308-0E6C82FBA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F8276397-B2CD-42CA-B986-507EE9D46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642D153B-98BD-45E6-847F-1FD763973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252AE091-EAD9-455A-86A2-C3291C52F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09B8584C-6AFF-4278-9401-5418AA63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C46EBDFA-29FE-431B-B471-A93954E63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364709FA-053E-40E4-B749-04095388D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55D7DE2-227A-41F8-844D-271221B0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972C56D1-4007-4A97-B1DF-7F9D3D1DC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5DA56C63-5DD5-455F-8FD5-109691AA4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A20F10A4-A054-4A68-BFD1-F2FB28B86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48DCF062-2278-4653-9461-CA2153710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F6632E64-9102-425C-B537-96DF39027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264CEB62-8728-4027-8478-036D0529D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2">
              <a:extLst>
                <a:ext uri="{FF2B5EF4-FFF2-40B4-BE49-F238E27FC236}">
                  <a16:creationId xmlns:a16="http://schemas.microsoft.com/office/drawing/2014/main" id="{61F43665-192D-4262-8159-1E31819CF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3">
              <a:extLst>
                <a:ext uri="{FF2B5EF4-FFF2-40B4-BE49-F238E27FC236}">
                  <a16:creationId xmlns:a16="http://schemas.microsoft.com/office/drawing/2014/main" id="{02ECEA15-55AF-4923-B9D4-FD5C31C3E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DCD329AF-25D7-493E-8D67-A07326713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5">
              <a:extLst>
                <a:ext uri="{FF2B5EF4-FFF2-40B4-BE49-F238E27FC236}">
                  <a16:creationId xmlns:a16="http://schemas.microsoft.com/office/drawing/2014/main" id="{A7DA766F-2273-4AFD-BF7F-06EB3814C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6">
              <a:extLst>
                <a:ext uri="{FF2B5EF4-FFF2-40B4-BE49-F238E27FC236}">
                  <a16:creationId xmlns:a16="http://schemas.microsoft.com/office/drawing/2014/main" id="{9F17779A-AF9E-4C89-9138-937E81F94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7">
              <a:extLst>
                <a:ext uri="{FF2B5EF4-FFF2-40B4-BE49-F238E27FC236}">
                  <a16:creationId xmlns:a16="http://schemas.microsoft.com/office/drawing/2014/main" id="{DA68E6FB-9F23-463E-83E2-8B56685D0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8">
              <a:extLst>
                <a:ext uri="{FF2B5EF4-FFF2-40B4-BE49-F238E27FC236}">
                  <a16:creationId xmlns:a16="http://schemas.microsoft.com/office/drawing/2014/main" id="{DFBC35F5-3359-42CB-BEA7-882EDCBF1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F166C3-AD61-41B7-9A8C-7B10AE9EB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r>
              <a:rPr lang="en-US" sz="1800" dirty="0"/>
              <a:t>Manhattan is dense with restaurants as shown by the map</a:t>
            </a:r>
          </a:p>
          <a:p>
            <a:r>
              <a:rPr lang="en-US" sz="1800" dirty="0"/>
              <a:t>Queens due to its large area has less and they are much more sparse</a:t>
            </a:r>
          </a:p>
        </p:txBody>
      </p:sp>
    </p:spTree>
    <p:extLst>
      <p:ext uri="{BB962C8B-B14F-4D97-AF65-F5344CB8AC3E}">
        <p14:creationId xmlns:p14="http://schemas.microsoft.com/office/powerpoint/2010/main" val="3317301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317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Finding an ideal location</vt:lpstr>
      <vt:lpstr>Location, location, location</vt:lpstr>
      <vt:lpstr>Data acquisition &amp; cleaning</vt:lpstr>
      <vt:lpstr>Neighborhoods in NYC</vt:lpstr>
      <vt:lpstr>Italian restaurants per borough</vt:lpstr>
      <vt:lpstr>Queens!</vt:lpstr>
      <vt:lpstr>Italian Restaurants per neighborhood: Queens</vt:lpstr>
      <vt:lpstr>Which Neighborhood</vt:lpstr>
      <vt:lpstr>Geospacial visualization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an ideal location</dc:title>
  <dc:creator>Christopher Millett</dc:creator>
  <cp:lastModifiedBy>Christopher Millett</cp:lastModifiedBy>
  <cp:revision>2</cp:revision>
  <dcterms:created xsi:type="dcterms:W3CDTF">2020-04-09T21:07:52Z</dcterms:created>
  <dcterms:modified xsi:type="dcterms:W3CDTF">2020-04-09T21:16:44Z</dcterms:modified>
</cp:coreProperties>
</file>