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2" r:id="rId7"/>
    <p:sldId id="267" r:id="rId8"/>
    <p:sldId id="261" r:id="rId9"/>
    <p:sldId id="260" r:id="rId10"/>
    <p:sldId id="266" r:id="rId11"/>
    <p:sldId id="263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los Labini Paolo" initials="SLP" lastIdx="2" clrIdx="0">
    <p:extLst>
      <p:ext uri="{19B8F6BF-5375-455C-9EA6-DF929625EA0E}">
        <p15:presenceInfo xmlns:p15="http://schemas.microsoft.com/office/powerpoint/2012/main" userId="92fae2145079bb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33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12192000" cy="501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3200" b="1" cap="none" spc="0">
                <a:ln w="0"/>
                <a:solidFill>
                  <a:schemeClr val="bg1"/>
                </a:solidFill>
                <a:effectLst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D8E3A32-E19A-4A1B-AA16-B0AC82F0D614}"/>
              </a:ext>
            </a:extLst>
          </p:cNvPr>
          <p:cNvSpPr/>
          <p:nvPr userDrawn="1"/>
        </p:nvSpPr>
        <p:spPr>
          <a:xfrm>
            <a:off x="-1" y="89632"/>
            <a:ext cx="2743199" cy="108267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A431D58-57A7-4F5A-934E-212819A75C60}"/>
              </a:ext>
            </a:extLst>
          </p:cNvPr>
          <p:cNvSpPr/>
          <p:nvPr userDrawn="1"/>
        </p:nvSpPr>
        <p:spPr>
          <a:xfrm>
            <a:off x="10785230" y="304800"/>
            <a:ext cx="949569" cy="63304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41C30306-98B1-4246-BD27-F8AF43388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0833" y="73391"/>
            <a:ext cx="6441930" cy="13855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68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1537-5226-4022-9EBB-1288C311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491166-E003-413A-8987-F4AAE2150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0D63C2E-6E18-4055-8D6D-0D997085B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396455-F91A-48DC-9F87-70C1228C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681-8C45-4675-B4A0-0F057A41D357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6DACAE-FBE0-4A6E-B476-E7F89908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8FF220-44AA-4FFC-A009-36D63415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35C2-7543-44C5-8313-8480D911176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88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6E905-7364-40C3-9099-6F78C6C1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CB22F68-F4C6-4269-BC16-8E6F2D3F1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F7CBCB-1E58-4EBC-B483-3471F63AC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56BF06-044C-4896-934A-FE3BBE08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681-8C45-4675-B4A0-0F057A41D357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57DEF2-C9BB-4C85-B8F5-CD4EDF47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1A91D5-6E69-40D5-94B4-2BD03FA9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35C2-7543-44C5-8313-8480D911176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637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330D79-9D32-49E5-AB48-330D7524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960532E-79DA-466B-8AC5-D29BE55F1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C1D2AF-5AB7-44C1-9D3B-6A5457B3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681-8C45-4675-B4A0-0F057A41D357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111B5A-09F5-41A7-83F2-BB4EF796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9B2709-1D04-46A0-811F-5422EB21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35C2-7543-44C5-8313-8480D911176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49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9A1AAB2-7282-42E3-B8F4-2A8720CA8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519B487-C5F5-469E-95CF-3023EA2E1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EE8392-EF90-4A31-BDAD-46061584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681-8C45-4675-B4A0-0F057A41D357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9A585F-8B00-4AE7-8B16-E7105DE3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AA7D79-6734-4E67-8A74-25A42E9C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35C2-7543-44C5-8313-8480D911176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15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6E2EE4-AE6A-4F73-B786-81FFAF92D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272E02-2B92-4144-A17B-F08A40FBE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A80973-DB6D-4A6C-AA1C-78D7FD29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109-900C-47B8-8063-6368BD018D7B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D2155F-E751-4A38-AB80-40F0CDE9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C4CF4E-F576-4BDC-B0B5-82A469A6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FC71-D104-4A04-851B-B0BDCF2A0D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592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3A1082-8DEC-47D5-BC74-D77FF793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22DBD6-1516-4BCC-A218-0D823C398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591DE3-F3B8-44C6-98C5-7E5C2271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109-900C-47B8-8063-6368BD018D7B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EA15E-2CE1-4E53-9631-85DC943C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ADF5A4-4AF0-4077-843F-5600A592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FC71-D104-4A04-851B-B0BDCF2A0D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97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025CE5-DF8B-45BC-8610-FCD5B6AD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9A70BE-ED06-44A7-A1D8-4F43F6A0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57BCD0-722E-41F5-82CA-FAA14E53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109-900C-47B8-8063-6368BD018D7B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46D97A-9C74-4633-9C41-53721EA3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05AC1A-E042-4FCE-9122-E24E94A6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FC71-D104-4A04-851B-B0BDCF2A0D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269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19AEC6-DADE-435D-B18F-EDE82924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D7AFF2-C769-4E7B-8E0C-F0C700C2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F76D6A-C859-42FF-A5E5-5DFF37BF3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76CD62-D809-4A23-BA37-EAB04EB6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109-900C-47B8-8063-6368BD018D7B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411C7A-AB04-497D-B4E4-E017B800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8830D1-BE81-4BDE-A67A-93F100FF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FC71-D104-4A04-851B-B0BDCF2A0D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548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207188-7B13-4FC9-96CB-E7DBDA25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E7BE6A-6A21-4162-9582-ECC23776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1A1ACA-F83C-4D8A-85B8-029B9D0BA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8ECB1D7-EF11-47BC-BFD9-EC53CBC00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CD414DC-7162-4641-830C-937D6E56B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CF4093-EBE6-4E6F-BA2F-48C98C2E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109-900C-47B8-8063-6368BD018D7B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18BEAC2-4CDA-447A-A6A3-D3368887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C3F044-AFC3-4740-A0A0-0C0CEFD4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FC71-D104-4A04-851B-B0BDCF2A0D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845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7BCFBC-A9D2-4475-A240-F7618D4D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BC4DF2F-7DA1-43CD-95B3-C483FB8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109-900C-47B8-8063-6368BD018D7B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A8BDE0-35DD-4741-8445-7373D5B2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9BB4537-C81D-4A56-B4BC-D8EE036A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FC71-D104-4A04-851B-B0BDCF2A0D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2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91EEA8-A60A-4B42-B111-36F9B6D9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06B0BA6-57EA-46EE-BA64-B1E149F9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681-8C45-4675-B4A0-0F057A41D357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0681E18-7322-429E-932D-967ECC0B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1C06217-E922-486F-B8EA-EA670DA6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35C2-7543-44C5-8313-8480D911176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934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B28D7F-005E-4242-A9C3-007649F1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109-900C-47B8-8063-6368BD018D7B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A635018-D075-4798-98BD-57665846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BBA9717-8C03-486E-AB6B-9E118B5B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FC71-D104-4A04-851B-B0BDCF2A0D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011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EC76A-F8AF-44DE-8A11-58221F3C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BD5D6C-0A98-4EA9-9078-1A327B3D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88AF4C-AC58-4784-9DF6-E4B8352FB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BB9666-EA1B-4711-A95D-B00CDC43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109-900C-47B8-8063-6368BD018D7B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10C13B-2FF0-4D29-BC40-6A5F3684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B2DA85-A478-43B3-9961-E4FF5A43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FC71-D104-4A04-851B-B0BDCF2A0D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539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717E15-4BDF-4B89-8893-3AF1E0D0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094BD0-EC3B-4DAA-96EC-C99844C0F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C83ACB-4DC9-4973-B25A-695DADDF4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4BC1E7-F71D-47AB-B7FF-0FE0D517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109-900C-47B8-8063-6368BD018D7B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DEAF54-67EF-43AB-9DD3-3ECC255D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18C4F7-9F6C-458A-AB1F-E82ABFA5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FC71-D104-4A04-851B-B0BDCF2A0D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329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5A8CC5-823D-42E9-BE8B-482318EE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F5F737-0F2E-4B11-BC07-F0FB15D6F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07237C-5838-4D56-8916-232DA0AD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109-900C-47B8-8063-6368BD018D7B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922040-1DAF-4C9E-A372-58905896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D8EA05-A8C8-4E67-A789-C54FB8A4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FC71-D104-4A04-851B-B0BDCF2A0D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076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20F684E-5852-4491-BD58-5F705465B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350A69-9F4D-4B48-8D8E-83D160D6A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E0C8EE-6C72-4420-A18F-C8A62AB5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A109-900C-47B8-8063-6368BD018D7B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DD89B9-631A-4848-8D9D-346520CF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213CC6-3580-4D08-A0C2-53DF26F0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FC71-D104-4A04-851B-B0BDCF2A0D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05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F00A8-109A-4835-9256-F2CE3CD90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9C763D-90EF-4DFA-BBFA-5E1B7F98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BBBD4D-6284-4FF0-93BD-C42D7C87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681-8C45-4675-B4A0-0F057A41D357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E053BF-DA86-4936-864E-E473C74D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B54A1F-1A87-48F4-B1FB-38A892B2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35C2-7543-44C5-8313-8480D911176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6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8161FE-7A53-43EE-AF31-BAE6E4C6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F7969B-D08E-4E6E-8C04-1D49391D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248EED-C07F-4F1E-8441-D5C23E2B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681-8C45-4675-B4A0-0F057A41D357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B6FF3A-C89D-4CA4-A6B3-8EFF84DB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024D26-D8C2-444D-B128-35816671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35C2-7543-44C5-8313-8480D911176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90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D95F61-AE61-461A-8AED-F2B1FB8F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153F82-67CA-4846-BD8F-615AAF8E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5831B2-ADFE-4F56-B840-52F128F2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681-8C45-4675-B4A0-0F057A41D357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114FB2-AEB5-4C59-B24E-E8F1C03A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C6753F-47F0-4E13-8C07-A78C16F1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35C2-7543-44C5-8313-8480D911176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16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7A4495-2839-43AA-A078-0DDB1645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857AE8-FDB4-437D-95A4-D850C4DA0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5AC3D8-2FE5-4095-8203-4015ABC3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668CA9-F59C-4DFE-8819-C392C3D1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681-8C45-4675-B4A0-0F057A41D357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B0C0D2-003C-478F-B7B1-2C268782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7A6693-AF2E-43E6-8A47-9D9AAC55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35C2-7543-44C5-8313-8480D911176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69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7CE67A-74D7-4984-B05D-7B93A75C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5CEDB4-5BA2-472E-B78C-6DBB24C3A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C66FEF-9F49-486B-A5A1-755824E6A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8DDA44-937F-4DE6-A8D9-0A6C527C4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D86FDCF-554F-413B-A71E-20D4790D9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06CC37D-9182-4705-8510-25407A59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681-8C45-4675-B4A0-0F057A41D357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EFB111D-D1EF-4696-A159-F491DD09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798CE95-178B-4673-ADB4-B26150D0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35C2-7543-44C5-8313-8480D911176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92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932033-7CBB-46CC-AA72-36D05B0B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EBE1C98-1DF7-4C03-BB65-CF83EDBE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681-8C45-4675-B4A0-0F057A41D357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93C59C7-B596-4112-BB5D-EB65DAEA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1FAADB-0DA0-4F06-8959-BA842F6A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35C2-7543-44C5-8313-8480D911176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17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CB7D15-B082-4B70-8D87-FCAFAC04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681-8C45-4675-B4A0-0F057A41D357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622EB84-BB66-43C0-AE27-57761ECA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8CA39B-DFF7-4FEC-B424-C6D0DBC4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35C2-7543-44C5-8313-8480D911176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89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2B4376-7FF9-4C83-8B06-D229D03A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85E84A-6D5C-44B5-9D74-C5B5C2809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1D0A87-27A1-444C-8692-C62D883B8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2681-8C45-4675-B4A0-0F057A41D357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8A61E7-DD8C-4548-B594-4261DF03B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0BE654-13AC-45A1-8A50-25CADE30D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435C2-7543-44C5-8313-8480D911176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00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3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5321643-0A86-41BA-B43A-8FAD8387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5F43D1-782D-4ADE-9A49-9E61FE8BC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EFA933-934B-4B36-8CF2-99BB2AF24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2A109-900C-47B8-8063-6368BD018D7B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AA6CD5-18B8-4BA5-8622-287242F5E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A3E7A7-FCBD-4C63-8C93-D0535DF71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FC71-D104-4A04-851B-B0BDCF2A0DB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2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uning/ck" TargetMode="External"/><Relationship Id="rId2" Type="http://schemas.openxmlformats.org/officeDocument/2006/relationships/hyperlink" Target="https://github.com/LACSFUB/AMACA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3EEF4D9-77B4-4383-8483-F70A0DB780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5035" y="2043402"/>
            <a:ext cx="6441930" cy="13855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600" b="1" dirty="0"/>
              <a:t>Tuning </a:t>
            </a:r>
            <a:r>
              <a:rPr lang="it-IT" sz="3600" b="1" dirty="0" err="1"/>
              <a:t>convolution</a:t>
            </a:r>
            <a:r>
              <a:rPr lang="it-IT" sz="3600" b="1" dirty="0"/>
              <a:t> with </a:t>
            </a:r>
          </a:p>
          <a:p>
            <a:pPr marL="0" indent="0" algn="ctr">
              <a:buNone/>
            </a:pPr>
            <a:r>
              <a:rPr lang="it-IT" sz="3600" b="1" dirty="0" err="1"/>
              <a:t>supervised</a:t>
            </a:r>
            <a:r>
              <a:rPr lang="it-IT" sz="3600" b="1" dirty="0"/>
              <a:t> </a:t>
            </a:r>
            <a:r>
              <a:rPr lang="it-IT" sz="3600" b="1" dirty="0" err="1"/>
              <a:t>classification</a:t>
            </a:r>
            <a:endParaRPr lang="it-IT" sz="3600" b="1" dirty="0"/>
          </a:p>
          <a:p>
            <a:endParaRPr lang="en-GB" sz="3600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2554C8C-4D38-4A89-B7AD-6F06ECB7DC75}"/>
              </a:ext>
            </a:extLst>
          </p:cNvPr>
          <p:cNvSpPr txBox="1"/>
          <p:nvPr/>
        </p:nvSpPr>
        <p:spPr>
          <a:xfrm>
            <a:off x="10351175" y="6488668"/>
            <a:ext cx="184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Paolo Sylos Labini</a:t>
            </a:r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3BD249-5BE3-4BA1-AB0D-ED3C2248263A}"/>
              </a:ext>
            </a:extLst>
          </p:cNvPr>
          <p:cNvSpPr txBox="1"/>
          <p:nvPr/>
        </p:nvSpPr>
        <p:spPr>
          <a:xfrm>
            <a:off x="0" y="6488668"/>
            <a:ext cx="123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Flavio Vella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63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3722CE-4E3D-4740-8819-6E4EA236A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35526"/>
            <a:ext cx="12192000" cy="8909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600" b="1" dirty="0"/>
              <a:t>Making </a:t>
            </a:r>
            <a:r>
              <a:rPr lang="it-IT" sz="3600" b="1" dirty="0" err="1"/>
              <a:t>smaller</a:t>
            </a:r>
            <a:r>
              <a:rPr lang="it-IT" sz="3600" b="1" dirty="0"/>
              <a:t> datasets</a:t>
            </a:r>
            <a:endParaRPr lang="en-GB" sz="36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6897DEA-08A6-4B27-9780-955983B86446}"/>
              </a:ext>
            </a:extLst>
          </p:cNvPr>
          <p:cNvSpPr txBox="1"/>
          <p:nvPr/>
        </p:nvSpPr>
        <p:spPr>
          <a:xfrm>
            <a:off x="314271" y="1540228"/>
            <a:ext cx="10945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The study of learning </a:t>
            </a:r>
            <a:r>
              <a:rPr lang="it-IT" sz="2400" dirty="0" err="1"/>
              <a:t>curves</a:t>
            </a:r>
            <a:r>
              <a:rPr lang="it-IT" sz="2400" dirty="0"/>
              <a:t> </a:t>
            </a:r>
            <a:r>
              <a:rPr lang="it-IT" sz="2400" dirty="0" err="1"/>
              <a:t>allows</a:t>
            </a:r>
            <a:r>
              <a:rPr lang="it-IT" sz="2400" dirty="0"/>
              <a:t> </a:t>
            </a:r>
            <a:r>
              <a:rPr lang="it-IT" sz="2400" dirty="0" err="1"/>
              <a:t>us</a:t>
            </a:r>
            <a:r>
              <a:rPr lang="it-IT" sz="2400" dirty="0"/>
              <a:t> to generate </a:t>
            </a:r>
            <a:r>
              <a:rPr lang="it-IT" sz="2400" dirty="0" err="1"/>
              <a:t>better</a:t>
            </a:r>
            <a:r>
              <a:rPr lang="it-IT" sz="2400" dirty="0"/>
              <a:t>, </a:t>
            </a:r>
            <a:r>
              <a:rPr lang="it-IT" sz="2400" dirty="0" err="1"/>
              <a:t>smaller</a:t>
            </a:r>
            <a:r>
              <a:rPr lang="it-IT" sz="2400" dirty="0"/>
              <a:t> dataset for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problem</a:t>
            </a:r>
            <a:r>
              <a:rPr lang="it-IT" sz="2400" dirty="0"/>
              <a:t>. </a:t>
            </a:r>
          </a:p>
          <a:p>
            <a:endParaRPr lang="it-IT" sz="2400" dirty="0"/>
          </a:p>
          <a:p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DT and RF to </a:t>
            </a:r>
            <a:r>
              <a:rPr lang="it-IT" sz="2400" dirty="0" err="1"/>
              <a:t>determine</a:t>
            </a:r>
            <a:r>
              <a:rPr lang="it-IT" sz="2400" dirty="0"/>
              <a:t> the </a:t>
            </a:r>
            <a:r>
              <a:rPr lang="it-IT" sz="2400" i="1" dirty="0"/>
              <a:t>feature </a:t>
            </a:r>
            <a:r>
              <a:rPr lang="it-IT" sz="2400" i="1" dirty="0" err="1"/>
              <a:t>importance</a:t>
            </a:r>
            <a:r>
              <a:rPr lang="it-IT" sz="2400" i="1" dirty="0"/>
              <a:t>.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help </a:t>
            </a:r>
            <a:r>
              <a:rPr lang="it-IT" sz="2400" dirty="0" err="1"/>
              <a:t>us</a:t>
            </a:r>
            <a:r>
              <a:rPr lang="it-IT" sz="2400" dirty="0"/>
              <a:t> </a:t>
            </a:r>
            <a:r>
              <a:rPr lang="it-IT" sz="2400" dirty="0" err="1"/>
              <a:t>shrinking</a:t>
            </a:r>
            <a:r>
              <a:rPr lang="it-IT" sz="2400" dirty="0"/>
              <a:t> the datasets,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unimportant</a:t>
            </a:r>
            <a:r>
              <a:rPr lang="it-IT" sz="2400" dirty="0"/>
              <a:t> features </a:t>
            </a:r>
            <a:r>
              <a:rPr lang="it-IT" sz="2400" dirty="0" err="1"/>
              <a:t>need</a:t>
            </a:r>
            <a:r>
              <a:rPr lang="it-IT" sz="2400" dirty="0"/>
              <a:t> </a:t>
            </a:r>
            <a:r>
              <a:rPr lang="it-IT" sz="2400" dirty="0" err="1"/>
              <a:t>less</a:t>
            </a:r>
            <a:r>
              <a:rPr lang="it-IT" sz="2400" dirty="0"/>
              <a:t> data-points. </a:t>
            </a:r>
          </a:p>
        </p:txBody>
      </p:sp>
      <p:graphicFrame>
        <p:nvGraphicFramePr>
          <p:cNvPr id="7" name="Tabella 8">
            <a:extLst>
              <a:ext uri="{FF2B5EF4-FFF2-40B4-BE49-F238E27FC236}">
                <a16:creationId xmlns:a16="http://schemas.microsoft.com/office/drawing/2014/main" id="{D13E1B94-0E14-4D18-8FEA-E4A7146A6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29809"/>
              </p:ext>
            </p:extLst>
          </p:nvPr>
        </p:nvGraphicFramePr>
        <p:xfrm>
          <a:off x="1212272" y="3743067"/>
          <a:ext cx="97674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146">
                  <a:extLst>
                    <a:ext uri="{9D8B030D-6E8A-4147-A177-3AD203B41FA5}">
                      <a16:colId xmlns:a16="http://schemas.microsoft.com/office/drawing/2014/main" val="2731458361"/>
                    </a:ext>
                  </a:extLst>
                </a:gridCol>
                <a:gridCol w="931718">
                  <a:extLst>
                    <a:ext uri="{9D8B030D-6E8A-4147-A177-3AD203B41FA5}">
                      <a16:colId xmlns:a16="http://schemas.microsoft.com/office/drawing/2014/main" val="1470538446"/>
                    </a:ext>
                  </a:extLst>
                </a:gridCol>
                <a:gridCol w="1220932">
                  <a:extLst>
                    <a:ext uri="{9D8B030D-6E8A-4147-A177-3AD203B41FA5}">
                      <a16:colId xmlns:a16="http://schemas.microsoft.com/office/drawing/2014/main" val="399996875"/>
                    </a:ext>
                  </a:extLst>
                </a:gridCol>
                <a:gridCol w="1220932">
                  <a:extLst>
                    <a:ext uri="{9D8B030D-6E8A-4147-A177-3AD203B41FA5}">
                      <a16:colId xmlns:a16="http://schemas.microsoft.com/office/drawing/2014/main" val="2146123133"/>
                    </a:ext>
                  </a:extLst>
                </a:gridCol>
                <a:gridCol w="1220932">
                  <a:extLst>
                    <a:ext uri="{9D8B030D-6E8A-4147-A177-3AD203B41FA5}">
                      <a16:colId xmlns:a16="http://schemas.microsoft.com/office/drawing/2014/main" val="3261248754"/>
                    </a:ext>
                  </a:extLst>
                </a:gridCol>
                <a:gridCol w="1220932">
                  <a:extLst>
                    <a:ext uri="{9D8B030D-6E8A-4147-A177-3AD203B41FA5}">
                      <a16:colId xmlns:a16="http://schemas.microsoft.com/office/drawing/2014/main" val="256467361"/>
                    </a:ext>
                  </a:extLst>
                </a:gridCol>
                <a:gridCol w="1220932">
                  <a:extLst>
                    <a:ext uri="{9D8B030D-6E8A-4147-A177-3AD203B41FA5}">
                      <a16:colId xmlns:a16="http://schemas.microsoft.com/office/drawing/2014/main" val="1829564566"/>
                    </a:ext>
                  </a:extLst>
                </a:gridCol>
                <a:gridCol w="1220932">
                  <a:extLst>
                    <a:ext uri="{9D8B030D-6E8A-4147-A177-3AD203B41FA5}">
                      <a16:colId xmlns:a16="http://schemas.microsoft.com/office/drawing/2014/main" val="103504802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it-IT" dirty="0"/>
                        <a:t>Feature </a:t>
                      </a:r>
                      <a:r>
                        <a:rPr lang="it-IT" dirty="0" err="1"/>
                        <a:t>importance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C-IN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C-OUT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W + 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34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11%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848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80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3722CE-4E3D-4740-8819-6E4EA236A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35526"/>
            <a:ext cx="12192000" cy="8909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600" b="1" dirty="0"/>
              <a:t>Code and images</a:t>
            </a:r>
            <a:endParaRPr lang="en-GB" sz="36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6897DEA-08A6-4B27-9780-955983B86446}"/>
              </a:ext>
            </a:extLst>
          </p:cNvPr>
          <p:cNvSpPr txBox="1"/>
          <p:nvPr/>
        </p:nvSpPr>
        <p:spPr>
          <a:xfrm>
            <a:off x="314271" y="1540228"/>
            <a:ext cx="10945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These</a:t>
            </a:r>
            <a:r>
              <a:rPr lang="it-IT" sz="2400" dirty="0"/>
              <a:t> </a:t>
            </a:r>
            <a:r>
              <a:rPr lang="it-IT" sz="2400" dirty="0" err="1"/>
              <a:t>partial</a:t>
            </a:r>
            <a:r>
              <a:rPr lang="it-IT" sz="2400" dirty="0"/>
              <a:t> </a:t>
            </a:r>
            <a:r>
              <a:rPr lang="it-IT" sz="2400" dirty="0" err="1"/>
              <a:t>results</a:t>
            </a:r>
            <a:r>
              <a:rPr lang="it-IT" sz="2400" dirty="0"/>
              <a:t> and the code to </a:t>
            </a:r>
            <a:r>
              <a:rPr lang="it-IT" sz="2400" dirty="0" err="1"/>
              <a:t>reproduce</a:t>
            </a:r>
            <a:r>
              <a:rPr lang="it-IT" sz="2400" dirty="0"/>
              <a:t> </a:t>
            </a:r>
            <a:r>
              <a:rPr lang="it-IT" sz="2400" dirty="0" err="1"/>
              <a:t>them</a:t>
            </a:r>
            <a:r>
              <a:rPr lang="it-IT" sz="2400" dirty="0"/>
              <a:t> are </a:t>
            </a:r>
            <a:r>
              <a:rPr lang="it-IT" sz="2400" dirty="0" err="1"/>
              <a:t>available</a:t>
            </a:r>
            <a:r>
              <a:rPr lang="it-IT" sz="2400" dirty="0"/>
              <a:t> in the AMACA repository:</a:t>
            </a:r>
          </a:p>
          <a:p>
            <a:r>
              <a:rPr lang="it-IT" sz="2400" dirty="0">
                <a:hlinkClick r:id="rId2"/>
              </a:rPr>
              <a:t>https://github.com/LACSFUB/AMACA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the </a:t>
            </a:r>
            <a:r>
              <a:rPr lang="it-IT" sz="2400" dirty="0" err="1"/>
              <a:t>Collective</a:t>
            </a:r>
            <a:r>
              <a:rPr lang="it-IT" sz="2400" dirty="0"/>
              <a:t> Knowledge (CK) framework to </a:t>
            </a:r>
            <a:r>
              <a:rPr lang="it-IT" sz="2400" dirty="0" err="1"/>
              <a:t>improve</a:t>
            </a:r>
            <a:r>
              <a:rPr lang="it-IT" sz="2400" dirty="0"/>
              <a:t> </a:t>
            </a:r>
            <a:r>
              <a:rPr lang="it-IT" sz="2400" dirty="0" err="1"/>
              <a:t>reproducibility</a:t>
            </a:r>
            <a:r>
              <a:rPr lang="it-IT" sz="2400" dirty="0"/>
              <a:t>:</a:t>
            </a:r>
          </a:p>
          <a:p>
            <a:r>
              <a:rPr lang="it-IT" sz="2400" dirty="0">
                <a:hlinkClick r:id="rId3"/>
              </a:rPr>
              <a:t>https://github.com/ctuning/ck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4747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3722CE-4E3D-4740-8819-6E4EA236A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35526"/>
            <a:ext cx="12192000" cy="8909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600" b="1" dirty="0"/>
              <a:t>Future </a:t>
            </a:r>
            <a:r>
              <a:rPr lang="it-IT" sz="3600" b="1" dirty="0" err="1"/>
              <a:t>directions</a:t>
            </a:r>
            <a:endParaRPr lang="en-GB" sz="36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6897DEA-08A6-4B27-9780-955983B86446}"/>
              </a:ext>
            </a:extLst>
          </p:cNvPr>
          <p:cNvSpPr txBox="1"/>
          <p:nvPr/>
        </p:nvSpPr>
        <p:spPr>
          <a:xfrm>
            <a:off x="438962" y="1526374"/>
            <a:ext cx="109457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We</a:t>
            </a:r>
            <a:r>
              <a:rPr lang="it-IT" sz="2400" dirty="0"/>
              <a:t> are </a:t>
            </a:r>
            <a:r>
              <a:rPr lang="it-IT" sz="2400" dirty="0" err="1"/>
              <a:t>working</a:t>
            </a:r>
            <a:r>
              <a:rPr lang="it-IT" sz="2400" dirty="0"/>
              <a:t> to </a:t>
            </a:r>
            <a:r>
              <a:rPr lang="it-IT" sz="2400" dirty="0" err="1"/>
              <a:t>further</a:t>
            </a:r>
            <a:r>
              <a:rPr lang="it-IT" sz="2400" dirty="0"/>
              <a:t> reduce the size of the datasets,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obtain</a:t>
            </a:r>
            <a:r>
              <a:rPr lang="it-IT" sz="2400" dirty="0"/>
              <a:t> a </a:t>
            </a:r>
            <a:r>
              <a:rPr lang="it-IT" sz="2400" dirty="0" err="1"/>
              <a:t>still</a:t>
            </a:r>
            <a:r>
              <a:rPr lang="it-IT" sz="2400" dirty="0"/>
              <a:t> </a:t>
            </a:r>
            <a:r>
              <a:rPr lang="it-IT" sz="2400" dirty="0" err="1"/>
              <a:t>faster</a:t>
            </a:r>
            <a:r>
              <a:rPr lang="it-IT" sz="2400" dirty="0"/>
              <a:t> training for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classifiers</a:t>
            </a:r>
            <a:r>
              <a:rPr lang="it-IT" sz="2400" dirty="0"/>
              <a:t>. Using the insights </a:t>
            </a:r>
            <a:r>
              <a:rPr lang="it-IT" sz="2400" dirty="0" err="1"/>
              <a:t>collected</a:t>
            </a:r>
            <a:r>
              <a:rPr lang="it-IT" sz="2400" dirty="0"/>
              <a:t> up to </a:t>
            </a:r>
            <a:r>
              <a:rPr lang="it-IT" sz="2400" dirty="0" err="1"/>
              <a:t>this</a:t>
            </a:r>
            <a:r>
              <a:rPr lang="it-IT" sz="2400" dirty="0"/>
              <a:t> point, </a:t>
            </a:r>
            <a:r>
              <a:rPr lang="it-IT" sz="2400" dirty="0" err="1"/>
              <a:t>we</a:t>
            </a:r>
            <a:r>
              <a:rPr lang="it-IT" sz="2400" dirty="0"/>
              <a:t> are </a:t>
            </a:r>
            <a:r>
              <a:rPr lang="it-IT" sz="2400" dirty="0" err="1"/>
              <a:t>implementing</a:t>
            </a:r>
            <a:r>
              <a:rPr lang="it-IT" sz="2400" dirty="0"/>
              <a:t> </a:t>
            </a:r>
            <a:r>
              <a:rPr lang="it-IT" sz="2400" i="1" dirty="0" err="1"/>
              <a:t>active</a:t>
            </a:r>
            <a:r>
              <a:rPr lang="it-IT" sz="2400" i="1" dirty="0"/>
              <a:t> learning </a:t>
            </a:r>
            <a:r>
              <a:rPr lang="it-IT" sz="2400" dirty="0"/>
              <a:t>techniques to </a:t>
            </a:r>
            <a:r>
              <a:rPr lang="it-IT" sz="2400" dirty="0" err="1"/>
              <a:t>adptively</a:t>
            </a:r>
            <a:r>
              <a:rPr lang="it-IT" sz="2400" dirty="0"/>
              <a:t> </a:t>
            </a:r>
            <a:r>
              <a:rPr lang="it-IT" sz="2400" dirty="0" err="1"/>
              <a:t>select</a:t>
            </a:r>
            <a:r>
              <a:rPr lang="it-IT" sz="2400" dirty="0"/>
              <a:t> the </a:t>
            </a:r>
            <a:r>
              <a:rPr lang="it-IT" sz="2400" dirty="0" err="1"/>
              <a:t>next</a:t>
            </a:r>
            <a:r>
              <a:rPr lang="it-IT" sz="2400" dirty="0"/>
              <a:t> training points. </a:t>
            </a:r>
          </a:p>
          <a:p>
            <a:endParaRPr lang="it-IT" sz="2400" dirty="0"/>
          </a:p>
          <a:p>
            <a:r>
              <a:rPr lang="it-IT" sz="2400" dirty="0"/>
              <a:t>After </a:t>
            </a:r>
            <a:r>
              <a:rPr lang="it-IT" sz="2400" dirty="0" err="1"/>
              <a:t>having</a:t>
            </a:r>
            <a:r>
              <a:rPr lang="it-IT" sz="2400" dirty="0"/>
              <a:t> </a:t>
            </a:r>
            <a:r>
              <a:rPr lang="it-IT" sz="2400" dirty="0" err="1"/>
              <a:t>studied</a:t>
            </a:r>
            <a:r>
              <a:rPr lang="it-IT" sz="2400" dirty="0"/>
              <a:t> the </a:t>
            </a:r>
            <a:r>
              <a:rPr lang="it-IT" sz="2400" dirty="0" err="1"/>
              <a:t>precision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a feature, </a:t>
            </a:r>
            <a:r>
              <a:rPr lang="it-IT" sz="2400" dirty="0" err="1"/>
              <a:t>we</a:t>
            </a:r>
            <a:r>
              <a:rPr lang="it-IT" sz="2400" dirty="0"/>
              <a:t> are </a:t>
            </a:r>
            <a:r>
              <a:rPr lang="it-IT" sz="2400" dirty="0" err="1"/>
              <a:t>also</a:t>
            </a:r>
            <a:r>
              <a:rPr lang="it-IT" sz="2400" dirty="0"/>
              <a:t> </a:t>
            </a:r>
            <a:r>
              <a:rPr lang="it-IT" sz="2400" dirty="0" err="1"/>
              <a:t>experimenting</a:t>
            </a:r>
            <a:r>
              <a:rPr lang="it-IT" sz="2400" dirty="0"/>
              <a:t> on </a:t>
            </a:r>
            <a:r>
              <a:rPr lang="it-IT" sz="2400" dirty="0" err="1"/>
              <a:t>introducing</a:t>
            </a:r>
            <a:r>
              <a:rPr lang="it-IT" sz="2400" dirty="0"/>
              <a:t> the </a:t>
            </a:r>
            <a:r>
              <a:rPr lang="it-IT" sz="2400" dirty="0" err="1"/>
              <a:t>precision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a label.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requires</a:t>
            </a:r>
            <a:r>
              <a:rPr lang="it-IT" sz="2400" dirty="0"/>
              <a:t> </a:t>
            </a:r>
            <a:r>
              <a:rPr lang="it-IT" sz="2400" dirty="0" err="1"/>
              <a:t>us</a:t>
            </a:r>
            <a:r>
              <a:rPr lang="it-IT" sz="2400" dirty="0"/>
              <a:t> to </a:t>
            </a:r>
            <a:r>
              <a:rPr lang="it-IT" sz="2400" dirty="0" err="1"/>
              <a:t>change</a:t>
            </a:r>
            <a:r>
              <a:rPr lang="it-IT" sz="2400" dirty="0"/>
              <a:t> the </a:t>
            </a:r>
            <a:r>
              <a:rPr lang="it-IT" sz="2400" dirty="0" err="1"/>
              <a:t>objective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r>
              <a:rPr lang="it-IT" sz="2400" dirty="0"/>
              <a:t> of the </a:t>
            </a:r>
            <a:r>
              <a:rPr lang="it-IT" sz="2400" dirty="0" err="1"/>
              <a:t>classifiers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allows</a:t>
            </a:r>
            <a:r>
              <a:rPr lang="it-IT" sz="2400" dirty="0"/>
              <a:t> </a:t>
            </a:r>
            <a:r>
              <a:rPr lang="it-IT" sz="2400" dirty="0" err="1"/>
              <a:t>them</a:t>
            </a:r>
            <a:r>
              <a:rPr lang="it-IT" sz="2400" dirty="0"/>
              <a:t> to trade off the energy </a:t>
            </a:r>
            <a:r>
              <a:rPr lang="it-IT" sz="2400" dirty="0" err="1"/>
              <a:t>consuption</a:t>
            </a:r>
            <a:r>
              <a:rPr lang="it-IT" sz="2400" dirty="0"/>
              <a:t> with the </a:t>
            </a:r>
            <a:r>
              <a:rPr lang="it-IT" sz="2400" dirty="0" err="1"/>
              <a:t>convolution</a:t>
            </a:r>
            <a:r>
              <a:rPr lang="it-IT" sz="2400" dirty="0"/>
              <a:t> </a:t>
            </a:r>
            <a:r>
              <a:rPr lang="it-IT" sz="2400" dirty="0" err="1"/>
              <a:t>precision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449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3EEF4D9-77B4-4383-8483-F70A0DB780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0607" y="1791525"/>
            <a:ext cx="10491357" cy="3075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High-performance libraries </a:t>
            </a:r>
            <a:r>
              <a:rPr lang="it-IT" sz="2400" dirty="0" err="1"/>
              <a:t>offer</a:t>
            </a:r>
            <a:r>
              <a:rPr lang="it-IT" sz="2400" dirty="0"/>
              <a:t>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implementations</a:t>
            </a:r>
            <a:r>
              <a:rPr lang="it-IT" sz="2400" dirty="0"/>
              <a:t> for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routines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r>
              <a:rPr lang="it-IT" sz="2400" dirty="0" err="1"/>
              <a:t>We</a:t>
            </a:r>
            <a:r>
              <a:rPr lang="it-IT" sz="2400" dirty="0"/>
              <a:t> use </a:t>
            </a:r>
            <a:r>
              <a:rPr lang="it-IT" sz="2400" b="1" dirty="0" err="1"/>
              <a:t>supervised</a:t>
            </a:r>
            <a:r>
              <a:rPr lang="it-IT" sz="2400" b="1" dirty="0"/>
              <a:t> </a:t>
            </a:r>
            <a:r>
              <a:rPr lang="it-IT" sz="2400" b="1" dirty="0" err="1"/>
              <a:t>classification</a:t>
            </a:r>
            <a:r>
              <a:rPr lang="it-IT" sz="2400" b="1" dirty="0"/>
              <a:t> </a:t>
            </a:r>
            <a:r>
              <a:rPr lang="it-IT" sz="2400" dirty="0"/>
              <a:t>to </a:t>
            </a:r>
            <a:r>
              <a:rPr lang="it-IT" sz="2400" dirty="0" err="1"/>
              <a:t>select</a:t>
            </a:r>
            <a:r>
              <a:rPr lang="it-IT" sz="2400" dirty="0"/>
              <a:t> the best </a:t>
            </a:r>
            <a:r>
              <a:rPr lang="it-IT" sz="2400" dirty="0" err="1"/>
              <a:t>implementation</a:t>
            </a: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We</a:t>
            </a:r>
            <a:r>
              <a:rPr lang="it-IT" sz="2400" dirty="0"/>
              <a:t> target the </a:t>
            </a:r>
            <a:r>
              <a:rPr lang="it-IT" sz="2400" b="1" dirty="0" err="1"/>
              <a:t>convolution</a:t>
            </a:r>
            <a:r>
              <a:rPr lang="it-IT" sz="2400" dirty="0"/>
              <a:t> routine on the ARM Mali GPU. </a:t>
            </a:r>
          </a:p>
        </p:txBody>
      </p:sp>
      <p:sp>
        <p:nvSpPr>
          <p:cNvPr id="5" name="Segnaposto testo 3">
            <a:extLst>
              <a:ext uri="{FF2B5EF4-FFF2-40B4-BE49-F238E27FC236}">
                <a16:creationId xmlns:a16="http://schemas.microsoft.com/office/drawing/2014/main" id="{A48CF51B-F88D-4B14-B668-643E545CE965}"/>
              </a:ext>
            </a:extLst>
          </p:cNvPr>
          <p:cNvSpPr txBox="1">
            <a:spLocks/>
          </p:cNvSpPr>
          <p:nvPr/>
        </p:nvSpPr>
        <p:spPr>
          <a:xfrm>
            <a:off x="0" y="279069"/>
            <a:ext cx="12192000" cy="890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3600" b="1" dirty="0" err="1"/>
              <a:t>Our</a:t>
            </a:r>
            <a:r>
              <a:rPr lang="it-IT" sz="3600" b="1" dirty="0"/>
              <a:t> task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70196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3722CE-4E3D-4740-8819-6E4EA236A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10850"/>
            <a:ext cx="12192000" cy="8909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600" b="1" dirty="0" err="1"/>
              <a:t>Convolution</a:t>
            </a:r>
            <a:r>
              <a:rPr lang="it-IT" sz="3600" b="1" dirty="0"/>
              <a:t> on the ARM Mali GPU</a:t>
            </a:r>
            <a:endParaRPr lang="en-GB" sz="36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6897DEA-08A6-4B27-9780-955983B86446}"/>
              </a:ext>
            </a:extLst>
          </p:cNvPr>
          <p:cNvSpPr txBox="1"/>
          <p:nvPr/>
        </p:nvSpPr>
        <p:spPr>
          <a:xfrm>
            <a:off x="255623" y="1870364"/>
            <a:ext cx="119363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Why</a:t>
            </a:r>
            <a:r>
              <a:rPr lang="it-IT" sz="2400" b="1" dirty="0"/>
              <a:t> </a:t>
            </a:r>
            <a:r>
              <a:rPr lang="it-IT" sz="2400" b="1" dirty="0" err="1"/>
              <a:t>convolution</a:t>
            </a:r>
            <a:r>
              <a:rPr lang="it-IT" sz="2400" b="1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dirty="0" err="1"/>
              <a:t>fundamental</a:t>
            </a:r>
            <a:r>
              <a:rPr lang="it-IT" sz="2400" dirty="0"/>
              <a:t> </a:t>
            </a:r>
            <a:r>
              <a:rPr lang="it-IT" sz="2400" dirty="0" err="1"/>
              <a:t>operation</a:t>
            </a:r>
            <a:r>
              <a:rPr lang="it-IT" sz="2400" dirty="0"/>
              <a:t> in </a:t>
            </a:r>
            <a:r>
              <a:rPr lang="it-IT" sz="2400" dirty="0" err="1"/>
              <a:t>Convolutional</a:t>
            </a:r>
            <a:r>
              <a:rPr lang="it-IT" sz="2400" dirty="0"/>
              <a:t> </a:t>
            </a:r>
            <a:r>
              <a:rPr lang="it-IT" sz="2400" dirty="0" err="1"/>
              <a:t>Neural</a:t>
            </a:r>
            <a:r>
              <a:rPr lang="it-IT" sz="2400" dirty="0"/>
              <a:t> Networks (</a:t>
            </a:r>
            <a:r>
              <a:rPr lang="it-IT" sz="2400" dirty="0" err="1"/>
              <a:t>CNNs</a:t>
            </a:r>
            <a:r>
              <a:rPr lang="it-IT" sz="24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known</a:t>
            </a:r>
            <a:r>
              <a:rPr lang="it-IT" sz="2400" dirty="0"/>
              <a:t> to be </a:t>
            </a:r>
            <a:r>
              <a:rPr lang="it-IT" sz="2400" dirty="0" err="1"/>
              <a:t>difficult</a:t>
            </a:r>
            <a:r>
              <a:rPr lang="it-IT" sz="2400" dirty="0"/>
              <a:t> to </a:t>
            </a:r>
            <a:r>
              <a:rPr lang="it-IT" sz="2400" dirty="0" err="1"/>
              <a:t>optimize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In </a:t>
            </a:r>
            <a:r>
              <a:rPr lang="it-IT" sz="2400" dirty="0" err="1"/>
              <a:t>CNNs</a:t>
            </a:r>
            <a:r>
              <a:rPr lang="it-IT" sz="2400" dirty="0"/>
              <a:t>, tuning the </a:t>
            </a:r>
            <a:r>
              <a:rPr lang="it-IT" sz="2400" dirty="0" err="1"/>
              <a:t>convolution</a:t>
            </a:r>
            <a:r>
              <a:rPr lang="it-IT" sz="2400" dirty="0"/>
              <a:t> </a:t>
            </a:r>
            <a:r>
              <a:rPr lang="it-IT" sz="2400" dirty="0" err="1"/>
              <a:t>numerical</a:t>
            </a:r>
            <a:r>
              <a:rPr lang="it-IT" sz="2400" dirty="0"/>
              <a:t> </a:t>
            </a:r>
            <a:r>
              <a:rPr lang="it-IT" sz="2400" dirty="0" err="1"/>
              <a:t>precision</a:t>
            </a:r>
            <a:r>
              <a:rPr lang="it-IT" sz="2400" dirty="0"/>
              <a:t> </a:t>
            </a:r>
            <a:r>
              <a:rPr lang="it-IT" sz="2400" dirty="0" err="1"/>
              <a:t>may</a:t>
            </a:r>
            <a:r>
              <a:rPr lang="it-IT" sz="2400" dirty="0"/>
              <a:t> </a:t>
            </a:r>
            <a:r>
              <a:rPr lang="it-IT" sz="2400" dirty="0" err="1"/>
              <a:t>save</a:t>
            </a:r>
            <a:r>
              <a:rPr lang="it-IT" sz="2400" dirty="0"/>
              <a:t> time and energy with small </a:t>
            </a:r>
            <a:r>
              <a:rPr lang="it-IT" sz="2400" dirty="0" err="1"/>
              <a:t>loss</a:t>
            </a:r>
            <a:r>
              <a:rPr lang="it-IT" sz="2400" dirty="0"/>
              <a:t> in </a:t>
            </a:r>
            <a:r>
              <a:rPr lang="it-IT" sz="2400" dirty="0" err="1"/>
              <a:t>accuracy</a:t>
            </a:r>
            <a:r>
              <a:rPr lang="it-IT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r>
              <a:rPr lang="it-IT" sz="2400" dirty="0"/>
              <a:t> </a:t>
            </a:r>
            <a:endParaRPr lang="en-GB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45D7A6-A665-48FB-9B98-5EBD56A5C6DE}"/>
              </a:ext>
            </a:extLst>
          </p:cNvPr>
          <p:cNvSpPr txBox="1"/>
          <p:nvPr/>
        </p:nvSpPr>
        <p:spPr>
          <a:xfrm>
            <a:off x="255622" y="4037181"/>
            <a:ext cx="11936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Why</a:t>
            </a:r>
            <a:r>
              <a:rPr lang="it-IT" sz="2400" b="1" dirty="0"/>
              <a:t> and embedded system (ARM Mali)?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They</a:t>
            </a:r>
            <a:r>
              <a:rPr lang="it-IT" sz="2400" dirty="0"/>
              <a:t> are </a:t>
            </a:r>
            <a:r>
              <a:rPr lang="it-IT" sz="2400" dirty="0" err="1"/>
              <a:t>very</a:t>
            </a:r>
            <a:r>
              <a:rPr lang="it-IT" sz="2400" dirty="0"/>
              <a:t> slow, so </a:t>
            </a:r>
            <a:r>
              <a:rPr lang="it-IT" sz="2400" dirty="0" err="1"/>
              <a:t>any</a:t>
            </a:r>
            <a:r>
              <a:rPr lang="it-IT" sz="2400" dirty="0"/>
              <a:t> speed </a:t>
            </a:r>
            <a:r>
              <a:rPr lang="it-IT" sz="2400" dirty="0" err="1"/>
              <a:t>improvement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relevant</a:t>
            </a:r>
            <a:r>
              <a:rPr lang="it-IT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Since</a:t>
            </a:r>
            <a:r>
              <a:rPr lang="it-IT" sz="2400" dirty="0"/>
              <a:t> </a:t>
            </a:r>
            <a:r>
              <a:rPr lang="it-IT" sz="2400" dirty="0" err="1"/>
              <a:t>they</a:t>
            </a:r>
            <a:r>
              <a:rPr lang="it-IT" sz="2400" dirty="0"/>
              <a:t> are slow, </a:t>
            </a:r>
            <a:r>
              <a:rPr lang="it-IT" sz="2400" dirty="0" err="1"/>
              <a:t>generating</a:t>
            </a:r>
            <a:r>
              <a:rPr lang="it-IT" sz="2400" dirty="0"/>
              <a:t> a dataset for training </a:t>
            </a:r>
            <a:r>
              <a:rPr lang="it-IT" sz="2400" dirty="0" err="1"/>
              <a:t>is</a:t>
            </a:r>
            <a:r>
              <a:rPr lang="it-IT" sz="2400" dirty="0"/>
              <a:t> an </a:t>
            </a:r>
            <a:r>
              <a:rPr lang="it-IT" sz="2400" dirty="0" err="1"/>
              <a:t>interesting</a:t>
            </a:r>
            <a:r>
              <a:rPr lang="it-IT" sz="2400" dirty="0"/>
              <a:t> challenge.</a:t>
            </a:r>
          </a:p>
          <a:p>
            <a:r>
              <a:rPr lang="it-IT" sz="2400" dirty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0622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3722CE-4E3D-4740-8819-6E4EA236A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21011"/>
            <a:ext cx="12192000" cy="8909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600" b="1" dirty="0" err="1"/>
              <a:t>Classifying</a:t>
            </a:r>
            <a:r>
              <a:rPr lang="it-IT" sz="3600" b="1" dirty="0"/>
              <a:t> for performance</a:t>
            </a:r>
            <a:endParaRPr lang="en-GB" sz="36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6897DEA-08A6-4B27-9780-955983B86446}"/>
              </a:ext>
            </a:extLst>
          </p:cNvPr>
          <p:cNvSpPr txBox="1"/>
          <p:nvPr/>
        </p:nvSpPr>
        <p:spPr>
          <a:xfrm>
            <a:off x="255623" y="1870364"/>
            <a:ext cx="119363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Our</a:t>
            </a:r>
            <a:r>
              <a:rPr lang="it-IT" sz="2400" b="1" dirty="0"/>
              <a:t> </a:t>
            </a:r>
            <a:r>
              <a:rPr lang="it-IT" sz="2400" b="1" dirty="0" err="1"/>
              <a:t>approach</a:t>
            </a:r>
            <a:endParaRPr lang="it-IT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We</a:t>
            </a:r>
            <a:r>
              <a:rPr lang="it-IT" sz="2400" dirty="0"/>
              <a:t> test </a:t>
            </a:r>
            <a:r>
              <a:rPr lang="it-IT" sz="2400" dirty="0" err="1"/>
              <a:t>all</a:t>
            </a:r>
            <a:r>
              <a:rPr lang="it-IT" sz="2400" dirty="0"/>
              <a:t> the </a:t>
            </a:r>
            <a:r>
              <a:rPr lang="it-IT" sz="2400" dirty="0" err="1"/>
              <a:t>implementations</a:t>
            </a:r>
            <a:r>
              <a:rPr lang="it-IT" sz="2400" dirty="0"/>
              <a:t> on </a:t>
            </a:r>
            <a:r>
              <a:rPr lang="it-IT" sz="2400" dirty="0" err="1"/>
              <a:t>representative</a:t>
            </a:r>
            <a:r>
              <a:rPr lang="it-IT" sz="2400" dirty="0"/>
              <a:t> </a:t>
            </a:r>
            <a:r>
              <a:rPr lang="it-IT" sz="2400" dirty="0" err="1"/>
              <a:t>convolution</a:t>
            </a:r>
            <a:r>
              <a:rPr lang="it-IT" sz="2400" dirty="0"/>
              <a:t> </a:t>
            </a:r>
            <a:r>
              <a:rPr lang="it-IT" sz="2400" dirty="0" err="1"/>
              <a:t>operations</a:t>
            </a:r>
            <a:r>
              <a:rPr lang="it-IT" sz="2400" dirty="0"/>
              <a:t> and build a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train</a:t>
            </a:r>
            <a:r>
              <a:rPr lang="it-IT" sz="2400" dirty="0"/>
              <a:t> </a:t>
            </a:r>
            <a:r>
              <a:rPr lang="it-IT" sz="2400" dirty="0" err="1"/>
              <a:t>classifiers</a:t>
            </a:r>
            <a:r>
              <a:rPr lang="it-IT" sz="2400" dirty="0"/>
              <a:t> on </a:t>
            </a:r>
            <a:r>
              <a:rPr lang="it-IT" sz="2400" dirty="0" err="1"/>
              <a:t>this</a:t>
            </a:r>
            <a:r>
              <a:rPr lang="it-IT" sz="2400" dirty="0"/>
              <a:t> dataset to </a:t>
            </a:r>
            <a:r>
              <a:rPr lang="it-IT" sz="2400" dirty="0" err="1"/>
              <a:t>automatically</a:t>
            </a:r>
            <a:r>
              <a:rPr lang="it-IT" sz="2400" dirty="0"/>
              <a:t> </a:t>
            </a:r>
            <a:r>
              <a:rPr lang="it-IT" sz="2400" dirty="0" err="1"/>
              <a:t>recognize</a:t>
            </a:r>
            <a:r>
              <a:rPr lang="it-IT" sz="2400" dirty="0"/>
              <a:t> the best </a:t>
            </a:r>
            <a:r>
              <a:rPr lang="it-IT" sz="2400" dirty="0" err="1"/>
              <a:t>implementation</a:t>
            </a:r>
            <a:r>
              <a:rPr lang="it-IT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We</a:t>
            </a:r>
            <a:r>
              <a:rPr lang="it-IT" sz="2400" dirty="0"/>
              <a:t> study the dataset and the </a:t>
            </a:r>
            <a:r>
              <a:rPr lang="it-IT" sz="2400" dirty="0" err="1"/>
              <a:t>classification</a:t>
            </a:r>
            <a:r>
              <a:rPr lang="it-IT" sz="2400" dirty="0"/>
              <a:t> </a:t>
            </a:r>
            <a:r>
              <a:rPr lang="it-IT" sz="2400" dirty="0" err="1"/>
              <a:t>results</a:t>
            </a:r>
            <a:r>
              <a:rPr lang="it-IT" sz="2400" dirty="0"/>
              <a:t> 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Determine</a:t>
            </a:r>
            <a:r>
              <a:rPr lang="it-IT" sz="2400" dirty="0"/>
              <a:t> the best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Extract</a:t>
            </a:r>
            <a:r>
              <a:rPr lang="it-IT" sz="2400" dirty="0"/>
              <a:t> information </a:t>
            </a:r>
            <a:r>
              <a:rPr lang="it-IT" sz="2400" dirty="0" err="1"/>
              <a:t>about</a:t>
            </a:r>
            <a:r>
              <a:rPr lang="it-IT" sz="2400" dirty="0"/>
              <a:t> the </a:t>
            </a:r>
            <a:r>
              <a:rPr lang="it-IT" sz="2400" dirty="0" err="1"/>
              <a:t>numerical</a:t>
            </a:r>
            <a:r>
              <a:rPr lang="it-IT" sz="2400" dirty="0"/>
              <a:t> </a:t>
            </a:r>
            <a:r>
              <a:rPr lang="it-IT" sz="2400" dirty="0" err="1"/>
              <a:t>precision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510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3722CE-4E3D-4740-8819-6E4EA236A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21011"/>
            <a:ext cx="12192000" cy="8909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600" b="1" dirty="0"/>
              <a:t>Dataset generation</a:t>
            </a:r>
            <a:endParaRPr lang="en-GB" sz="36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6897DEA-08A6-4B27-9780-955983B86446}"/>
              </a:ext>
            </a:extLst>
          </p:cNvPr>
          <p:cNvSpPr txBox="1"/>
          <p:nvPr/>
        </p:nvSpPr>
        <p:spPr>
          <a:xfrm>
            <a:off x="255622" y="1729553"/>
            <a:ext cx="119363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Data points</a:t>
            </a:r>
          </a:p>
          <a:p>
            <a:r>
              <a:rPr lang="it-IT" sz="2400" dirty="0"/>
              <a:t>A </a:t>
            </a:r>
            <a:r>
              <a:rPr lang="it-IT" sz="2400" dirty="0" err="1"/>
              <a:t>convolution</a:t>
            </a:r>
            <a:r>
              <a:rPr lang="it-IT" sz="2400" dirty="0"/>
              <a:t> </a:t>
            </a:r>
            <a:r>
              <a:rPr lang="it-IT" sz="2400" dirty="0" err="1"/>
              <a:t>operation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characterized</a:t>
            </a:r>
            <a:r>
              <a:rPr lang="it-IT" sz="2400" dirty="0"/>
              <a:t>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The </a:t>
            </a:r>
            <a:r>
              <a:rPr lang="it-IT" sz="2400" dirty="0" err="1"/>
              <a:t>shape</a:t>
            </a:r>
            <a:r>
              <a:rPr lang="it-IT" sz="2400" dirty="0"/>
              <a:t> S of the </a:t>
            </a:r>
            <a:r>
              <a:rPr lang="it-IT" sz="2400" dirty="0" err="1"/>
              <a:t>convolution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The </a:t>
            </a:r>
            <a:r>
              <a:rPr lang="it-IT" sz="2400" dirty="0" err="1"/>
              <a:t>numerical</a:t>
            </a:r>
            <a:r>
              <a:rPr lang="it-IT" sz="2400" dirty="0"/>
              <a:t> </a:t>
            </a:r>
            <a:r>
              <a:rPr lang="it-IT" sz="2400" dirty="0" err="1"/>
              <a:t>precision</a:t>
            </a:r>
            <a:r>
              <a:rPr lang="it-IT" sz="2400" dirty="0"/>
              <a:t> 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The </a:t>
            </a:r>
            <a:r>
              <a:rPr lang="it-IT" sz="2400" dirty="0" err="1"/>
              <a:t>numerical</a:t>
            </a:r>
            <a:r>
              <a:rPr lang="it-IT" sz="2400" dirty="0"/>
              <a:t> entries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S and P to fix a data point.</a:t>
            </a:r>
            <a:r>
              <a:rPr lang="it-IT" sz="2400" b="1" dirty="0"/>
              <a:t> </a:t>
            </a:r>
            <a:r>
              <a:rPr lang="it-IT" sz="2400" dirty="0"/>
              <a:t>At the moment, the </a:t>
            </a:r>
            <a:r>
              <a:rPr lang="it-IT" sz="2400" dirty="0" err="1"/>
              <a:t>numerical</a:t>
            </a:r>
            <a:r>
              <a:rPr lang="it-IT" sz="2400" dirty="0"/>
              <a:t> entries of the </a:t>
            </a:r>
            <a:r>
              <a:rPr lang="it-IT" sz="2400" dirty="0" err="1"/>
              <a:t>convolution</a:t>
            </a:r>
            <a:r>
              <a:rPr lang="it-IT" sz="2400" dirty="0"/>
              <a:t> are </a:t>
            </a:r>
            <a:r>
              <a:rPr lang="it-IT" sz="2400" dirty="0" err="1"/>
              <a:t>ignored</a:t>
            </a:r>
            <a:r>
              <a:rPr lang="it-IT" sz="2400" dirty="0"/>
              <a:t>. </a:t>
            </a:r>
            <a:r>
              <a:rPr lang="it-IT" sz="2400" dirty="0" err="1"/>
              <a:t>We</a:t>
            </a:r>
            <a:r>
              <a:rPr lang="it-IT" sz="2400" dirty="0"/>
              <a:t> are </a:t>
            </a:r>
            <a:r>
              <a:rPr lang="it-IT" sz="2400" dirty="0" err="1"/>
              <a:t>implementing</a:t>
            </a:r>
            <a:r>
              <a:rPr lang="it-IT" sz="2400" dirty="0"/>
              <a:t> the use of </a:t>
            </a:r>
            <a:r>
              <a:rPr lang="it-IT" sz="2400" dirty="0" err="1"/>
              <a:t>aggregated</a:t>
            </a:r>
            <a:r>
              <a:rPr lang="it-IT" sz="2400" dirty="0"/>
              <a:t> features to account for entries </a:t>
            </a:r>
            <a:r>
              <a:rPr lang="it-IT" sz="2400" dirty="0" err="1"/>
              <a:t>values</a:t>
            </a:r>
            <a:r>
              <a:rPr lang="it-IT" sz="2400" dirty="0"/>
              <a:t>.</a:t>
            </a:r>
          </a:p>
          <a:p>
            <a:endParaRPr lang="it-IT" sz="2400" b="1" dirty="0"/>
          </a:p>
          <a:p>
            <a:endParaRPr lang="it-IT" sz="2400" b="1" dirty="0"/>
          </a:p>
          <a:p>
            <a:endParaRPr lang="it-IT" sz="2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26557FF-3455-4515-815A-0816A5C314AA}"/>
              </a:ext>
            </a:extLst>
          </p:cNvPr>
          <p:cNvSpPr txBox="1"/>
          <p:nvPr/>
        </p:nvSpPr>
        <p:spPr>
          <a:xfrm>
            <a:off x="6223811" y="1124276"/>
            <a:ext cx="5392310" cy="2308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err="1"/>
              <a:t>Parameters</a:t>
            </a:r>
            <a:r>
              <a:rPr lang="it-IT" b="1" dirty="0"/>
              <a:t> </a:t>
            </a:r>
            <a:r>
              <a:rPr lang="it-IT" b="1" dirty="0" err="1"/>
              <a:t>determining</a:t>
            </a:r>
            <a:r>
              <a:rPr lang="it-IT" b="1" dirty="0"/>
              <a:t> the </a:t>
            </a:r>
            <a:r>
              <a:rPr lang="it-IT" b="1" dirty="0" err="1"/>
              <a:t>shape</a:t>
            </a:r>
            <a:r>
              <a:rPr lang="it-IT" sz="1800" b="1" dirty="0"/>
              <a:t> of a </a:t>
            </a:r>
            <a:r>
              <a:rPr lang="it-IT" sz="1800" b="1" dirty="0" err="1"/>
              <a:t>convolution</a:t>
            </a:r>
            <a:r>
              <a:rPr lang="it-IT" sz="1800" b="1" dirty="0"/>
              <a:t> (S)</a:t>
            </a:r>
          </a:p>
          <a:p>
            <a:endParaRPr lang="it-IT" dirty="0"/>
          </a:p>
          <a:p>
            <a:r>
              <a:rPr lang="it-IT" b="1" dirty="0"/>
              <a:t>K</a:t>
            </a:r>
            <a:r>
              <a:rPr lang="it-IT" dirty="0"/>
              <a:t>: kernel </a:t>
            </a:r>
            <a:r>
              <a:rPr lang="it-IT" dirty="0" err="1"/>
              <a:t>dimension</a:t>
            </a:r>
            <a:endParaRPr lang="it-IT" dirty="0"/>
          </a:p>
          <a:p>
            <a:r>
              <a:rPr lang="it-IT" b="1" dirty="0"/>
              <a:t>C-IN (-OUT) </a:t>
            </a:r>
            <a:r>
              <a:rPr lang="it-IT" dirty="0"/>
              <a:t>: </a:t>
            </a:r>
            <a:r>
              <a:rPr lang="it-IT" dirty="0" err="1"/>
              <a:t>Number</a:t>
            </a:r>
            <a:r>
              <a:rPr lang="it-IT" dirty="0"/>
              <a:t> of input (output) </a:t>
            </a:r>
            <a:r>
              <a:rPr lang="it-IT" dirty="0" err="1"/>
              <a:t>channels</a:t>
            </a:r>
            <a:endParaRPr lang="it-IT" dirty="0"/>
          </a:p>
          <a:p>
            <a:r>
              <a:rPr lang="it-IT" b="1" dirty="0"/>
              <a:t>W</a:t>
            </a:r>
            <a:r>
              <a:rPr lang="it-IT" dirty="0"/>
              <a:t>: </a:t>
            </a:r>
            <a:r>
              <a:rPr lang="it-IT" dirty="0" err="1"/>
              <a:t>Width</a:t>
            </a:r>
            <a:r>
              <a:rPr lang="it-IT" dirty="0"/>
              <a:t> </a:t>
            </a:r>
          </a:p>
          <a:p>
            <a:r>
              <a:rPr lang="en-GB" b="1" dirty="0"/>
              <a:t>H</a:t>
            </a:r>
            <a:r>
              <a:rPr lang="en-GB" dirty="0"/>
              <a:t>: Height</a:t>
            </a:r>
          </a:p>
          <a:p>
            <a:r>
              <a:rPr lang="en-GB" b="1" dirty="0"/>
              <a:t>PAD</a:t>
            </a:r>
            <a:r>
              <a:rPr lang="en-GB" dirty="0"/>
              <a:t>: padding amount</a:t>
            </a:r>
          </a:p>
          <a:p>
            <a:r>
              <a:rPr lang="en-GB" b="1" dirty="0"/>
              <a:t>STR</a:t>
            </a:r>
            <a:r>
              <a:rPr lang="en-GB" dirty="0"/>
              <a:t>: stride</a:t>
            </a:r>
          </a:p>
        </p:txBody>
      </p:sp>
    </p:spTree>
    <p:extLst>
      <p:ext uri="{BB962C8B-B14F-4D97-AF65-F5344CB8AC3E}">
        <p14:creationId xmlns:p14="http://schemas.microsoft.com/office/powerpoint/2010/main" val="298196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3722CE-4E3D-4740-8819-6E4EA236A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21011"/>
            <a:ext cx="12192000" cy="8909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600" b="1" dirty="0"/>
              <a:t>Dataset generation</a:t>
            </a:r>
            <a:endParaRPr lang="en-GB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6897DEA-08A6-4B27-9780-955983B86446}"/>
                  </a:ext>
                </a:extLst>
              </p:cNvPr>
              <p:cNvSpPr txBox="1"/>
              <p:nvPr/>
            </p:nvSpPr>
            <p:spPr>
              <a:xfrm>
                <a:off x="255622" y="1351508"/>
                <a:ext cx="1092499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dirty="0"/>
                  <a:t>Implementations</a:t>
                </a:r>
              </a:p>
              <a:p>
                <a:r>
                  <a:rPr lang="it-IT" sz="2400" dirty="0" err="1"/>
                  <a:t>We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tested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three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convolution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implementations</a:t>
                </a:r>
                <a:r>
                  <a:rPr lang="it-IT" sz="2400" dirty="0"/>
                  <a:t>  in the ARM Compute Library:</a:t>
                </a:r>
              </a:p>
              <a:p>
                <a:pPr marL="342900" indent="-342900">
                  <a:buFontTx/>
                  <a:buChar char="-"/>
                </a:pPr>
                <a:r>
                  <a:rPr lang="it-IT" sz="2400" dirty="0"/>
                  <a:t>Img2col + GEMM (</a:t>
                </a:r>
                <a:r>
                  <a:rPr lang="it-IT" sz="2400" i="1" dirty="0" err="1"/>
                  <a:t>conv</a:t>
                </a:r>
                <a:r>
                  <a:rPr lang="it-IT" sz="2400" dirty="0"/>
                  <a:t>)</a:t>
                </a:r>
              </a:p>
              <a:p>
                <a:pPr marL="342900" indent="-342900">
                  <a:buFontTx/>
                  <a:buChar char="-"/>
                </a:pPr>
                <a:r>
                  <a:rPr lang="it-IT" sz="2400" dirty="0" err="1"/>
                  <a:t>Winograd-based</a:t>
                </a:r>
                <a:r>
                  <a:rPr lang="it-IT" sz="2400" dirty="0"/>
                  <a:t> </a:t>
                </a:r>
                <a:r>
                  <a:rPr lang="it-IT" sz="2400" dirty="0" err="1"/>
                  <a:t>convolution</a:t>
                </a:r>
                <a:r>
                  <a:rPr lang="it-IT" sz="2400" dirty="0"/>
                  <a:t> (</a:t>
                </a:r>
                <a:r>
                  <a:rPr lang="it-IT" sz="2400" i="1" dirty="0" err="1"/>
                  <a:t>winogradconv</a:t>
                </a:r>
                <a:r>
                  <a:rPr lang="it-IT" sz="2400" dirty="0"/>
                  <a:t>)</a:t>
                </a:r>
              </a:p>
              <a:p>
                <a:pPr marL="342900" indent="-342900">
                  <a:buFontTx/>
                  <a:buChar char="-"/>
                </a:pPr>
                <a:r>
                  <a:rPr lang="it-IT" sz="2400" dirty="0"/>
                  <a:t>Direct </a:t>
                </a:r>
                <a:r>
                  <a:rPr lang="it-IT" sz="2400" dirty="0" err="1"/>
                  <a:t>convolution</a:t>
                </a:r>
                <a:r>
                  <a:rPr lang="it-IT" sz="2400" dirty="0"/>
                  <a:t> (</a:t>
                </a:r>
                <a:r>
                  <a:rPr lang="it-IT" sz="2400" i="1" dirty="0" err="1"/>
                  <a:t>directconv</a:t>
                </a:r>
                <a:r>
                  <a:rPr lang="it-IT" sz="2400" i="1" dirty="0"/>
                  <a:t>)</a:t>
                </a:r>
                <a:endParaRPr lang="it-IT" sz="2400" dirty="0"/>
              </a:p>
              <a:p>
                <a:r>
                  <a:rPr lang="it-IT" sz="2400" dirty="0" err="1"/>
                  <a:t>Given</a:t>
                </a:r>
                <a:r>
                  <a:rPr lang="it-IT" sz="2400" dirty="0"/>
                  <a:t> a feature point (S,P), </a:t>
                </a:r>
                <a:r>
                  <a:rPr lang="it-IT" sz="2400" dirty="0" err="1"/>
                  <a:t>we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determine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its</a:t>
                </a:r>
                <a:r>
                  <a:rPr lang="it-IT" sz="2400" dirty="0"/>
                  <a:t> label </a:t>
                </a:r>
                <a:r>
                  <a:rPr lang="it-IT" sz="2400" dirty="0" err="1"/>
                  <a:t>as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fastest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implementation</a:t>
                </a:r>
                <a:r>
                  <a:rPr lang="it-IT" sz="2400" dirty="0"/>
                  <a:t> on </a:t>
                </a:r>
                <a:r>
                  <a:rPr lang="it-IT" sz="2400" dirty="0" err="1"/>
                  <a:t>that</a:t>
                </a:r>
                <a:r>
                  <a:rPr lang="it-IT" sz="2400" dirty="0"/>
                  <a:t> point, C(S,P).</a:t>
                </a:r>
              </a:p>
              <a:p>
                <a:endParaRPr lang="it-IT" sz="2400" dirty="0"/>
              </a:p>
              <a:p>
                <a:r>
                  <a:rPr lang="it-IT" sz="2400" b="1" dirty="0"/>
                  <a:t>A dataset point </a:t>
                </a:r>
                <a:r>
                  <a:rPr lang="it-IT" sz="2400" b="1" dirty="0" err="1"/>
                  <a:t>is</a:t>
                </a:r>
                <a:r>
                  <a:rPr lang="it-IT" sz="2400" b="1" dirty="0"/>
                  <a:t> a pair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</m:d>
                    <m:r>
                      <a:rPr lang="it-IT" sz="2400" b="1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sz="24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:r>
                  <a:rPr lang="it-IT" sz="2400" dirty="0" err="1"/>
                  <a:t>Our</a:t>
                </a:r>
                <a:r>
                  <a:rPr lang="it-IT" sz="2400" dirty="0"/>
                  <a:t> </a:t>
                </a:r>
                <a:r>
                  <a:rPr lang="it-IT" sz="2400" dirty="0" err="1"/>
                  <a:t>classifiers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were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trained</a:t>
                </a:r>
                <a:r>
                  <a:rPr lang="it-IT" sz="2400" dirty="0"/>
                  <a:t> to match an </a:t>
                </a:r>
                <a:r>
                  <a:rPr lang="it-IT" sz="2400" dirty="0" err="1"/>
                  <a:t>unknown</a:t>
                </a:r>
                <a:r>
                  <a:rPr lang="it-IT" sz="2400" dirty="0"/>
                  <a:t> (S,P) to one of the </a:t>
                </a:r>
                <a:r>
                  <a:rPr lang="it-IT" sz="2400" dirty="0" err="1"/>
                  <a:t>three</a:t>
                </a:r>
                <a:r>
                  <a:rPr lang="it-IT" sz="2400" dirty="0"/>
                  <a:t> classes/</a:t>
                </a:r>
                <a:r>
                  <a:rPr lang="it-IT" sz="2400" dirty="0" err="1"/>
                  <a:t>implementations</a:t>
                </a:r>
                <a:r>
                  <a:rPr lang="it-IT" sz="2400" dirty="0"/>
                  <a:t>.</a:t>
                </a:r>
                <a:endParaRPr lang="it-IT" sz="2400" b="1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endParaRPr lang="it-IT" sz="2400" b="1" dirty="0"/>
              </a:p>
              <a:p>
                <a:endParaRPr lang="it-IT" sz="24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6897DEA-08A6-4B27-9780-955983B86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22" y="1351508"/>
                <a:ext cx="10924996" cy="4524315"/>
              </a:xfrm>
              <a:prstGeom prst="rect">
                <a:avLst/>
              </a:prstGeom>
              <a:blipFill>
                <a:blip r:embed="rId2"/>
                <a:stretch>
                  <a:fillRect l="-893" t="-1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28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3722CE-4E3D-4740-8819-6E4EA236A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21011"/>
            <a:ext cx="12192000" cy="8909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600" b="1" dirty="0"/>
              <a:t>Model training</a:t>
            </a:r>
            <a:endParaRPr lang="en-GB" sz="36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6897DEA-08A6-4B27-9780-955983B86446}"/>
              </a:ext>
            </a:extLst>
          </p:cNvPr>
          <p:cNvSpPr txBox="1"/>
          <p:nvPr/>
        </p:nvSpPr>
        <p:spPr>
          <a:xfrm>
            <a:off x="629695" y="1720840"/>
            <a:ext cx="119363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trained</a:t>
            </a:r>
            <a:r>
              <a:rPr lang="it-IT" sz="2400" dirty="0"/>
              <a:t> </a:t>
            </a:r>
            <a:r>
              <a:rPr lang="it-IT" sz="2400" dirty="0" err="1"/>
              <a:t>several</a:t>
            </a:r>
            <a:r>
              <a:rPr lang="it-IT" sz="2400" dirty="0"/>
              <a:t> </a:t>
            </a:r>
            <a:r>
              <a:rPr lang="it-IT" sz="2400" dirty="0" err="1"/>
              <a:t>well-known</a:t>
            </a:r>
            <a:r>
              <a:rPr lang="it-IT" sz="2400" dirty="0"/>
              <a:t> </a:t>
            </a:r>
            <a:r>
              <a:rPr lang="it-IT" sz="2400" dirty="0" err="1"/>
              <a:t>classifiers</a:t>
            </a:r>
            <a:r>
              <a:rPr lang="it-IT" sz="2400" dirty="0"/>
              <a:t> on </a:t>
            </a:r>
            <a:r>
              <a:rPr lang="it-IT" sz="2400" dirty="0" err="1"/>
              <a:t>our</a:t>
            </a:r>
            <a:r>
              <a:rPr lang="it-IT" sz="2400" dirty="0"/>
              <a:t> dataset.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Decision</a:t>
            </a:r>
            <a:r>
              <a:rPr lang="it-IT" sz="2400" dirty="0"/>
              <a:t> </a:t>
            </a:r>
            <a:r>
              <a:rPr lang="it-IT" sz="2400" dirty="0" err="1"/>
              <a:t>Tree</a:t>
            </a:r>
            <a:r>
              <a:rPr lang="it-IT" sz="2400" dirty="0"/>
              <a:t> (DT)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Random </a:t>
            </a:r>
            <a:r>
              <a:rPr lang="it-IT" sz="2400" dirty="0" err="1"/>
              <a:t>Forest</a:t>
            </a:r>
            <a:r>
              <a:rPr lang="it-IT" sz="2400" dirty="0"/>
              <a:t> (RF)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Gradient</a:t>
            </a:r>
            <a:r>
              <a:rPr lang="it-IT" sz="2400" dirty="0"/>
              <a:t> </a:t>
            </a:r>
            <a:r>
              <a:rPr lang="it-IT" sz="2400" dirty="0" err="1"/>
              <a:t>Tree</a:t>
            </a:r>
            <a:r>
              <a:rPr lang="it-IT" sz="2400" dirty="0"/>
              <a:t> </a:t>
            </a:r>
            <a:r>
              <a:rPr lang="it-IT" sz="2400" dirty="0" err="1"/>
              <a:t>Boost</a:t>
            </a:r>
            <a:r>
              <a:rPr lang="it-IT" sz="2400" dirty="0"/>
              <a:t> (GTB)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Multi-</a:t>
            </a:r>
            <a:r>
              <a:rPr lang="it-IT" sz="2400" dirty="0" err="1"/>
              <a:t>Layered</a:t>
            </a:r>
            <a:r>
              <a:rPr lang="it-IT" sz="2400" dirty="0"/>
              <a:t> </a:t>
            </a:r>
            <a:r>
              <a:rPr lang="it-IT" sz="2400" dirty="0" err="1"/>
              <a:t>Perceptron</a:t>
            </a:r>
            <a:r>
              <a:rPr lang="it-IT" sz="2400" dirty="0"/>
              <a:t> (MLP)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Support </a:t>
            </a:r>
            <a:r>
              <a:rPr lang="it-IT" sz="2400" dirty="0" err="1"/>
              <a:t>Vector</a:t>
            </a:r>
            <a:r>
              <a:rPr lang="it-IT" sz="2400" dirty="0"/>
              <a:t> Machine (SVM)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5-fold cross-</a:t>
            </a:r>
            <a:r>
              <a:rPr lang="it-IT" sz="2400" dirty="0" err="1"/>
              <a:t>validation</a:t>
            </a:r>
            <a:r>
              <a:rPr lang="it-IT" sz="2400" dirty="0"/>
              <a:t> for </a:t>
            </a:r>
            <a:r>
              <a:rPr lang="it-IT" sz="2400" dirty="0" err="1"/>
              <a:t>hyper-parameter</a:t>
            </a:r>
            <a:r>
              <a:rPr lang="it-IT" sz="2400" dirty="0"/>
              <a:t> tuning and 10-fold cross </a:t>
            </a:r>
            <a:r>
              <a:rPr lang="it-IT" sz="2400" dirty="0" err="1"/>
              <a:t>validation</a:t>
            </a:r>
            <a:r>
              <a:rPr lang="it-IT" sz="2400" dirty="0"/>
              <a:t> to estimate the training and test </a:t>
            </a:r>
            <a:r>
              <a:rPr lang="it-IT" sz="2400" dirty="0" err="1"/>
              <a:t>accuracy</a:t>
            </a:r>
            <a:r>
              <a:rPr lang="it-IT" sz="2400" dirty="0"/>
              <a:t> and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error</a:t>
            </a:r>
            <a:r>
              <a:rPr lang="it-IT" sz="2400" dirty="0"/>
              <a:t>. 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8826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3722CE-4E3D-4740-8819-6E4EA236A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35526"/>
            <a:ext cx="12192000" cy="8909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600" b="1" dirty="0"/>
              <a:t>Model </a:t>
            </a:r>
            <a:r>
              <a:rPr lang="it-IT" sz="3600" b="1" dirty="0" err="1"/>
              <a:t>evaluation</a:t>
            </a:r>
            <a:endParaRPr lang="en-GB" sz="36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6897DEA-08A6-4B27-9780-955983B86446}"/>
              </a:ext>
            </a:extLst>
          </p:cNvPr>
          <p:cNvSpPr txBox="1"/>
          <p:nvPr/>
        </p:nvSpPr>
        <p:spPr>
          <a:xfrm>
            <a:off x="314271" y="1540228"/>
            <a:ext cx="43950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studied</a:t>
            </a:r>
            <a:r>
              <a:rPr lang="it-IT" sz="2400" dirty="0"/>
              <a:t> the learning </a:t>
            </a:r>
            <a:r>
              <a:rPr lang="it-IT" sz="2400" dirty="0" err="1"/>
              <a:t>process</a:t>
            </a:r>
            <a:r>
              <a:rPr lang="it-IT" sz="2400" dirty="0"/>
              <a:t> of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classifiers</a:t>
            </a:r>
            <a:r>
              <a:rPr lang="it-IT" sz="2400" dirty="0"/>
              <a:t> to </a:t>
            </a:r>
            <a:r>
              <a:rPr lang="it-IT" sz="2400" dirty="0" err="1"/>
              <a:t>determine</a:t>
            </a:r>
            <a:r>
              <a:rPr lang="it-IT" sz="2400" dirty="0"/>
              <a:t> the best one in </a:t>
            </a:r>
            <a:r>
              <a:rPr lang="it-IT" sz="2400" dirty="0" err="1"/>
              <a:t>terms</a:t>
            </a:r>
            <a:r>
              <a:rPr lang="it-IT" sz="2400" dirty="0"/>
              <a:t> of: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Dataset size </a:t>
            </a:r>
            <a:r>
              <a:rPr lang="it-IT" sz="2400" dirty="0" err="1"/>
              <a:t>needed</a:t>
            </a:r>
            <a:r>
              <a:rPr lang="it-IT" sz="2400" dirty="0"/>
              <a:t> for </a:t>
            </a:r>
            <a:r>
              <a:rPr lang="it-IT" sz="2400" dirty="0" err="1"/>
              <a:t>convergence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Training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Accuracy</a:t>
            </a:r>
            <a:r>
              <a:rPr lang="it-IT" sz="2400" dirty="0"/>
              <a:t> and </a:t>
            </a:r>
            <a:r>
              <a:rPr lang="it-IT" sz="2400" dirty="0" err="1"/>
              <a:t>generalization</a:t>
            </a:r>
            <a:r>
              <a:rPr lang="it-IT" sz="2400" dirty="0"/>
              <a:t> </a:t>
            </a:r>
            <a:r>
              <a:rPr lang="it-IT" sz="2400" dirty="0" err="1"/>
              <a:t>ability</a:t>
            </a:r>
            <a:endParaRPr lang="it-IT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3DF3B50-B320-4CA5-841A-1AC060FC8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416" y="1574454"/>
            <a:ext cx="3211286" cy="214085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7B7ED6A-DC8A-40D1-885E-40DE82580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702" y="4021770"/>
            <a:ext cx="3211286" cy="214085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CDC2909-FA9C-4594-A4F2-DC63A3ACE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174" y="4068942"/>
            <a:ext cx="3140528" cy="209368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8FFF4A-8B90-4EEC-8426-40739B0D6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702" y="1574454"/>
            <a:ext cx="3211286" cy="214085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2C72F1D-6378-4729-A6A8-232EBB8FABCD}"/>
              </a:ext>
            </a:extLst>
          </p:cNvPr>
          <p:cNvSpPr txBox="1"/>
          <p:nvPr/>
        </p:nvSpPr>
        <p:spPr>
          <a:xfrm>
            <a:off x="5926666" y="3606121"/>
            <a:ext cx="20755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Training </a:t>
            </a:r>
            <a:r>
              <a:rPr lang="it-IT" sz="1600" dirty="0" err="1"/>
              <a:t>examples</a:t>
            </a:r>
            <a:endParaRPr lang="en-GB" sz="16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881C60-34DD-49D5-9043-1FDC8602EE18}"/>
              </a:ext>
            </a:extLst>
          </p:cNvPr>
          <p:cNvSpPr txBox="1"/>
          <p:nvPr/>
        </p:nvSpPr>
        <p:spPr>
          <a:xfrm>
            <a:off x="9067195" y="3606121"/>
            <a:ext cx="20755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Training </a:t>
            </a:r>
            <a:r>
              <a:rPr lang="it-IT" sz="1600" dirty="0" err="1"/>
              <a:t>examples</a:t>
            </a:r>
            <a:endParaRPr lang="en-GB" sz="16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F36448-4B68-400E-9855-3562264893C3}"/>
              </a:ext>
            </a:extLst>
          </p:cNvPr>
          <p:cNvSpPr txBox="1"/>
          <p:nvPr/>
        </p:nvSpPr>
        <p:spPr>
          <a:xfrm>
            <a:off x="6079066" y="6095321"/>
            <a:ext cx="20755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Training </a:t>
            </a:r>
            <a:r>
              <a:rPr lang="it-IT" sz="1600" dirty="0" err="1"/>
              <a:t>examples</a:t>
            </a:r>
            <a:endParaRPr lang="en-GB" sz="16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4061E68-F3BD-46D7-81DA-C5406A2D34A9}"/>
              </a:ext>
            </a:extLst>
          </p:cNvPr>
          <p:cNvSpPr txBox="1"/>
          <p:nvPr/>
        </p:nvSpPr>
        <p:spPr>
          <a:xfrm>
            <a:off x="9219594" y="6095321"/>
            <a:ext cx="20755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Training </a:t>
            </a:r>
            <a:r>
              <a:rPr lang="it-IT" sz="1600" dirty="0" err="1"/>
              <a:t>examples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019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3722CE-4E3D-4740-8819-6E4EA236A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35526"/>
            <a:ext cx="12192000" cy="8909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600" b="1" dirty="0"/>
              <a:t>Model </a:t>
            </a:r>
            <a:r>
              <a:rPr lang="it-IT" sz="3600" b="1" dirty="0" err="1"/>
              <a:t>evaluation</a:t>
            </a:r>
            <a:endParaRPr lang="en-GB" sz="3600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C17ECEF-C0B3-415C-8CB8-29A8989EC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36" y="1692142"/>
            <a:ext cx="7744264" cy="362563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E638E90-6C45-46E5-899F-ACA3B25B5E7D}"/>
              </a:ext>
            </a:extLst>
          </p:cNvPr>
          <p:cNvSpPr txBox="1"/>
          <p:nvPr/>
        </p:nvSpPr>
        <p:spPr>
          <a:xfrm>
            <a:off x="300417" y="1763788"/>
            <a:ext cx="4395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also</a:t>
            </a:r>
            <a:r>
              <a:rPr lang="it-IT" sz="2400" dirty="0"/>
              <a:t> </a:t>
            </a:r>
            <a:r>
              <a:rPr lang="it-IT" sz="2400" dirty="0" err="1"/>
              <a:t>tested</a:t>
            </a:r>
            <a:r>
              <a:rPr lang="it-IT" sz="2400" dirty="0"/>
              <a:t> </a:t>
            </a:r>
            <a:r>
              <a:rPr lang="it-IT" sz="2400" dirty="0" err="1"/>
              <a:t>our</a:t>
            </a:r>
            <a:r>
              <a:rPr lang="it-IT" sz="2400" dirty="0"/>
              <a:t> models on a ‘aggregate’ of </a:t>
            </a:r>
            <a:r>
              <a:rPr lang="it-IT" sz="2400" dirty="0" err="1"/>
              <a:t>popular</a:t>
            </a:r>
            <a:r>
              <a:rPr lang="it-IT" sz="2400" dirty="0"/>
              <a:t> </a:t>
            </a:r>
            <a:r>
              <a:rPr lang="it-IT" sz="2400" dirty="0" err="1"/>
              <a:t>CNNs</a:t>
            </a:r>
            <a:r>
              <a:rPr lang="it-IT" sz="2400" dirty="0"/>
              <a:t>: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predicted</a:t>
            </a:r>
            <a:r>
              <a:rPr lang="it-IT" sz="2400" dirty="0"/>
              <a:t> the best </a:t>
            </a:r>
            <a:r>
              <a:rPr lang="it-IT" sz="2400" dirty="0" err="1"/>
              <a:t>implementation</a:t>
            </a:r>
            <a:r>
              <a:rPr lang="it-IT" sz="2400" dirty="0"/>
              <a:t> for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convolutional</a:t>
            </a:r>
            <a:r>
              <a:rPr lang="it-IT" sz="2400" dirty="0"/>
              <a:t> </a:t>
            </a:r>
            <a:r>
              <a:rPr lang="it-IT" sz="2400" dirty="0" err="1"/>
              <a:t>layer</a:t>
            </a:r>
            <a:r>
              <a:rPr lang="it-IT" sz="2400" dirty="0"/>
              <a:t> in </a:t>
            </a:r>
            <a:r>
              <a:rPr lang="it-IT" sz="2400" dirty="0" err="1"/>
              <a:t>each</a:t>
            </a:r>
            <a:r>
              <a:rPr lang="it-IT" sz="2400" dirty="0"/>
              <a:t> of the networks, and </a:t>
            </a:r>
            <a:r>
              <a:rPr lang="it-IT" sz="2400" dirty="0" err="1"/>
              <a:t>compared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with the </a:t>
            </a:r>
            <a:r>
              <a:rPr lang="it-IT" sz="2400" dirty="0" err="1"/>
              <a:t>optimal</a:t>
            </a:r>
            <a:r>
              <a:rPr lang="it-IT" sz="2400" dirty="0"/>
              <a:t> one.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classifiers</a:t>
            </a:r>
            <a:r>
              <a:rPr lang="it-IT" sz="2400" dirty="0"/>
              <a:t> </a:t>
            </a:r>
            <a:r>
              <a:rPr lang="it-IT" sz="2400" dirty="0" err="1"/>
              <a:t>performed</a:t>
            </a:r>
            <a:r>
              <a:rPr lang="it-IT" sz="2400" dirty="0"/>
              <a:t> </a:t>
            </a:r>
            <a:r>
              <a:rPr lang="it-IT" sz="2400" dirty="0" err="1"/>
              <a:t>close</a:t>
            </a:r>
            <a:r>
              <a:rPr lang="it-IT" sz="2400" dirty="0"/>
              <a:t> to the </a:t>
            </a:r>
            <a:r>
              <a:rPr lang="it-IT" sz="2400" dirty="0" err="1"/>
              <a:t>optimal</a:t>
            </a:r>
            <a:r>
              <a:rPr lang="it-IT" sz="2400" dirty="0"/>
              <a:t> </a:t>
            </a:r>
            <a:r>
              <a:rPr lang="it-IT" sz="2400" dirty="0" err="1"/>
              <a:t>value</a:t>
            </a:r>
            <a:r>
              <a:rPr lang="it-IT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49471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731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Personalizza struttura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Sylos Labini Paolo</dc:creator>
  <cp:lastModifiedBy>Sylos Labini Paolo</cp:lastModifiedBy>
  <cp:revision>13</cp:revision>
  <dcterms:created xsi:type="dcterms:W3CDTF">2020-12-18T14:21:54Z</dcterms:created>
  <dcterms:modified xsi:type="dcterms:W3CDTF">2020-12-18T16:07:42Z</dcterms:modified>
</cp:coreProperties>
</file>