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61" r:id="rId4"/>
    <p:sldId id="260" r:id="rId5"/>
    <p:sldId id="259" r:id="rId6"/>
    <p:sldId id="264" r:id="rId7"/>
    <p:sldId id="263" r:id="rId8"/>
    <p:sldId id="265" r:id="rId9"/>
    <p:sldId id="268" r:id="rId10"/>
    <p:sldId id="269" r:id="rId11"/>
    <p:sldId id="270" r:id="rId12"/>
    <p:sldId id="271" r:id="rId13"/>
    <p:sldId id="272" r:id="rId1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242BD-B25B-4450-8794-F38F8165F9CF}" type="datetimeFigureOut">
              <a:rPr lang="it-IT" smtClean="0"/>
              <a:t>17/12/2024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0D919-11F1-44B4-8EC0-32F1181691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545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1C9E-AD85-4D86-AB79-0172C69A020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5232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1C9E-AD85-4D86-AB79-0172C69A020D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0521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1C9E-AD85-4D86-AB79-0172C69A020D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1419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1C9E-AD85-4D86-AB79-0172C69A020D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1419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1C9E-AD85-4D86-AB79-0172C69A020D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1419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1C9E-AD85-4D86-AB79-0172C69A020D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1419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1C9E-AD85-4D86-AB79-0172C69A020D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1419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1C9E-AD85-4D86-AB79-0172C69A020D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4760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1C9E-AD85-4D86-AB79-0172C69A020D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0521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Float32</a:t>
            </a:r>
            <a:r>
              <a:rPr lang="it-IT" baseline="0" dirty="0" smtClean="0"/>
              <a:t> ha 16 cifre decimali di precisione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1C9E-AD85-4D86-AB79-0172C69A020D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0521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17/12/2024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17/12/2024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17/12/2024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17/12/2024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17/12/2024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17/12/2024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17/12/2024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17/12/2024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17/12/2024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17/12/2024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17/12/2024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17/12/2024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Baskerville Old Face" pitchFamily="18" charset="0"/>
              </a:rPr>
              <a:t>C-</a:t>
            </a:r>
            <a:r>
              <a:rPr lang="en-US" b="1" dirty="0" err="1" smtClean="0">
                <a:solidFill>
                  <a:srgbClr val="C00000"/>
                </a:solidFill>
                <a:latin typeface="Baskerville Old Face" pitchFamily="18" charset="0"/>
              </a:rPr>
              <a:t>ViT</a:t>
            </a:r>
            <a:endParaRPr lang="en-US" b="1" dirty="0">
              <a:solidFill>
                <a:srgbClr val="C00000"/>
              </a:solidFill>
              <a:latin typeface="Baskerville Old Face" pitchFamily="18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569768" y="4263008"/>
            <a:ext cx="3202632" cy="694928"/>
          </a:xfrm>
        </p:spPr>
        <p:txBody>
          <a:bodyPr>
            <a:normAutofit/>
          </a:bodyPr>
          <a:lstStyle/>
          <a:p>
            <a:r>
              <a:rPr lang="it-IT" dirty="0">
                <a:latin typeface="Baskerville Old Face" pitchFamily="18" charset="0"/>
              </a:rPr>
              <a:t>Alex Pegoraro</a:t>
            </a: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683568" y="252276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C00000"/>
                </a:solidFill>
                <a:latin typeface="Baskerville Old Face" pitchFamily="18" charset="0"/>
              </a:rPr>
              <a:t>A C++ Framework for Vision Transformers on Embedded Systems</a:t>
            </a:r>
            <a:endParaRPr lang="en-US" sz="3200" b="1" dirty="0">
              <a:solidFill>
                <a:srgbClr val="C00000"/>
              </a:solidFill>
              <a:latin typeface="Baskerville Old Face" pitchFamily="18" charset="0"/>
            </a:endParaRPr>
          </a:p>
        </p:txBody>
      </p:sp>
      <p:sp>
        <p:nvSpPr>
          <p:cNvPr id="5" name="Sottotitolo 2"/>
          <p:cNvSpPr txBox="1">
            <a:spLocks/>
          </p:cNvSpPr>
          <p:nvPr/>
        </p:nvSpPr>
        <p:spPr>
          <a:xfrm>
            <a:off x="1369368" y="4263008"/>
            <a:ext cx="3200400" cy="694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atin typeface="Baskerville Old Face" pitchFamily="18" charset="0"/>
              </a:rPr>
              <a:t>Flavio Vella</a:t>
            </a: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4569768" y="5110336"/>
            <a:ext cx="3202632" cy="694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atin typeface="Baskerville Old Face" pitchFamily="18" charset="0"/>
              </a:rPr>
              <a:t>Alberto </a:t>
            </a:r>
            <a:r>
              <a:rPr lang="it-IT" dirty="0" err="1" smtClean="0">
                <a:latin typeface="Baskerville Old Face" pitchFamily="18" charset="0"/>
              </a:rPr>
              <a:t>Ancilotto</a:t>
            </a:r>
            <a:r>
              <a:rPr lang="it-IT" dirty="0" smtClean="0">
                <a:latin typeface="Baskerville Old Face" pitchFamily="18" charset="0"/>
              </a:rPr>
              <a:t> </a:t>
            </a:r>
            <a:endParaRPr lang="it-IT" dirty="0">
              <a:latin typeface="Baskerville Old Face" pitchFamily="18" charset="0"/>
            </a:endParaRPr>
          </a:p>
        </p:txBody>
      </p:sp>
      <p:sp>
        <p:nvSpPr>
          <p:cNvPr id="7" name="Sottotitolo 2"/>
          <p:cNvSpPr txBox="1">
            <a:spLocks/>
          </p:cNvSpPr>
          <p:nvPr/>
        </p:nvSpPr>
        <p:spPr>
          <a:xfrm>
            <a:off x="1369368" y="5110336"/>
            <a:ext cx="3200400" cy="694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atin typeface="Baskerville Old Face" pitchFamily="18" charset="0"/>
              </a:rPr>
              <a:t>Elisabetta Farella</a:t>
            </a:r>
          </a:p>
        </p:txBody>
      </p:sp>
      <p:pic>
        <p:nvPicPr>
          <p:cNvPr id="8" name="Picture 3" descr="C:\Users\nives\OneDrive\Desktop\ViT\vit\pictures\uniTN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822" y="1"/>
            <a:ext cx="1412775" cy="14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nives\OneDrive\Desktop\ViT\presentation\img\fondazione-bruno-kessler-fbk-logo-655772F7A2-seeklogo.c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2830"/>
            <a:ext cx="1331240" cy="11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ives\OneDrive\Desktop\ViT\presentation\img\hicrest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279" y="412103"/>
            <a:ext cx="3074978" cy="58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63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rgbClr val="C00000"/>
                </a:solidFill>
                <a:latin typeface="Baskerville Old Face" pitchFamily="18" charset="0"/>
              </a:rPr>
              <a:t>Full Model Benchmark</a:t>
            </a:r>
            <a:endParaRPr lang="en-US">
              <a:solidFill>
                <a:srgbClr val="C00000"/>
              </a:solidFill>
              <a:latin typeface="Baskerville Old Face" pitchFamily="18" charset="0"/>
            </a:endParaRPr>
          </a:p>
        </p:txBody>
      </p:sp>
      <p:pic>
        <p:nvPicPr>
          <p:cNvPr id="7" name="Picture 3" descr="C:\Users\nives\OneDrive\Desktop\ViT\vit\pictures\uniTN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822" y="1"/>
            <a:ext cx="1412775" cy="14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10</a:t>
            </a:fld>
            <a:endParaRPr lang="it-IT" dirty="0"/>
          </a:p>
        </p:txBody>
      </p:sp>
      <p:pic>
        <p:nvPicPr>
          <p:cNvPr id="9" name="Picture 2" descr="C:\Users\nives\OneDrive\Desktop\ViT\presentation\img\output-comparis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78289" y="2394744"/>
            <a:ext cx="5738353" cy="336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egnaposto contenut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24768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Baskerville Old Face" pitchFamily="18" charset="0"/>
              </a:rPr>
              <a:t>Three level comparison:</a:t>
            </a:r>
          </a:p>
        </p:txBody>
      </p:sp>
      <p:sp>
        <p:nvSpPr>
          <p:cNvPr id="14" name="Segnaposto contenuto 2"/>
          <p:cNvSpPr txBox="1">
            <a:spLocks/>
          </p:cNvSpPr>
          <p:nvPr/>
        </p:nvSpPr>
        <p:spPr>
          <a:xfrm>
            <a:off x="6084167" y="3284984"/>
            <a:ext cx="3045430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Baskerville Old Face" pitchFamily="18" charset="0"/>
              </a:rPr>
              <a:t>2) Probability gap </a:t>
            </a:r>
            <a:r>
              <a:rPr lang="en-US" dirty="0">
                <a:latin typeface="Baskerville Old Face" pitchFamily="18" charset="0"/>
              </a:rPr>
              <a:t>below a threshold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278290" y="4149080"/>
            <a:ext cx="3573630" cy="3600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60995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rgbClr val="C00000"/>
                </a:solidFill>
                <a:latin typeface="Baskerville Old Face" pitchFamily="18" charset="0"/>
              </a:rPr>
              <a:t>Full Model Benchmark</a:t>
            </a:r>
            <a:endParaRPr lang="en-US">
              <a:solidFill>
                <a:srgbClr val="C00000"/>
              </a:solidFill>
              <a:latin typeface="Baskerville Old Face" pitchFamily="18" charset="0"/>
            </a:endParaRPr>
          </a:p>
        </p:txBody>
      </p:sp>
      <p:pic>
        <p:nvPicPr>
          <p:cNvPr id="7" name="Picture 3" descr="C:\Users\nives\OneDrive\Desktop\ViT\vit\pictures\uniTN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822" y="1"/>
            <a:ext cx="1412775" cy="14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11</a:t>
            </a:fld>
            <a:endParaRPr lang="it-IT" dirty="0"/>
          </a:p>
        </p:txBody>
      </p:sp>
      <p:pic>
        <p:nvPicPr>
          <p:cNvPr id="9" name="Picture 2" descr="C:\Users\nives\OneDrive\Desktop\ViT\presentation\img\output-comparis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78289" y="2394744"/>
            <a:ext cx="5738353" cy="336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egnaposto contenut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24768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Baskerville Old Face" pitchFamily="18" charset="0"/>
              </a:rPr>
              <a:t>Three level comparison:</a:t>
            </a:r>
          </a:p>
        </p:txBody>
      </p:sp>
      <p:pic>
        <p:nvPicPr>
          <p:cNvPr id="5122" name="Picture 2" descr="C:\Users\nives\OneDrive\Desktop\ViT\presentation\img\m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672" y="4797152"/>
            <a:ext cx="5174481" cy="1298017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tangolo 11"/>
          <p:cNvSpPr/>
          <p:nvPr/>
        </p:nvSpPr>
        <p:spPr>
          <a:xfrm>
            <a:off x="278289" y="4797152"/>
            <a:ext cx="2935653" cy="43204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Segnaposto contenuto 2"/>
          <p:cNvSpPr txBox="1">
            <a:spLocks/>
          </p:cNvSpPr>
          <p:nvPr/>
        </p:nvSpPr>
        <p:spPr>
          <a:xfrm>
            <a:off x="6084167" y="3284984"/>
            <a:ext cx="2942589" cy="125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Baskerville Old Face" pitchFamily="18" charset="0"/>
              </a:rPr>
              <a:t>3) Mean Relative Error</a:t>
            </a:r>
          </a:p>
        </p:txBody>
      </p:sp>
    </p:spTree>
    <p:extLst>
      <p:ext uri="{BB962C8B-B14F-4D97-AF65-F5344CB8AC3E}">
        <p14:creationId xmlns:p14="http://schemas.microsoft.com/office/powerpoint/2010/main" val="25860698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564904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C00000"/>
                </a:solidFill>
                <a:latin typeface="Baskerville Old Face" pitchFamily="18" charset="0"/>
              </a:rPr>
              <a:t>Question Time</a:t>
            </a:r>
          </a:p>
        </p:txBody>
      </p:sp>
      <p:pic>
        <p:nvPicPr>
          <p:cNvPr id="8" name="Picture 3" descr="C:\Users\nives\OneDrive\Desktop\ViT\vit\pictures\uniTN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822" y="1"/>
            <a:ext cx="1412775" cy="14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nives\OneDrive\Desktop\ViT\presentation\img\fondazione-bruno-kessler-fbk-logo-655772F7A2-seeklogo.c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2830"/>
            <a:ext cx="1331240" cy="11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ives\OneDrive\Desktop\ViT\presentation\img\hicrest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279" y="412103"/>
            <a:ext cx="3074978" cy="58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955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564904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C00000"/>
                </a:solidFill>
                <a:latin typeface="Baskerville Old Face" pitchFamily="18" charset="0"/>
              </a:rPr>
              <a:t>The End</a:t>
            </a:r>
            <a:endParaRPr lang="en-US" sz="5400" b="1" dirty="0">
              <a:solidFill>
                <a:srgbClr val="C00000"/>
              </a:solidFill>
              <a:latin typeface="Baskerville Old Face" pitchFamily="18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69368" y="5110336"/>
            <a:ext cx="6403032" cy="69492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askerville Old Face" pitchFamily="18" charset="0"/>
              </a:rPr>
              <a:t>Thanks for your attention</a:t>
            </a:r>
            <a:endParaRPr lang="en-US" dirty="0">
              <a:latin typeface="Baskerville Old Face" pitchFamily="18" charset="0"/>
            </a:endParaRPr>
          </a:p>
        </p:txBody>
      </p:sp>
      <p:pic>
        <p:nvPicPr>
          <p:cNvPr id="8" name="Picture 3" descr="C:\Users\nives\OneDrive\Desktop\ViT\vit\pictures\uniTN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822" y="1"/>
            <a:ext cx="1412775" cy="14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nives\OneDrive\Desktop\ViT\presentation\img\fondazione-bruno-kessler-fbk-logo-655772F7A2-seeklogo.c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2830"/>
            <a:ext cx="1331240" cy="11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ives\OneDrive\Desktop\ViT\presentation\img\hicrest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279" y="412103"/>
            <a:ext cx="3074978" cy="58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959424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Baskerville Old Face" pitchFamily="18" charset="0"/>
              </a:rPr>
              <a:t>General Flow</a:t>
            </a:r>
            <a:endParaRPr lang="en-US" dirty="0">
              <a:solidFill>
                <a:srgbClr val="C00000"/>
              </a:solidFill>
              <a:latin typeface="Baskerville Old Face" pitchFamily="18" charset="0"/>
            </a:endParaRPr>
          </a:p>
        </p:txBody>
      </p:sp>
      <p:pic>
        <p:nvPicPr>
          <p:cNvPr id="4" name="Picture 3" descr="C:\Users\nives\OneDrive\Desktop\ViT\vit\pictures\uniTN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822" y="1"/>
            <a:ext cx="1412775" cy="14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nives\OneDrive\Desktop\CifarViT\presentation\vit-general-flo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4" y="1844824"/>
            <a:ext cx="8680527" cy="372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tangolo 6"/>
          <p:cNvSpPr/>
          <p:nvPr/>
        </p:nvSpPr>
        <p:spPr>
          <a:xfrm>
            <a:off x="107504" y="1916832"/>
            <a:ext cx="2520280" cy="17281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107504" y="1498536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smtClean="0">
                <a:solidFill>
                  <a:srgbClr val="C00000"/>
                </a:solidFill>
                <a:latin typeface="Baskerville Old Face" pitchFamily="18" charset="0"/>
                <a:ea typeface="+mj-ea"/>
                <a:cs typeface="+mj-cs"/>
              </a:rPr>
              <a:t>patch_embed.cpp</a:t>
            </a:r>
            <a:endParaRPr lang="it-IT" sz="1600" dirty="0">
              <a:solidFill>
                <a:srgbClr val="C00000"/>
              </a:solidFill>
              <a:latin typeface="Baskerville Old Face" pitchFamily="18" charset="0"/>
              <a:ea typeface="+mj-ea"/>
              <a:cs typeface="+mj-cs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7236296" y="2492896"/>
            <a:ext cx="1642802" cy="26642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7236296" y="1991154"/>
            <a:ext cx="1642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smtClean="0">
                <a:solidFill>
                  <a:srgbClr val="C00000"/>
                </a:solidFill>
                <a:latin typeface="Baskerville Old Face" pitchFamily="18" charset="0"/>
                <a:ea typeface="+mj-ea"/>
                <a:cs typeface="+mj-cs"/>
              </a:rPr>
              <a:t>block.cpp</a:t>
            </a:r>
            <a:endParaRPr lang="it-IT" sz="1600" dirty="0">
              <a:solidFill>
                <a:srgbClr val="C00000"/>
              </a:solidFill>
              <a:latin typeface="Baskerville Old Face" pitchFamily="18" charset="0"/>
              <a:ea typeface="+mj-ea"/>
              <a:cs typeface="+mj-cs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107504" y="4193704"/>
            <a:ext cx="2503241" cy="11075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139959" y="5407858"/>
            <a:ext cx="2503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smtClean="0">
                <a:solidFill>
                  <a:srgbClr val="C00000"/>
                </a:solidFill>
                <a:latin typeface="Baskerville Old Face" pitchFamily="18" charset="0"/>
                <a:ea typeface="+mj-ea"/>
                <a:cs typeface="+mj-cs"/>
              </a:rPr>
              <a:t>modules.cpp</a:t>
            </a:r>
            <a:endParaRPr lang="it-IT" sz="1600" dirty="0">
              <a:solidFill>
                <a:srgbClr val="C00000"/>
              </a:solidFill>
              <a:latin typeface="Baskerville Old Face" pitchFamily="18" charset="0"/>
              <a:ea typeface="+mj-ea"/>
              <a:cs typeface="+mj-cs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4211960" y="3825044"/>
            <a:ext cx="2503241" cy="16921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/>
          <p:cNvSpPr txBox="1"/>
          <p:nvPr/>
        </p:nvSpPr>
        <p:spPr>
          <a:xfrm>
            <a:off x="4203440" y="5661248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smtClean="0">
                <a:solidFill>
                  <a:srgbClr val="C00000"/>
                </a:solidFill>
                <a:latin typeface="Baskerville Old Face" pitchFamily="18" charset="0"/>
                <a:ea typeface="+mj-ea"/>
                <a:cs typeface="+mj-cs"/>
              </a:rPr>
              <a:t>modules.cpp</a:t>
            </a:r>
            <a:endParaRPr lang="it-IT" sz="1600" dirty="0">
              <a:solidFill>
                <a:srgbClr val="C00000"/>
              </a:solidFill>
              <a:latin typeface="Baskerville Old Face" pitchFamily="18" charset="0"/>
              <a:ea typeface="+mj-ea"/>
              <a:cs typeface="+mj-cs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107504" y="1484784"/>
            <a:ext cx="8771594" cy="46805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6516216" y="6237312"/>
            <a:ext cx="236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C00000"/>
                </a:solidFill>
                <a:latin typeface="Baskerville Old Face" pitchFamily="18" charset="0"/>
                <a:ea typeface="+mj-ea"/>
                <a:cs typeface="+mj-cs"/>
              </a:rPr>
              <a:t>v</a:t>
            </a:r>
            <a:r>
              <a:rPr lang="it-IT" sz="1600" dirty="0" smtClean="0">
                <a:solidFill>
                  <a:srgbClr val="C00000"/>
                </a:solidFill>
                <a:latin typeface="Baskerville Old Face" pitchFamily="18" charset="0"/>
                <a:ea typeface="+mj-ea"/>
                <a:cs typeface="+mj-cs"/>
              </a:rPr>
              <a:t>ision_transformer.cpp</a:t>
            </a:r>
            <a:endParaRPr lang="it-IT" sz="1600" dirty="0">
              <a:solidFill>
                <a:srgbClr val="C00000"/>
              </a:solidFill>
              <a:latin typeface="Baskerville Old Face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86719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Baskerville Old Face" pitchFamily="18" charset="0"/>
              </a:rPr>
              <a:t>Image Processing</a:t>
            </a:r>
            <a:endParaRPr lang="en-US" dirty="0">
              <a:solidFill>
                <a:srgbClr val="C00000"/>
              </a:solidFill>
              <a:latin typeface="Baskerville Old Face" pitchFamily="18" charset="0"/>
            </a:endParaRPr>
          </a:p>
        </p:txBody>
      </p:sp>
      <p:pic>
        <p:nvPicPr>
          <p:cNvPr id="4" name="Picture 3" descr="C:\Users\nives\OneDrive\Desktop\ViT\vit\pictures\uniTN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822" y="1"/>
            <a:ext cx="1412775" cy="14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nives\OneDrive\Desktop\CifarViT\presentation\vit-image-tokenizati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23" y="1844824"/>
            <a:ext cx="7483354" cy="378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/>
          <p:cNvSpPr txBox="1"/>
          <p:nvPr/>
        </p:nvSpPr>
        <p:spPr>
          <a:xfrm>
            <a:off x="3498572" y="157827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smtClean="0">
                <a:solidFill>
                  <a:srgbClr val="C00000"/>
                </a:solidFill>
                <a:latin typeface="Baskerville Old Face" pitchFamily="18" charset="0"/>
                <a:ea typeface="+mj-ea"/>
                <a:cs typeface="+mj-cs"/>
              </a:rPr>
              <a:t>conv2d.cpp</a:t>
            </a:r>
            <a:endParaRPr lang="it-IT" sz="1600" dirty="0">
              <a:solidFill>
                <a:srgbClr val="C00000"/>
              </a:solidFill>
              <a:latin typeface="Baskerville Old Face" pitchFamily="18" charset="0"/>
              <a:ea typeface="+mj-ea"/>
              <a:cs typeface="+mj-cs"/>
            </a:endParaRPr>
          </a:p>
        </p:txBody>
      </p:sp>
      <p:sp>
        <p:nvSpPr>
          <p:cNvPr id="10" name="Forma a L 9"/>
          <p:cNvSpPr/>
          <p:nvPr/>
        </p:nvSpPr>
        <p:spPr>
          <a:xfrm rot="10800000">
            <a:off x="3491879" y="1916833"/>
            <a:ext cx="4931325" cy="3645024"/>
          </a:xfrm>
          <a:prstGeom prst="corner">
            <a:avLst>
              <a:gd name="adj1" fmla="val 52605"/>
              <a:gd name="adj2" fmla="val 11560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755576" y="1578278"/>
            <a:ext cx="7667633" cy="45870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/>
          <p:cNvSpPr txBox="1"/>
          <p:nvPr/>
        </p:nvSpPr>
        <p:spPr>
          <a:xfrm>
            <a:off x="6258958" y="6180720"/>
            <a:ext cx="2164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C00000"/>
                </a:solidFill>
                <a:latin typeface="Baskerville Old Face" pitchFamily="18" charset="0"/>
                <a:ea typeface="+mj-ea"/>
                <a:cs typeface="+mj-cs"/>
              </a:rPr>
              <a:t>p</a:t>
            </a:r>
            <a:r>
              <a:rPr lang="it-IT" sz="1600" dirty="0" smtClean="0">
                <a:solidFill>
                  <a:srgbClr val="C00000"/>
                </a:solidFill>
                <a:latin typeface="Baskerville Old Face" pitchFamily="18" charset="0"/>
                <a:ea typeface="+mj-ea"/>
                <a:cs typeface="+mj-cs"/>
              </a:rPr>
              <a:t>atch_embed.cpp</a:t>
            </a:r>
            <a:endParaRPr lang="it-IT" sz="1600" dirty="0">
              <a:solidFill>
                <a:srgbClr val="C00000"/>
              </a:solidFill>
              <a:latin typeface="Baskerville Old Face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50734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Baskerville Old Face" pitchFamily="18" charset="0"/>
              </a:rPr>
              <a:t>Encoding Block</a:t>
            </a:r>
            <a:endParaRPr lang="en-US" dirty="0">
              <a:solidFill>
                <a:srgbClr val="C00000"/>
              </a:solidFill>
              <a:latin typeface="Baskerville Old Face" pitchFamily="18" charset="0"/>
            </a:endParaRPr>
          </a:p>
        </p:txBody>
      </p:sp>
      <p:pic>
        <p:nvPicPr>
          <p:cNvPr id="4" name="Picture 3" descr="C:\Users\nives\OneDrive\Desktop\ViT\vit\pictures\uniTN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822" y="1"/>
            <a:ext cx="1412775" cy="14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nives\OneDrive\Desktop\CifarViT\presentation\vit-encoder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86" y="1700808"/>
            <a:ext cx="6920824" cy="424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/>
          <p:cNvSpPr/>
          <p:nvPr/>
        </p:nvSpPr>
        <p:spPr>
          <a:xfrm>
            <a:off x="971600" y="1412776"/>
            <a:ext cx="7200800" cy="47525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6516216" y="6237312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smtClean="0">
                <a:solidFill>
                  <a:srgbClr val="C00000"/>
                </a:solidFill>
                <a:latin typeface="Baskerville Old Face" pitchFamily="18" charset="0"/>
                <a:ea typeface="+mj-ea"/>
                <a:cs typeface="+mj-cs"/>
              </a:rPr>
              <a:t>block.cpp</a:t>
            </a:r>
            <a:endParaRPr lang="it-IT" sz="1600" dirty="0">
              <a:solidFill>
                <a:srgbClr val="C00000"/>
              </a:solidFill>
              <a:latin typeface="Baskerville Old Face" pitchFamily="18" charset="0"/>
              <a:ea typeface="+mj-ea"/>
              <a:cs typeface="+mj-cs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4139952" y="1844824"/>
            <a:ext cx="2528664" cy="1008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4139952" y="1412776"/>
            <a:ext cx="2528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smtClean="0">
                <a:solidFill>
                  <a:srgbClr val="C00000"/>
                </a:solidFill>
                <a:latin typeface="Baskerville Old Face" pitchFamily="18" charset="0"/>
                <a:ea typeface="+mj-ea"/>
                <a:cs typeface="+mj-cs"/>
              </a:rPr>
              <a:t>attention.cpp</a:t>
            </a:r>
            <a:endParaRPr lang="it-IT" sz="1600" dirty="0">
              <a:solidFill>
                <a:srgbClr val="C00000"/>
              </a:solidFill>
              <a:latin typeface="Baskerville Old Face" pitchFamily="18" charset="0"/>
              <a:ea typeface="+mj-ea"/>
              <a:cs typeface="+mj-cs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4716016" y="4509120"/>
            <a:ext cx="1368152" cy="12961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4716016" y="409855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smtClean="0">
                <a:solidFill>
                  <a:srgbClr val="C00000"/>
                </a:solidFill>
                <a:latin typeface="Baskerville Old Face" pitchFamily="18" charset="0"/>
                <a:ea typeface="+mj-ea"/>
                <a:cs typeface="+mj-cs"/>
              </a:rPr>
              <a:t>mlp.cpp</a:t>
            </a:r>
            <a:endParaRPr lang="it-IT" sz="1600" dirty="0">
              <a:solidFill>
                <a:srgbClr val="C00000"/>
              </a:solidFill>
              <a:latin typeface="Baskerville Old Face" pitchFamily="18" charset="0"/>
              <a:ea typeface="+mj-ea"/>
              <a:cs typeface="+mj-cs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884207" y="2636912"/>
            <a:ext cx="679681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483768" y="3212976"/>
            <a:ext cx="1255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C00000"/>
                </a:solidFill>
                <a:latin typeface="Baskerville Old Face" pitchFamily="18" charset="0"/>
                <a:ea typeface="+mj-ea"/>
                <a:cs typeface="+mj-cs"/>
              </a:rPr>
              <a:t>m</a:t>
            </a:r>
            <a:r>
              <a:rPr lang="it-IT" sz="1600" dirty="0" smtClean="0">
                <a:solidFill>
                  <a:srgbClr val="C00000"/>
                </a:solidFill>
                <a:latin typeface="Baskerville Old Face" pitchFamily="18" charset="0"/>
                <a:ea typeface="+mj-ea"/>
                <a:cs typeface="+mj-cs"/>
              </a:rPr>
              <a:t>odules.cpp</a:t>
            </a:r>
            <a:endParaRPr lang="it-IT" sz="1600" dirty="0">
              <a:solidFill>
                <a:srgbClr val="C00000"/>
              </a:solidFill>
              <a:latin typeface="Baskerville Old Face" pitchFamily="18" charset="0"/>
              <a:ea typeface="+mj-ea"/>
              <a:cs typeface="+mj-cs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6176375" y="4797152"/>
            <a:ext cx="679681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/>
          <p:cNvSpPr txBox="1"/>
          <p:nvPr/>
        </p:nvSpPr>
        <p:spPr>
          <a:xfrm>
            <a:off x="6179417" y="4437112"/>
            <a:ext cx="1255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C00000"/>
                </a:solidFill>
                <a:latin typeface="Baskerville Old Face" pitchFamily="18" charset="0"/>
                <a:ea typeface="+mj-ea"/>
                <a:cs typeface="+mj-cs"/>
              </a:rPr>
              <a:t>m</a:t>
            </a:r>
            <a:r>
              <a:rPr lang="it-IT" sz="1600" dirty="0" smtClean="0">
                <a:solidFill>
                  <a:srgbClr val="C00000"/>
                </a:solidFill>
                <a:latin typeface="Baskerville Old Face" pitchFamily="18" charset="0"/>
                <a:ea typeface="+mj-ea"/>
                <a:cs typeface="+mj-cs"/>
              </a:rPr>
              <a:t>odules.cpp</a:t>
            </a:r>
            <a:endParaRPr lang="it-IT" sz="1600" dirty="0">
              <a:solidFill>
                <a:srgbClr val="C00000"/>
              </a:solidFill>
              <a:latin typeface="Baskerville Old Face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50734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Baskerville Old Face" pitchFamily="18" charset="0"/>
              </a:rPr>
              <a:t>Attention layer</a:t>
            </a:r>
            <a:endParaRPr lang="en-US" dirty="0">
              <a:solidFill>
                <a:srgbClr val="C00000"/>
              </a:solidFill>
              <a:latin typeface="Baskerville Old Face" pitchFamily="18" charset="0"/>
            </a:endParaRPr>
          </a:p>
        </p:txBody>
      </p:sp>
      <p:pic>
        <p:nvPicPr>
          <p:cNvPr id="4" name="Picture 3" descr="C:\Users\nives\OneDrive\Desktop\ViT\vit\pictures\uniTN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822" y="1"/>
            <a:ext cx="1412775" cy="14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ives\OneDrive\Desktop\CifarViT\presentation\vit-attenti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967" y="1439754"/>
            <a:ext cx="4147662" cy="484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/>
          <p:cNvSpPr/>
          <p:nvPr/>
        </p:nvSpPr>
        <p:spPr>
          <a:xfrm>
            <a:off x="2117964" y="1340767"/>
            <a:ext cx="4686283" cy="50658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6804248" y="6053322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smtClean="0">
                <a:solidFill>
                  <a:srgbClr val="C00000"/>
                </a:solidFill>
                <a:latin typeface="Baskerville Old Face" pitchFamily="18" charset="0"/>
                <a:ea typeface="+mj-ea"/>
                <a:cs typeface="+mj-cs"/>
              </a:rPr>
              <a:t>attention.cpp</a:t>
            </a:r>
            <a:endParaRPr lang="it-IT" sz="1600" dirty="0">
              <a:solidFill>
                <a:srgbClr val="C00000"/>
              </a:solidFill>
              <a:latin typeface="Baskerville Old Face" pitchFamily="18" charset="0"/>
              <a:ea typeface="+mj-ea"/>
              <a:cs typeface="+mj-cs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2771801" y="2723322"/>
            <a:ext cx="1241546" cy="7776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2117965" y="2348880"/>
            <a:ext cx="1255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C00000"/>
                </a:solidFill>
                <a:latin typeface="Baskerville Old Face" pitchFamily="18" charset="0"/>
                <a:ea typeface="+mj-ea"/>
                <a:cs typeface="+mj-cs"/>
              </a:rPr>
              <a:t>m</a:t>
            </a:r>
            <a:r>
              <a:rPr lang="it-IT" sz="1600" dirty="0" smtClean="0">
                <a:solidFill>
                  <a:srgbClr val="C00000"/>
                </a:solidFill>
                <a:latin typeface="Baskerville Old Face" pitchFamily="18" charset="0"/>
                <a:ea typeface="+mj-ea"/>
                <a:cs typeface="+mj-cs"/>
              </a:rPr>
              <a:t>odules.cpp</a:t>
            </a:r>
            <a:endParaRPr lang="it-IT" sz="1600" dirty="0">
              <a:solidFill>
                <a:srgbClr val="C00000"/>
              </a:solidFill>
              <a:latin typeface="Baskerville Old Face" pitchFamily="18" charset="0"/>
              <a:ea typeface="+mj-ea"/>
              <a:cs typeface="+mj-cs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4013347" y="2723322"/>
            <a:ext cx="1241546" cy="7776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5254893" y="2723322"/>
            <a:ext cx="1241546" cy="7776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8810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Baskerville Old Face" pitchFamily="18" charset="0"/>
              </a:rPr>
              <a:t>Some Formulae</a:t>
            </a:r>
            <a:endParaRPr lang="en-US" dirty="0">
              <a:solidFill>
                <a:srgbClr val="C00000"/>
              </a:solidFill>
              <a:latin typeface="Baskerville Old Face" pitchFamily="18" charset="0"/>
            </a:endParaRPr>
          </a:p>
        </p:txBody>
      </p:sp>
      <p:pic>
        <p:nvPicPr>
          <p:cNvPr id="3074" name="Picture 2" descr="C:\Users\nives\OneDrive\Desktop\ViT\presentation\img\Atten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49" y="1962766"/>
            <a:ext cx="8064896" cy="73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nives\OneDrive\Desktop\ViT\presentation\img\LayerNor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461" y="4581128"/>
            <a:ext cx="6048672" cy="171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nives\OneDrive\Desktop\ViT\vit\pictures\uniTN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822" y="1"/>
            <a:ext cx="1412775" cy="14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nives\OneDrive\Desktop\CifarViT\presentation\img\Softma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14" y="3068960"/>
            <a:ext cx="5080166" cy="130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903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Baskerville Old Face" pitchFamily="18" charset="0"/>
              </a:rPr>
              <a:t>Matrix Representation</a:t>
            </a:r>
            <a:endParaRPr lang="en-US" dirty="0">
              <a:solidFill>
                <a:srgbClr val="C00000"/>
              </a:solidFill>
              <a:latin typeface="Baskerville Old Face" pitchFamily="18" charset="0"/>
            </a:endParaRPr>
          </a:p>
        </p:txBody>
      </p:sp>
      <p:pic>
        <p:nvPicPr>
          <p:cNvPr id="4" name="Picture 3" descr="C:\Users\nives\OneDrive\Desktop\ViT\vit\pictures\uniTN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822" y="1"/>
            <a:ext cx="1412775" cy="14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nives\OneDrive\Desktop\CifarViT\presentation\vit-matrix-representati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22" y="2060848"/>
            <a:ext cx="7846546" cy="323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111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Baskerville Old Face" pitchFamily="18" charset="0"/>
              </a:rPr>
              <a:t>Move Semantics</a:t>
            </a:r>
            <a:endParaRPr lang="en-US" dirty="0">
              <a:solidFill>
                <a:srgbClr val="C00000"/>
              </a:solidFill>
              <a:latin typeface="Baskerville Old Face" pitchFamily="18" charset="0"/>
            </a:endParaRPr>
          </a:p>
        </p:txBody>
      </p:sp>
      <p:pic>
        <p:nvPicPr>
          <p:cNvPr id="2050" name="Picture 2" descr="C:\Users\nives\OneDrive\Desktop\ViT\presentation\img\vit-move-semantic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30"/>
          <a:stretch/>
        </p:blipFill>
        <p:spPr bwMode="auto">
          <a:xfrm>
            <a:off x="251520" y="2567193"/>
            <a:ext cx="3031076" cy="229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po 2"/>
          <p:cNvGrpSpPr/>
          <p:nvPr/>
        </p:nvGrpSpPr>
        <p:grpSpPr>
          <a:xfrm>
            <a:off x="2915814" y="1340768"/>
            <a:ext cx="5296873" cy="2299677"/>
            <a:chOff x="2915814" y="1340768"/>
            <a:chExt cx="5296873" cy="2299677"/>
          </a:xfrm>
        </p:grpSpPr>
        <p:pic>
          <p:nvPicPr>
            <p:cNvPr id="8" name="Picture 2" descr="C:\Users\nives\OneDrive\Desktop\ViT\presentation\img\vit-move-semantics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14" r="31719"/>
            <a:stretch/>
          </p:blipFill>
          <p:spPr bwMode="auto">
            <a:xfrm>
              <a:off x="4876634" y="1340768"/>
              <a:ext cx="3336053" cy="2299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Segnaposto contenuto 2"/>
            <p:cNvSpPr txBox="1">
              <a:spLocks/>
            </p:cNvSpPr>
            <p:nvPr/>
          </p:nvSpPr>
          <p:spPr>
            <a:xfrm>
              <a:off x="2915814" y="1844824"/>
              <a:ext cx="2942589" cy="6251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>
                  <a:latin typeface="Baskerville Old Face" pitchFamily="18" charset="0"/>
                </a:rPr>
                <a:t>Deep Copy</a:t>
              </a:r>
              <a:endParaRPr lang="en-US" dirty="0">
                <a:latin typeface="Baskerville Old Face" pitchFamily="18" charset="0"/>
              </a:endParaRPr>
            </a:p>
          </p:txBody>
        </p:sp>
        <p:sp>
          <p:nvSpPr>
            <p:cNvPr id="17" name="Freccia a destra 16"/>
            <p:cNvSpPr/>
            <p:nvPr/>
          </p:nvSpPr>
          <p:spPr>
            <a:xfrm rot="19615156">
              <a:off x="3467547" y="2958658"/>
              <a:ext cx="1224136" cy="4343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" name="Gruppo 3"/>
          <p:cNvGrpSpPr/>
          <p:nvPr/>
        </p:nvGrpSpPr>
        <p:grpSpPr>
          <a:xfrm>
            <a:off x="2915815" y="3937635"/>
            <a:ext cx="4998697" cy="2299677"/>
            <a:chOff x="2915815" y="3937635"/>
            <a:chExt cx="4998697" cy="2299677"/>
          </a:xfrm>
        </p:grpSpPr>
        <p:pic>
          <p:nvPicPr>
            <p:cNvPr id="9" name="Picture 2" descr="C:\Users\nives\OneDrive\Desktop\ViT\presentation\img\vit-move-semantics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158"/>
            <a:stretch/>
          </p:blipFill>
          <p:spPr bwMode="auto">
            <a:xfrm>
              <a:off x="4876633" y="3937635"/>
              <a:ext cx="3037879" cy="2299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Segnaposto contenuto 2"/>
            <p:cNvSpPr txBox="1">
              <a:spLocks/>
            </p:cNvSpPr>
            <p:nvPr/>
          </p:nvSpPr>
          <p:spPr>
            <a:xfrm>
              <a:off x="2915815" y="5108116"/>
              <a:ext cx="2942589" cy="6251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>
                  <a:latin typeface="Baskerville Old Face" pitchFamily="18" charset="0"/>
                </a:rPr>
                <a:t>Move Copy</a:t>
              </a:r>
              <a:endParaRPr lang="en-US" dirty="0">
                <a:latin typeface="Baskerville Old Face" pitchFamily="18" charset="0"/>
              </a:endParaRPr>
            </a:p>
          </p:txBody>
        </p:sp>
        <p:sp>
          <p:nvSpPr>
            <p:cNvPr id="27" name="Freccia a destra 26"/>
            <p:cNvSpPr/>
            <p:nvPr/>
          </p:nvSpPr>
          <p:spPr>
            <a:xfrm rot="2214032">
              <a:off x="3467547" y="4108498"/>
              <a:ext cx="1224136" cy="4343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5" name="Picture 3" descr="C:\Users\nives\OneDrive\Desktop\ViT\vit\pictures\uniTN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822" y="1"/>
            <a:ext cx="1412775" cy="14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9077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rgbClr val="C00000"/>
                </a:solidFill>
                <a:latin typeface="Baskerville Old Face" pitchFamily="18" charset="0"/>
              </a:rPr>
              <a:t>Full Model Benchmark</a:t>
            </a:r>
            <a:endParaRPr lang="en-US">
              <a:solidFill>
                <a:srgbClr val="C00000"/>
              </a:solidFill>
              <a:latin typeface="Baskerville Old Face" pitchFamily="18" charset="0"/>
            </a:endParaRPr>
          </a:p>
        </p:txBody>
      </p:sp>
      <p:pic>
        <p:nvPicPr>
          <p:cNvPr id="7" name="Picture 3" descr="C:\Users\nives\OneDrive\Desktop\ViT\vit\pictures\uniTN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822" y="1"/>
            <a:ext cx="1412775" cy="14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9</a:t>
            </a:fld>
            <a:endParaRPr lang="it-IT" dirty="0"/>
          </a:p>
        </p:txBody>
      </p:sp>
      <p:pic>
        <p:nvPicPr>
          <p:cNvPr id="9" name="Picture 2" descr="C:\Users\nives\OneDrive\Desktop\ViT\presentation\img\output-comparis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78289" y="2394744"/>
            <a:ext cx="5738353" cy="336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egnaposto contenut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24768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Baskerville Old Face" pitchFamily="18" charset="0"/>
              </a:rPr>
              <a:t>Three level comparison:</a:t>
            </a:r>
          </a:p>
        </p:txBody>
      </p:sp>
      <p:sp>
        <p:nvSpPr>
          <p:cNvPr id="14" name="Segnaposto contenuto 2"/>
          <p:cNvSpPr txBox="1">
            <a:spLocks/>
          </p:cNvSpPr>
          <p:nvPr/>
        </p:nvSpPr>
        <p:spPr>
          <a:xfrm>
            <a:off x="6084167" y="3284984"/>
            <a:ext cx="2942589" cy="125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Baskerville Old Face" pitchFamily="18" charset="0"/>
              </a:rPr>
              <a:t>1</a:t>
            </a:r>
            <a:r>
              <a:rPr lang="en-US" dirty="0" smtClean="0">
                <a:latin typeface="Baskerville Old Face" pitchFamily="18" charset="0"/>
              </a:rPr>
              <a:t>) </a:t>
            </a:r>
            <a:r>
              <a:rPr lang="en-US" dirty="0">
                <a:latin typeface="Baskerville Old Face" pitchFamily="18" charset="0"/>
              </a:rPr>
              <a:t>Equal output classes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278290" y="3501007"/>
            <a:ext cx="1467826" cy="3600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2300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119</Words>
  <Application>Microsoft Office PowerPoint</Application>
  <PresentationFormat>Presentazione su schermo (4:3)</PresentationFormat>
  <Paragraphs>57</Paragraphs>
  <Slides>13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4" baseType="lpstr">
      <vt:lpstr>Tema di Office</vt:lpstr>
      <vt:lpstr>C-ViT</vt:lpstr>
      <vt:lpstr>General Flow</vt:lpstr>
      <vt:lpstr>Image Processing</vt:lpstr>
      <vt:lpstr>Encoding Block</vt:lpstr>
      <vt:lpstr>Attention layer</vt:lpstr>
      <vt:lpstr>Some Formulae</vt:lpstr>
      <vt:lpstr>Matrix Representation</vt:lpstr>
      <vt:lpstr>Move Semantics</vt:lpstr>
      <vt:lpstr>Full Model Benchmark</vt:lpstr>
      <vt:lpstr>Full Model Benchmark</vt:lpstr>
      <vt:lpstr>Full Model Benchmark</vt:lpstr>
      <vt:lpstr>Question Time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C-ViT</dc:title>
  <dc:creator>nives pedretti</dc:creator>
  <cp:lastModifiedBy>nives pedretti</cp:lastModifiedBy>
  <cp:revision>32</cp:revision>
  <dcterms:created xsi:type="dcterms:W3CDTF">2024-12-16T10:55:30Z</dcterms:created>
  <dcterms:modified xsi:type="dcterms:W3CDTF">2024-12-17T12:49:06Z</dcterms:modified>
</cp:coreProperties>
</file>