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71ABB9-08DE-48E9-B35E-67D2995321B5}">
  <a:tblStyle styleId="{DD71ABB9-08DE-48E9-B35E-67D2995321B5}"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8435d688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8435d68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78435d688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378435d688d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78435d688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8435d68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8435d688d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8435d68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8435d688d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8435d68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Hida-Fathima/Personalized_AI_Shopping_Copilo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researchgate.net/publication/371023719_AI-based_chatbots_in_conversational_commerce_and_their_effects_on_product_and_price_perceptions" TargetMode="External"/><Relationship Id="rId4" Type="http://schemas.openxmlformats.org/officeDocument/2006/relationships/hyperlink" Target="https://www.researchgate.net/publication/371023719_AI-based_chatbots_in_conversational_commerce_and_their_effects_on_product_and_price_perceptions" TargetMode="External"/><Relationship Id="rId5" Type="http://schemas.openxmlformats.org/officeDocument/2006/relationships/hyperlink" Target="https://www.ijraset.com/best-journal/ecommerce-website-with-recommendation-system-including-chatbot-reverse-image-search" TargetMode="External"/><Relationship Id="rId6" Type="http://schemas.openxmlformats.org/officeDocument/2006/relationships/hyperlink" Target="https://www.ijraset.com/best-journal/ecommerce-website-with-recommendation-system-including-chatbot-reverse-image-search" TargetMode="External"/><Relationship Id="rId7" Type="http://schemas.openxmlformats.org/officeDocument/2006/relationships/hyperlink" Target="https://www.researchgate.net/publication/384858828_THE_ADOPTION_OF_AI-DRIVEN_CHATBOTS_INTO_A_RECOMMENDATION_FOR_E-COMMERCE_SYSTEMS_TO_TARGETED_CUSTOMER_IN_THE_SELECTION_OF_PRODUCT" TargetMode="External"/><Relationship Id="rId8" Type="http://schemas.openxmlformats.org/officeDocument/2006/relationships/hyperlink" Target="https://www.researchgate.net/publication/384858828_THE_ADOPTION_OF_AI-DRIVEN_CHATBOTS_INTO_A_RECOMMENDATION_FOR_E-COMMERCE_SYSTEMS_TO_TARGETED_CUSTOMER_IN_THE_SELECTION_OF_PRODU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i.org/10.1016/j.iswa.2024.200435" TargetMode="External"/><Relationship Id="rId4" Type="http://schemas.openxmlformats.org/officeDocument/2006/relationships/hyperlink" Target="https://www.ijcrt.org/papers/IJCRT2504553.pdf" TargetMode="External"/><Relationship Id="rId5" Type="http://schemas.openxmlformats.org/officeDocument/2006/relationships/hyperlink" Target="https://www.researchgate.net/publication/352815845_Product_Based_Recommendation_System_On_Amazon_Data" TargetMode="External"/><Relationship Id="rId6" Type="http://schemas.openxmlformats.org/officeDocument/2006/relationships/hyperlink" Target="https://doi.org/10.1007/978-3-031-70488-8_1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2400" u="sng">
                <a:solidFill>
                  <a:schemeClr val="dk1"/>
                </a:solidFill>
                <a:latin typeface="Cambria"/>
                <a:ea typeface="Cambria"/>
                <a:cs typeface="Cambria"/>
                <a:sym typeface="Cambria"/>
              </a:rPr>
              <a:t>PROJECT TITLE:</a:t>
            </a:r>
            <a:r>
              <a:rPr lang="en-US" sz="2400">
                <a:solidFill>
                  <a:schemeClr val="dk1"/>
                </a:solidFill>
                <a:latin typeface="Cambria"/>
                <a:ea typeface="Cambria"/>
                <a:cs typeface="Cambria"/>
                <a:sym typeface="Cambria"/>
              </a:rPr>
              <a:t> </a:t>
            </a:r>
            <a:r>
              <a:rPr lang="en-US" sz="2400">
                <a:solidFill>
                  <a:schemeClr val="dk1"/>
                </a:solidFill>
                <a:latin typeface="Cambria"/>
                <a:ea typeface="Cambria"/>
                <a:cs typeface="Cambria"/>
                <a:sym typeface="Cambria"/>
              </a:rPr>
              <a:t>PERSONALIZED AI SHOPPING COPILOT</a:t>
            </a:r>
            <a:endParaRPr sz="2400">
              <a:solidFill>
                <a:schemeClr val="dk1"/>
              </a:solidFill>
              <a:latin typeface="Cambria"/>
              <a:ea typeface="Cambria"/>
              <a:cs typeface="Cambria"/>
              <a:sym typeface="Cambria"/>
            </a:endParaRPr>
          </a:p>
        </p:txBody>
      </p:sp>
      <p:sp>
        <p:nvSpPr>
          <p:cNvPr id="88" name="Google Shape;88;p13"/>
          <p:cNvSpPr txBox="1"/>
          <p:nvPr>
            <p:ph idx="1" type="subTitle"/>
          </p:nvPr>
        </p:nvSpPr>
        <p:spPr>
          <a:xfrm>
            <a:off x="790468" y="1969152"/>
            <a:ext cx="4391100"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Samsung_9</a:t>
            </a:r>
            <a:endParaRPr sz="1800">
              <a:latin typeface="Cambria"/>
              <a:ea typeface="Cambria"/>
              <a:cs typeface="Cambria"/>
              <a:sym typeface="Cambria"/>
            </a:endParaRPr>
          </a:p>
        </p:txBody>
      </p:sp>
      <p:sp>
        <p:nvSpPr>
          <p:cNvPr id="89" name="Google Shape;89;p13"/>
          <p:cNvSpPr txBox="1"/>
          <p:nvPr/>
        </p:nvSpPr>
        <p:spPr>
          <a:xfrm>
            <a:off x="6872250" y="2513350"/>
            <a:ext cx="5122200" cy="202050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17365D"/>
              </a:buClr>
              <a:buSzPts val="2000"/>
              <a:buFont typeface="Arial"/>
              <a:buNone/>
            </a:pPr>
            <a:r>
              <a:rPr b="1" i="0" lang="en-US" sz="1800" u="none" cap="none" strike="noStrike">
                <a:solidFill>
                  <a:srgbClr val="17365D"/>
                </a:solidFill>
                <a:latin typeface="Cambria"/>
                <a:ea typeface="Cambria"/>
                <a:cs typeface="Cambria"/>
                <a:sym typeface="Cambria"/>
              </a:rPr>
              <a:t>Under the Supervision of,</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Dr.</a:t>
            </a:r>
            <a:r>
              <a:rPr b="1" lang="en-US" sz="1700">
                <a:solidFill>
                  <a:srgbClr val="17365D"/>
                </a:solidFill>
                <a:latin typeface="Cambria"/>
                <a:ea typeface="Cambria"/>
                <a:cs typeface="Cambria"/>
                <a:sym typeface="Cambria"/>
              </a:rPr>
              <a:t> Nagaraja  S.R.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lang="en-US" sz="1700">
                <a:solidFill>
                  <a:srgbClr val="17365D"/>
                </a:solidFill>
                <a:latin typeface="Cambria"/>
                <a:ea typeface="Cambria"/>
                <a:cs typeface="Cambria"/>
                <a:sym typeface="Cambria"/>
              </a:rPr>
              <a:t>A</a:t>
            </a:r>
            <a:r>
              <a:rPr b="1" i="0" lang="en-US" sz="1700" u="none" cap="none" strike="noStrike">
                <a:solidFill>
                  <a:srgbClr val="17365D"/>
                </a:solidFill>
                <a:latin typeface="Cambria"/>
                <a:ea typeface="Cambria"/>
                <a:cs typeface="Cambria"/>
                <a:sym typeface="Cambria"/>
              </a:rPr>
              <a:t>ssociate Professor </a:t>
            </a:r>
            <a:r>
              <a:rPr b="1" lang="en-US" sz="1700">
                <a:solidFill>
                  <a:srgbClr val="17365D"/>
                </a:solidFill>
                <a:latin typeface="Cambria"/>
                <a:ea typeface="Cambria"/>
                <a:cs typeface="Cambria"/>
                <a:sym typeface="Cambria"/>
              </a:rPr>
              <a:t>-Selection Grade</a:t>
            </a:r>
            <a:endParaRPr b="1" sz="1700">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graphicFrame>
        <p:nvGraphicFramePr>
          <p:cNvPr id="90" name="Google Shape;90;p13"/>
          <p:cNvGraphicFramePr/>
          <p:nvPr/>
        </p:nvGraphicFramePr>
        <p:xfrm>
          <a:off x="553347" y="2874240"/>
          <a:ext cx="3000000" cy="3000000"/>
        </p:xfrm>
        <a:graphic>
          <a:graphicData uri="http://schemas.openxmlformats.org/drawingml/2006/table">
            <a:tbl>
              <a:tblPr bandRow="1" firstRow="1">
                <a:noFill/>
                <a:tableStyleId>{DD71ABB9-08DE-48E9-B35E-67D2995321B5}</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20221CAI0002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800"/>
                        <a:buFont typeface="Arial"/>
                        <a:buNone/>
                      </a:pPr>
                      <a:r>
                        <a:rPr lang="en-US" sz="1800"/>
                        <a:t>Hida Fathima P H</a:t>
                      </a:r>
                      <a:endParaRPr sz="1800"/>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20221CSE0291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Ruchitha A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20221ECE0134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Manasa B S</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1" name="Google Shape;91;p13"/>
          <p:cNvSpPr txBox="1"/>
          <p:nvPr/>
        </p:nvSpPr>
        <p:spPr>
          <a:xfrm>
            <a:off x="2832225" y="136441"/>
            <a:ext cx="5498973" cy="729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CSE7101- Capstone Project</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Review-1</a:t>
            </a:r>
            <a:endParaRPr b="1" i="0" sz="1800" u="none" cap="none" strike="noStrike">
              <a:solidFill>
                <a:srgbClr val="17365D"/>
              </a:solidFill>
              <a:latin typeface="Cambria"/>
              <a:ea typeface="Cambria"/>
              <a:cs typeface="Cambria"/>
              <a:sym typeface="Cambria"/>
            </a:endParaRPr>
          </a:p>
        </p:txBody>
      </p:sp>
      <p:sp>
        <p:nvSpPr>
          <p:cNvPr id="92" name="Google Shape;92;p13"/>
          <p:cNvSpPr txBox="1"/>
          <p:nvPr/>
        </p:nvSpPr>
        <p:spPr>
          <a:xfrm>
            <a:off x="0" y="4686300"/>
            <a:ext cx="12249900"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a:t>
            </a:r>
            <a:r>
              <a:rPr b="1" lang="en-US" sz="1800">
                <a:solidFill>
                  <a:schemeClr val="dk1"/>
                </a:solidFill>
                <a:latin typeface="Cambria"/>
                <a:ea typeface="Cambria"/>
                <a:cs typeface="Cambria"/>
                <a:sym typeface="Cambria"/>
              </a:rPr>
              <a:t>B.Tech</a:t>
            </a:r>
            <a:endParaRPr>
              <a:solidFill>
                <a:schemeClr val="dk1"/>
              </a:solidFill>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HoD: </a:t>
            </a:r>
            <a:r>
              <a:rPr b="1" i="0" lang="en-US" sz="1800" u="none" cap="none" strike="noStrike">
                <a:solidFill>
                  <a:srgbClr val="FF0000"/>
                </a:solidFill>
                <a:latin typeface="Cambria"/>
                <a:ea typeface="Cambria"/>
                <a:cs typeface="Cambria"/>
                <a:sym typeface="Cambria"/>
              </a:rPr>
              <a:t>Refer- Annexure-1</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Program Project Coordinator: </a:t>
            </a:r>
            <a:r>
              <a:rPr b="1" i="0" lang="en-US" sz="1800" u="none" cap="none" strike="noStrike">
                <a:solidFill>
                  <a:srgbClr val="FF0000"/>
                </a:solidFill>
                <a:latin typeface="Cambria"/>
                <a:ea typeface="Cambria"/>
                <a:cs typeface="Cambria"/>
                <a:sym typeface="Cambria"/>
              </a:rPr>
              <a:t>Refer- Annexure-1</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School Project Coordinators: </a:t>
            </a:r>
            <a:r>
              <a:rPr b="1" i="0" lang="en-US" sz="1800" u="none" cap="none" strike="noStrike">
                <a:solidFill>
                  <a:schemeClr val="dk1"/>
                </a:solidFill>
                <a:latin typeface="Cambria"/>
                <a:ea typeface="Cambria"/>
                <a:cs typeface="Cambria"/>
                <a:sym typeface="Cambria"/>
              </a:rPr>
              <a:t>Dr. Sampath A K , Dr. Geetha A </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Innovation or Novel Contributions</a:t>
            </a:r>
            <a:endParaRPr>
              <a:solidFill>
                <a:schemeClr val="dk2"/>
              </a:solidFill>
              <a:latin typeface="Cambria"/>
              <a:ea typeface="Cambria"/>
              <a:cs typeface="Cambria"/>
              <a:sym typeface="Cambria"/>
            </a:endParaRPr>
          </a:p>
        </p:txBody>
      </p:sp>
      <p:sp>
        <p:nvSpPr>
          <p:cNvPr id="146" name="Google Shape;146;p22"/>
          <p:cNvSpPr txBox="1"/>
          <p:nvPr>
            <p:ph idx="1" type="body"/>
          </p:nvPr>
        </p:nvSpPr>
        <p:spPr>
          <a:xfrm>
            <a:off x="812800" y="1143001"/>
            <a:ext cx="10668000" cy="4953000"/>
          </a:xfrm>
          <a:prstGeom prst="rect">
            <a:avLst/>
          </a:prstGeom>
        </p:spPr>
        <p:txBody>
          <a:bodyPr anchorCtr="0" anchor="ctr" bIns="45700" lIns="91425" spcFirstLastPara="1" rIns="91425" wrap="square" tIns="45700">
            <a:noAutofit/>
          </a:bodyPr>
          <a:lstStyle/>
          <a:p>
            <a:pPr indent="-349250" lvl="0" marL="457200" rtl="0" algn="just">
              <a:spcBef>
                <a:spcPts val="480"/>
              </a:spcBef>
              <a:spcAft>
                <a:spcPts val="0"/>
              </a:spcAft>
              <a:buSzPts val="1900"/>
              <a:buFont typeface="Cambria"/>
              <a:buAutoNum type="arabicPeriod"/>
            </a:pPr>
            <a:r>
              <a:rPr b="1" lang="en-US" sz="1900">
                <a:latin typeface="Cambria"/>
                <a:ea typeface="Cambria"/>
                <a:cs typeface="Cambria"/>
                <a:sym typeface="Cambria"/>
              </a:rPr>
              <a:t>True Multimodal Interaction:</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Unlike systems with separate text and reverse-image search, our copilot will fuse these inputs. </a:t>
            </a:r>
            <a:endParaRPr i="1"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AutoNum type="arabicPeriod"/>
            </a:pPr>
            <a:r>
              <a:rPr b="1" lang="en-US" sz="1900">
                <a:latin typeface="Cambria"/>
                <a:ea typeface="Cambria"/>
                <a:cs typeface="Cambria"/>
                <a:sym typeface="Cambria"/>
              </a:rPr>
              <a:t>Hybrid Recommendation Engine:</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Arial"/>
              <a:buChar char="–"/>
            </a:pPr>
            <a:r>
              <a:rPr lang="en-US" sz="1900">
                <a:latin typeface="Cambria"/>
                <a:ea typeface="Cambria"/>
                <a:cs typeface="Cambria"/>
                <a:sym typeface="Cambria"/>
              </a:rPr>
              <a:t>The system moves beyond traditional filtering by using </a:t>
            </a:r>
            <a:r>
              <a:rPr b="1" lang="en-US" sz="1900">
                <a:latin typeface="Cambria"/>
                <a:ea typeface="Cambria"/>
                <a:cs typeface="Cambria"/>
                <a:sym typeface="Cambria"/>
              </a:rPr>
              <a:t>deep learning embeddings</a:t>
            </a:r>
            <a:r>
              <a:rPr lang="en-US" sz="1900">
                <a:latin typeface="Cambria"/>
                <a:ea typeface="Cambria"/>
                <a:cs typeface="Cambria"/>
                <a:sym typeface="Cambria"/>
              </a:rPr>
              <a:t> (CLIP for vision, Sentence-BERT for text) to understand the </a:t>
            </a:r>
            <a:r>
              <a:rPr i="1" lang="en-US" sz="1900">
                <a:latin typeface="Cambria"/>
                <a:ea typeface="Cambria"/>
                <a:cs typeface="Cambria"/>
                <a:sym typeface="Cambria"/>
              </a:rPr>
              <a:t>meaning</a:t>
            </a:r>
            <a:r>
              <a:rPr lang="en-US" sz="1900">
                <a:latin typeface="Cambria"/>
                <a:ea typeface="Cambria"/>
                <a:cs typeface="Cambria"/>
                <a:sym typeface="Cambria"/>
              </a:rPr>
              <a:t> and </a:t>
            </a:r>
            <a:r>
              <a:rPr i="1" lang="en-US" sz="1900">
                <a:latin typeface="Cambria"/>
                <a:ea typeface="Cambria"/>
                <a:cs typeface="Cambria"/>
                <a:sym typeface="Cambria"/>
              </a:rPr>
              <a:t>style</a:t>
            </a:r>
            <a:r>
              <a:rPr lang="en-US" sz="1900">
                <a:latin typeface="Cambria"/>
                <a:ea typeface="Cambria"/>
                <a:cs typeface="Cambria"/>
                <a:sym typeface="Cambria"/>
              </a:rPr>
              <a:t> of products, leading to more accurate and nuanced recommendations.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AutoNum type="arabicPeriod"/>
            </a:pPr>
            <a:r>
              <a:rPr b="1" lang="en-US" sz="1900">
                <a:latin typeface="Cambria"/>
                <a:ea typeface="Cambria"/>
                <a:cs typeface="Cambria"/>
                <a:sym typeface="Cambria"/>
              </a:rPr>
              <a:t>Enhanced Conversational Ability:</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By leveraging a large language model, the chatbot can handle complex dialogues, ask clarifying questions, and provide bundle suggestions, mimicking a real shopping assistant.</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AutoNum type="arabicPeriod"/>
            </a:pPr>
            <a:r>
              <a:rPr b="1" lang="en-US" sz="1900">
                <a:latin typeface="Cambria"/>
                <a:ea typeface="Cambria"/>
                <a:cs typeface="Cambria"/>
                <a:sym typeface="Cambria"/>
              </a:rPr>
              <a:t>Focus on Trust and Transparency:</a:t>
            </a:r>
            <a:endParaRPr b="1" sz="1900">
              <a:latin typeface="Cambria"/>
              <a:ea typeface="Cambria"/>
              <a:cs typeface="Cambria"/>
              <a:sym typeface="Cambria"/>
            </a:endParaRPr>
          </a:p>
          <a:p>
            <a:pPr indent="-349250" lvl="1" marL="914400" rtl="0" algn="just">
              <a:lnSpc>
                <a:spcPct val="115000"/>
              </a:lnSpc>
              <a:spcBef>
                <a:spcPts val="0"/>
              </a:spcBef>
              <a:spcAft>
                <a:spcPts val="0"/>
              </a:spcAft>
              <a:buSzPts val="1900"/>
              <a:buFont typeface="Arial"/>
              <a:buChar char="–"/>
            </a:pPr>
            <a:r>
              <a:rPr lang="en-US" sz="1900">
                <a:latin typeface="Cambria"/>
                <a:ea typeface="Cambria"/>
                <a:cs typeface="Cambria"/>
                <a:sym typeface="Cambria"/>
              </a:rPr>
              <a:t>The design incorporates principles of explainable AI. The chatbot can articulate </a:t>
            </a:r>
            <a:r>
              <a:rPr i="1" lang="en-US" sz="1900">
                <a:latin typeface="Cambria"/>
                <a:ea typeface="Cambria"/>
                <a:cs typeface="Cambria"/>
                <a:sym typeface="Cambria"/>
              </a:rPr>
              <a:t>why</a:t>
            </a:r>
            <a:r>
              <a:rPr lang="en-US" sz="1900">
                <a:latin typeface="Cambria"/>
                <a:ea typeface="Cambria"/>
                <a:cs typeface="Cambria"/>
                <a:sym typeface="Cambria"/>
              </a:rPr>
              <a:t> a product is recommended, which builds user trust and confidence.</a:t>
            </a:r>
            <a:endParaRPr sz="19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52" name="Google Shape;152;p23"/>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53" name="Google Shape;153;p23"/>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54" name="Google Shape;154;p23"/>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a:bodyPr>
          <a:lstStyle/>
          <a:p>
            <a:pPr indent="0" lvl="0" marL="457200" marR="0" rtl="0" algn="just">
              <a:lnSpc>
                <a:spcPct val="100000"/>
              </a:lnSpc>
              <a:spcBef>
                <a:spcPts val="0"/>
              </a:spcBef>
              <a:spcAft>
                <a:spcPts val="0"/>
              </a:spcAft>
              <a:buNone/>
            </a:pPr>
            <a:r>
              <a:t/>
            </a:r>
            <a:endParaRPr sz="1900">
              <a:latin typeface="Cambria"/>
              <a:ea typeface="Cambria"/>
              <a:cs typeface="Cambria"/>
              <a:sym typeface="Cambria"/>
            </a:endParaRPr>
          </a:p>
          <a:p>
            <a:pPr indent="-349250" lvl="0" marL="457200" rtl="0" algn="just">
              <a:spcBef>
                <a:spcPts val="0"/>
              </a:spcBef>
              <a:spcAft>
                <a:spcPts val="0"/>
              </a:spcAft>
              <a:buSzPts val="1900"/>
              <a:buFont typeface="Cambria"/>
              <a:buChar char="●"/>
            </a:pPr>
            <a:r>
              <a:rPr lang="en-US" sz="1900">
                <a:latin typeface="Cambria"/>
                <a:ea typeface="Cambria"/>
                <a:cs typeface="Cambria"/>
                <a:sym typeface="Cambria"/>
              </a:rPr>
              <a:t>The project is actively managed on GitHub to ensure version control and collaborative development.</a:t>
            </a:r>
            <a:endParaRPr sz="1900">
              <a:latin typeface="Cambria"/>
              <a:ea typeface="Cambria"/>
              <a:cs typeface="Cambria"/>
              <a:sym typeface="Cambria"/>
            </a:endParaRPr>
          </a:p>
          <a:p>
            <a:pPr indent="0" lvl="0" marL="457200" rtl="0" algn="just">
              <a:spcBef>
                <a:spcPts val="0"/>
              </a:spcBef>
              <a:spcAft>
                <a:spcPts val="0"/>
              </a:spcAft>
              <a:buNone/>
            </a:pPr>
            <a:r>
              <a:t/>
            </a:r>
            <a:endParaRPr sz="1900">
              <a:latin typeface="Cambria"/>
              <a:ea typeface="Cambria"/>
              <a:cs typeface="Cambria"/>
              <a:sym typeface="Cambria"/>
            </a:endParaRPr>
          </a:p>
          <a:p>
            <a:pPr indent="-349250" lvl="0" marL="457200" rtl="0" algn="just">
              <a:spcBef>
                <a:spcPts val="0"/>
              </a:spcBef>
              <a:spcAft>
                <a:spcPts val="0"/>
              </a:spcAft>
              <a:buSzPts val="1900"/>
              <a:buFont typeface="Cambria"/>
              <a:buChar char="●"/>
            </a:pPr>
            <a:r>
              <a:rPr lang="en-US" sz="1900">
                <a:latin typeface="Cambria"/>
                <a:ea typeface="Cambria"/>
                <a:cs typeface="Cambria"/>
                <a:sym typeface="Cambria"/>
              </a:rPr>
              <a:t>The repository contains all source code, documentation, and project-related files.</a:t>
            </a:r>
            <a:endParaRPr sz="1900">
              <a:latin typeface="Cambria"/>
              <a:ea typeface="Cambria"/>
              <a:cs typeface="Cambria"/>
              <a:sym typeface="Cambria"/>
            </a:endParaRPr>
          </a:p>
          <a:p>
            <a:pPr indent="0" lvl="0" marL="457200" rtl="0" algn="just">
              <a:spcBef>
                <a:spcPts val="0"/>
              </a:spcBef>
              <a:spcAft>
                <a:spcPts val="0"/>
              </a:spcAft>
              <a:buNone/>
            </a:pPr>
            <a:r>
              <a:t/>
            </a:r>
            <a:endParaRPr sz="1900">
              <a:latin typeface="Cambria"/>
              <a:ea typeface="Cambria"/>
              <a:cs typeface="Cambria"/>
              <a:sym typeface="Cambria"/>
            </a:endParaRPr>
          </a:p>
          <a:p>
            <a:pPr indent="-349250" lvl="0" marL="457200" marR="0" rtl="0" algn="just">
              <a:lnSpc>
                <a:spcPct val="100000"/>
              </a:lnSpc>
              <a:spcBef>
                <a:spcPts val="0"/>
              </a:spcBef>
              <a:spcAft>
                <a:spcPts val="0"/>
              </a:spcAft>
              <a:buSzPts val="1900"/>
              <a:buChar char="●"/>
            </a:pPr>
            <a:r>
              <a:rPr lang="en-US" sz="1900">
                <a:latin typeface="Cambria"/>
                <a:ea typeface="Cambria"/>
                <a:cs typeface="Cambria"/>
                <a:sym typeface="Cambria"/>
              </a:rPr>
              <a:t>Link:  </a:t>
            </a:r>
            <a:r>
              <a:rPr lang="en-US" sz="1900" u="sng">
                <a:solidFill>
                  <a:schemeClr val="hlink"/>
                </a:solidFill>
                <a:latin typeface="Cambria"/>
                <a:ea typeface="Cambria"/>
                <a:cs typeface="Cambria"/>
                <a:sym typeface="Cambria"/>
                <a:hlinkClick r:id="rId3"/>
              </a:rPr>
              <a:t>https://github.com/Hida-Fathima/Personalized_AI_Shopping_Copilot</a:t>
            </a:r>
            <a:endParaRPr i="0" sz="1900" u="none" cap="none" strike="noStrike">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pic>
        <p:nvPicPr>
          <p:cNvPr id="160" name="Google Shape;160;p24"/>
          <p:cNvPicPr preferRelativeResize="0"/>
          <p:nvPr/>
        </p:nvPicPr>
        <p:blipFill rotWithShape="1">
          <a:blip r:embed="rId3">
            <a:alphaModFix/>
          </a:blip>
          <a:srcRect b="0" l="0" r="0" t="5329"/>
          <a:stretch/>
        </p:blipFill>
        <p:spPr>
          <a:xfrm>
            <a:off x="1661175" y="1139450"/>
            <a:ext cx="8610723" cy="4860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66" name="Google Shape;166;p2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31250"/>
              </a:lnSpc>
              <a:spcBef>
                <a:spcPts val="1200"/>
              </a:spcBef>
              <a:spcAft>
                <a:spcPts val="0"/>
              </a:spcAft>
              <a:buClr>
                <a:schemeClr val="dk1"/>
              </a:buClr>
              <a:buSzPts val="1100"/>
              <a:buFont typeface="Arial"/>
              <a:buNone/>
            </a:pPr>
            <a:r>
              <a:rPr lang="en-US" sz="1900">
                <a:latin typeface="Cambria"/>
                <a:ea typeface="Cambria"/>
                <a:cs typeface="Cambria"/>
                <a:sym typeface="Cambria"/>
              </a:rPr>
              <a:t>[1] Jindi Fu, Samar Mouakket, and Yuan Sun, “The role of chatbots’ human-like characteristics in online shopping,” </a:t>
            </a:r>
            <a:r>
              <a:rPr i="1" lang="en-US" sz="1900">
                <a:latin typeface="Cambria"/>
                <a:ea typeface="Cambria"/>
                <a:cs typeface="Cambria"/>
                <a:sym typeface="Cambria"/>
              </a:rPr>
              <a:t>Electronic Commerce Research and Applications</a:t>
            </a:r>
            <a:r>
              <a:rPr lang="en-US" sz="1900">
                <a:latin typeface="Cambria"/>
                <a:ea typeface="Cambria"/>
                <a:cs typeface="Cambria"/>
                <a:sym typeface="Cambria"/>
              </a:rPr>
              <a:t>, vol. 61, p. 101304, August 2023. doi:10.1016/j.elerap.2023.101304. </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[2] Sidlauskiene, Justina, Yannick Joye, and Vilte Auruskeviciene, “AI-based chatbots in conversational commerce and their effects on product and price perceptions,” </a:t>
            </a:r>
            <a:r>
              <a:rPr i="1" lang="en-US" sz="1900">
                <a:latin typeface="Cambria"/>
                <a:ea typeface="Cambria"/>
                <a:cs typeface="Cambria"/>
                <a:sym typeface="Cambria"/>
              </a:rPr>
              <a:t>Electronic Markets</a:t>
            </a:r>
            <a:r>
              <a:rPr lang="en-US" sz="1900">
                <a:latin typeface="Cambria"/>
                <a:ea typeface="Cambria"/>
                <a:cs typeface="Cambria"/>
                <a:sym typeface="Cambria"/>
              </a:rPr>
              <a:t>, vol. 33, no. 1, May 2023. doi: 10.1007/s12525-023-00633-8. Available:</a:t>
            </a:r>
            <a:r>
              <a:rPr lang="en-US" sz="1900">
                <a:uFill>
                  <a:noFill/>
                </a:uFill>
                <a:latin typeface="Cambria"/>
                <a:ea typeface="Cambria"/>
                <a:cs typeface="Cambria"/>
                <a:sym typeface="Cambria"/>
                <a:hlinkClick r:id="rId3"/>
              </a:rPr>
              <a:t> </a:t>
            </a:r>
            <a:r>
              <a:rPr lang="en-US" sz="1900" u="sng">
                <a:solidFill>
                  <a:srgbClr val="1155CC"/>
                </a:solidFill>
                <a:latin typeface="Cambria"/>
                <a:ea typeface="Cambria"/>
                <a:cs typeface="Cambria"/>
                <a:sym typeface="Cambria"/>
                <a:hlinkClick r:id="rId4">
                  <a:extLst>
                    <a:ext uri="{A12FA001-AC4F-418D-AE19-62706E023703}">
                      <ahyp:hlinkClr val="tx"/>
                    </a:ext>
                  </a:extLst>
                </a:hlinkClick>
              </a:rPr>
              <a:t>ResearchGate</a:t>
            </a:r>
            <a:r>
              <a:rPr lang="en-US" sz="1900">
                <a:latin typeface="Cambria"/>
                <a:ea typeface="Cambria"/>
                <a:cs typeface="Cambria"/>
                <a:sym typeface="Cambria"/>
              </a:rPr>
              <a:t>.</a:t>
            </a:r>
            <a:endParaRPr sz="1900" u="sng">
              <a:solidFill>
                <a:schemeClr val="hlink"/>
              </a:solidFill>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[3] Badave P, Bhomaj B, Bindu B, Shivarkar R, Prof Dhavase N,“E-commerce website with recommendation system including chatbot and reverse image search”, </a:t>
            </a:r>
            <a:r>
              <a:rPr i="1" lang="en-US" sz="1900">
                <a:latin typeface="Cambria"/>
                <a:ea typeface="Cambria"/>
                <a:cs typeface="Cambria"/>
                <a:sym typeface="Cambria"/>
              </a:rPr>
              <a:t>International Journal for Research in Applied Science &amp; Engineering Technology (IJRASET)</a:t>
            </a:r>
            <a:r>
              <a:rPr lang="en-US" sz="1900">
                <a:latin typeface="Cambria"/>
                <a:ea typeface="Cambria"/>
                <a:cs typeface="Cambria"/>
                <a:sym typeface="Cambria"/>
              </a:rPr>
              <a:t>, vol. 10, no. 9, pp. 1663-80., Sep, 2022. Available:</a:t>
            </a:r>
            <a:r>
              <a:rPr lang="en-US" sz="1900">
                <a:uFill>
                  <a:noFill/>
                </a:uFill>
                <a:latin typeface="Cambria"/>
                <a:ea typeface="Cambria"/>
                <a:cs typeface="Cambria"/>
                <a:sym typeface="Cambria"/>
                <a:hlinkClick r:id="rId5"/>
              </a:rPr>
              <a:t>  </a:t>
            </a:r>
            <a:r>
              <a:rPr lang="en-US" sz="1900" u="sng">
                <a:solidFill>
                  <a:srgbClr val="1155CC"/>
                </a:solidFill>
                <a:latin typeface="Cambria"/>
                <a:ea typeface="Cambria"/>
                <a:cs typeface="Cambria"/>
                <a:sym typeface="Cambria"/>
                <a:hlinkClick r:id="rId6">
                  <a:extLst>
                    <a:ext uri="{A12FA001-AC4F-418D-AE19-62706E023703}">
                      <ahyp:hlinkClr val="tx"/>
                    </a:ext>
                  </a:extLst>
                </a:hlinkClick>
              </a:rPr>
              <a:t>Link</a:t>
            </a:r>
            <a:r>
              <a:rPr lang="en-US" sz="1900" u="sng">
                <a:solidFill>
                  <a:srgbClr val="1155CC"/>
                </a:solidFill>
                <a:latin typeface="Cambria"/>
                <a:ea typeface="Cambria"/>
                <a:cs typeface="Cambria"/>
                <a:sym typeface="Cambria"/>
              </a:rPr>
              <a:t>.</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[4] M. Rahevar, Maharshi, and S. Darji, “The adoption of AI-driven chatbots into a recommendation for e-commerce systems to targeted customer in the selection of product,” </a:t>
            </a:r>
            <a:r>
              <a:rPr i="1" lang="en-US" sz="1900">
                <a:latin typeface="Cambria"/>
                <a:ea typeface="Cambria"/>
                <a:cs typeface="Cambria"/>
                <a:sym typeface="Cambria"/>
              </a:rPr>
              <a:t>International Journal of Management, Economics and Commerce, vol: 1, no. 2,</a:t>
            </a:r>
            <a:r>
              <a:rPr lang="en-US" sz="1900">
                <a:latin typeface="Cambria"/>
                <a:ea typeface="Cambria"/>
                <a:cs typeface="Cambria"/>
                <a:sym typeface="Cambria"/>
              </a:rPr>
              <a:t> 128-137, 2024. Available:</a:t>
            </a:r>
            <a:r>
              <a:rPr lang="en-US" sz="1900">
                <a:uFill>
                  <a:noFill/>
                </a:uFill>
                <a:latin typeface="Cambria"/>
                <a:ea typeface="Cambria"/>
                <a:cs typeface="Cambria"/>
                <a:sym typeface="Cambria"/>
                <a:hlinkClick r:id="rId7"/>
              </a:rPr>
              <a:t> </a:t>
            </a:r>
            <a:r>
              <a:rPr lang="en-US" sz="1900" u="sng">
                <a:solidFill>
                  <a:srgbClr val="1155CC"/>
                </a:solidFill>
                <a:latin typeface="Cambria"/>
                <a:ea typeface="Cambria"/>
                <a:cs typeface="Cambria"/>
                <a:sym typeface="Cambria"/>
                <a:hlinkClick r:id="rId8">
                  <a:extLst>
                    <a:ext uri="{A12FA001-AC4F-418D-AE19-62706E023703}">
                      <ahyp:hlinkClr val="tx"/>
                    </a:ext>
                  </a:extLst>
                </a:hlinkClick>
              </a:rPr>
              <a:t>Link</a:t>
            </a:r>
            <a:r>
              <a:rPr lang="en-US" sz="1900">
                <a:latin typeface="Cambria"/>
                <a:ea typeface="Cambria"/>
                <a:cs typeface="Cambria"/>
                <a:sym typeface="Cambria"/>
              </a:rPr>
              <a:t>.</a:t>
            </a:r>
            <a:endParaRPr sz="1900">
              <a:latin typeface="Cambria"/>
              <a:ea typeface="Cambria"/>
              <a:cs typeface="Cambria"/>
              <a:sym typeface="Cambria"/>
            </a:endParaRPr>
          </a:p>
          <a:p>
            <a:pPr indent="0" lvl="0" marL="0" rtl="0" algn="just">
              <a:lnSpc>
                <a:spcPct val="131250"/>
              </a:lnSpc>
              <a:spcBef>
                <a:spcPts val="1200"/>
              </a:spcBef>
              <a:spcAft>
                <a:spcPts val="0"/>
              </a:spcAft>
              <a:buClr>
                <a:schemeClr val="dk1"/>
              </a:buClr>
              <a:buSzPts val="1100"/>
              <a:buFont typeface="Arial"/>
              <a:buNone/>
            </a:pPr>
            <a:r>
              <a:t/>
            </a:r>
            <a:endParaRPr sz="1900">
              <a:latin typeface="Cambria"/>
              <a:ea typeface="Cambria"/>
              <a:cs typeface="Cambria"/>
              <a:sym typeface="Cambria"/>
            </a:endParaRPr>
          </a:p>
          <a:p>
            <a:pPr indent="0" lvl="0" marL="152400" rtl="0" algn="just">
              <a:lnSpc>
                <a:spcPct val="100000"/>
              </a:lnSpc>
              <a:spcBef>
                <a:spcPts val="1200"/>
              </a:spcBef>
              <a:spcAft>
                <a:spcPts val="0"/>
              </a:spcAft>
              <a:buSzPts val="2400"/>
              <a:buNone/>
            </a:pPr>
            <a:r>
              <a:t/>
            </a:r>
            <a:endParaRPr sz="19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(Contd.)</a:t>
            </a:r>
            <a:endParaRPr>
              <a:latin typeface="Cambria"/>
              <a:ea typeface="Cambria"/>
              <a:cs typeface="Cambria"/>
              <a:sym typeface="Cambria"/>
            </a:endParaRPr>
          </a:p>
        </p:txBody>
      </p:sp>
      <p:sp>
        <p:nvSpPr>
          <p:cNvPr id="172" name="Google Shape;172;p26"/>
          <p:cNvSpPr txBox="1"/>
          <p:nvPr>
            <p:ph idx="1" type="body"/>
          </p:nvPr>
        </p:nvSpPr>
        <p:spPr>
          <a:xfrm>
            <a:off x="812800" y="1066801"/>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31250"/>
              </a:lnSpc>
              <a:spcBef>
                <a:spcPts val="1200"/>
              </a:spcBef>
              <a:spcAft>
                <a:spcPts val="0"/>
              </a:spcAft>
              <a:buClr>
                <a:schemeClr val="dk1"/>
              </a:buClr>
              <a:buSzPts val="1100"/>
              <a:buFont typeface="Arial"/>
              <a:buNone/>
            </a:pPr>
            <a:r>
              <a:rPr lang="en-US" sz="1900">
                <a:latin typeface="Cambria"/>
                <a:ea typeface="Cambria"/>
                <a:cs typeface="Cambria"/>
                <a:sym typeface="Cambria"/>
              </a:rPr>
              <a:t>[5] Valencia-Arias, Alejandro, Hernán Uribe-Bedoya, Juan David González-Ruiz, Gustavo Sánchez Santos, Edgard Chapoñan Ramírez, and Ezequiel Martínez Rojas. "Artificial intelligence and recommender systems in e-commerce. Trends and research agenda." </a:t>
            </a:r>
            <a:r>
              <a:rPr i="1" lang="en-US" sz="1900">
                <a:latin typeface="Cambria"/>
                <a:ea typeface="Cambria"/>
                <a:cs typeface="Cambria"/>
                <a:sym typeface="Cambria"/>
              </a:rPr>
              <a:t>Intelligent Systems with Applications</a:t>
            </a:r>
            <a:r>
              <a:rPr lang="en-US" sz="1900">
                <a:latin typeface="Cambria"/>
                <a:ea typeface="Cambria"/>
                <a:cs typeface="Cambria"/>
                <a:sym typeface="Cambria"/>
              </a:rPr>
              <a:t> 24, p.200435, Dec 2024. doi: 10.1016/j.iswa.2024.200435.  </a:t>
            </a:r>
            <a:r>
              <a:rPr lang="en-US" sz="1900" u="sng">
                <a:solidFill>
                  <a:srgbClr val="1155CC"/>
                </a:solidFill>
                <a:latin typeface="Cambria"/>
                <a:ea typeface="Cambria"/>
                <a:cs typeface="Cambria"/>
                <a:sym typeface="Cambria"/>
                <a:hlinkClick r:id="rId3">
                  <a:extLst>
                    <a:ext uri="{A12FA001-AC4F-418D-AE19-62706E023703}">
                      <ahyp:hlinkClr val="tx"/>
                    </a:ext>
                  </a:extLst>
                </a:hlinkClick>
              </a:rPr>
              <a:t>DOI</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lang="en-US" sz="1900">
                <a:latin typeface="Cambria"/>
                <a:ea typeface="Cambria"/>
                <a:cs typeface="Cambria"/>
                <a:sym typeface="Cambria"/>
              </a:rPr>
              <a:t>[6] Priya , and Dr Nidhi Bhagat, “The impact of AI-powered chatbots on shopper experience in e-commerce,” </a:t>
            </a:r>
            <a:r>
              <a:rPr i="1" lang="en-US" sz="1900">
                <a:latin typeface="Cambria"/>
                <a:ea typeface="Cambria"/>
                <a:cs typeface="Cambria"/>
                <a:sym typeface="Cambria"/>
              </a:rPr>
              <a:t>International Journal of Creative Research Thoughts (IJCRT)</a:t>
            </a:r>
            <a:r>
              <a:rPr lang="en-US" sz="1900">
                <a:latin typeface="Cambria"/>
                <a:ea typeface="Cambria"/>
                <a:cs typeface="Cambria"/>
                <a:sym typeface="Cambria"/>
              </a:rPr>
              <a:t>, vol. 13, April 2025. Available:  </a:t>
            </a:r>
            <a:r>
              <a:rPr lang="en-US" sz="1900" u="sng">
                <a:solidFill>
                  <a:srgbClr val="1155CC"/>
                </a:solidFill>
                <a:latin typeface="Cambria"/>
                <a:ea typeface="Cambria"/>
                <a:cs typeface="Cambria"/>
                <a:sym typeface="Cambria"/>
                <a:hlinkClick r:id="rId4">
                  <a:extLst>
                    <a:ext uri="{A12FA001-AC4F-418D-AE19-62706E023703}">
                      <ahyp:hlinkClr val="tx"/>
                    </a:ext>
                  </a:extLst>
                </a:hlinkClick>
              </a:rPr>
              <a:t>Link</a:t>
            </a:r>
            <a:endParaRPr sz="1900">
              <a:latin typeface="Cambria"/>
              <a:ea typeface="Cambria"/>
              <a:cs typeface="Cambria"/>
              <a:sym typeface="Cambria"/>
            </a:endParaRPr>
          </a:p>
          <a:p>
            <a:pPr indent="0" lvl="0" marL="0" rtl="0" algn="just">
              <a:lnSpc>
                <a:spcPct val="120000"/>
              </a:lnSpc>
              <a:spcBef>
                <a:spcPts val="1200"/>
              </a:spcBef>
              <a:spcAft>
                <a:spcPts val="0"/>
              </a:spcAft>
              <a:buClr>
                <a:schemeClr val="dk1"/>
              </a:buClr>
              <a:buSzPts val="1100"/>
              <a:buFont typeface="Arial"/>
              <a:buNone/>
            </a:pPr>
            <a:r>
              <a:rPr lang="en-US" sz="1900">
                <a:solidFill>
                  <a:srgbClr val="111111"/>
                </a:solidFill>
                <a:latin typeface="Cambria"/>
                <a:ea typeface="Cambria"/>
                <a:cs typeface="Cambria"/>
                <a:sym typeface="Cambria"/>
              </a:rPr>
              <a:t>[7] Dwivedi, Rohit, Abhineet Anand, Prashant Johri, Arpit Banerji, and N.K Gaur. "Product based recommendation system on amazon data." </a:t>
            </a:r>
            <a:r>
              <a:rPr i="1" lang="en-US" sz="1900">
                <a:solidFill>
                  <a:srgbClr val="111111"/>
                </a:solidFill>
                <a:latin typeface="Cambria"/>
                <a:ea typeface="Cambria"/>
                <a:cs typeface="Cambria"/>
                <a:sym typeface="Cambria"/>
              </a:rPr>
              <a:t>Int J Creat Res Thoughts–IJCRT, June</a:t>
            </a:r>
            <a:r>
              <a:rPr lang="en-US" sz="1900">
                <a:solidFill>
                  <a:srgbClr val="111111"/>
                </a:solidFill>
                <a:latin typeface="Cambria"/>
                <a:ea typeface="Cambria"/>
                <a:cs typeface="Cambria"/>
                <a:sym typeface="Cambria"/>
              </a:rPr>
              <a:t> 2020. Available: </a:t>
            </a:r>
            <a:r>
              <a:rPr lang="en-US" sz="1900" u="sng">
                <a:solidFill>
                  <a:srgbClr val="1155CC"/>
                </a:solidFill>
                <a:latin typeface="Cambria"/>
                <a:ea typeface="Cambria"/>
                <a:cs typeface="Cambria"/>
                <a:sym typeface="Cambria"/>
                <a:hlinkClick r:id="rId5">
                  <a:extLst>
                    <a:ext uri="{A12FA001-AC4F-418D-AE19-62706E023703}">
                      <ahyp:hlinkClr val="tx"/>
                    </a:ext>
                  </a:extLst>
                </a:hlinkClick>
              </a:rPr>
              <a:t>Link</a:t>
            </a:r>
            <a:endParaRPr sz="1900" u="sng">
              <a:solidFill>
                <a:schemeClr val="hlink"/>
              </a:solidFill>
              <a:latin typeface="Cambria"/>
              <a:ea typeface="Cambria"/>
              <a:cs typeface="Cambria"/>
              <a:sym typeface="Cambria"/>
            </a:endParaRPr>
          </a:p>
          <a:p>
            <a:pPr indent="0" lvl="0" marL="0" rtl="0" algn="just">
              <a:lnSpc>
                <a:spcPct val="120000"/>
              </a:lnSpc>
              <a:spcBef>
                <a:spcPts val="1200"/>
              </a:spcBef>
              <a:spcAft>
                <a:spcPts val="1200"/>
              </a:spcAft>
              <a:buClr>
                <a:schemeClr val="dk1"/>
              </a:buClr>
              <a:buSzPts val="1100"/>
              <a:buFont typeface="Arial"/>
              <a:buNone/>
            </a:pPr>
            <a:r>
              <a:rPr lang="en-US" sz="1900">
                <a:latin typeface="Cambria"/>
                <a:ea typeface="Cambria"/>
                <a:cs typeface="Cambria"/>
                <a:sym typeface="Cambria"/>
              </a:rPr>
              <a:t>[8] Illescas-Manzano, María, Sergio Martínez-Puertas, Paulo Ribeiro Cardoso, and Cristina Segovia-López. "Use of Online Shop Chatbots: How Trust in Seller Moderates Brand Preference and Purchase Intention." In </a:t>
            </a:r>
            <a:r>
              <a:rPr i="1" lang="en-US" sz="1900">
                <a:latin typeface="Cambria"/>
                <a:ea typeface="Cambria"/>
                <a:cs typeface="Cambria"/>
                <a:sym typeface="Cambria"/>
              </a:rPr>
              <a:t>International Conference on Advanced Marketing Practice</a:t>
            </a:r>
            <a:r>
              <a:rPr lang="en-US" sz="1900">
                <a:latin typeface="Cambria"/>
                <a:ea typeface="Cambria"/>
                <a:cs typeface="Cambria"/>
                <a:sym typeface="Cambria"/>
              </a:rPr>
              <a:t>, pp. 151-171. Cham: Springer Nature Switzerland, Nov 2024. </a:t>
            </a:r>
            <a:r>
              <a:rPr lang="en-US" sz="1900" u="sng">
                <a:solidFill>
                  <a:srgbClr val="1155CC"/>
                </a:solidFill>
                <a:latin typeface="Cambria"/>
                <a:ea typeface="Cambria"/>
                <a:cs typeface="Cambria"/>
                <a:sym typeface="Cambria"/>
                <a:hlinkClick r:id="rId6">
                  <a:extLst>
                    <a:ext uri="{A12FA001-AC4F-418D-AE19-62706E023703}">
                      <ahyp:hlinkClr val="tx"/>
                    </a:ext>
                  </a:extLst>
                </a:hlinkClick>
              </a:rPr>
              <a:t>DOI</a:t>
            </a:r>
            <a:endParaRPr sz="19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7"/>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4</a:t>
            </a:r>
            <a:endParaRPr>
              <a:latin typeface="Cambria"/>
              <a:ea typeface="Cambria"/>
              <a:cs typeface="Cambria"/>
              <a:sym typeface="Cambria"/>
            </a:endParaRPr>
          </a:p>
        </p:txBody>
      </p:sp>
      <p:sp>
        <p:nvSpPr>
          <p:cNvPr id="98" name="Google Shape;98;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SzPts val="2400"/>
              <a:buNone/>
            </a:pPr>
            <a:r>
              <a:t/>
            </a:r>
            <a:endParaRPr b="1" sz="1900">
              <a:latin typeface="Cambria"/>
              <a:ea typeface="Cambria"/>
              <a:cs typeface="Cambria"/>
              <a:sym typeface="Cambria"/>
            </a:endParaRPr>
          </a:p>
          <a:p>
            <a:pPr indent="-190500" lvl="0" marL="342900" rtl="0" algn="just">
              <a:lnSpc>
                <a:spcPct val="100000"/>
              </a:lnSpc>
              <a:spcBef>
                <a:spcPts val="0"/>
              </a:spcBef>
              <a:spcAft>
                <a:spcPts val="0"/>
              </a:spcAft>
              <a:buSzPts val="2400"/>
              <a:buNone/>
            </a:pPr>
            <a:r>
              <a:rPr b="1" lang="en-US" sz="1900">
                <a:latin typeface="Cambria"/>
                <a:ea typeface="Cambria"/>
                <a:cs typeface="Cambria"/>
                <a:sym typeface="Cambria"/>
              </a:rPr>
              <a:t>Organization: </a:t>
            </a:r>
            <a:r>
              <a:rPr lang="en-US" sz="1900">
                <a:latin typeface="Cambria"/>
                <a:ea typeface="Cambria"/>
                <a:cs typeface="Cambria"/>
                <a:sym typeface="Cambria"/>
              </a:rPr>
              <a:t>School of Computer Science and Engineering</a:t>
            </a:r>
            <a:endParaRPr sz="1900">
              <a:latin typeface="Cambria"/>
              <a:ea typeface="Cambria"/>
              <a:cs typeface="Cambria"/>
              <a:sym typeface="Cambria"/>
            </a:endParaRPr>
          </a:p>
          <a:p>
            <a:pPr indent="-190500" lvl="0" marL="342900" rtl="0" algn="just">
              <a:lnSpc>
                <a:spcPct val="100000"/>
              </a:lnSpc>
              <a:spcBef>
                <a:spcPts val="0"/>
              </a:spcBef>
              <a:spcAft>
                <a:spcPts val="0"/>
              </a:spcAft>
              <a:buSzPts val="2400"/>
              <a:buNone/>
            </a:pPr>
            <a:r>
              <a:t/>
            </a:r>
            <a:endParaRPr sz="1900">
              <a:latin typeface="Cambria"/>
              <a:ea typeface="Cambria"/>
              <a:cs typeface="Cambria"/>
              <a:sym typeface="Cambria"/>
            </a:endParaRPr>
          </a:p>
          <a:p>
            <a:pPr indent="-190500" lvl="0" marL="342900" rtl="0" algn="just">
              <a:lnSpc>
                <a:spcPct val="200000"/>
              </a:lnSpc>
              <a:spcBef>
                <a:spcPts val="0"/>
              </a:spcBef>
              <a:spcAft>
                <a:spcPts val="0"/>
              </a:spcAft>
              <a:buSzPts val="2400"/>
              <a:buNone/>
            </a:pPr>
            <a:r>
              <a:rPr b="1" lang="en-US" sz="1900">
                <a:latin typeface="Cambria"/>
                <a:ea typeface="Cambria"/>
                <a:cs typeface="Cambria"/>
                <a:sym typeface="Cambria"/>
              </a:rPr>
              <a:t>Category (Hardware / Software / Both) :</a:t>
            </a:r>
            <a:r>
              <a:rPr lang="en-US" sz="1900">
                <a:latin typeface="Cambria"/>
                <a:ea typeface="Cambria"/>
                <a:cs typeface="Cambria"/>
                <a:sym typeface="Cambria"/>
              </a:rPr>
              <a:t> Software</a:t>
            </a:r>
            <a:endParaRPr sz="1900">
              <a:latin typeface="Cambria"/>
              <a:ea typeface="Cambria"/>
              <a:cs typeface="Cambria"/>
              <a:sym typeface="Cambria"/>
            </a:endParaRPr>
          </a:p>
          <a:p>
            <a:pPr indent="-190500" lvl="0" marL="342900" rtl="0" algn="just">
              <a:lnSpc>
                <a:spcPct val="200000"/>
              </a:lnSpc>
              <a:spcBef>
                <a:spcPts val="0"/>
              </a:spcBef>
              <a:spcAft>
                <a:spcPts val="0"/>
              </a:spcAft>
              <a:buSzPts val="2400"/>
              <a:buNone/>
            </a:pPr>
            <a:r>
              <a:rPr b="1" lang="en-US" sz="1900">
                <a:latin typeface="Cambria"/>
                <a:ea typeface="Cambria"/>
                <a:cs typeface="Cambria"/>
                <a:sym typeface="Cambria"/>
              </a:rPr>
              <a:t>Problem Description:</a:t>
            </a:r>
            <a:endParaRPr b="1" sz="1900">
              <a:latin typeface="Cambria"/>
              <a:ea typeface="Cambria"/>
              <a:cs typeface="Cambria"/>
              <a:sym typeface="Cambria"/>
            </a:endParaRPr>
          </a:p>
          <a:p>
            <a:pPr indent="0" lvl="0" marL="0" rtl="0" algn="just">
              <a:lnSpc>
                <a:spcPct val="115000"/>
              </a:lnSpc>
              <a:spcBef>
                <a:spcPts val="0"/>
              </a:spcBef>
              <a:spcAft>
                <a:spcPts val="0"/>
              </a:spcAft>
              <a:buSzPts val="2400"/>
              <a:buNone/>
            </a:pPr>
            <a:r>
              <a:rPr lang="en-US" sz="1900">
                <a:latin typeface="Cambria"/>
                <a:ea typeface="Cambria"/>
                <a:cs typeface="Cambria"/>
                <a:sym typeface="Cambria"/>
              </a:rPr>
              <a:t>Existing e-commerce recommendation engines lack the conversational and multimodal capabilities that modern customers expect. They are typically limited to keyword searches and cannot understand natural dialogue or visual inputs like images. This results in a rigid, impersonal shopping experience that fails to capture a user's real-time needs for personalized recommendations, comparisons, and product bundles.</a:t>
            </a:r>
            <a:endParaRPr sz="19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104" name="Google Shape;104;p15"/>
          <p:cNvSpPr txBox="1"/>
          <p:nvPr>
            <p:ph idx="1" type="body"/>
          </p:nvPr>
        </p:nvSpPr>
        <p:spPr>
          <a:xfrm>
            <a:off x="655775" y="1466275"/>
            <a:ext cx="10668000" cy="4426800"/>
          </a:xfrm>
          <a:prstGeom prst="rect">
            <a:avLst/>
          </a:prstGeom>
          <a:noFill/>
          <a:ln>
            <a:noFill/>
          </a:ln>
        </p:spPr>
        <p:txBody>
          <a:bodyPr anchorCtr="0" anchor="t" bIns="45700" lIns="91425" spcFirstLastPara="1" rIns="91425" wrap="square" tIns="45700">
            <a:noAutofit/>
          </a:bodyPr>
          <a:lstStyle/>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Problem Statement</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Objectives</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Background and Related work for title Selection</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Analysis of Problem Statement</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Innovation or Novel Contributions</a:t>
            </a:r>
            <a:endParaRPr sz="1900">
              <a:latin typeface="Cambria"/>
              <a:ea typeface="Cambria"/>
              <a:cs typeface="Cambria"/>
              <a:sym typeface="Cambria"/>
            </a:endParaRPr>
          </a:p>
          <a:p>
            <a:pPr indent="-311150" lvl="0" marL="495300" rtl="0" algn="just">
              <a:lnSpc>
                <a:spcPct val="200000"/>
              </a:lnSpc>
              <a:spcBef>
                <a:spcPts val="0"/>
              </a:spcBef>
              <a:spcAft>
                <a:spcPts val="0"/>
              </a:spcAft>
              <a:buSzPts val="1900"/>
              <a:buFont typeface="Cambria"/>
              <a:buChar char="•"/>
            </a:pPr>
            <a:r>
              <a:rPr lang="en-US" sz="1900">
                <a:latin typeface="Cambria"/>
                <a:ea typeface="Cambria"/>
                <a:cs typeface="Cambria"/>
                <a:sym typeface="Cambria"/>
              </a:rPr>
              <a:t>Git-hub Link</a:t>
            </a:r>
            <a:endParaRPr sz="1900">
              <a:latin typeface="Cambria"/>
              <a:ea typeface="Cambria"/>
              <a:cs typeface="Cambria"/>
              <a:sym typeface="Cambria"/>
            </a:endParaRPr>
          </a:p>
          <a:p>
            <a:pPr indent="-311150" lvl="0" marL="495300" rtl="0" algn="just">
              <a:lnSpc>
                <a:spcPct val="200000"/>
              </a:lnSpc>
              <a:spcBef>
                <a:spcPts val="0"/>
              </a:spcBef>
              <a:spcAft>
                <a:spcPts val="0"/>
              </a:spcAft>
              <a:buClr>
                <a:schemeClr val="dk1"/>
              </a:buClr>
              <a:buSzPts val="1900"/>
              <a:buFont typeface="Cambria"/>
              <a:buChar char="•"/>
            </a:pPr>
            <a:r>
              <a:rPr lang="en-US" sz="1900">
                <a:latin typeface="Cambria"/>
                <a:ea typeface="Cambria"/>
                <a:cs typeface="Cambria"/>
                <a:sym typeface="Cambria"/>
              </a:rPr>
              <a:t>Timeline of the Project</a:t>
            </a:r>
            <a:endParaRPr sz="1900">
              <a:latin typeface="Cambria"/>
              <a:ea typeface="Cambria"/>
              <a:cs typeface="Cambria"/>
              <a:sym typeface="Cambria"/>
            </a:endParaRPr>
          </a:p>
          <a:p>
            <a:pPr indent="-311150" lvl="0" marL="495300" rtl="0" algn="just">
              <a:lnSpc>
                <a:spcPct val="200000"/>
              </a:lnSpc>
              <a:spcBef>
                <a:spcPts val="0"/>
              </a:spcBef>
              <a:spcAft>
                <a:spcPts val="0"/>
              </a:spcAft>
              <a:buClr>
                <a:schemeClr val="dk1"/>
              </a:buClr>
              <a:buSzPts val="1900"/>
              <a:buFont typeface="Cambria"/>
              <a:buChar char="•"/>
            </a:pPr>
            <a:r>
              <a:rPr lang="en-US" sz="1900">
                <a:latin typeface="Cambria"/>
                <a:ea typeface="Cambria"/>
                <a:cs typeface="Cambria"/>
                <a:sym typeface="Cambria"/>
              </a:rPr>
              <a:t>References</a:t>
            </a:r>
            <a:endParaRPr sz="19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Problem Statement</a:t>
            </a:r>
            <a:endParaRPr>
              <a:solidFill>
                <a:schemeClr val="dk2"/>
              </a:solidFill>
              <a:latin typeface="Cambria"/>
              <a:ea typeface="Cambria"/>
              <a:cs typeface="Cambria"/>
              <a:sym typeface="Cambria"/>
            </a:endParaRPr>
          </a:p>
        </p:txBody>
      </p:sp>
      <p:sp>
        <p:nvSpPr>
          <p:cNvPr id="110" name="Google Shape;110;p16"/>
          <p:cNvSpPr txBox="1"/>
          <p:nvPr>
            <p:ph idx="1" type="body"/>
          </p:nvPr>
        </p:nvSpPr>
        <p:spPr>
          <a:xfrm>
            <a:off x="812800" y="1748325"/>
            <a:ext cx="10668000" cy="4347600"/>
          </a:xfrm>
          <a:prstGeom prst="rect">
            <a:avLst/>
          </a:prstGeom>
        </p:spPr>
        <p:txBody>
          <a:bodyPr anchorCtr="0" anchor="t" bIns="45700" lIns="91425" spcFirstLastPara="1" rIns="91425" wrap="square" tIns="45700">
            <a:normAutofit/>
          </a:bodyPr>
          <a:lstStyle/>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Existing e-commerce recommendation systems are often impersonal and rigid, relying on historical data and predefined filters.</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They lack the ability to engage in natural, human-like conversations, leading to a disconnected user experience.</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Current systems are primarily text-based, failing to leverage visual input (images) from users, which limits the scope and accuracy of product discovery.</a:t>
            </a:r>
            <a:endParaRPr sz="1900">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Objectives</a:t>
            </a:r>
            <a:endParaRPr>
              <a:solidFill>
                <a:schemeClr val="dk2"/>
              </a:solidFill>
              <a:latin typeface="Cambria"/>
              <a:ea typeface="Cambria"/>
              <a:cs typeface="Cambria"/>
              <a:sym typeface="Cambria"/>
            </a:endParaRPr>
          </a:p>
        </p:txBody>
      </p:sp>
      <p:sp>
        <p:nvSpPr>
          <p:cNvPr id="116" name="Google Shape;116;p17"/>
          <p:cNvSpPr txBox="1"/>
          <p:nvPr>
            <p:ph idx="1" type="body"/>
          </p:nvPr>
        </p:nvSpPr>
        <p:spPr>
          <a:xfrm>
            <a:off x="812800" y="1118075"/>
            <a:ext cx="10668000" cy="4977900"/>
          </a:xfrm>
          <a:prstGeom prst="rect">
            <a:avLst/>
          </a:prstGeom>
        </p:spPr>
        <p:txBody>
          <a:bodyPr anchorCtr="0" anchor="ctr" bIns="45700" lIns="91425" spcFirstLastPara="1" rIns="91425" wrap="square" tIns="45700">
            <a:normAutofit/>
          </a:bodyPr>
          <a:lstStyle/>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design a multimodal AI shopping assistant that understands both text and image-based queries for product recommendations.</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develop a conversational chatbot that provides an interactive, human-like dialogue for recommendations, comparisons, and bundle suggestions.</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create a system architecture that integrates advanced AI models (like CLIP and Sentence-BERT) for high-accuracy semantic and visual search.</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a:p>
            <a:pPr indent="-349250" lvl="0" marL="457200" rtl="0" algn="just">
              <a:spcBef>
                <a:spcPts val="480"/>
              </a:spcBef>
              <a:spcAft>
                <a:spcPts val="0"/>
              </a:spcAft>
              <a:buSzPts val="1900"/>
              <a:buFont typeface="Cambria"/>
              <a:buChar char="•"/>
            </a:pPr>
            <a:r>
              <a:rPr lang="en-US" sz="1900">
                <a:latin typeface="Cambria"/>
                <a:ea typeface="Cambria"/>
                <a:cs typeface="Cambria"/>
                <a:sym typeface="Cambria"/>
              </a:rPr>
              <a:t>To build a seamless and engaging user interface using a modern tech stack (React, FastAPI) that enhances user trust and satisfaction.</a:t>
            </a:r>
            <a:endParaRPr sz="1900">
              <a:latin typeface="Cambria"/>
              <a:ea typeface="Cambria"/>
              <a:cs typeface="Cambria"/>
              <a:sym typeface="Cambria"/>
            </a:endParaRPr>
          </a:p>
          <a:p>
            <a:pPr indent="0" lvl="0" marL="457200" rtl="0" algn="just">
              <a:spcBef>
                <a:spcPts val="480"/>
              </a:spcBef>
              <a:spcAft>
                <a:spcPts val="0"/>
              </a:spcAft>
              <a:buNone/>
            </a:pPr>
            <a:r>
              <a:t/>
            </a:r>
            <a:endParaRPr sz="19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just">
              <a:lnSpc>
                <a:spcPct val="200000"/>
              </a:lnSpc>
              <a:spcBef>
                <a:spcPts val="0"/>
              </a:spcBef>
              <a:spcAft>
                <a:spcPts val="0"/>
              </a:spcAft>
              <a:buNone/>
            </a:pPr>
            <a:r>
              <a:rPr lang="en-US">
                <a:solidFill>
                  <a:schemeClr val="dk2"/>
                </a:solidFill>
                <a:latin typeface="Cambria"/>
                <a:ea typeface="Cambria"/>
                <a:cs typeface="Cambria"/>
                <a:sym typeface="Cambria"/>
              </a:rPr>
              <a:t>Background and Related work for title Selection</a:t>
            </a:r>
            <a:endParaRPr>
              <a:solidFill>
                <a:schemeClr val="dk2"/>
              </a:solidFill>
              <a:latin typeface="Cambria"/>
              <a:ea typeface="Cambria"/>
              <a:cs typeface="Cambria"/>
              <a:sym typeface="Cambria"/>
            </a:endParaRPr>
          </a:p>
        </p:txBody>
      </p:sp>
      <p:sp>
        <p:nvSpPr>
          <p:cNvPr id="122" name="Google Shape;122;p18"/>
          <p:cNvSpPr txBox="1"/>
          <p:nvPr>
            <p:ph idx="1" type="body"/>
          </p:nvPr>
        </p:nvSpPr>
        <p:spPr>
          <a:xfrm>
            <a:off x="430850" y="1064675"/>
            <a:ext cx="11419200" cy="5031300"/>
          </a:xfrm>
          <a:prstGeom prst="rect">
            <a:avLst/>
          </a:prstGeom>
        </p:spPr>
        <p:txBody>
          <a:bodyPr anchorCtr="0" anchor="ctr"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b="1" lang="en-US" sz="1900">
                <a:latin typeface="Cambria"/>
                <a:ea typeface="Cambria"/>
                <a:cs typeface="Cambria"/>
                <a:sym typeface="Cambria"/>
              </a:rPr>
              <a:t>Conversational Commerce:</a:t>
            </a:r>
            <a:r>
              <a:rPr lang="en-US" sz="1900">
                <a:latin typeface="Cambria"/>
                <a:ea typeface="Cambria"/>
                <a:cs typeface="Cambria"/>
                <a:sym typeface="Cambria"/>
              </a:rPr>
              <a:t> Research shows that human-like traits in chatbots, such as empathy and social presence, significantly increase user trust and adoption (Sidlauskiene et al., 2023). This forms the basis for our conversational approach.</a:t>
            </a:r>
            <a:endParaRPr sz="1900">
              <a:latin typeface="Cambria"/>
              <a:ea typeface="Cambria"/>
              <a:cs typeface="Cambria"/>
              <a:sym typeface="Cambria"/>
            </a:endParaRPr>
          </a:p>
          <a:p>
            <a:pPr indent="0" lvl="0" marL="0" rtl="0" algn="just">
              <a:spcBef>
                <a:spcPts val="480"/>
              </a:spcBef>
              <a:spcAft>
                <a:spcPts val="0"/>
              </a:spcAft>
              <a:buClr>
                <a:schemeClr val="dk1"/>
              </a:buClr>
              <a:buSzPts val="1100"/>
              <a:buFont typeface="Arial"/>
              <a:buNone/>
            </a:pPr>
            <a:r>
              <a:rPr b="1" lang="en-US" sz="1900">
                <a:latin typeface="Cambria"/>
                <a:ea typeface="Cambria"/>
                <a:cs typeface="Cambria"/>
                <a:sym typeface="Cambria"/>
              </a:rPr>
              <a:t>Recommendation Systems:</a:t>
            </a:r>
            <a:r>
              <a:rPr lang="en-US" sz="1900">
                <a:latin typeface="Cambria"/>
                <a:ea typeface="Cambria"/>
                <a:cs typeface="Cambria"/>
                <a:sym typeface="Cambria"/>
              </a:rPr>
              <a:t> Traditional e-commerce platforms (e.g., Amazon) heavily rely on collaborative and content-based filtering. While effective, these methods are not interactive and often feel like a "black box" to users.</a:t>
            </a:r>
            <a:endParaRPr sz="1900">
              <a:latin typeface="Cambria"/>
              <a:ea typeface="Cambria"/>
              <a:cs typeface="Cambria"/>
              <a:sym typeface="Cambria"/>
            </a:endParaRPr>
          </a:p>
          <a:p>
            <a:pPr indent="0" lvl="0" marL="0" rtl="0" algn="just">
              <a:spcBef>
                <a:spcPts val="480"/>
              </a:spcBef>
              <a:spcAft>
                <a:spcPts val="0"/>
              </a:spcAft>
              <a:buClr>
                <a:schemeClr val="dk1"/>
              </a:buClr>
              <a:buSzPts val="1100"/>
              <a:buFont typeface="Arial"/>
              <a:buNone/>
            </a:pPr>
            <a:r>
              <a:rPr b="1" lang="en-US" sz="1900">
                <a:latin typeface="Cambria"/>
                <a:ea typeface="Cambria"/>
                <a:cs typeface="Cambria"/>
                <a:sym typeface="Cambria"/>
              </a:rPr>
              <a:t>Gaps in Existing Models:</a:t>
            </a:r>
            <a:endParaRPr b="1" sz="1900">
              <a:latin typeface="Cambria"/>
              <a:ea typeface="Cambria"/>
              <a:cs typeface="Cambria"/>
              <a:sym typeface="Cambria"/>
            </a:endParaRPr>
          </a:p>
          <a:p>
            <a:pPr indent="-349250" lvl="0" marL="457200" rtl="0" algn="just">
              <a:lnSpc>
                <a:spcPct val="115000"/>
              </a:lnSpc>
              <a:spcBef>
                <a:spcPts val="1200"/>
              </a:spcBef>
              <a:spcAft>
                <a:spcPts val="0"/>
              </a:spcAft>
              <a:buSzPts val="1900"/>
              <a:buFont typeface="Cambria"/>
              <a:buChar char="●"/>
            </a:pPr>
            <a:r>
              <a:rPr lang="en-US" sz="1900">
                <a:latin typeface="Cambria"/>
                <a:ea typeface="Cambria"/>
                <a:cs typeface="Cambria"/>
                <a:sym typeface="Cambria"/>
              </a:rPr>
              <a:t>Most current chatbots in e-commerce lack multimodal capabilities; they cannot process user-uploaded images for search.</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There is a need for systems that can handle complex, conversational queries rather than simple keywords.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Few systems focus on explainable recommendations (i.e., telling the user </a:t>
            </a:r>
            <a:r>
              <a:rPr i="1" lang="en-US" sz="1900">
                <a:latin typeface="Cambria"/>
                <a:ea typeface="Cambria"/>
                <a:cs typeface="Cambria"/>
                <a:sym typeface="Cambria"/>
              </a:rPr>
              <a:t>why</a:t>
            </a:r>
            <a:r>
              <a:rPr lang="en-US" sz="1900">
                <a:latin typeface="Cambria"/>
                <a:ea typeface="Cambria"/>
                <a:cs typeface="Cambria"/>
                <a:sym typeface="Cambria"/>
              </a:rPr>
              <a:t> an item is recommended), which is a key factor in building trust.</a:t>
            </a:r>
            <a:endParaRPr sz="1900">
              <a:latin typeface="Cambria"/>
              <a:ea typeface="Cambria"/>
              <a:cs typeface="Cambria"/>
              <a:sym typeface="Cambria"/>
            </a:endParaRPr>
          </a:p>
          <a:p>
            <a:pPr indent="0" lvl="0" marL="0" rtl="0" algn="just">
              <a:lnSpc>
                <a:spcPct val="115000"/>
              </a:lnSpc>
              <a:spcBef>
                <a:spcPts val="1200"/>
              </a:spcBef>
              <a:spcAft>
                <a:spcPts val="0"/>
              </a:spcAft>
              <a:buNone/>
            </a:pPr>
            <a:r>
              <a:rPr b="1" lang="en-US" sz="1900">
                <a:latin typeface="Cambria"/>
                <a:ea typeface="Cambria"/>
                <a:cs typeface="Cambria"/>
                <a:sym typeface="Cambria"/>
              </a:rPr>
              <a:t>Emerging AI Techniques:</a:t>
            </a:r>
            <a:r>
              <a:rPr lang="en-US" sz="1900">
                <a:latin typeface="Cambria"/>
                <a:ea typeface="Cambria"/>
                <a:cs typeface="Cambria"/>
                <a:sym typeface="Cambria"/>
              </a:rPr>
              <a:t> Recent advancements in models like CLIP (for aligning images and text) and LLMs (like LLaMA) make it feasible to build a system that addresses these gaps effectively.</a:t>
            </a:r>
            <a:endParaRPr sz="19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8" name="Google Shape;128;p19"/>
          <p:cNvSpPr txBox="1"/>
          <p:nvPr>
            <p:ph idx="1" type="body"/>
          </p:nvPr>
        </p:nvSpPr>
        <p:spPr>
          <a:xfrm>
            <a:off x="398800" y="1143000"/>
            <a:ext cx="113232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115000"/>
              </a:lnSpc>
              <a:spcBef>
                <a:spcPts val="0"/>
              </a:spcBef>
              <a:spcAft>
                <a:spcPts val="0"/>
              </a:spcAft>
              <a:buClr>
                <a:schemeClr val="dk1"/>
              </a:buClr>
              <a:buSzPts val="1100"/>
              <a:buFont typeface="Arial"/>
              <a:buNone/>
            </a:pPr>
            <a:r>
              <a:rPr b="1" lang="en-US" sz="1900">
                <a:latin typeface="Cambria"/>
                <a:ea typeface="Cambria"/>
                <a:cs typeface="Cambria"/>
                <a:sym typeface="Cambria"/>
              </a:rPr>
              <a:t>Input Analysis:</a:t>
            </a:r>
            <a:r>
              <a:rPr lang="en-US" sz="1900">
                <a:latin typeface="Cambria"/>
                <a:ea typeface="Cambria"/>
                <a:cs typeface="Cambria"/>
                <a:sym typeface="Cambria"/>
              </a:rPr>
              <a:t> The system must process two distinct types of input:</a:t>
            </a:r>
            <a:endParaRPr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b="1" lang="en-US" sz="1900">
                <a:latin typeface="Cambria"/>
                <a:ea typeface="Cambria"/>
                <a:cs typeface="Cambria"/>
                <a:sym typeface="Cambria"/>
              </a:rPr>
              <a:t>Textual Data:</a:t>
            </a:r>
            <a:r>
              <a:rPr lang="en-US" sz="1900">
                <a:latin typeface="Cambria"/>
                <a:ea typeface="Cambria"/>
                <a:cs typeface="Cambria"/>
                <a:sym typeface="Cambria"/>
              </a:rPr>
              <a:t> Natural language queries, conversational phrases, and specific product attributes.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Visual Data:</a:t>
            </a:r>
            <a:r>
              <a:rPr lang="en-US" sz="1900">
                <a:latin typeface="Cambria"/>
                <a:ea typeface="Cambria"/>
                <a:cs typeface="Cambria"/>
                <a:sym typeface="Cambria"/>
              </a:rPr>
              <a:t> User-uploaded images of clothing, accessories, or styles.</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b="1" lang="en-US" sz="1900">
                <a:latin typeface="Cambria"/>
                <a:ea typeface="Cambria"/>
                <a:cs typeface="Cambria"/>
                <a:sym typeface="Cambria"/>
              </a:rPr>
              <a:t>Core Technical Challenges:</a:t>
            </a:r>
            <a:endParaRPr b="1"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b="1" lang="en-US" sz="1900">
                <a:latin typeface="Cambria"/>
                <a:ea typeface="Cambria"/>
                <a:cs typeface="Cambria"/>
                <a:sym typeface="Cambria"/>
              </a:rPr>
              <a:t>Semantic Understanding:</a:t>
            </a:r>
            <a:r>
              <a:rPr lang="en-US" sz="1900">
                <a:latin typeface="Cambria"/>
                <a:ea typeface="Cambria"/>
                <a:cs typeface="Cambria"/>
                <a:sym typeface="Cambria"/>
              </a:rPr>
              <a:t> Accurately interpreting the meaning and intent behind conversational user queries.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Image-Text Alignment:</a:t>
            </a:r>
            <a:r>
              <a:rPr lang="en-US" sz="1900">
                <a:latin typeface="Cambria"/>
                <a:ea typeface="Cambria"/>
                <a:cs typeface="Cambria"/>
                <a:sym typeface="Cambria"/>
              </a:rPr>
              <a:t> Matching visual features from an image with textual descriptions of products in the database.</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Dialogue Management:</a:t>
            </a:r>
            <a:r>
              <a:rPr lang="en-US" sz="1900">
                <a:latin typeface="Cambria"/>
                <a:ea typeface="Cambria"/>
                <a:cs typeface="Cambria"/>
                <a:sym typeface="Cambria"/>
              </a:rPr>
              <a:t> Maintaining context and coherence throughout a multi-turn conversation.</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b="1" lang="en-US" sz="1900">
                <a:latin typeface="Cambria"/>
                <a:ea typeface="Cambria"/>
                <a:cs typeface="Cambria"/>
                <a:sym typeface="Cambria"/>
              </a:rPr>
              <a:t>Real-time Performance:</a:t>
            </a:r>
            <a:r>
              <a:rPr lang="en-US" sz="1900">
                <a:latin typeface="Cambria"/>
                <a:ea typeface="Cambria"/>
                <a:cs typeface="Cambria"/>
                <a:sym typeface="Cambria"/>
              </a:rPr>
              <a:t> Ensuring the system responds quickly to user queries to maintain an engaging experience.</a:t>
            </a:r>
            <a:endParaRPr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None/>
            </a:pPr>
            <a:r>
              <a:rPr b="1" lang="en-US" sz="1900">
                <a:latin typeface="Cambria"/>
                <a:ea typeface="Cambria"/>
                <a:cs typeface="Cambria"/>
                <a:sym typeface="Cambria"/>
              </a:rPr>
              <a:t>User Experience Goal:</a:t>
            </a:r>
            <a:r>
              <a:rPr lang="en-US" sz="1900">
                <a:latin typeface="Cambria"/>
                <a:ea typeface="Cambria"/>
                <a:cs typeface="Cambria"/>
                <a:sym typeface="Cambria"/>
              </a:rPr>
              <a:t> The primary goal is to shift the user experience from a simple "search-and-find" model to a more engaging "discover-and-delight" journey, guided by a helpful AI companion.</a:t>
            </a:r>
            <a:endParaRPr sz="19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34" name="Google Shape;134;p20"/>
          <p:cNvSpPr txBox="1"/>
          <p:nvPr>
            <p:ph idx="1" type="body"/>
          </p:nvPr>
        </p:nvSpPr>
        <p:spPr>
          <a:xfrm>
            <a:off x="409475" y="1143000"/>
            <a:ext cx="114726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None/>
            </a:pPr>
            <a:r>
              <a:rPr b="1" lang="en-US" sz="1900">
                <a:latin typeface="Cambria"/>
                <a:ea typeface="Cambria"/>
                <a:cs typeface="Cambria"/>
                <a:sym typeface="Cambria"/>
              </a:rPr>
              <a:t>Technology Stack Components:</a:t>
            </a:r>
            <a:endParaRPr b="1"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t/>
            </a:r>
            <a:endParaRPr b="1"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lang="en-US" sz="1900">
                <a:latin typeface="Cambria"/>
                <a:ea typeface="Cambria"/>
                <a:cs typeface="Cambria"/>
                <a:sym typeface="Cambria"/>
              </a:rPr>
              <a:t>Frontend: React (for a dynamic and responsive user interface), Tailwind CSS (for rapid styling).</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Backend: FastAPI or Firebase Functions (for a high-performance, scalable serverless backend).</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Database: Firebase Firestore or a similar NoSQL database (for storing product metadata and image URLs).</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Font typeface="Cambria"/>
              <a:buChar char="●"/>
            </a:pPr>
            <a:r>
              <a:rPr lang="en-US" sz="1900">
                <a:latin typeface="Cambria"/>
                <a:ea typeface="Cambria"/>
                <a:cs typeface="Cambria"/>
                <a:sym typeface="Cambria"/>
              </a:rPr>
              <a:t>AI Models &amp; Libraries:</a:t>
            </a:r>
            <a:endParaRPr sz="1900">
              <a:latin typeface="Cambria"/>
              <a:ea typeface="Cambria"/>
              <a:cs typeface="Cambria"/>
              <a:sym typeface="Cambria"/>
            </a:endParaRPr>
          </a:p>
          <a:p>
            <a:pPr indent="-349250" lvl="1" marL="914400" rtl="0" algn="just">
              <a:lnSpc>
                <a:spcPct val="115000"/>
              </a:lnSpc>
              <a:spcBef>
                <a:spcPts val="0"/>
              </a:spcBef>
              <a:spcAft>
                <a:spcPts val="0"/>
              </a:spcAft>
              <a:buSzPts val="1900"/>
              <a:buChar char="○"/>
            </a:pPr>
            <a:r>
              <a:rPr lang="en-US" sz="1900">
                <a:latin typeface="Cambria"/>
                <a:ea typeface="Cambria"/>
                <a:cs typeface="Cambria"/>
                <a:sym typeface="Cambria"/>
              </a:rPr>
              <a:t>Image-Text Embeddings: CLIP (Contrastive Language–Image Pre-training).</a:t>
            </a:r>
            <a:endParaRPr sz="1900">
              <a:latin typeface="Cambria"/>
              <a:ea typeface="Cambria"/>
              <a:cs typeface="Cambria"/>
              <a:sym typeface="Cambria"/>
            </a:endParaRPr>
          </a:p>
          <a:p>
            <a:pPr indent="-349250" lvl="1" marL="914400" rtl="0" algn="just">
              <a:lnSpc>
                <a:spcPct val="115000"/>
              </a:lnSpc>
              <a:spcBef>
                <a:spcPts val="0"/>
              </a:spcBef>
              <a:spcAft>
                <a:spcPts val="0"/>
              </a:spcAft>
              <a:buSzPts val="1900"/>
              <a:buChar char="○"/>
            </a:pPr>
            <a:r>
              <a:rPr lang="en-US" sz="1900">
                <a:latin typeface="Cambria"/>
                <a:ea typeface="Cambria"/>
                <a:cs typeface="Cambria"/>
                <a:sym typeface="Cambria"/>
              </a:rPr>
              <a:t>Sentence Embeddings: Sentence-BERT / MiniLM (for understanding text queries).</a:t>
            </a:r>
            <a:endParaRPr sz="1900">
              <a:latin typeface="Cambria"/>
              <a:ea typeface="Cambria"/>
              <a:cs typeface="Cambria"/>
              <a:sym typeface="Cambria"/>
            </a:endParaRPr>
          </a:p>
          <a:p>
            <a:pPr indent="-349250" lvl="1" marL="914400" rtl="0" algn="just">
              <a:lnSpc>
                <a:spcPct val="115000"/>
              </a:lnSpc>
              <a:spcBef>
                <a:spcPts val="0"/>
              </a:spcBef>
              <a:spcAft>
                <a:spcPts val="0"/>
              </a:spcAft>
              <a:buSzPts val="1900"/>
              <a:buChar char="○"/>
            </a:pPr>
            <a:r>
              <a:rPr lang="en-US" sz="1900">
                <a:latin typeface="Cambria"/>
                <a:ea typeface="Cambria"/>
                <a:cs typeface="Cambria"/>
                <a:sym typeface="Cambria"/>
              </a:rPr>
              <a:t>Conversational AI: DialoGPT, LLaMA, or Google Gemini API (for managing dialogue).</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Deployment: Vercel (for the frontend) and a cloud provider like Google Cloud or AWS (for the backend).</a:t>
            </a:r>
            <a:endParaRPr sz="19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0" name="Google Shape;140;p21"/>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Clr>
                <a:schemeClr val="dk1"/>
              </a:buClr>
              <a:buSzPts val="1100"/>
              <a:buNone/>
            </a:pPr>
            <a:r>
              <a:rPr b="1" lang="en-US" sz="1900">
                <a:latin typeface="Cambria"/>
                <a:ea typeface="Cambria"/>
                <a:cs typeface="Cambria"/>
                <a:sym typeface="Cambria"/>
              </a:rPr>
              <a:t>Software and Hardware Requirements:</a:t>
            </a:r>
            <a:endParaRPr b="1" sz="19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t/>
            </a:r>
            <a:endParaRPr sz="1900">
              <a:latin typeface="Cambria"/>
              <a:ea typeface="Cambria"/>
              <a:cs typeface="Cambria"/>
              <a:sym typeface="Cambria"/>
            </a:endParaRPr>
          </a:p>
          <a:p>
            <a:pPr indent="-349250" lvl="0" marL="457200" rtl="0" algn="just">
              <a:lnSpc>
                <a:spcPct val="115000"/>
              </a:lnSpc>
              <a:spcBef>
                <a:spcPts val="1200"/>
              </a:spcBef>
              <a:spcAft>
                <a:spcPts val="0"/>
              </a:spcAft>
              <a:buSzPts val="1900"/>
              <a:buChar char="●"/>
            </a:pPr>
            <a:r>
              <a:rPr lang="en-US" sz="1900">
                <a:latin typeface="Cambria"/>
                <a:ea typeface="Cambria"/>
                <a:cs typeface="Cambria"/>
                <a:sym typeface="Cambria"/>
              </a:rPr>
              <a:t>Software: Python 3.8+, Node.js, VS Code, Git.</a:t>
            </a:r>
            <a:endParaRPr sz="1900">
              <a:latin typeface="Cambria"/>
              <a:ea typeface="Cambria"/>
              <a:cs typeface="Cambria"/>
              <a:sym typeface="Cambria"/>
            </a:endParaRPr>
          </a:p>
          <a:p>
            <a:pPr indent="-349250" lvl="0" marL="457200" rtl="0" algn="just">
              <a:lnSpc>
                <a:spcPct val="115000"/>
              </a:lnSpc>
              <a:spcBef>
                <a:spcPts val="0"/>
              </a:spcBef>
              <a:spcAft>
                <a:spcPts val="0"/>
              </a:spcAft>
              <a:buSzPts val="1900"/>
              <a:buChar char="●"/>
            </a:pPr>
            <a:r>
              <a:rPr lang="en-US" sz="1900">
                <a:latin typeface="Cambria"/>
                <a:ea typeface="Cambria"/>
                <a:cs typeface="Cambria"/>
                <a:sym typeface="Cambria"/>
              </a:rPr>
              <a:t>Hardware: A standard development machine. For training/fine-tuning models, access to a GPU (like NVIDIA T4/V100) via Google Colab or a cloud service would be necessary.</a:t>
            </a:r>
            <a:endParaRPr sz="19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