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71ABB9-08DE-48E9-B35E-67D2995321B5}">
  <a:tblStyle styleId="{DD71ABB9-08DE-48E9-B35E-67D2995321B5}"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78435d688d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78435d688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78435d688d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378435d688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78435d688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78435d68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78435d688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78435d6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78435d688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78435d688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
          <p:cNvPicPr preferRelativeResize="0"/>
          <p:nvPr/>
        </p:nvPicPr>
        <p:blipFill rotWithShape="1">
          <a:blip r:embed="rId13">
            <a:alphaModFix/>
          </a:blip>
          <a:srcRect b="18045"/>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ida-Fathima/Personalized_AI_Shopping_Copilo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71023719_AI-based_chatbots_in_conversational_commerce_and_their_effects_on_product_and_price_percep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researchgate.net/publication/384858828_THE_ADOPTION_OF_AI-DRIVEN_CHATBOTS_INTO_A_RECOMMENDATION_FOR_E-COMMERCE_SYSTEMS_TO_TARGETED_CUSTOMER_IN_THE_SELECTION_OF_PRODUCT" TargetMode="External"/><Relationship Id="rId4" Type="http://schemas.openxmlformats.org/officeDocument/2006/relationships/hyperlink" Target="https://www.ijraset.com/best-journal/ecommerce-website-with-recommendation-system-including-chatbot-reverse-image-search"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16/j.iswa.2024.20043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oi.org/10.1007/978-3-031-70488-8_10" TargetMode="External"/><Relationship Id="rId5" Type="http://schemas.openxmlformats.org/officeDocument/2006/relationships/hyperlink" Target="https://www.researchgate.net/publication/352815845_Product_Based_Recommendation_System_On_Amazon_Data" TargetMode="External"/><Relationship Id="rId4" Type="http://schemas.openxmlformats.org/officeDocument/2006/relationships/hyperlink" Target="https://www.ijcrt.org/papers/IJCRT2504553.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17365D"/>
              </a:buClr>
              <a:buSzPts val="2800"/>
              <a:buFont typeface="Verdana"/>
              <a:buNone/>
            </a:pPr>
            <a:r>
              <a:rPr lang="en-US" sz="2400" u="sng">
                <a:solidFill>
                  <a:schemeClr val="dk1"/>
                </a:solidFill>
                <a:latin typeface="Cambria"/>
                <a:ea typeface="Cambria"/>
                <a:cs typeface="Cambria"/>
                <a:sym typeface="Cambria"/>
              </a:rPr>
              <a:t>PROJECT TITLE:</a:t>
            </a:r>
            <a:r>
              <a:rPr lang="en-US" sz="2400">
                <a:solidFill>
                  <a:schemeClr val="dk1"/>
                </a:solidFill>
                <a:latin typeface="Cambria"/>
                <a:ea typeface="Cambria"/>
                <a:cs typeface="Cambria"/>
                <a:sym typeface="Cambria"/>
              </a:rPr>
              <a:t> PERSONALIZED AI SHOPPING COPILOT</a:t>
            </a:r>
            <a:endParaRPr sz="2400">
              <a:solidFill>
                <a:schemeClr val="dk1"/>
              </a:solidFill>
              <a:latin typeface="Cambria"/>
              <a:ea typeface="Cambria"/>
              <a:cs typeface="Cambria"/>
              <a:sym typeface="Cambria"/>
            </a:endParaRPr>
          </a:p>
        </p:txBody>
      </p:sp>
      <p:sp>
        <p:nvSpPr>
          <p:cNvPr id="88" name="Google Shape;88;p13"/>
          <p:cNvSpPr txBox="1">
            <a:spLocks noGrp="1"/>
          </p:cNvSpPr>
          <p:nvPr>
            <p:ph type="subTitle" idx="1"/>
          </p:nvPr>
        </p:nvSpPr>
        <p:spPr>
          <a:xfrm>
            <a:off x="790468" y="1969152"/>
            <a:ext cx="43911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Samsung_9</a:t>
            </a:r>
            <a:endParaRPr sz="1800">
              <a:latin typeface="Cambria"/>
              <a:ea typeface="Cambria"/>
              <a:cs typeface="Cambria"/>
              <a:sym typeface="Cambria"/>
            </a:endParaRPr>
          </a:p>
        </p:txBody>
      </p:sp>
      <p:sp>
        <p:nvSpPr>
          <p:cNvPr id="89" name="Google Shape;89;p13"/>
          <p:cNvSpPr txBox="1"/>
          <p:nvPr/>
        </p:nvSpPr>
        <p:spPr>
          <a:xfrm>
            <a:off x="6872250" y="2513350"/>
            <a:ext cx="5122200" cy="20205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17365D"/>
              </a:buClr>
              <a:buSzPts val="2000"/>
              <a:buFont typeface="Arial"/>
              <a:buNone/>
            </a:pPr>
            <a:r>
              <a:rPr lang="en-US" sz="1800" b="1" i="0" u="none" strike="noStrike" cap="none">
                <a:solidFill>
                  <a:srgbClr val="17365D"/>
                </a:solidFill>
                <a:latin typeface="Cambria"/>
                <a:ea typeface="Cambria"/>
                <a:cs typeface="Cambria"/>
                <a:sym typeface="Cambria"/>
              </a:rPr>
              <a:t>Under the Supervision of,</a:t>
            </a:r>
            <a:endParaRPr sz="1800" b="0" i="0" u="none" strike="noStrike" cap="none">
              <a:solidFill>
                <a:srgbClr val="000000"/>
              </a:solidFill>
              <a:latin typeface="Cambria"/>
              <a:ea typeface="Cambria"/>
              <a:cs typeface="Cambria"/>
              <a:sym typeface="Cambria"/>
            </a:endParaRPr>
          </a:p>
          <a:p>
            <a:pPr marL="0" marR="0" lvl="0" indent="0" algn="ctr" rtl="0">
              <a:lnSpc>
                <a:spcPct val="100000"/>
              </a:lnSpc>
              <a:spcBef>
                <a:spcPts val="400"/>
              </a:spcBef>
              <a:spcAft>
                <a:spcPts val="0"/>
              </a:spcAft>
              <a:buClr>
                <a:srgbClr val="17365D"/>
              </a:buClr>
              <a:buSzPts val="2000"/>
              <a:buFont typeface="Arial"/>
              <a:buNone/>
            </a:pPr>
            <a:endParaRPr sz="2000" b="1" i="0" u="none" strike="noStrike" cap="none">
              <a:solidFill>
                <a:srgbClr val="17365D"/>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a:solidFill>
                  <a:srgbClr val="17365D"/>
                </a:solidFill>
                <a:latin typeface="Cambria"/>
                <a:ea typeface="Cambria"/>
                <a:cs typeface="Cambria"/>
                <a:sym typeface="Cambria"/>
              </a:rPr>
              <a:t>Dr.</a:t>
            </a:r>
            <a:r>
              <a:rPr lang="en-US" sz="1700" b="1">
                <a:solidFill>
                  <a:srgbClr val="17365D"/>
                </a:solidFill>
                <a:latin typeface="Cambria"/>
                <a:ea typeface="Cambria"/>
                <a:cs typeface="Cambria"/>
                <a:sym typeface="Cambria"/>
              </a:rPr>
              <a:t> Nagaraja  S.R.</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a:solidFill>
                  <a:srgbClr val="17365D"/>
                </a:solidFill>
                <a:latin typeface="Cambria"/>
                <a:ea typeface="Cambria"/>
                <a:cs typeface="Cambria"/>
                <a:sym typeface="Cambria"/>
              </a:rPr>
              <a:t>A</a:t>
            </a:r>
            <a:r>
              <a:rPr lang="en-US" sz="1700" b="1" i="0" u="none" strike="noStrike" cap="none">
                <a:solidFill>
                  <a:srgbClr val="17365D"/>
                </a:solidFill>
                <a:latin typeface="Cambria"/>
                <a:ea typeface="Cambria"/>
                <a:cs typeface="Cambria"/>
                <a:sym typeface="Cambria"/>
              </a:rPr>
              <a:t>ssociate Professor </a:t>
            </a:r>
            <a:r>
              <a:rPr lang="en-US" sz="1700" b="1">
                <a:solidFill>
                  <a:srgbClr val="17365D"/>
                </a:solidFill>
                <a:latin typeface="Cambria"/>
                <a:ea typeface="Cambria"/>
                <a:cs typeface="Cambria"/>
                <a:sym typeface="Cambria"/>
              </a:rPr>
              <a:t>-Selection Grade</a:t>
            </a:r>
            <a:endParaRPr sz="1700" b="1">
              <a:solidFill>
                <a:srgbClr val="17365D"/>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a:solidFill>
                  <a:srgbClr val="17365D"/>
                </a:solidFill>
                <a:latin typeface="Cambria"/>
                <a:ea typeface="Cambria"/>
                <a:cs typeface="Cambria"/>
                <a:sym typeface="Cambria"/>
              </a:rPr>
              <a:t>School of Computer Science and Engineering</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a:solidFill>
                  <a:srgbClr val="17365D"/>
                </a:solidFill>
                <a:latin typeface="Cambria"/>
                <a:ea typeface="Cambria"/>
                <a:cs typeface="Cambria"/>
                <a:sym typeface="Cambria"/>
              </a:rPr>
              <a:t>Presidency University</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a:solidFill>
                <a:srgbClr val="17365D"/>
              </a:solidFill>
              <a:latin typeface="Cambria"/>
              <a:ea typeface="Cambria"/>
              <a:cs typeface="Cambria"/>
              <a:sym typeface="Cambria"/>
            </a:endParaRPr>
          </a:p>
        </p:txBody>
      </p:sp>
      <p:graphicFrame>
        <p:nvGraphicFramePr>
          <p:cNvPr id="90" name="Google Shape;90;p13"/>
          <p:cNvGraphicFramePr/>
          <p:nvPr/>
        </p:nvGraphicFramePr>
        <p:xfrm>
          <a:off x="553347" y="2874240"/>
          <a:ext cx="5418675" cy="2194620"/>
        </p:xfrm>
        <a:graphic>
          <a:graphicData uri="http://schemas.openxmlformats.org/drawingml/2006/table">
            <a:tbl>
              <a:tblPr firstRow="1" bandRow="1">
                <a:noFill/>
                <a:tableStyleId>{DD71ABB9-08DE-48E9-B35E-67D2995321B5}</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1"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r>
                        <a:rPr lang="en-US" sz="1800"/>
                        <a:t>20221CAI0002</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800"/>
                        <a:buFont typeface="Arial"/>
                        <a:buNone/>
                      </a:pPr>
                      <a:r>
                        <a:rPr lang="en-US" sz="1800"/>
                        <a:t>Hida Fathima P H</a:t>
                      </a:r>
                      <a:endParaRPr sz="180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r>
                        <a:rPr lang="en-US" sz="1800"/>
                        <a:t>20221CSE0291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t>Ruchitha A S</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r>
                        <a:rPr lang="en-US" sz="1800"/>
                        <a:t>20221ECE0134</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a:t>Manasa B S</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17365D"/>
              </a:buClr>
              <a:buSzPts val="1800"/>
              <a:buFont typeface="Arial"/>
              <a:buNone/>
            </a:pPr>
            <a:r>
              <a:rPr lang="en-US" sz="1800" b="1" i="0" u="none" strike="noStrike" cap="none">
                <a:solidFill>
                  <a:srgbClr val="17365D"/>
                </a:solidFill>
                <a:latin typeface="Cambria"/>
                <a:ea typeface="Cambria"/>
                <a:cs typeface="Cambria"/>
                <a:sym typeface="Cambria"/>
              </a:rPr>
              <a:t>CSE7101- Capstone Project</a:t>
            </a:r>
            <a:endParaRPr sz="1800" b="0" i="0" u="none" strike="noStrike" cap="none">
              <a:solidFill>
                <a:srgbClr val="000000"/>
              </a:solidFill>
              <a:latin typeface="Cambria"/>
              <a:ea typeface="Cambria"/>
              <a:cs typeface="Cambria"/>
              <a:sym typeface="Cambria"/>
            </a:endParaRPr>
          </a:p>
          <a:p>
            <a:pPr marL="0" marR="0" lvl="0" indent="0" algn="ctr" rtl="0">
              <a:lnSpc>
                <a:spcPct val="100000"/>
              </a:lnSpc>
              <a:spcBef>
                <a:spcPts val="310"/>
              </a:spcBef>
              <a:spcAft>
                <a:spcPts val="0"/>
              </a:spcAft>
              <a:buClr>
                <a:srgbClr val="17365D"/>
              </a:buClr>
              <a:buSzPts val="1800"/>
              <a:buFont typeface="Arial"/>
              <a:buNone/>
            </a:pPr>
            <a:r>
              <a:rPr lang="en-US" sz="1800" b="1" i="0" u="none" strike="noStrike" cap="none">
                <a:solidFill>
                  <a:srgbClr val="17365D"/>
                </a:solidFill>
                <a:latin typeface="Cambria"/>
                <a:ea typeface="Cambria"/>
                <a:cs typeface="Cambria"/>
                <a:sym typeface="Cambria"/>
              </a:rPr>
              <a:t>Review-1</a:t>
            </a:r>
            <a:endParaRPr sz="1800" b="1" i="0" u="none" strike="noStrike" cap="none">
              <a:solidFill>
                <a:srgbClr val="17365D"/>
              </a:solidFill>
              <a:latin typeface="Cambria"/>
              <a:ea typeface="Cambria"/>
              <a:cs typeface="Cambria"/>
              <a:sym typeface="Cambria"/>
            </a:endParaRPr>
          </a:p>
        </p:txBody>
      </p:sp>
      <p:sp>
        <p:nvSpPr>
          <p:cNvPr id="92" name="Google Shape;92;p13"/>
          <p:cNvSpPr txBox="1"/>
          <p:nvPr/>
        </p:nvSpPr>
        <p:spPr>
          <a:xfrm>
            <a:off x="0" y="4686300"/>
            <a:ext cx="12249900" cy="15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65D"/>
              </a:buClr>
              <a:buSzPts val="1800"/>
              <a:buFont typeface="Arial"/>
              <a:buNone/>
            </a:pPr>
            <a:r>
              <a:rPr lang="en-US" sz="1800" b="1" i="0" u="none" strike="noStrike" cap="none">
                <a:solidFill>
                  <a:schemeClr val="accent1"/>
                </a:solidFill>
                <a:latin typeface="Cambria"/>
                <a:ea typeface="Cambria"/>
                <a:cs typeface="Cambria"/>
                <a:sym typeface="Cambria"/>
              </a:rPr>
              <a:t>Name of the Program: </a:t>
            </a:r>
            <a:r>
              <a:rPr lang="en-US" sz="1800" b="1">
                <a:solidFill>
                  <a:schemeClr val="dk1"/>
                </a:solidFill>
                <a:latin typeface="Cambria"/>
                <a:ea typeface="Cambria"/>
                <a:cs typeface="Cambria"/>
                <a:sym typeface="Cambria"/>
              </a:rPr>
              <a:t>B.Tech</a:t>
            </a:r>
            <a:endParaRPr>
              <a:solidFill>
                <a:schemeClr val="dk1"/>
              </a:solidFill>
            </a:endParaRPr>
          </a:p>
          <a:p>
            <a:pPr marL="0" marR="0" lvl="0" indent="0" algn="l" rtl="0">
              <a:lnSpc>
                <a:spcPct val="100000"/>
              </a:lnSpc>
              <a:spcBef>
                <a:spcPts val="0"/>
              </a:spcBef>
              <a:spcAft>
                <a:spcPts val="0"/>
              </a:spcAft>
              <a:buClr>
                <a:srgbClr val="17365D"/>
              </a:buClr>
              <a:buSzPts val="1800"/>
              <a:buFont typeface="Arial"/>
              <a:buNone/>
            </a:pPr>
            <a:r>
              <a:rPr lang="en-US" sz="1800" b="1" i="0" u="none" strike="noStrike" cap="none">
                <a:solidFill>
                  <a:schemeClr val="accent1"/>
                </a:solidFill>
                <a:latin typeface="Cambria"/>
                <a:ea typeface="Cambria"/>
                <a:cs typeface="Cambria"/>
                <a:sym typeface="Cambria"/>
              </a:rPr>
              <a:t>Name of the HoD: </a:t>
            </a:r>
            <a:r>
              <a:rPr lang="en-US" sz="1800" b="1" i="0" u="none" strike="noStrike" cap="none">
                <a:solidFill>
                  <a:srgbClr val="FF0000"/>
                </a:solidFill>
                <a:latin typeface="Cambria"/>
                <a:ea typeface="Cambria"/>
                <a:cs typeface="Cambria"/>
                <a:sym typeface="Cambria"/>
              </a:rPr>
              <a:t>Refer- Annexure-1</a:t>
            </a:r>
            <a:endParaRPr/>
          </a:p>
          <a:p>
            <a:pPr marL="0" marR="0" lvl="0" indent="0" algn="l" rtl="0">
              <a:lnSpc>
                <a:spcPct val="100000"/>
              </a:lnSpc>
              <a:spcBef>
                <a:spcPts val="0"/>
              </a:spcBef>
              <a:spcAft>
                <a:spcPts val="0"/>
              </a:spcAft>
              <a:buNone/>
            </a:pPr>
            <a:r>
              <a:rPr lang="en-US" sz="1800" b="1" i="0" u="none" strike="noStrike" cap="none">
                <a:solidFill>
                  <a:schemeClr val="accent1"/>
                </a:solidFill>
                <a:latin typeface="Cambria"/>
                <a:ea typeface="Cambria"/>
                <a:cs typeface="Cambria"/>
                <a:sym typeface="Cambria"/>
              </a:rPr>
              <a:t>Name of the Program Project Coordinator: </a:t>
            </a:r>
            <a:r>
              <a:rPr lang="en-US" sz="1800" b="1" i="0" u="none" strike="noStrike" cap="none">
                <a:solidFill>
                  <a:srgbClr val="FF0000"/>
                </a:solidFill>
                <a:latin typeface="Cambria"/>
                <a:ea typeface="Cambria"/>
                <a:cs typeface="Cambria"/>
                <a:sym typeface="Cambria"/>
              </a:rPr>
              <a:t>Refer- Annexure-1</a:t>
            </a:r>
            <a:endParaRPr/>
          </a:p>
          <a:p>
            <a:pPr marL="0" marR="0" lvl="0" indent="0" algn="l" rtl="0">
              <a:lnSpc>
                <a:spcPct val="100000"/>
              </a:lnSpc>
              <a:spcBef>
                <a:spcPts val="0"/>
              </a:spcBef>
              <a:spcAft>
                <a:spcPts val="0"/>
              </a:spcAft>
              <a:buNone/>
            </a:pPr>
            <a:r>
              <a:rPr lang="en-US" sz="1800" b="1" i="0" u="none" strike="noStrike" cap="none">
                <a:solidFill>
                  <a:schemeClr val="accent1"/>
                </a:solidFill>
                <a:latin typeface="Cambria"/>
                <a:ea typeface="Cambria"/>
                <a:cs typeface="Cambria"/>
                <a:sym typeface="Cambria"/>
              </a:rPr>
              <a:t>Name of the School Project Coordinators: </a:t>
            </a:r>
            <a:r>
              <a:rPr lang="en-US" sz="1800" b="1" i="0" u="none" strike="noStrike" cap="none">
                <a:solidFill>
                  <a:schemeClr val="dk1"/>
                </a:solidFill>
                <a:latin typeface="Cambria"/>
                <a:ea typeface="Cambria"/>
                <a:cs typeface="Cambria"/>
                <a:sym typeface="Cambria"/>
              </a:rPr>
              <a:t>Dr. Sampath A K , Dr. Geetha A </a:t>
            </a:r>
            <a:endParaRPr sz="1800" b="1" i="0" u="none" strike="noStrike" cap="non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just" rtl="0">
              <a:lnSpc>
                <a:spcPct val="200000"/>
              </a:lnSpc>
              <a:spcBef>
                <a:spcPts val="0"/>
              </a:spcBef>
              <a:spcAft>
                <a:spcPts val="0"/>
              </a:spcAft>
              <a:buNone/>
            </a:pPr>
            <a:r>
              <a:rPr lang="en-US">
                <a:solidFill>
                  <a:schemeClr val="dk2"/>
                </a:solidFill>
                <a:latin typeface="Cambria"/>
                <a:ea typeface="Cambria"/>
                <a:cs typeface="Cambria"/>
                <a:sym typeface="Cambria"/>
              </a:rPr>
              <a:t>Innovation or Novel Contributions</a:t>
            </a:r>
            <a:endParaRPr>
              <a:solidFill>
                <a:schemeClr val="dk2"/>
              </a:solidFill>
              <a:latin typeface="Cambria"/>
              <a:ea typeface="Cambria"/>
              <a:cs typeface="Cambria"/>
              <a:sym typeface="Cambria"/>
            </a:endParaRPr>
          </a:p>
        </p:txBody>
      </p:sp>
      <p:sp>
        <p:nvSpPr>
          <p:cNvPr id="146" name="Google Shape;146;p22"/>
          <p:cNvSpPr txBox="1">
            <a:spLocks noGrp="1"/>
          </p:cNvSpPr>
          <p:nvPr>
            <p:ph type="body" idx="1"/>
          </p:nvPr>
        </p:nvSpPr>
        <p:spPr>
          <a:xfrm>
            <a:off x="812800" y="1143001"/>
            <a:ext cx="10668000" cy="4953000"/>
          </a:xfrm>
          <a:prstGeom prst="rect">
            <a:avLst/>
          </a:prstGeom>
        </p:spPr>
        <p:txBody>
          <a:bodyPr spcFirstLastPara="1" wrap="square" lIns="91425" tIns="45700" rIns="91425" bIns="45700" anchor="ctr" anchorCtr="0">
            <a:noAutofit/>
          </a:bodyPr>
          <a:lstStyle/>
          <a:p>
            <a:pPr marL="457200" lvl="0" indent="-349250" algn="just" rtl="0">
              <a:spcBef>
                <a:spcPts val="480"/>
              </a:spcBef>
              <a:spcAft>
                <a:spcPts val="0"/>
              </a:spcAft>
              <a:buSzPts val="1900"/>
              <a:buFont typeface="Cambria"/>
              <a:buAutoNum type="arabicPeriod"/>
            </a:pPr>
            <a:r>
              <a:rPr lang="en-US" sz="1900" b="1">
                <a:latin typeface="Cambria"/>
                <a:ea typeface="Cambria"/>
                <a:cs typeface="Cambria"/>
                <a:sym typeface="Cambria"/>
              </a:rPr>
              <a:t>True Multimodal Interaction:</a:t>
            </a:r>
            <a:endParaRPr sz="1900" b="1">
              <a:latin typeface="Cambria"/>
              <a:ea typeface="Cambria"/>
              <a:cs typeface="Cambria"/>
              <a:sym typeface="Cambria"/>
            </a:endParaRPr>
          </a:p>
          <a:p>
            <a:pPr marL="914400" lvl="1" indent="-349250" algn="just" rtl="0">
              <a:lnSpc>
                <a:spcPct val="115000"/>
              </a:lnSpc>
              <a:spcBef>
                <a:spcPts val="0"/>
              </a:spcBef>
              <a:spcAft>
                <a:spcPts val="0"/>
              </a:spcAft>
              <a:buSzPts val="1900"/>
              <a:buFont typeface="Cambria"/>
              <a:buChar char="–"/>
            </a:pPr>
            <a:r>
              <a:rPr lang="en-US" sz="1900">
                <a:latin typeface="Cambria"/>
                <a:ea typeface="Cambria"/>
                <a:cs typeface="Cambria"/>
                <a:sym typeface="Cambria"/>
              </a:rPr>
              <a:t>Unlike systems with separate text and reverse-image search, our copilot will fuse these inputs. </a:t>
            </a:r>
            <a:endParaRPr sz="1900" i="1">
              <a:latin typeface="Cambria"/>
              <a:ea typeface="Cambria"/>
              <a:cs typeface="Cambria"/>
              <a:sym typeface="Cambria"/>
            </a:endParaRPr>
          </a:p>
          <a:p>
            <a:pPr marL="457200" lvl="0" indent="-349250" algn="just" rtl="0">
              <a:lnSpc>
                <a:spcPct val="115000"/>
              </a:lnSpc>
              <a:spcBef>
                <a:spcPts val="0"/>
              </a:spcBef>
              <a:spcAft>
                <a:spcPts val="0"/>
              </a:spcAft>
              <a:buSzPts val="1900"/>
              <a:buFont typeface="Cambria"/>
              <a:buAutoNum type="arabicPeriod"/>
            </a:pPr>
            <a:r>
              <a:rPr lang="en-US" sz="1900" b="1">
                <a:latin typeface="Cambria"/>
                <a:ea typeface="Cambria"/>
                <a:cs typeface="Cambria"/>
                <a:sym typeface="Cambria"/>
              </a:rPr>
              <a:t>Hybrid Recommendation Engine:</a:t>
            </a:r>
            <a:endParaRPr sz="1900" b="1">
              <a:latin typeface="Cambria"/>
              <a:ea typeface="Cambria"/>
              <a:cs typeface="Cambria"/>
              <a:sym typeface="Cambria"/>
            </a:endParaRPr>
          </a:p>
          <a:p>
            <a:pPr marL="914400" lvl="1" indent="-349250" algn="just" rtl="0">
              <a:lnSpc>
                <a:spcPct val="115000"/>
              </a:lnSpc>
              <a:spcBef>
                <a:spcPts val="0"/>
              </a:spcBef>
              <a:spcAft>
                <a:spcPts val="0"/>
              </a:spcAft>
              <a:buSzPts val="1900"/>
              <a:buFont typeface="Arial"/>
              <a:buChar char="–"/>
            </a:pPr>
            <a:r>
              <a:rPr lang="en-US" sz="1900">
                <a:latin typeface="Cambria"/>
                <a:ea typeface="Cambria"/>
                <a:cs typeface="Cambria"/>
                <a:sym typeface="Cambria"/>
              </a:rPr>
              <a:t>The system moves beyond traditional filtering by using </a:t>
            </a:r>
            <a:r>
              <a:rPr lang="en-US" sz="1900" b="1">
                <a:latin typeface="Cambria"/>
                <a:ea typeface="Cambria"/>
                <a:cs typeface="Cambria"/>
                <a:sym typeface="Cambria"/>
              </a:rPr>
              <a:t>deep learning embeddings</a:t>
            </a:r>
            <a:r>
              <a:rPr lang="en-US" sz="1900">
                <a:latin typeface="Cambria"/>
                <a:ea typeface="Cambria"/>
                <a:cs typeface="Cambria"/>
                <a:sym typeface="Cambria"/>
              </a:rPr>
              <a:t> (CLIP for vision, Sentence-BERT for text) to understand the </a:t>
            </a:r>
            <a:r>
              <a:rPr lang="en-US" sz="1900" i="1">
                <a:latin typeface="Cambria"/>
                <a:ea typeface="Cambria"/>
                <a:cs typeface="Cambria"/>
                <a:sym typeface="Cambria"/>
              </a:rPr>
              <a:t>meaning</a:t>
            </a:r>
            <a:r>
              <a:rPr lang="en-US" sz="1900">
                <a:latin typeface="Cambria"/>
                <a:ea typeface="Cambria"/>
                <a:cs typeface="Cambria"/>
                <a:sym typeface="Cambria"/>
              </a:rPr>
              <a:t> and </a:t>
            </a:r>
            <a:r>
              <a:rPr lang="en-US" sz="1900" i="1">
                <a:latin typeface="Cambria"/>
                <a:ea typeface="Cambria"/>
                <a:cs typeface="Cambria"/>
                <a:sym typeface="Cambria"/>
              </a:rPr>
              <a:t>style</a:t>
            </a:r>
            <a:r>
              <a:rPr lang="en-US" sz="1900">
                <a:latin typeface="Cambria"/>
                <a:ea typeface="Cambria"/>
                <a:cs typeface="Cambria"/>
                <a:sym typeface="Cambria"/>
              </a:rPr>
              <a:t> of products, leading to more accurate and nuanced recommendations.</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Font typeface="Cambria"/>
              <a:buAutoNum type="arabicPeriod"/>
            </a:pPr>
            <a:r>
              <a:rPr lang="en-US" sz="1900" b="1">
                <a:latin typeface="Cambria"/>
                <a:ea typeface="Cambria"/>
                <a:cs typeface="Cambria"/>
                <a:sym typeface="Cambria"/>
              </a:rPr>
              <a:t>Enhanced Conversational Ability:</a:t>
            </a:r>
            <a:endParaRPr sz="1900" b="1">
              <a:latin typeface="Cambria"/>
              <a:ea typeface="Cambria"/>
              <a:cs typeface="Cambria"/>
              <a:sym typeface="Cambria"/>
            </a:endParaRPr>
          </a:p>
          <a:p>
            <a:pPr marL="914400" lvl="1" indent="-349250" algn="just" rtl="0">
              <a:lnSpc>
                <a:spcPct val="115000"/>
              </a:lnSpc>
              <a:spcBef>
                <a:spcPts val="0"/>
              </a:spcBef>
              <a:spcAft>
                <a:spcPts val="0"/>
              </a:spcAft>
              <a:buSzPts val="1900"/>
              <a:buFont typeface="Cambria"/>
              <a:buChar char="–"/>
            </a:pPr>
            <a:r>
              <a:rPr lang="en-US" sz="1900">
                <a:latin typeface="Cambria"/>
                <a:ea typeface="Cambria"/>
                <a:cs typeface="Cambria"/>
                <a:sym typeface="Cambria"/>
              </a:rPr>
              <a:t>By leveraging a large language model, the chatbot can handle complex dialogues, ask clarifying questions, and provide bundle suggestions, mimicking a real shopping assistant.</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Font typeface="Cambria"/>
              <a:buAutoNum type="arabicPeriod"/>
            </a:pPr>
            <a:r>
              <a:rPr lang="en-US" sz="1900" b="1">
                <a:latin typeface="Cambria"/>
                <a:ea typeface="Cambria"/>
                <a:cs typeface="Cambria"/>
                <a:sym typeface="Cambria"/>
              </a:rPr>
              <a:t>Focus on Trust and Transparency:</a:t>
            </a:r>
            <a:endParaRPr sz="1900" b="1">
              <a:latin typeface="Cambria"/>
              <a:ea typeface="Cambria"/>
              <a:cs typeface="Cambria"/>
              <a:sym typeface="Cambria"/>
            </a:endParaRPr>
          </a:p>
          <a:p>
            <a:pPr marL="914400" lvl="1" indent="-349250" algn="just" rtl="0">
              <a:lnSpc>
                <a:spcPct val="115000"/>
              </a:lnSpc>
              <a:spcBef>
                <a:spcPts val="0"/>
              </a:spcBef>
              <a:spcAft>
                <a:spcPts val="0"/>
              </a:spcAft>
              <a:buSzPts val="1900"/>
              <a:buFont typeface="Arial"/>
              <a:buChar char="–"/>
            </a:pPr>
            <a:r>
              <a:rPr lang="en-US" sz="1900">
                <a:latin typeface="Cambria"/>
                <a:ea typeface="Cambria"/>
                <a:cs typeface="Cambria"/>
                <a:sym typeface="Cambria"/>
              </a:rPr>
              <a:t>The design incorporates principles of explainable AI. The chatbot can articulate </a:t>
            </a:r>
            <a:r>
              <a:rPr lang="en-US" sz="1900" i="1">
                <a:latin typeface="Cambria"/>
                <a:ea typeface="Cambria"/>
                <a:cs typeface="Cambria"/>
                <a:sym typeface="Cambria"/>
              </a:rPr>
              <a:t>why</a:t>
            </a:r>
            <a:r>
              <a:rPr lang="en-US" sz="1900">
                <a:latin typeface="Cambria"/>
                <a:ea typeface="Cambria"/>
                <a:cs typeface="Cambria"/>
                <a:sym typeface="Cambria"/>
              </a:rPr>
              <a:t> a product is recommended, which builds user trust and confidence.</a:t>
            </a:r>
            <a:endParaRPr sz="19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52" name="Google Shape;152;p23"/>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1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p:txBody>
      </p:sp>
      <p:sp>
        <p:nvSpPr>
          <p:cNvPr id="153" name="Google Shape;153;p23"/>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sp>
        <p:nvSpPr>
          <p:cNvPr id="154" name="Google Shape;154;p23"/>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p>
            <a:pPr marL="457200" marR="0" lvl="0" indent="0" algn="just" rtl="0">
              <a:lnSpc>
                <a:spcPct val="100000"/>
              </a:lnSpc>
              <a:spcBef>
                <a:spcPts val="0"/>
              </a:spcBef>
              <a:spcAft>
                <a:spcPts val="0"/>
              </a:spcAft>
              <a:buNone/>
            </a:pPr>
            <a:endParaRPr sz="1900">
              <a:latin typeface="Cambria"/>
              <a:ea typeface="Cambria"/>
              <a:cs typeface="Cambria"/>
              <a:sym typeface="Cambria"/>
            </a:endParaRPr>
          </a:p>
          <a:p>
            <a:pPr marL="457200" lvl="0" indent="-349250" algn="just" rtl="0">
              <a:spcBef>
                <a:spcPts val="0"/>
              </a:spcBef>
              <a:spcAft>
                <a:spcPts val="0"/>
              </a:spcAft>
              <a:buSzPts val="1900"/>
              <a:buFont typeface="Cambria"/>
              <a:buChar char="●"/>
            </a:pPr>
            <a:r>
              <a:rPr lang="en-US" sz="1900">
                <a:latin typeface="Cambria"/>
                <a:ea typeface="Cambria"/>
                <a:cs typeface="Cambria"/>
                <a:sym typeface="Cambria"/>
              </a:rPr>
              <a:t>The project is actively managed on GitHub to ensure version control and collaborative development.</a:t>
            </a:r>
            <a:endParaRPr sz="1900">
              <a:latin typeface="Cambria"/>
              <a:ea typeface="Cambria"/>
              <a:cs typeface="Cambria"/>
              <a:sym typeface="Cambria"/>
            </a:endParaRPr>
          </a:p>
          <a:p>
            <a:pPr marL="457200" lvl="0" indent="0" algn="just" rtl="0">
              <a:spcBef>
                <a:spcPts val="0"/>
              </a:spcBef>
              <a:spcAft>
                <a:spcPts val="0"/>
              </a:spcAft>
              <a:buNone/>
            </a:pPr>
            <a:endParaRPr sz="1900">
              <a:latin typeface="Cambria"/>
              <a:ea typeface="Cambria"/>
              <a:cs typeface="Cambria"/>
              <a:sym typeface="Cambria"/>
            </a:endParaRPr>
          </a:p>
          <a:p>
            <a:pPr marL="457200" lvl="0" indent="-349250" algn="just" rtl="0">
              <a:spcBef>
                <a:spcPts val="0"/>
              </a:spcBef>
              <a:spcAft>
                <a:spcPts val="0"/>
              </a:spcAft>
              <a:buSzPts val="1900"/>
              <a:buFont typeface="Cambria"/>
              <a:buChar char="●"/>
            </a:pPr>
            <a:r>
              <a:rPr lang="en-US" sz="1900">
                <a:latin typeface="Cambria"/>
                <a:ea typeface="Cambria"/>
                <a:cs typeface="Cambria"/>
                <a:sym typeface="Cambria"/>
              </a:rPr>
              <a:t>The repository contains all source code, documentation, and project-related files.</a:t>
            </a:r>
            <a:endParaRPr sz="1900">
              <a:latin typeface="Cambria"/>
              <a:ea typeface="Cambria"/>
              <a:cs typeface="Cambria"/>
              <a:sym typeface="Cambria"/>
            </a:endParaRPr>
          </a:p>
          <a:p>
            <a:pPr marL="457200" lvl="0" indent="0" algn="just" rtl="0">
              <a:spcBef>
                <a:spcPts val="0"/>
              </a:spcBef>
              <a:spcAft>
                <a:spcPts val="0"/>
              </a:spcAft>
              <a:buNone/>
            </a:pPr>
            <a:endParaRPr sz="1900">
              <a:latin typeface="Cambria"/>
              <a:ea typeface="Cambria"/>
              <a:cs typeface="Cambria"/>
              <a:sym typeface="Cambria"/>
            </a:endParaRPr>
          </a:p>
          <a:p>
            <a:pPr marL="457200" marR="0" lvl="0" indent="-349250" algn="just" rtl="0">
              <a:lnSpc>
                <a:spcPct val="100000"/>
              </a:lnSpc>
              <a:spcBef>
                <a:spcPts val="0"/>
              </a:spcBef>
              <a:spcAft>
                <a:spcPts val="0"/>
              </a:spcAft>
              <a:buSzPts val="1900"/>
              <a:buChar char="●"/>
            </a:pPr>
            <a:r>
              <a:rPr lang="en-US" sz="1900">
                <a:latin typeface="Cambria"/>
                <a:ea typeface="Cambria"/>
                <a:cs typeface="Cambria"/>
                <a:sym typeface="Cambria"/>
              </a:rPr>
              <a:t>Link:  </a:t>
            </a:r>
            <a:r>
              <a:rPr lang="en-US" sz="1900" u="sng">
                <a:solidFill>
                  <a:schemeClr val="hlink"/>
                </a:solidFill>
                <a:latin typeface="Cambria"/>
                <a:ea typeface="Cambria"/>
                <a:cs typeface="Cambria"/>
                <a:sym typeface="Cambria"/>
                <a:hlinkClick r:id="rId3"/>
              </a:rPr>
              <a:t>https://github.com/Hida-Fathima/Personalized_AI_Shopping_Copilot</a:t>
            </a:r>
            <a:endParaRPr sz="1900" i="0" u="none" strike="noStrike" cap="none">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pic>
        <p:nvPicPr>
          <p:cNvPr id="160" name="Google Shape;160;p24"/>
          <p:cNvPicPr preferRelativeResize="0"/>
          <p:nvPr/>
        </p:nvPicPr>
        <p:blipFill rotWithShape="1">
          <a:blip r:embed="rId3">
            <a:alphaModFix/>
          </a:blip>
          <a:srcRect t="5329"/>
          <a:stretch/>
        </p:blipFill>
        <p:spPr>
          <a:xfrm>
            <a:off x="1661175" y="1139450"/>
            <a:ext cx="8610723" cy="4860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66" name="Google Shape;166;p25"/>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lvl="0" indent="0" algn="just" rtl="0">
              <a:lnSpc>
                <a:spcPct val="131250"/>
              </a:lnSpc>
              <a:spcBef>
                <a:spcPts val="1200"/>
              </a:spcBef>
              <a:spcAft>
                <a:spcPts val="0"/>
              </a:spcAft>
              <a:buClr>
                <a:schemeClr val="dk1"/>
              </a:buClr>
              <a:buSzPts val="1100"/>
              <a:buFont typeface="Arial"/>
              <a:buNone/>
            </a:pPr>
            <a:r>
              <a:rPr lang="en-US" sz="1900">
                <a:latin typeface="Cambria"/>
                <a:ea typeface="Cambria"/>
                <a:cs typeface="Cambria"/>
                <a:sym typeface="Cambria"/>
              </a:rPr>
              <a:t>[1] Jindi Fu, Samar Mouakket, and Yuan Sun, “The role of chatbots’ human-like characteristics in online shopping,” </a:t>
            </a:r>
            <a:r>
              <a:rPr lang="en-US" sz="1900" i="1">
                <a:latin typeface="Cambria"/>
                <a:ea typeface="Cambria"/>
                <a:cs typeface="Cambria"/>
                <a:sym typeface="Cambria"/>
              </a:rPr>
              <a:t>Electronic Commerce Research and Applications</a:t>
            </a:r>
            <a:r>
              <a:rPr lang="en-US" sz="1900">
                <a:latin typeface="Cambria"/>
                <a:ea typeface="Cambria"/>
                <a:cs typeface="Cambria"/>
                <a:sym typeface="Cambria"/>
              </a:rPr>
              <a:t>, vol. 61, p. 101304, August 2023. doi:10.1016/j.elerap.2023.101304. </a:t>
            </a:r>
            <a:endParaRPr sz="19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[2] Sidlauskiene, Justina, Yannick Joye, and Vilte Auruskeviciene, “AI-based chatbots in conversational commerce and their effects on product and price perceptions,” </a:t>
            </a:r>
            <a:r>
              <a:rPr lang="en-US" sz="1900" i="1">
                <a:latin typeface="Cambria"/>
                <a:ea typeface="Cambria"/>
                <a:cs typeface="Cambria"/>
                <a:sym typeface="Cambria"/>
              </a:rPr>
              <a:t>Electronic Markets</a:t>
            </a:r>
            <a:r>
              <a:rPr lang="en-US" sz="1900">
                <a:latin typeface="Cambria"/>
                <a:ea typeface="Cambria"/>
                <a:cs typeface="Cambria"/>
                <a:sym typeface="Cambria"/>
              </a:rPr>
              <a:t>, vol. 33, no. 1, May 2023. doi: 10.1007/s12525-023-00633-8. Available:</a:t>
            </a:r>
            <a:r>
              <a:rPr lang="en-US" sz="1900">
                <a:uFill>
                  <a:noFill/>
                </a:uFill>
                <a:latin typeface="Cambria"/>
                <a:ea typeface="Cambria"/>
                <a:cs typeface="Cambria"/>
                <a:sym typeface="Cambria"/>
                <a:hlinkClick r:id="rId3"/>
              </a:rPr>
              <a:t> </a:t>
            </a:r>
            <a:r>
              <a:rPr lang="en-US" sz="1900" u="sng">
                <a:solidFill>
                  <a:srgbClr val="1155CC"/>
                </a:solidFill>
                <a:latin typeface="Cambria"/>
                <a:ea typeface="Cambria"/>
                <a:cs typeface="Cambria"/>
                <a:sym typeface="Cambria"/>
                <a:hlinkClick r:id="rId3">
                  <a:extLst>
                    <a:ext uri="{A12FA001-AC4F-418D-AE19-62706E023703}">
                      <ahyp:hlinkClr xmlns:ahyp="http://schemas.microsoft.com/office/drawing/2018/hyperlinkcolor" val="tx"/>
                    </a:ext>
                  </a:extLst>
                </a:hlinkClick>
              </a:rPr>
              <a:t>ResearchGate</a:t>
            </a:r>
            <a:r>
              <a:rPr lang="en-US" sz="1900">
                <a:latin typeface="Cambria"/>
                <a:ea typeface="Cambria"/>
                <a:cs typeface="Cambria"/>
                <a:sym typeface="Cambria"/>
              </a:rPr>
              <a:t>.</a:t>
            </a:r>
            <a:endParaRPr sz="1900" u="sng">
              <a:solidFill>
                <a:schemeClr val="hlink"/>
              </a:solidFill>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[3] Badave P, Bhomaj B, Bindu B, Shivarkar R, Prof Dhavase N,“E-commerce website with recommendation system including chatbot and reverse image search”, </a:t>
            </a:r>
            <a:r>
              <a:rPr lang="en-US" sz="1900" i="1">
                <a:latin typeface="Cambria"/>
                <a:ea typeface="Cambria"/>
                <a:cs typeface="Cambria"/>
                <a:sym typeface="Cambria"/>
              </a:rPr>
              <a:t>International Journal for Research in Applied Science &amp; Engineering Technology (IJRASET)</a:t>
            </a:r>
            <a:r>
              <a:rPr lang="en-US" sz="1900">
                <a:latin typeface="Cambria"/>
                <a:ea typeface="Cambria"/>
                <a:cs typeface="Cambria"/>
                <a:sym typeface="Cambria"/>
              </a:rPr>
              <a:t>, vol. 10, no. 9, pp. 1663-80., Sep, 2022. Available:</a:t>
            </a:r>
            <a:r>
              <a:rPr lang="en-US" sz="1900">
                <a:uFill>
                  <a:noFill/>
                </a:uFill>
                <a:latin typeface="Cambria"/>
                <a:ea typeface="Cambria"/>
                <a:cs typeface="Cambria"/>
                <a:sym typeface="Cambria"/>
                <a:hlinkClick r:id="rId4"/>
              </a:rPr>
              <a:t>  </a:t>
            </a:r>
            <a:r>
              <a:rPr lang="en-US" sz="1900" u="sng">
                <a:solidFill>
                  <a:srgbClr val="1155CC"/>
                </a:solidFill>
                <a:latin typeface="Cambria"/>
                <a:ea typeface="Cambria"/>
                <a:cs typeface="Cambria"/>
                <a:sym typeface="Cambria"/>
                <a:hlinkClick r:id="rId4">
                  <a:extLst>
                    <a:ext uri="{A12FA001-AC4F-418D-AE19-62706E023703}">
                      <ahyp:hlinkClr xmlns:ahyp="http://schemas.microsoft.com/office/drawing/2018/hyperlinkcolor" val="tx"/>
                    </a:ext>
                  </a:extLst>
                </a:hlinkClick>
              </a:rPr>
              <a:t>Link</a:t>
            </a:r>
            <a:r>
              <a:rPr lang="en-US" sz="1900" u="sng">
                <a:solidFill>
                  <a:srgbClr val="1155CC"/>
                </a:solidFill>
                <a:latin typeface="Cambria"/>
                <a:ea typeface="Cambria"/>
                <a:cs typeface="Cambria"/>
                <a:sym typeface="Cambria"/>
              </a:rPr>
              <a:t>.</a:t>
            </a:r>
            <a:endParaRPr sz="19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[4] M. Rahevar, Maharshi, and S. Darji, “The adoption of AI-driven chatbots into a recommendation for e-commerce systems to targeted customer in the selection of product,” </a:t>
            </a:r>
            <a:r>
              <a:rPr lang="en-US" sz="1900" i="1">
                <a:latin typeface="Cambria"/>
                <a:ea typeface="Cambria"/>
                <a:cs typeface="Cambria"/>
                <a:sym typeface="Cambria"/>
              </a:rPr>
              <a:t>International Journal of Management, Economics and Commerce, vol: 1, no. 2,</a:t>
            </a:r>
            <a:r>
              <a:rPr lang="en-US" sz="1900">
                <a:latin typeface="Cambria"/>
                <a:ea typeface="Cambria"/>
                <a:cs typeface="Cambria"/>
                <a:sym typeface="Cambria"/>
              </a:rPr>
              <a:t> 128-137, 2024. Available:</a:t>
            </a:r>
            <a:r>
              <a:rPr lang="en-US" sz="1900">
                <a:uFill>
                  <a:noFill/>
                </a:uFill>
                <a:latin typeface="Cambria"/>
                <a:ea typeface="Cambria"/>
                <a:cs typeface="Cambria"/>
                <a:sym typeface="Cambria"/>
                <a:hlinkClick r:id="rId5"/>
              </a:rPr>
              <a:t> </a:t>
            </a:r>
            <a:r>
              <a:rPr lang="en-US" sz="1900" u="sng">
                <a:solidFill>
                  <a:srgbClr val="1155CC"/>
                </a:solidFill>
                <a:latin typeface="Cambria"/>
                <a:ea typeface="Cambria"/>
                <a:cs typeface="Cambria"/>
                <a:sym typeface="Cambria"/>
                <a:hlinkClick r:id="rId5">
                  <a:extLst>
                    <a:ext uri="{A12FA001-AC4F-418D-AE19-62706E023703}">
                      <ahyp:hlinkClr xmlns:ahyp="http://schemas.microsoft.com/office/drawing/2018/hyperlinkcolor" val="tx"/>
                    </a:ext>
                  </a:extLst>
                </a:hlinkClick>
              </a:rPr>
              <a:t>Link</a:t>
            </a:r>
            <a:r>
              <a:rPr lang="en-US" sz="1900">
                <a:latin typeface="Cambria"/>
                <a:ea typeface="Cambria"/>
                <a:cs typeface="Cambria"/>
                <a:sym typeface="Cambria"/>
              </a:rPr>
              <a:t>.</a:t>
            </a:r>
            <a:endParaRPr sz="1900">
              <a:latin typeface="Cambria"/>
              <a:ea typeface="Cambria"/>
              <a:cs typeface="Cambria"/>
              <a:sym typeface="Cambria"/>
            </a:endParaRPr>
          </a:p>
          <a:p>
            <a:pPr marL="0" lvl="0" indent="0" algn="just" rtl="0">
              <a:lnSpc>
                <a:spcPct val="131250"/>
              </a:lnSpc>
              <a:spcBef>
                <a:spcPts val="1200"/>
              </a:spcBef>
              <a:spcAft>
                <a:spcPts val="0"/>
              </a:spcAft>
              <a:buClr>
                <a:schemeClr val="dk1"/>
              </a:buClr>
              <a:buSzPts val="1100"/>
              <a:buFont typeface="Arial"/>
              <a:buNone/>
            </a:pPr>
            <a:endParaRPr sz="1900">
              <a:latin typeface="Cambria"/>
              <a:ea typeface="Cambria"/>
              <a:cs typeface="Cambria"/>
              <a:sym typeface="Cambria"/>
            </a:endParaRPr>
          </a:p>
          <a:p>
            <a:pPr marL="152400" lvl="0" indent="0" algn="just" rtl="0">
              <a:lnSpc>
                <a:spcPct val="100000"/>
              </a:lnSpc>
              <a:spcBef>
                <a:spcPts val="1200"/>
              </a:spcBef>
              <a:spcAft>
                <a:spcPts val="0"/>
              </a:spcAft>
              <a:buSzPts val="2400"/>
              <a:buNone/>
            </a:pPr>
            <a:endParaRPr sz="19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a:latin typeface="Cambria"/>
                <a:ea typeface="Cambria"/>
                <a:cs typeface="Cambria"/>
                <a:sym typeface="Cambria"/>
              </a:rPr>
              <a:t>References (Contd.)</a:t>
            </a:r>
            <a:endParaRPr>
              <a:latin typeface="Cambria"/>
              <a:ea typeface="Cambria"/>
              <a:cs typeface="Cambria"/>
              <a:sym typeface="Cambria"/>
            </a:endParaRPr>
          </a:p>
        </p:txBody>
      </p:sp>
      <p:sp>
        <p:nvSpPr>
          <p:cNvPr id="172" name="Google Shape;172;p26"/>
          <p:cNvSpPr txBox="1">
            <a:spLocks noGrp="1"/>
          </p:cNvSpPr>
          <p:nvPr>
            <p:ph type="body" idx="1"/>
          </p:nvPr>
        </p:nvSpPr>
        <p:spPr>
          <a:xfrm>
            <a:off x="812800" y="1066801"/>
            <a:ext cx="10668000" cy="4953000"/>
          </a:xfrm>
          <a:prstGeom prst="rect">
            <a:avLst/>
          </a:prstGeom>
          <a:noFill/>
          <a:ln>
            <a:noFill/>
          </a:ln>
        </p:spPr>
        <p:txBody>
          <a:bodyPr spcFirstLastPara="1" wrap="square" lIns="91425" tIns="45700" rIns="91425" bIns="45700" anchor="t" anchorCtr="0">
            <a:noAutofit/>
          </a:bodyPr>
          <a:lstStyle/>
          <a:p>
            <a:pPr marL="0" lvl="0" indent="0" algn="just" rtl="0">
              <a:lnSpc>
                <a:spcPct val="131250"/>
              </a:lnSpc>
              <a:spcBef>
                <a:spcPts val="1200"/>
              </a:spcBef>
              <a:spcAft>
                <a:spcPts val="0"/>
              </a:spcAft>
              <a:buClr>
                <a:schemeClr val="dk1"/>
              </a:buClr>
              <a:buSzPts val="1100"/>
              <a:buFont typeface="Arial"/>
              <a:buNone/>
            </a:pPr>
            <a:r>
              <a:rPr lang="en-US" sz="1900">
                <a:latin typeface="Cambria"/>
                <a:ea typeface="Cambria"/>
                <a:cs typeface="Cambria"/>
                <a:sym typeface="Cambria"/>
              </a:rPr>
              <a:t>[5] Valencia-Arias, Alejandro, Hernán Uribe-Bedoya, Juan David González-Ruiz, Gustavo Sánchez Santos, Edgard Chapoñan Ramírez, and Ezequiel Martínez Rojas. "Artificial intelligence and recommender systems in e-commerce. Trends and research agenda." </a:t>
            </a:r>
            <a:r>
              <a:rPr lang="en-US" sz="1900" i="1">
                <a:latin typeface="Cambria"/>
                <a:ea typeface="Cambria"/>
                <a:cs typeface="Cambria"/>
                <a:sym typeface="Cambria"/>
              </a:rPr>
              <a:t>Intelligent Systems with Applications</a:t>
            </a:r>
            <a:r>
              <a:rPr lang="en-US" sz="1900">
                <a:latin typeface="Cambria"/>
                <a:ea typeface="Cambria"/>
                <a:cs typeface="Cambria"/>
                <a:sym typeface="Cambria"/>
              </a:rPr>
              <a:t> 24, p.200435, Dec 2024. doi: 10.1016/j.iswa.2024.200435.  </a:t>
            </a:r>
            <a:r>
              <a:rPr lang="en-US" sz="1900" u="sng">
                <a:solidFill>
                  <a:srgbClr val="1155CC"/>
                </a:solidFill>
                <a:latin typeface="Cambria"/>
                <a:ea typeface="Cambria"/>
                <a:cs typeface="Cambria"/>
                <a:sym typeface="Cambria"/>
                <a:hlinkClick r:id="rId3">
                  <a:extLst>
                    <a:ext uri="{A12FA001-AC4F-418D-AE19-62706E023703}">
                      <ahyp:hlinkClr xmlns:ahyp="http://schemas.microsoft.com/office/drawing/2018/hyperlinkcolor" val="tx"/>
                    </a:ext>
                  </a:extLst>
                </a:hlinkClick>
              </a:rPr>
              <a:t>DOI</a:t>
            </a:r>
            <a:endParaRPr sz="19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[6] Priya , and Dr Nidhi Bhagat, “The impact of AI-powered chatbots on shopper experience in e-commerce,” </a:t>
            </a:r>
            <a:r>
              <a:rPr lang="en-US" sz="1900" i="1">
                <a:latin typeface="Cambria"/>
                <a:ea typeface="Cambria"/>
                <a:cs typeface="Cambria"/>
                <a:sym typeface="Cambria"/>
              </a:rPr>
              <a:t>International Journal of Creative Research Thoughts (IJCRT)</a:t>
            </a:r>
            <a:r>
              <a:rPr lang="en-US" sz="1900">
                <a:latin typeface="Cambria"/>
                <a:ea typeface="Cambria"/>
                <a:cs typeface="Cambria"/>
                <a:sym typeface="Cambria"/>
              </a:rPr>
              <a:t>, vol. 13, April 2025. Available:  </a:t>
            </a:r>
            <a:r>
              <a:rPr lang="en-US" sz="1900" u="sng">
                <a:solidFill>
                  <a:srgbClr val="1155CC"/>
                </a:solidFill>
                <a:latin typeface="Cambria"/>
                <a:ea typeface="Cambria"/>
                <a:cs typeface="Cambria"/>
                <a:sym typeface="Cambria"/>
                <a:hlinkClick r:id="rId4">
                  <a:extLst>
                    <a:ext uri="{A12FA001-AC4F-418D-AE19-62706E023703}">
                      <ahyp:hlinkClr xmlns:ahyp="http://schemas.microsoft.com/office/drawing/2018/hyperlinkcolor" val="tx"/>
                    </a:ext>
                  </a:extLst>
                </a:hlinkClick>
              </a:rPr>
              <a:t>Link</a:t>
            </a:r>
            <a:endParaRPr sz="1900">
              <a:latin typeface="Cambria"/>
              <a:ea typeface="Cambria"/>
              <a:cs typeface="Cambria"/>
              <a:sym typeface="Cambria"/>
            </a:endParaRPr>
          </a:p>
          <a:p>
            <a:pPr marL="0" lvl="0" indent="0" algn="just" rtl="0">
              <a:lnSpc>
                <a:spcPct val="120000"/>
              </a:lnSpc>
              <a:spcBef>
                <a:spcPts val="1200"/>
              </a:spcBef>
              <a:spcAft>
                <a:spcPts val="0"/>
              </a:spcAft>
              <a:buClr>
                <a:schemeClr val="dk1"/>
              </a:buClr>
              <a:buSzPts val="1100"/>
              <a:buFont typeface="Arial"/>
              <a:buNone/>
            </a:pPr>
            <a:r>
              <a:rPr lang="en-US" sz="1900">
                <a:solidFill>
                  <a:srgbClr val="111111"/>
                </a:solidFill>
                <a:latin typeface="Cambria"/>
                <a:ea typeface="Cambria"/>
                <a:cs typeface="Cambria"/>
                <a:sym typeface="Cambria"/>
              </a:rPr>
              <a:t>[7] Dwivedi, Rohit, Abhineet Anand, Prashant Johri, Arpit Banerji, and N.K Gaur. "Product based recommendation system on amazon data." </a:t>
            </a:r>
            <a:r>
              <a:rPr lang="en-US" sz="1900" i="1">
                <a:solidFill>
                  <a:srgbClr val="111111"/>
                </a:solidFill>
                <a:latin typeface="Cambria"/>
                <a:ea typeface="Cambria"/>
                <a:cs typeface="Cambria"/>
                <a:sym typeface="Cambria"/>
              </a:rPr>
              <a:t>Int J Creat Res Thoughts–IJCRT, June</a:t>
            </a:r>
            <a:r>
              <a:rPr lang="en-US" sz="1900">
                <a:solidFill>
                  <a:srgbClr val="111111"/>
                </a:solidFill>
                <a:latin typeface="Cambria"/>
                <a:ea typeface="Cambria"/>
                <a:cs typeface="Cambria"/>
                <a:sym typeface="Cambria"/>
              </a:rPr>
              <a:t> 2020. Available: </a:t>
            </a:r>
            <a:r>
              <a:rPr lang="en-US" sz="1900" u="sng">
                <a:solidFill>
                  <a:srgbClr val="1155CC"/>
                </a:solidFill>
                <a:latin typeface="Cambria"/>
                <a:ea typeface="Cambria"/>
                <a:cs typeface="Cambria"/>
                <a:sym typeface="Cambria"/>
                <a:hlinkClick r:id="rId5">
                  <a:extLst>
                    <a:ext uri="{A12FA001-AC4F-418D-AE19-62706E023703}">
                      <ahyp:hlinkClr xmlns:ahyp="http://schemas.microsoft.com/office/drawing/2018/hyperlinkcolor" val="tx"/>
                    </a:ext>
                  </a:extLst>
                </a:hlinkClick>
              </a:rPr>
              <a:t>Link</a:t>
            </a:r>
            <a:endParaRPr sz="1900" u="sng">
              <a:solidFill>
                <a:schemeClr val="hlink"/>
              </a:solidFill>
              <a:latin typeface="Cambria"/>
              <a:ea typeface="Cambria"/>
              <a:cs typeface="Cambria"/>
              <a:sym typeface="Cambria"/>
            </a:endParaRPr>
          </a:p>
          <a:p>
            <a:pPr marL="0" lvl="0" indent="0" algn="just" rtl="0">
              <a:lnSpc>
                <a:spcPct val="120000"/>
              </a:lnSpc>
              <a:spcBef>
                <a:spcPts val="1200"/>
              </a:spcBef>
              <a:spcAft>
                <a:spcPts val="1200"/>
              </a:spcAft>
              <a:buClr>
                <a:schemeClr val="dk1"/>
              </a:buClr>
              <a:buSzPts val="1100"/>
              <a:buFont typeface="Arial"/>
              <a:buNone/>
            </a:pPr>
            <a:r>
              <a:rPr lang="en-US" sz="1900">
                <a:latin typeface="Cambria"/>
                <a:ea typeface="Cambria"/>
                <a:cs typeface="Cambria"/>
                <a:sym typeface="Cambria"/>
              </a:rPr>
              <a:t>[8] Illescas-Manzano, María, Sergio Martínez-Puertas, Paulo Ribeiro Cardoso, and Cristina Segovia-López. "Use of Online Shop Chatbots: How Trust in Seller Moderates Brand Preference and Purchase Intention." In </a:t>
            </a:r>
            <a:r>
              <a:rPr lang="en-US" sz="1900" i="1">
                <a:latin typeface="Cambria"/>
                <a:ea typeface="Cambria"/>
                <a:cs typeface="Cambria"/>
                <a:sym typeface="Cambria"/>
              </a:rPr>
              <a:t>International Conference on Advanced Marketing Practice</a:t>
            </a:r>
            <a:r>
              <a:rPr lang="en-US" sz="1900">
                <a:latin typeface="Cambria"/>
                <a:ea typeface="Cambria"/>
                <a:cs typeface="Cambria"/>
                <a:sym typeface="Cambria"/>
              </a:rPr>
              <a:t>, pp. 151-171. Cham: Springer Nature Switzerland, Nov 2024. </a:t>
            </a:r>
            <a:r>
              <a:rPr lang="en-US" sz="1900" u="sng">
                <a:solidFill>
                  <a:srgbClr val="1155CC"/>
                </a:solidFill>
                <a:latin typeface="Cambria"/>
                <a:ea typeface="Cambria"/>
                <a:cs typeface="Cambria"/>
                <a:sym typeface="Cambria"/>
                <a:hlinkClick r:id="rId6">
                  <a:extLst>
                    <a:ext uri="{A12FA001-AC4F-418D-AE19-62706E023703}">
                      <ahyp:hlinkClr xmlns:ahyp="http://schemas.microsoft.com/office/drawing/2018/hyperlinkcolor" val="tx"/>
                    </a:ext>
                  </a:extLst>
                </a:hlinkClick>
              </a:rPr>
              <a:t>DOI</a:t>
            </a:r>
            <a:endParaRPr sz="19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4</a:t>
            </a:r>
            <a:endParaRPr>
              <a:latin typeface="Cambria"/>
              <a:ea typeface="Cambria"/>
              <a:cs typeface="Cambria"/>
              <a:sym typeface="Cambria"/>
            </a:endParaRPr>
          </a:p>
        </p:txBody>
      </p:sp>
      <p:sp>
        <p:nvSpPr>
          <p:cNvPr id="98" name="Google Shape;98;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00000"/>
              </a:lnSpc>
              <a:spcBef>
                <a:spcPts val="0"/>
              </a:spcBef>
              <a:spcAft>
                <a:spcPts val="0"/>
              </a:spcAft>
              <a:buSzPts val="2400"/>
              <a:buNone/>
            </a:pPr>
            <a:endParaRPr sz="1900" b="1">
              <a:latin typeface="Cambria"/>
              <a:ea typeface="Cambria"/>
              <a:cs typeface="Cambria"/>
              <a:sym typeface="Cambria"/>
            </a:endParaRPr>
          </a:p>
          <a:p>
            <a:pPr marL="342900" lvl="0" indent="-190500" algn="just" rtl="0">
              <a:lnSpc>
                <a:spcPct val="100000"/>
              </a:lnSpc>
              <a:spcBef>
                <a:spcPts val="0"/>
              </a:spcBef>
              <a:spcAft>
                <a:spcPts val="0"/>
              </a:spcAft>
              <a:buSzPts val="2400"/>
              <a:buNone/>
            </a:pPr>
            <a:r>
              <a:rPr lang="en-US" sz="1900" b="1">
                <a:latin typeface="Cambria"/>
                <a:ea typeface="Cambria"/>
                <a:cs typeface="Cambria"/>
                <a:sym typeface="Cambria"/>
              </a:rPr>
              <a:t>Organization: </a:t>
            </a:r>
            <a:r>
              <a:rPr lang="en-US" sz="1900">
                <a:latin typeface="Cambria"/>
                <a:ea typeface="Cambria"/>
                <a:cs typeface="Cambria"/>
                <a:sym typeface="Cambria"/>
              </a:rPr>
              <a:t>School of Computer Science and Engineering</a:t>
            </a:r>
            <a:endParaRPr sz="1900">
              <a:latin typeface="Cambria"/>
              <a:ea typeface="Cambria"/>
              <a:cs typeface="Cambria"/>
              <a:sym typeface="Cambria"/>
            </a:endParaRPr>
          </a:p>
          <a:p>
            <a:pPr marL="342900" lvl="0" indent="-190500" algn="just" rtl="0">
              <a:lnSpc>
                <a:spcPct val="100000"/>
              </a:lnSpc>
              <a:spcBef>
                <a:spcPts val="0"/>
              </a:spcBef>
              <a:spcAft>
                <a:spcPts val="0"/>
              </a:spcAft>
              <a:buSzPts val="2400"/>
              <a:buNone/>
            </a:pPr>
            <a:endParaRPr sz="1900">
              <a:latin typeface="Cambria"/>
              <a:ea typeface="Cambria"/>
              <a:cs typeface="Cambria"/>
              <a:sym typeface="Cambria"/>
            </a:endParaRPr>
          </a:p>
          <a:p>
            <a:pPr marL="342900" lvl="0" indent="-190500" algn="just" rtl="0">
              <a:lnSpc>
                <a:spcPct val="200000"/>
              </a:lnSpc>
              <a:spcBef>
                <a:spcPts val="0"/>
              </a:spcBef>
              <a:spcAft>
                <a:spcPts val="0"/>
              </a:spcAft>
              <a:buSzPts val="2400"/>
              <a:buNone/>
            </a:pPr>
            <a:r>
              <a:rPr lang="en-US" sz="1900" b="1">
                <a:latin typeface="Cambria"/>
                <a:ea typeface="Cambria"/>
                <a:cs typeface="Cambria"/>
                <a:sym typeface="Cambria"/>
              </a:rPr>
              <a:t>Category (Hardware / Software / Both) :</a:t>
            </a:r>
            <a:r>
              <a:rPr lang="en-US" sz="1900">
                <a:latin typeface="Cambria"/>
                <a:ea typeface="Cambria"/>
                <a:cs typeface="Cambria"/>
                <a:sym typeface="Cambria"/>
              </a:rPr>
              <a:t> Software</a:t>
            </a:r>
            <a:endParaRPr sz="1900">
              <a:latin typeface="Cambria"/>
              <a:ea typeface="Cambria"/>
              <a:cs typeface="Cambria"/>
              <a:sym typeface="Cambria"/>
            </a:endParaRPr>
          </a:p>
          <a:p>
            <a:pPr marL="342900" lvl="0" indent="-190500" algn="just" rtl="0">
              <a:lnSpc>
                <a:spcPct val="200000"/>
              </a:lnSpc>
              <a:spcBef>
                <a:spcPts val="0"/>
              </a:spcBef>
              <a:spcAft>
                <a:spcPts val="0"/>
              </a:spcAft>
              <a:buSzPts val="2400"/>
              <a:buNone/>
            </a:pPr>
            <a:r>
              <a:rPr lang="en-US" sz="1900" b="1">
                <a:latin typeface="Cambria"/>
                <a:ea typeface="Cambria"/>
                <a:cs typeface="Cambria"/>
                <a:sym typeface="Cambria"/>
              </a:rPr>
              <a:t>Problem Description:</a:t>
            </a:r>
            <a:endParaRPr sz="1900" b="1">
              <a:latin typeface="Cambria"/>
              <a:ea typeface="Cambria"/>
              <a:cs typeface="Cambria"/>
              <a:sym typeface="Cambria"/>
            </a:endParaRPr>
          </a:p>
          <a:p>
            <a:pPr marL="0" lvl="0" indent="0" algn="just" rtl="0">
              <a:lnSpc>
                <a:spcPct val="115000"/>
              </a:lnSpc>
              <a:spcBef>
                <a:spcPts val="0"/>
              </a:spcBef>
              <a:spcAft>
                <a:spcPts val="0"/>
              </a:spcAft>
              <a:buSzPts val="2400"/>
              <a:buNone/>
            </a:pPr>
            <a:r>
              <a:rPr lang="en-US" sz="1900">
                <a:latin typeface="Cambria"/>
                <a:ea typeface="Cambria"/>
                <a:cs typeface="Cambria"/>
                <a:sym typeface="Cambria"/>
              </a:rPr>
              <a:t>Existing e-commerce recommendation engines lack the conversational and multimodal capabilities that modern customers expect. They are typically limited to keyword searches and cannot understand natural dialogue or visual inputs like images. This results in a rigid, impersonal shopping experience that fails to capture a user's real-time needs for personalized recommendations, comparisons, and product bundles.</a:t>
            </a:r>
            <a:endParaRPr sz="19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104" name="Google Shape;104;p15"/>
          <p:cNvSpPr txBox="1">
            <a:spLocks noGrp="1"/>
          </p:cNvSpPr>
          <p:nvPr>
            <p:ph type="body" idx="1"/>
          </p:nvPr>
        </p:nvSpPr>
        <p:spPr>
          <a:xfrm>
            <a:off x="655775" y="1466275"/>
            <a:ext cx="10668000" cy="4426800"/>
          </a:xfrm>
          <a:prstGeom prst="rect">
            <a:avLst/>
          </a:prstGeom>
          <a:noFill/>
          <a:ln>
            <a:noFill/>
          </a:ln>
        </p:spPr>
        <p:txBody>
          <a:bodyPr spcFirstLastPara="1" wrap="square" lIns="91425" tIns="45700" rIns="91425" bIns="45700" anchor="t" anchorCtr="0">
            <a:noAutofit/>
          </a:bodyPr>
          <a:lstStyle/>
          <a:p>
            <a:pPr marL="495300" lvl="0" indent="-311150" algn="just" rtl="0">
              <a:lnSpc>
                <a:spcPct val="200000"/>
              </a:lnSpc>
              <a:spcBef>
                <a:spcPts val="0"/>
              </a:spcBef>
              <a:spcAft>
                <a:spcPts val="0"/>
              </a:spcAft>
              <a:buSzPts val="1900"/>
              <a:buFont typeface="Cambria"/>
              <a:buChar char="•"/>
            </a:pPr>
            <a:r>
              <a:rPr lang="en-US" sz="1900">
                <a:latin typeface="Cambria"/>
                <a:ea typeface="Cambria"/>
                <a:cs typeface="Cambria"/>
                <a:sym typeface="Cambria"/>
              </a:rPr>
              <a:t>Problem Statement</a:t>
            </a:r>
            <a:endParaRPr sz="1900">
              <a:latin typeface="Cambria"/>
              <a:ea typeface="Cambria"/>
              <a:cs typeface="Cambria"/>
              <a:sym typeface="Cambria"/>
            </a:endParaRPr>
          </a:p>
          <a:p>
            <a:pPr marL="495300" lvl="0" indent="-311150" algn="just" rtl="0">
              <a:lnSpc>
                <a:spcPct val="200000"/>
              </a:lnSpc>
              <a:spcBef>
                <a:spcPts val="0"/>
              </a:spcBef>
              <a:spcAft>
                <a:spcPts val="0"/>
              </a:spcAft>
              <a:buSzPts val="1900"/>
              <a:buFont typeface="Cambria"/>
              <a:buChar char="•"/>
            </a:pPr>
            <a:r>
              <a:rPr lang="en-US" sz="1900">
                <a:latin typeface="Cambria"/>
                <a:ea typeface="Cambria"/>
                <a:cs typeface="Cambria"/>
                <a:sym typeface="Cambria"/>
              </a:rPr>
              <a:t>Objectives</a:t>
            </a:r>
            <a:endParaRPr sz="1900">
              <a:latin typeface="Cambria"/>
              <a:ea typeface="Cambria"/>
              <a:cs typeface="Cambria"/>
              <a:sym typeface="Cambria"/>
            </a:endParaRPr>
          </a:p>
          <a:p>
            <a:pPr marL="495300" lvl="0" indent="-311150" algn="just" rtl="0">
              <a:lnSpc>
                <a:spcPct val="200000"/>
              </a:lnSpc>
              <a:spcBef>
                <a:spcPts val="0"/>
              </a:spcBef>
              <a:spcAft>
                <a:spcPts val="0"/>
              </a:spcAft>
              <a:buSzPts val="1900"/>
              <a:buFont typeface="Cambria"/>
              <a:buChar char="•"/>
            </a:pPr>
            <a:r>
              <a:rPr lang="en-US" sz="1900">
                <a:latin typeface="Cambria"/>
                <a:ea typeface="Cambria"/>
                <a:cs typeface="Cambria"/>
                <a:sym typeface="Cambria"/>
              </a:rPr>
              <a:t>Background and Related work for title Selection</a:t>
            </a:r>
            <a:endParaRPr sz="1900">
              <a:latin typeface="Cambria"/>
              <a:ea typeface="Cambria"/>
              <a:cs typeface="Cambria"/>
              <a:sym typeface="Cambria"/>
            </a:endParaRPr>
          </a:p>
          <a:p>
            <a:pPr marL="495300" lvl="0" indent="-311150" algn="just" rtl="0">
              <a:lnSpc>
                <a:spcPct val="200000"/>
              </a:lnSpc>
              <a:spcBef>
                <a:spcPts val="0"/>
              </a:spcBef>
              <a:spcAft>
                <a:spcPts val="0"/>
              </a:spcAft>
              <a:buSzPts val="1900"/>
              <a:buFont typeface="Cambria"/>
              <a:buChar char="•"/>
            </a:pPr>
            <a:r>
              <a:rPr lang="en-US" sz="1900">
                <a:latin typeface="Cambria"/>
                <a:ea typeface="Cambria"/>
                <a:cs typeface="Cambria"/>
                <a:sym typeface="Cambria"/>
              </a:rPr>
              <a:t>Analysis of Problem Statement</a:t>
            </a:r>
            <a:endParaRPr sz="1900">
              <a:latin typeface="Cambria"/>
              <a:ea typeface="Cambria"/>
              <a:cs typeface="Cambria"/>
              <a:sym typeface="Cambria"/>
            </a:endParaRPr>
          </a:p>
          <a:p>
            <a:pPr marL="495300" lvl="0" indent="-311150" algn="just" rtl="0">
              <a:lnSpc>
                <a:spcPct val="200000"/>
              </a:lnSpc>
              <a:spcBef>
                <a:spcPts val="0"/>
              </a:spcBef>
              <a:spcAft>
                <a:spcPts val="0"/>
              </a:spcAft>
              <a:buSzPts val="1900"/>
              <a:buFont typeface="Cambria"/>
              <a:buChar char="•"/>
            </a:pPr>
            <a:r>
              <a:rPr lang="en-US" sz="1900">
                <a:latin typeface="Cambria"/>
                <a:ea typeface="Cambria"/>
                <a:cs typeface="Cambria"/>
                <a:sym typeface="Cambria"/>
              </a:rPr>
              <a:t>Innovation or Novel Contributions</a:t>
            </a:r>
            <a:endParaRPr sz="1900">
              <a:latin typeface="Cambria"/>
              <a:ea typeface="Cambria"/>
              <a:cs typeface="Cambria"/>
              <a:sym typeface="Cambria"/>
            </a:endParaRPr>
          </a:p>
          <a:p>
            <a:pPr marL="495300" lvl="0" indent="-311150" algn="just" rtl="0">
              <a:lnSpc>
                <a:spcPct val="200000"/>
              </a:lnSpc>
              <a:spcBef>
                <a:spcPts val="0"/>
              </a:spcBef>
              <a:spcAft>
                <a:spcPts val="0"/>
              </a:spcAft>
              <a:buSzPts val="1900"/>
              <a:buFont typeface="Cambria"/>
              <a:buChar char="•"/>
            </a:pPr>
            <a:r>
              <a:rPr lang="en-US" sz="1900">
                <a:latin typeface="Cambria"/>
                <a:ea typeface="Cambria"/>
                <a:cs typeface="Cambria"/>
                <a:sym typeface="Cambria"/>
              </a:rPr>
              <a:t>Git-hub Link</a:t>
            </a:r>
            <a:endParaRPr sz="1900">
              <a:latin typeface="Cambria"/>
              <a:ea typeface="Cambria"/>
              <a:cs typeface="Cambria"/>
              <a:sym typeface="Cambria"/>
            </a:endParaRPr>
          </a:p>
          <a:p>
            <a:pPr marL="495300" lvl="0" indent="-311150" algn="just" rtl="0">
              <a:lnSpc>
                <a:spcPct val="200000"/>
              </a:lnSpc>
              <a:spcBef>
                <a:spcPts val="0"/>
              </a:spcBef>
              <a:spcAft>
                <a:spcPts val="0"/>
              </a:spcAft>
              <a:buClr>
                <a:schemeClr val="dk1"/>
              </a:buClr>
              <a:buSzPts val="1900"/>
              <a:buFont typeface="Cambria"/>
              <a:buChar char="•"/>
            </a:pPr>
            <a:r>
              <a:rPr lang="en-US" sz="1900">
                <a:latin typeface="Cambria"/>
                <a:ea typeface="Cambria"/>
                <a:cs typeface="Cambria"/>
                <a:sym typeface="Cambria"/>
              </a:rPr>
              <a:t>Timeline of the Project</a:t>
            </a:r>
            <a:endParaRPr sz="1900">
              <a:latin typeface="Cambria"/>
              <a:ea typeface="Cambria"/>
              <a:cs typeface="Cambria"/>
              <a:sym typeface="Cambria"/>
            </a:endParaRPr>
          </a:p>
          <a:p>
            <a:pPr marL="495300" lvl="0" indent="-311150" algn="just" rtl="0">
              <a:lnSpc>
                <a:spcPct val="200000"/>
              </a:lnSpc>
              <a:spcBef>
                <a:spcPts val="0"/>
              </a:spcBef>
              <a:spcAft>
                <a:spcPts val="0"/>
              </a:spcAft>
              <a:buClr>
                <a:schemeClr val="dk1"/>
              </a:buClr>
              <a:buSzPts val="1900"/>
              <a:buFont typeface="Cambria"/>
              <a:buChar char="•"/>
            </a:pPr>
            <a:r>
              <a:rPr lang="en-US" sz="1900">
                <a:latin typeface="Cambria"/>
                <a:ea typeface="Cambria"/>
                <a:cs typeface="Cambria"/>
                <a:sym typeface="Cambria"/>
              </a:rPr>
              <a:t>References</a:t>
            </a:r>
            <a:endParaRPr sz="19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just" rtl="0">
              <a:lnSpc>
                <a:spcPct val="200000"/>
              </a:lnSpc>
              <a:spcBef>
                <a:spcPts val="0"/>
              </a:spcBef>
              <a:spcAft>
                <a:spcPts val="0"/>
              </a:spcAft>
              <a:buNone/>
            </a:pPr>
            <a:r>
              <a:rPr lang="en-US">
                <a:solidFill>
                  <a:schemeClr val="dk2"/>
                </a:solidFill>
                <a:latin typeface="Cambria"/>
                <a:ea typeface="Cambria"/>
                <a:cs typeface="Cambria"/>
                <a:sym typeface="Cambria"/>
              </a:rPr>
              <a:t>Problem Statement</a:t>
            </a:r>
            <a:endParaRPr>
              <a:solidFill>
                <a:schemeClr val="dk2"/>
              </a:solidFill>
              <a:latin typeface="Cambria"/>
              <a:ea typeface="Cambria"/>
              <a:cs typeface="Cambria"/>
              <a:sym typeface="Cambria"/>
            </a:endParaRPr>
          </a:p>
        </p:txBody>
      </p:sp>
      <p:sp>
        <p:nvSpPr>
          <p:cNvPr id="110" name="Google Shape;110;p16"/>
          <p:cNvSpPr txBox="1">
            <a:spLocks noGrp="1"/>
          </p:cNvSpPr>
          <p:nvPr>
            <p:ph type="body" idx="1"/>
          </p:nvPr>
        </p:nvSpPr>
        <p:spPr>
          <a:xfrm>
            <a:off x="812800" y="1748325"/>
            <a:ext cx="10668000" cy="4347600"/>
          </a:xfrm>
          <a:prstGeom prst="rect">
            <a:avLst/>
          </a:prstGeom>
        </p:spPr>
        <p:txBody>
          <a:bodyPr spcFirstLastPara="1" wrap="square" lIns="91425" tIns="45700" rIns="91425" bIns="45700" anchor="t" anchorCtr="0">
            <a:normAutofit/>
          </a:bodyPr>
          <a:lstStyle/>
          <a:p>
            <a:pPr marL="457200" lvl="0" indent="-349250" algn="just" rtl="0">
              <a:spcBef>
                <a:spcPts val="480"/>
              </a:spcBef>
              <a:spcAft>
                <a:spcPts val="0"/>
              </a:spcAft>
              <a:buSzPts val="1900"/>
              <a:buFont typeface="Cambria"/>
              <a:buChar char="•"/>
            </a:pPr>
            <a:r>
              <a:rPr lang="en-US" sz="1900">
                <a:latin typeface="Cambria"/>
                <a:ea typeface="Cambria"/>
                <a:cs typeface="Cambria"/>
                <a:sym typeface="Cambria"/>
              </a:rPr>
              <a:t>Existing e-commerce recommendation systems are often impersonal and rigid, relying on historical data and predefined filters.</a:t>
            </a:r>
            <a:endParaRPr sz="1900">
              <a:latin typeface="Cambria"/>
              <a:ea typeface="Cambria"/>
              <a:cs typeface="Cambria"/>
              <a:sym typeface="Cambria"/>
            </a:endParaRPr>
          </a:p>
          <a:p>
            <a:pPr marL="457200" lvl="0" indent="0" algn="just" rtl="0">
              <a:spcBef>
                <a:spcPts val="480"/>
              </a:spcBef>
              <a:spcAft>
                <a:spcPts val="0"/>
              </a:spcAft>
              <a:buNone/>
            </a:pPr>
            <a:endParaRPr sz="1900">
              <a:latin typeface="Cambria"/>
              <a:ea typeface="Cambria"/>
              <a:cs typeface="Cambria"/>
              <a:sym typeface="Cambria"/>
            </a:endParaRPr>
          </a:p>
          <a:p>
            <a:pPr marL="457200" lvl="0" indent="-349250" algn="just" rtl="0">
              <a:spcBef>
                <a:spcPts val="480"/>
              </a:spcBef>
              <a:spcAft>
                <a:spcPts val="0"/>
              </a:spcAft>
              <a:buSzPts val="1900"/>
              <a:buFont typeface="Cambria"/>
              <a:buChar char="•"/>
            </a:pPr>
            <a:r>
              <a:rPr lang="en-US" sz="1900">
                <a:latin typeface="Cambria"/>
                <a:ea typeface="Cambria"/>
                <a:cs typeface="Cambria"/>
                <a:sym typeface="Cambria"/>
              </a:rPr>
              <a:t>They lack the ability to engage in natural, human-like conversations, leading to a disconnected user experience.</a:t>
            </a:r>
            <a:endParaRPr sz="1900">
              <a:latin typeface="Cambria"/>
              <a:ea typeface="Cambria"/>
              <a:cs typeface="Cambria"/>
              <a:sym typeface="Cambria"/>
            </a:endParaRPr>
          </a:p>
          <a:p>
            <a:pPr marL="457200" lvl="0" indent="0" algn="just" rtl="0">
              <a:spcBef>
                <a:spcPts val="480"/>
              </a:spcBef>
              <a:spcAft>
                <a:spcPts val="0"/>
              </a:spcAft>
              <a:buNone/>
            </a:pPr>
            <a:endParaRPr sz="1900">
              <a:latin typeface="Cambria"/>
              <a:ea typeface="Cambria"/>
              <a:cs typeface="Cambria"/>
              <a:sym typeface="Cambria"/>
            </a:endParaRPr>
          </a:p>
          <a:p>
            <a:pPr marL="457200" lvl="0" indent="-349250" algn="just" rtl="0">
              <a:spcBef>
                <a:spcPts val="480"/>
              </a:spcBef>
              <a:spcAft>
                <a:spcPts val="0"/>
              </a:spcAft>
              <a:buSzPts val="1900"/>
              <a:buFont typeface="Cambria"/>
              <a:buChar char="•"/>
            </a:pPr>
            <a:r>
              <a:rPr lang="en-US" sz="1900">
                <a:latin typeface="Cambria"/>
                <a:ea typeface="Cambria"/>
                <a:cs typeface="Cambria"/>
                <a:sym typeface="Cambria"/>
              </a:rPr>
              <a:t>Current systems are primarily text-based, failing to leverage visual input (images) from users, which limits the scope and accuracy of product discovery.</a:t>
            </a:r>
            <a:endParaRPr sz="19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just" rtl="0">
              <a:lnSpc>
                <a:spcPct val="200000"/>
              </a:lnSpc>
              <a:spcBef>
                <a:spcPts val="0"/>
              </a:spcBef>
              <a:spcAft>
                <a:spcPts val="0"/>
              </a:spcAft>
              <a:buNone/>
            </a:pPr>
            <a:r>
              <a:rPr lang="en-US">
                <a:solidFill>
                  <a:schemeClr val="dk2"/>
                </a:solidFill>
                <a:latin typeface="Cambria"/>
                <a:ea typeface="Cambria"/>
                <a:cs typeface="Cambria"/>
                <a:sym typeface="Cambria"/>
              </a:rPr>
              <a:t>Objectives</a:t>
            </a:r>
            <a:endParaRPr>
              <a:solidFill>
                <a:schemeClr val="dk2"/>
              </a:solidFill>
              <a:latin typeface="Cambria"/>
              <a:ea typeface="Cambria"/>
              <a:cs typeface="Cambria"/>
              <a:sym typeface="Cambria"/>
            </a:endParaRPr>
          </a:p>
        </p:txBody>
      </p:sp>
      <p:sp>
        <p:nvSpPr>
          <p:cNvPr id="116" name="Google Shape;116;p17"/>
          <p:cNvSpPr txBox="1">
            <a:spLocks noGrp="1"/>
          </p:cNvSpPr>
          <p:nvPr>
            <p:ph type="body" idx="1"/>
          </p:nvPr>
        </p:nvSpPr>
        <p:spPr>
          <a:xfrm>
            <a:off x="812800" y="1118075"/>
            <a:ext cx="10668000" cy="4977900"/>
          </a:xfrm>
          <a:prstGeom prst="rect">
            <a:avLst/>
          </a:prstGeom>
        </p:spPr>
        <p:txBody>
          <a:bodyPr spcFirstLastPara="1" wrap="square" lIns="91425" tIns="45700" rIns="91425" bIns="45700" anchor="ctr" anchorCtr="0">
            <a:normAutofit/>
          </a:bodyPr>
          <a:lstStyle/>
          <a:p>
            <a:pPr marL="457200" lvl="0" indent="-349250" algn="just" rtl="0">
              <a:spcBef>
                <a:spcPts val="480"/>
              </a:spcBef>
              <a:spcAft>
                <a:spcPts val="0"/>
              </a:spcAft>
              <a:buSzPts val="1900"/>
              <a:buFont typeface="Cambria"/>
              <a:buChar char="•"/>
            </a:pPr>
            <a:r>
              <a:rPr lang="en-US" sz="1900">
                <a:latin typeface="Cambria"/>
                <a:ea typeface="Cambria"/>
                <a:cs typeface="Cambria"/>
                <a:sym typeface="Cambria"/>
              </a:rPr>
              <a:t>To design a multimodal AI shopping assistant that understands both text and image-based queries for product recommendations.</a:t>
            </a:r>
            <a:endParaRPr sz="1900">
              <a:latin typeface="Cambria"/>
              <a:ea typeface="Cambria"/>
              <a:cs typeface="Cambria"/>
              <a:sym typeface="Cambria"/>
            </a:endParaRPr>
          </a:p>
          <a:p>
            <a:pPr marL="457200" lvl="0" indent="0" algn="just" rtl="0">
              <a:spcBef>
                <a:spcPts val="480"/>
              </a:spcBef>
              <a:spcAft>
                <a:spcPts val="0"/>
              </a:spcAft>
              <a:buNone/>
            </a:pPr>
            <a:endParaRPr sz="1900">
              <a:latin typeface="Cambria"/>
              <a:ea typeface="Cambria"/>
              <a:cs typeface="Cambria"/>
              <a:sym typeface="Cambria"/>
            </a:endParaRPr>
          </a:p>
          <a:p>
            <a:pPr marL="457200" lvl="0" indent="-349250" algn="just" rtl="0">
              <a:spcBef>
                <a:spcPts val="480"/>
              </a:spcBef>
              <a:spcAft>
                <a:spcPts val="0"/>
              </a:spcAft>
              <a:buSzPts val="1900"/>
              <a:buFont typeface="Cambria"/>
              <a:buChar char="•"/>
            </a:pPr>
            <a:r>
              <a:rPr lang="en-US" sz="1900">
                <a:latin typeface="Cambria"/>
                <a:ea typeface="Cambria"/>
                <a:cs typeface="Cambria"/>
                <a:sym typeface="Cambria"/>
              </a:rPr>
              <a:t>To develop a conversational chatbot that provides an interactive, human-like dialogue for recommendations, comparisons, and bundle suggestions.</a:t>
            </a:r>
            <a:endParaRPr sz="1900">
              <a:latin typeface="Cambria"/>
              <a:ea typeface="Cambria"/>
              <a:cs typeface="Cambria"/>
              <a:sym typeface="Cambria"/>
            </a:endParaRPr>
          </a:p>
          <a:p>
            <a:pPr marL="457200" lvl="0" indent="0" algn="just" rtl="0">
              <a:spcBef>
                <a:spcPts val="480"/>
              </a:spcBef>
              <a:spcAft>
                <a:spcPts val="0"/>
              </a:spcAft>
              <a:buNone/>
            </a:pPr>
            <a:endParaRPr sz="1900">
              <a:latin typeface="Cambria"/>
              <a:ea typeface="Cambria"/>
              <a:cs typeface="Cambria"/>
              <a:sym typeface="Cambria"/>
            </a:endParaRPr>
          </a:p>
          <a:p>
            <a:pPr marL="457200" lvl="0" indent="-349250" algn="just" rtl="0">
              <a:spcBef>
                <a:spcPts val="480"/>
              </a:spcBef>
              <a:spcAft>
                <a:spcPts val="0"/>
              </a:spcAft>
              <a:buSzPts val="1900"/>
              <a:buFont typeface="Cambria"/>
              <a:buChar char="•"/>
            </a:pPr>
            <a:r>
              <a:rPr lang="en-US" sz="1900">
                <a:latin typeface="Cambria"/>
                <a:ea typeface="Cambria"/>
                <a:cs typeface="Cambria"/>
                <a:sym typeface="Cambria"/>
              </a:rPr>
              <a:t>To create a system architecture that integrates advanced AI models (like CLIP and Sentence-BERT) for high-accuracy semantic and visual search.</a:t>
            </a:r>
            <a:endParaRPr sz="1900">
              <a:latin typeface="Cambria"/>
              <a:ea typeface="Cambria"/>
              <a:cs typeface="Cambria"/>
              <a:sym typeface="Cambria"/>
            </a:endParaRPr>
          </a:p>
          <a:p>
            <a:pPr marL="457200" lvl="0" indent="0" algn="just" rtl="0">
              <a:spcBef>
                <a:spcPts val="480"/>
              </a:spcBef>
              <a:spcAft>
                <a:spcPts val="0"/>
              </a:spcAft>
              <a:buNone/>
            </a:pPr>
            <a:endParaRPr sz="1900">
              <a:latin typeface="Cambria"/>
              <a:ea typeface="Cambria"/>
              <a:cs typeface="Cambria"/>
              <a:sym typeface="Cambria"/>
            </a:endParaRPr>
          </a:p>
          <a:p>
            <a:pPr marL="457200" lvl="0" indent="-349250" algn="just" rtl="0">
              <a:spcBef>
                <a:spcPts val="480"/>
              </a:spcBef>
              <a:spcAft>
                <a:spcPts val="0"/>
              </a:spcAft>
              <a:buSzPts val="1900"/>
              <a:buFont typeface="Cambria"/>
              <a:buChar char="•"/>
            </a:pPr>
            <a:r>
              <a:rPr lang="en-US" sz="1900">
                <a:latin typeface="Cambria"/>
                <a:ea typeface="Cambria"/>
                <a:cs typeface="Cambria"/>
                <a:sym typeface="Cambria"/>
              </a:rPr>
              <a:t>To build a seamless and engaging user interface using a modern tech stack (React, FastAPI) that enhances user trust and satisfaction.</a:t>
            </a:r>
            <a:endParaRPr sz="1900">
              <a:latin typeface="Cambria"/>
              <a:ea typeface="Cambria"/>
              <a:cs typeface="Cambria"/>
              <a:sym typeface="Cambria"/>
            </a:endParaRPr>
          </a:p>
          <a:p>
            <a:pPr marL="457200" lvl="0" indent="0" algn="just" rtl="0">
              <a:spcBef>
                <a:spcPts val="480"/>
              </a:spcBef>
              <a:spcAft>
                <a:spcPts val="0"/>
              </a:spcAft>
              <a:buNone/>
            </a:pPr>
            <a:endParaRPr sz="19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just" rtl="0">
              <a:lnSpc>
                <a:spcPct val="200000"/>
              </a:lnSpc>
              <a:spcBef>
                <a:spcPts val="0"/>
              </a:spcBef>
              <a:spcAft>
                <a:spcPts val="0"/>
              </a:spcAft>
              <a:buNone/>
            </a:pPr>
            <a:r>
              <a:rPr lang="en-US">
                <a:solidFill>
                  <a:schemeClr val="dk2"/>
                </a:solidFill>
                <a:latin typeface="Cambria"/>
                <a:ea typeface="Cambria"/>
                <a:cs typeface="Cambria"/>
                <a:sym typeface="Cambria"/>
              </a:rPr>
              <a:t>Background and Related work for title Selection</a:t>
            </a:r>
            <a:endParaRPr>
              <a:solidFill>
                <a:schemeClr val="dk2"/>
              </a:solidFill>
              <a:latin typeface="Cambria"/>
              <a:ea typeface="Cambria"/>
              <a:cs typeface="Cambria"/>
              <a:sym typeface="Cambria"/>
            </a:endParaRPr>
          </a:p>
        </p:txBody>
      </p:sp>
      <p:sp>
        <p:nvSpPr>
          <p:cNvPr id="122" name="Google Shape;122;p18"/>
          <p:cNvSpPr txBox="1">
            <a:spLocks noGrp="1"/>
          </p:cNvSpPr>
          <p:nvPr>
            <p:ph type="body" idx="1"/>
          </p:nvPr>
        </p:nvSpPr>
        <p:spPr>
          <a:xfrm>
            <a:off x="430850" y="1064675"/>
            <a:ext cx="11419200" cy="5031300"/>
          </a:xfrm>
          <a:prstGeom prst="rect">
            <a:avLst/>
          </a:prstGeom>
        </p:spPr>
        <p:txBody>
          <a:bodyPr spcFirstLastPara="1" wrap="square" lIns="91425" tIns="45700" rIns="91425" bIns="45700" anchor="ctr" anchorCtr="0">
            <a:noAutofit/>
          </a:bodyPr>
          <a:lstStyle/>
          <a:p>
            <a:pPr marL="0" lvl="0" indent="0" algn="just" rtl="0">
              <a:spcBef>
                <a:spcPts val="480"/>
              </a:spcBef>
              <a:spcAft>
                <a:spcPts val="0"/>
              </a:spcAft>
              <a:buClr>
                <a:schemeClr val="dk1"/>
              </a:buClr>
              <a:buSzPts val="1100"/>
              <a:buFont typeface="Arial"/>
              <a:buNone/>
            </a:pPr>
            <a:r>
              <a:rPr lang="en-US" sz="1900" b="1">
                <a:latin typeface="Cambria"/>
                <a:ea typeface="Cambria"/>
                <a:cs typeface="Cambria"/>
                <a:sym typeface="Cambria"/>
              </a:rPr>
              <a:t>Conversational Commerce:</a:t>
            </a:r>
            <a:r>
              <a:rPr lang="en-US" sz="1900">
                <a:latin typeface="Cambria"/>
                <a:ea typeface="Cambria"/>
                <a:cs typeface="Cambria"/>
                <a:sym typeface="Cambria"/>
              </a:rPr>
              <a:t> Research shows that human-like traits in chatbots, such as empathy and social presence, significantly increase user trust and adoption (Sidlauskiene et al., 2023). This forms the basis for our conversational approach.</a:t>
            </a:r>
            <a:endParaRPr sz="1900">
              <a:latin typeface="Cambria"/>
              <a:ea typeface="Cambria"/>
              <a:cs typeface="Cambria"/>
              <a:sym typeface="Cambria"/>
            </a:endParaRPr>
          </a:p>
          <a:p>
            <a:pPr marL="0" lvl="0" indent="0" algn="just" rtl="0">
              <a:spcBef>
                <a:spcPts val="480"/>
              </a:spcBef>
              <a:spcAft>
                <a:spcPts val="0"/>
              </a:spcAft>
              <a:buClr>
                <a:schemeClr val="dk1"/>
              </a:buClr>
              <a:buSzPts val="1100"/>
              <a:buFont typeface="Arial"/>
              <a:buNone/>
            </a:pPr>
            <a:r>
              <a:rPr lang="en-US" sz="1900" b="1">
                <a:latin typeface="Cambria"/>
                <a:ea typeface="Cambria"/>
                <a:cs typeface="Cambria"/>
                <a:sym typeface="Cambria"/>
              </a:rPr>
              <a:t>Recommendation Systems:</a:t>
            </a:r>
            <a:r>
              <a:rPr lang="en-US" sz="1900">
                <a:latin typeface="Cambria"/>
                <a:ea typeface="Cambria"/>
                <a:cs typeface="Cambria"/>
                <a:sym typeface="Cambria"/>
              </a:rPr>
              <a:t> Traditional e-commerce platforms (e.g., Amazon) heavily rely on collaborative and content-based filtering. While effective, these methods are not interactive and often feel like a "black box" to users.</a:t>
            </a:r>
            <a:endParaRPr sz="1900">
              <a:latin typeface="Cambria"/>
              <a:ea typeface="Cambria"/>
              <a:cs typeface="Cambria"/>
              <a:sym typeface="Cambria"/>
            </a:endParaRPr>
          </a:p>
          <a:p>
            <a:pPr marL="0" lvl="0" indent="0" algn="just" rtl="0">
              <a:spcBef>
                <a:spcPts val="480"/>
              </a:spcBef>
              <a:spcAft>
                <a:spcPts val="0"/>
              </a:spcAft>
              <a:buClr>
                <a:schemeClr val="dk1"/>
              </a:buClr>
              <a:buSzPts val="1100"/>
              <a:buFont typeface="Arial"/>
              <a:buNone/>
            </a:pPr>
            <a:r>
              <a:rPr lang="en-US" sz="1900" b="1">
                <a:latin typeface="Cambria"/>
                <a:ea typeface="Cambria"/>
                <a:cs typeface="Cambria"/>
                <a:sym typeface="Cambria"/>
              </a:rPr>
              <a:t>Gaps in Existing Models:</a:t>
            </a:r>
            <a:endParaRPr sz="1900" b="1">
              <a:latin typeface="Cambria"/>
              <a:ea typeface="Cambria"/>
              <a:cs typeface="Cambria"/>
              <a:sym typeface="Cambria"/>
            </a:endParaRPr>
          </a:p>
          <a:p>
            <a:pPr marL="457200" lvl="0" indent="-349250" algn="just" rtl="0">
              <a:lnSpc>
                <a:spcPct val="115000"/>
              </a:lnSpc>
              <a:spcBef>
                <a:spcPts val="1200"/>
              </a:spcBef>
              <a:spcAft>
                <a:spcPts val="0"/>
              </a:spcAft>
              <a:buSzPts val="1900"/>
              <a:buFont typeface="Cambria"/>
              <a:buChar char="●"/>
            </a:pPr>
            <a:r>
              <a:rPr lang="en-US" sz="1900">
                <a:latin typeface="Cambria"/>
                <a:ea typeface="Cambria"/>
                <a:cs typeface="Cambria"/>
                <a:sym typeface="Cambria"/>
              </a:rPr>
              <a:t>Most current chatbots in e-commerce lack multimodal capabilities; they cannot process user-uploaded images for search.</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Font typeface="Cambria"/>
              <a:buChar char="●"/>
            </a:pPr>
            <a:r>
              <a:rPr lang="en-US" sz="1900">
                <a:latin typeface="Cambria"/>
                <a:ea typeface="Cambria"/>
                <a:cs typeface="Cambria"/>
                <a:sym typeface="Cambria"/>
              </a:rPr>
              <a:t>There is a need for systems that can handle complex, conversational queries rather than simple keywords.</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Font typeface="Cambria"/>
              <a:buChar char="●"/>
            </a:pPr>
            <a:r>
              <a:rPr lang="en-US" sz="1900">
                <a:latin typeface="Cambria"/>
                <a:ea typeface="Cambria"/>
                <a:cs typeface="Cambria"/>
                <a:sym typeface="Cambria"/>
              </a:rPr>
              <a:t>Few systems focus on explainable recommendations (i.e., telling the user </a:t>
            </a:r>
            <a:r>
              <a:rPr lang="en-US" sz="1900" i="1">
                <a:latin typeface="Cambria"/>
                <a:ea typeface="Cambria"/>
                <a:cs typeface="Cambria"/>
                <a:sym typeface="Cambria"/>
              </a:rPr>
              <a:t>why</a:t>
            </a:r>
            <a:r>
              <a:rPr lang="en-US" sz="1900">
                <a:latin typeface="Cambria"/>
                <a:ea typeface="Cambria"/>
                <a:cs typeface="Cambria"/>
                <a:sym typeface="Cambria"/>
              </a:rPr>
              <a:t> an item is recommended), which is a key factor in building trust.</a:t>
            </a:r>
            <a:endParaRPr sz="1900">
              <a:latin typeface="Cambria"/>
              <a:ea typeface="Cambria"/>
              <a:cs typeface="Cambria"/>
              <a:sym typeface="Cambria"/>
            </a:endParaRPr>
          </a:p>
          <a:p>
            <a:pPr marL="0" lvl="0" indent="0" algn="just" rtl="0">
              <a:lnSpc>
                <a:spcPct val="115000"/>
              </a:lnSpc>
              <a:spcBef>
                <a:spcPts val="1200"/>
              </a:spcBef>
              <a:spcAft>
                <a:spcPts val="0"/>
              </a:spcAft>
              <a:buNone/>
            </a:pPr>
            <a:r>
              <a:rPr lang="en-US" sz="1900" b="1">
                <a:latin typeface="Cambria"/>
                <a:ea typeface="Cambria"/>
                <a:cs typeface="Cambria"/>
                <a:sym typeface="Cambria"/>
              </a:rPr>
              <a:t>Emerging AI Techniques:</a:t>
            </a:r>
            <a:r>
              <a:rPr lang="en-US" sz="1900">
                <a:latin typeface="Cambria"/>
                <a:ea typeface="Cambria"/>
                <a:cs typeface="Cambria"/>
                <a:sym typeface="Cambria"/>
              </a:rPr>
              <a:t> Recent advancements in models like CLIP (for aligning images and text) and LLMs (like LLaMA) make it feasible to build a system that addresses these gaps effectively.</a:t>
            </a:r>
            <a:endParaRPr sz="19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8" name="Google Shape;128;p19"/>
          <p:cNvSpPr txBox="1">
            <a:spLocks noGrp="1"/>
          </p:cNvSpPr>
          <p:nvPr>
            <p:ph type="body" idx="1"/>
          </p:nvPr>
        </p:nvSpPr>
        <p:spPr>
          <a:xfrm>
            <a:off x="398800" y="1143000"/>
            <a:ext cx="113232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115000"/>
              </a:lnSpc>
              <a:spcBef>
                <a:spcPts val="0"/>
              </a:spcBef>
              <a:spcAft>
                <a:spcPts val="0"/>
              </a:spcAft>
              <a:buClr>
                <a:schemeClr val="dk1"/>
              </a:buClr>
              <a:buSzPts val="1100"/>
              <a:buFont typeface="Arial"/>
              <a:buNone/>
            </a:pPr>
            <a:r>
              <a:rPr lang="en-US" sz="1900" b="1">
                <a:latin typeface="Cambria"/>
                <a:ea typeface="Cambria"/>
                <a:cs typeface="Cambria"/>
                <a:sym typeface="Cambria"/>
              </a:rPr>
              <a:t>Input Analysis:</a:t>
            </a:r>
            <a:r>
              <a:rPr lang="en-US" sz="1900">
                <a:latin typeface="Cambria"/>
                <a:ea typeface="Cambria"/>
                <a:cs typeface="Cambria"/>
                <a:sym typeface="Cambria"/>
              </a:rPr>
              <a:t> The system must process two distinct types of input:</a:t>
            </a:r>
            <a:endParaRPr sz="1900">
              <a:latin typeface="Cambria"/>
              <a:ea typeface="Cambria"/>
              <a:cs typeface="Cambria"/>
              <a:sym typeface="Cambria"/>
            </a:endParaRPr>
          </a:p>
          <a:p>
            <a:pPr marL="457200" lvl="0" indent="-349250" algn="just" rtl="0">
              <a:lnSpc>
                <a:spcPct val="115000"/>
              </a:lnSpc>
              <a:spcBef>
                <a:spcPts val="1200"/>
              </a:spcBef>
              <a:spcAft>
                <a:spcPts val="0"/>
              </a:spcAft>
              <a:buSzPts val="1900"/>
              <a:buChar char="●"/>
            </a:pPr>
            <a:r>
              <a:rPr lang="en-US" sz="1900" b="1">
                <a:latin typeface="Cambria"/>
                <a:ea typeface="Cambria"/>
                <a:cs typeface="Cambria"/>
                <a:sym typeface="Cambria"/>
              </a:rPr>
              <a:t>Textual Data:</a:t>
            </a:r>
            <a:r>
              <a:rPr lang="en-US" sz="1900">
                <a:latin typeface="Cambria"/>
                <a:ea typeface="Cambria"/>
                <a:cs typeface="Cambria"/>
                <a:sym typeface="Cambria"/>
              </a:rPr>
              <a:t> Natural language queries, conversational phrases, and specific product attributes.</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b="1">
                <a:latin typeface="Cambria"/>
                <a:ea typeface="Cambria"/>
                <a:cs typeface="Cambria"/>
                <a:sym typeface="Cambria"/>
              </a:rPr>
              <a:t>Visual Data:</a:t>
            </a:r>
            <a:r>
              <a:rPr lang="en-US" sz="1900">
                <a:latin typeface="Cambria"/>
                <a:ea typeface="Cambria"/>
                <a:cs typeface="Cambria"/>
                <a:sym typeface="Cambria"/>
              </a:rPr>
              <a:t> User-uploaded images of clothing, accessories, or styles.</a:t>
            </a:r>
            <a:endParaRPr sz="19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r>
              <a:rPr lang="en-US" sz="1900" b="1">
                <a:latin typeface="Cambria"/>
                <a:ea typeface="Cambria"/>
                <a:cs typeface="Cambria"/>
                <a:sym typeface="Cambria"/>
              </a:rPr>
              <a:t>Core Technical Challenges:</a:t>
            </a:r>
            <a:endParaRPr sz="1900" b="1">
              <a:latin typeface="Cambria"/>
              <a:ea typeface="Cambria"/>
              <a:cs typeface="Cambria"/>
              <a:sym typeface="Cambria"/>
            </a:endParaRPr>
          </a:p>
          <a:p>
            <a:pPr marL="457200" lvl="0" indent="-349250" algn="just" rtl="0">
              <a:lnSpc>
                <a:spcPct val="115000"/>
              </a:lnSpc>
              <a:spcBef>
                <a:spcPts val="1200"/>
              </a:spcBef>
              <a:spcAft>
                <a:spcPts val="0"/>
              </a:spcAft>
              <a:buSzPts val="1900"/>
              <a:buChar char="●"/>
            </a:pPr>
            <a:r>
              <a:rPr lang="en-US" sz="1900" b="1">
                <a:latin typeface="Cambria"/>
                <a:ea typeface="Cambria"/>
                <a:cs typeface="Cambria"/>
                <a:sym typeface="Cambria"/>
              </a:rPr>
              <a:t>Semantic Understanding:</a:t>
            </a:r>
            <a:r>
              <a:rPr lang="en-US" sz="1900">
                <a:latin typeface="Cambria"/>
                <a:ea typeface="Cambria"/>
                <a:cs typeface="Cambria"/>
                <a:sym typeface="Cambria"/>
              </a:rPr>
              <a:t> Accurately interpreting the meaning and intent behind conversational user queries.</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b="1">
                <a:latin typeface="Cambria"/>
                <a:ea typeface="Cambria"/>
                <a:cs typeface="Cambria"/>
                <a:sym typeface="Cambria"/>
              </a:rPr>
              <a:t>Image-Text Alignment:</a:t>
            </a:r>
            <a:r>
              <a:rPr lang="en-US" sz="1900">
                <a:latin typeface="Cambria"/>
                <a:ea typeface="Cambria"/>
                <a:cs typeface="Cambria"/>
                <a:sym typeface="Cambria"/>
              </a:rPr>
              <a:t> Matching visual features from an image with textual descriptions of products in the database.</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b="1">
                <a:latin typeface="Cambria"/>
                <a:ea typeface="Cambria"/>
                <a:cs typeface="Cambria"/>
                <a:sym typeface="Cambria"/>
              </a:rPr>
              <a:t>Dialogue Management:</a:t>
            </a:r>
            <a:r>
              <a:rPr lang="en-US" sz="1900">
                <a:latin typeface="Cambria"/>
                <a:ea typeface="Cambria"/>
                <a:cs typeface="Cambria"/>
                <a:sym typeface="Cambria"/>
              </a:rPr>
              <a:t> Maintaining context and coherence throughout a multi-turn conversation.</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b="1">
                <a:latin typeface="Cambria"/>
                <a:ea typeface="Cambria"/>
                <a:cs typeface="Cambria"/>
                <a:sym typeface="Cambria"/>
              </a:rPr>
              <a:t>Real-time Performance:</a:t>
            </a:r>
            <a:r>
              <a:rPr lang="en-US" sz="1900">
                <a:latin typeface="Cambria"/>
                <a:ea typeface="Cambria"/>
                <a:cs typeface="Cambria"/>
                <a:sym typeface="Cambria"/>
              </a:rPr>
              <a:t> Ensuring the system responds quickly to user queries to maintain an engaging experience.</a:t>
            </a:r>
            <a:endParaRPr sz="1900">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None/>
            </a:pPr>
            <a:r>
              <a:rPr lang="en-US" sz="1900" b="1">
                <a:latin typeface="Cambria"/>
                <a:ea typeface="Cambria"/>
                <a:cs typeface="Cambria"/>
                <a:sym typeface="Cambria"/>
              </a:rPr>
              <a:t>User Experience Goal:</a:t>
            </a:r>
            <a:r>
              <a:rPr lang="en-US" sz="1900">
                <a:latin typeface="Cambria"/>
                <a:ea typeface="Cambria"/>
                <a:cs typeface="Cambria"/>
                <a:sym typeface="Cambria"/>
              </a:rPr>
              <a:t> The primary goal is to shift the user experience from a simple "search-and-find" model to a more engaging "discover-and-delight" journey, guided by a helpful AI companion.</a:t>
            </a:r>
            <a:endParaRPr sz="19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34" name="Google Shape;134;p20"/>
          <p:cNvSpPr txBox="1">
            <a:spLocks noGrp="1"/>
          </p:cNvSpPr>
          <p:nvPr>
            <p:ph type="body" idx="1"/>
          </p:nvPr>
        </p:nvSpPr>
        <p:spPr>
          <a:xfrm>
            <a:off x="409475" y="1143000"/>
            <a:ext cx="11472600" cy="49530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None/>
            </a:pPr>
            <a:r>
              <a:rPr lang="en-US" sz="1900" b="1">
                <a:latin typeface="Cambria"/>
                <a:ea typeface="Cambria"/>
                <a:cs typeface="Cambria"/>
                <a:sym typeface="Cambria"/>
              </a:rPr>
              <a:t>Technology Stack Components:</a:t>
            </a:r>
            <a:endParaRPr sz="1900" b="1">
              <a:latin typeface="Cambria"/>
              <a:ea typeface="Cambria"/>
              <a:cs typeface="Cambria"/>
              <a:sym typeface="Cambria"/>
            </a:endParaRPr>
          </a:p>
          <a:p>
            <a:pPr marL="0" lvl="0" indent="0" algn="just" rtl="0">
              <a:lnSpc>
                <a:spcPct val="115000"/>
              </a:lnSpc>
              <a:spcBef>
                <a:spcPts val="1200"/>
              </a:spcBef>
              <a:spcAft>
                <a:spcPts val="0"/>
              </a:spcAft>
              <a:buClr>
                <a:schemeClr val="dk1"/>
              </a:buClr>
              <a:buSzPts val="1100"/>
              <a:buFont typeface="Arial"/>
              <a:buNone/>
            </a:pPr>
            <a:endParaRPr sz="1900" b="1">
              <a:latin typeface="Cambria"/>
              <a:ea typeface="Cambria"/>
              <a:cs typeface="Cambria"/>
              <a:sym typeface="Cambria"/>
            </a:endParaRPr>
          </a:p>
          <a:p>
            <a:pPr marL="457200" lvl="0" indent="-349250" algn="just" rtl="0">
              <a:lnSpc>
                <a:spcPct val="115000"/>
              </a:lnSpc>
              <a:spcBef>
                <a:spcPts val="1200"/>
              </a:spcBef>
              <a:spcAft>
                <a:spcPts val="0"/>
              </a:spcAft>
              <a:buSzPts val="1900"/>
              <a:buChar char="●"/>
            </a:pPr>
            <a:r>
              <a:rPr lang="en-US" sz="1900">
                <a:latin typeface="Cambria"/>
                <a:ea typeface="Cambria"/>
                <a:cs typeface="Cambria"/>
                <a:sym typeface="Cambria"/>
              </a:rPr>
              <a:t>Frontend: React (for a dynamic and responsive user interface), Tailwind CSS (for rapid styling).</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a:latin typeface="Cambria"/>
                <a:ea typeface="Cambria"/>
                <a:cs typeface="Cambria"/>
                <a:sym typeface="Cambria"/>
              </a:rPr>
              <a:t>Backend: FastAPI or Firebase Functions (for a high-performance, scalable serverless backend).</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a:latin typeface="Cambria"/>
                <a:ea typeface="Cambria"/>
                <a:cs typeface="Cambria"/>
                <a:sym typeface="Cambria"/>
              </a:rPr>
              <a:t>Database: Firebase Firestore or a similar NoSQL database (for storing product metadata and image URLs).</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Font typeface="Cambria"/>
              <a:buChar char="●"/>
            </a:pPr>
            <a:r>
              <a:rPr lang="en-US" sz="1900">
                <a:latin typeface="Cambria"/>
                <a:ea typeface="Cambria"/>
                <a:cs typeface="Cambria"/>
                <a:sym typeface="Cambria"/>
              </a:rPr>
              <a:t>AI Models &amp; Libraries:</a:t>
            </a:r>
            <a:endParaRPr sz="1900">
              <a:latin typeface="Cambria"/>
              <a:ea typeface="Cambria"/>
              <a:cs typeface="Cambria"/>
              <a:sym typeface="Cambria"/>
            </a:endParaRPr>
          </a:p>
          <a:p>
            <a:pPr marL="914400" lvl="1" indent="-349250" algn="just" rtl="0">
              <a:lnSpc>
                <a:spcPct val="115000"/>
              </a:lnSpc>
              <a:spcBef>
                <a:spcPts val="0"/>
              </a:spcBef>
              <a:spcAft>
                <a:spcPts val="0"/>
              </a:spcAft>
              <a:buSzPts val="1900"/>
              <a:buChar char="○"/>
            </a:pPr>
            <a:r>
              <a:rPr lang="en-US" sz="1900">
                <a:latin typeface="Cambria"/>
                <a:ea typeface="Cambria"/>
                <a:cs typeface="Cambria"/>
                <a:sym typeface="Cambria"/>
              </a:rPr>
              <a:t>Image-Text Embeddings: CLIP (Contrastive Language–Image Pre-training).</a:t>
            </a:r>
            <a:endParaRPr sz="1900">
              <a:latin typeface="Cambria"/>
              <a:ea typeface="Cambria"/>
              <a:cs typeface="Cambria"/>
              <a:sym typeface="Cambria"/>
            </a:endParaRPr>
          </a:p>
          <a:p>
            <a:pPr marL="914400" lvl="1" indent="-349250" algn="just" rtl="0">
              <a:lnSpc>
                <a:spcPct val="115000"/>
              </a:lnSpc>
              <a:spcBef>
                <a:spcPts val="0"/>
              </a:spcBef>
              <a:spcAft>
                <a:spcPts val="0"/>
              </a:spcAft>
              <a:buSzPts val="1900"/>
              <a:buChar char="○"/>
            </a:pPr>
            <a:r>
              <a:rPr lang="en-US" sz="1900">
                <a:latin typeface="Cambria"/>
                <a:ea typeface="Cambria"/>
                <a:cs typeface="Cambria"/>
                <a:sym typeface="Cambria"/>
              </a:rPr>
              <a:t>Sentence Embeddings: Sentence-BERT / MiniLM (for understanding text queries).</a:t>
            </a:r>
            <a:endParaRPr sz="1900">
              <a:latin typeface="Cambria"/>
              <a:ea typeface="Cambria"/>
              <a:cs typeface="Cambria"/>
              <a:sym typeface="Cambria"/>
            </a:endParaRPr>
          </a:p>
          <a:p>
            <a:pPr marL="914400" lvl="1" indent="-349250" algn="just" rtl="0">
              <a:lnSpc>
                <a:spcPct val="115000"/>
              </a:lnSpc>
              <a:spcBef>
                <a:spcPts val="0"/>
              </a:spcBef>
              <a:spcAft>
                <a:spcPts val="0"/>
              </a:spcAft>
              <a:buSzPts val="1900"/>
              <a:buChar char="○"/>
            </a:pPr>
            <a:r>
              <a:rPr lang="en-US" sz="1900">
                <a:latin typeface="Cambria"/>
                <a:ea typeface="Cambria"/>
                <a:cs typeface="Cambria"/>
                <a:sym typeface="Cambria"/>
              </a:rPr>
              <a:t>Conversational AI: DialoGPT, LLaMA, or Google Gemini API (for managing dialogue).</a:t>
            </a:r>
            <a:endParaRPr sz="190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a:latin typeface="Cambria"/>
                <a:ea typeface="Cambria"/>
                <a:cs typeface="Cambria"/>
                <a:sym typeface="Cambria"/>
              </a:rPr>
              <a:t>Deployment: Vercel (for the frontend) and a cloud provider like Google Cloud or AWS (for the backend).</a:t>
            </a:r>
            <a:endParaRPr sz="19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0" name="Google Shape;140;p21"/>
          <p:cNvSpPr txBox="1">
            <a:spLocks noGrp="1"/>
          </p:cNvSpPr>
          <p:nvPr>
            <p:ph type="body" idx="1"/>
          </p:nvPr>
        </p:nvSpPr>
        <p:spPr>
          <a:xfrm>
            <a:off x="812800" y="981906"/>
            <a:ext cx="10668000" cy="5114094"/>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200"/>
              </a:spcBef>
              <a:spcAft>
                <a:spcPts val="0"/>
              </a:spcAft>
              <a:buClr>
                <a:schemeClr val="dk1"/>
              </a:buClr>
              <a:buSzPts val="1100"/>
              <a:buNone/>
            </a:pPr>
            <a:r>
              <a:rPr lang="en-US" sz="1900" b="1" dirty="0">
                <a:latin typeface="Cambria"/>
                <a:ea typeface="Cambria"/>
                <a:cs typeface="Cambria"/>
                <a:sym typeface="Cambria"/>
              </a:rPr>
              <a:t>Software and Hardware Requirements:</a:t>
            </a:r>
            <a:endParaRPr sz="1900" dirty="0">
              <a:latin typeface="Cambria"/>
              <a:ea typeface="Cambria"/>
              <a:cs typeface="Cambria"/>
              <a:sym typeface="Cambria"/>
            </a:endParaRPr>
          </a:p>
          <a:p>
            <a:pPr marL="457200" lvl="0" indent="-349250" algn="just" rtl="0">
              <a:lnSpc>
                <a:spcPct val="115000"/>
              </a:lnSpc>
              <a:spcBef>
                <a:spcPts val="1200"/>
              </a:spcBef>
              <a:spcAft>
                <a:spcPts val="0"/>
              </a:spcAft>
              <a:buSzPts val="1900"/>
              <a:buChar char="●"/>
            </a:pPr>
            <a:r>
              <a:rPr lang="en-US" sz="1900" dirty="0">
                <a:latin typeface="Cambria"/>
                <a:ea typeface="Cambria"/>
                <a:cs typeface="Cambria"/>
                <a:sym typeface="Cambria"/>
              </a:rPr>
              <a:t>Software: Python 3.8+, Node.js, VS Code, Git.</a:t>
            </a:r>
            <a:endParaRPr sz="1900" dirty="0">
              <a:latin typeface="Cambria"/>
              <a:ea typeface="Cambria"/>
              <a:cs typeface="Cambria"/>
              <a:sym typeface="Cambria"/>
            </a:endParaRPr>
          </a:p>
          <a:p>
            <a:pPr marL="457200" lvl="0" indent="-349250" algn="just" rtl="0">
              <a:lnSpc>
                <a:spcPct val="115000"/>
              </a:lnSpc>
              <a:spcBef>
                <a:spcPts val="0"/>
              </a:spcBef>
              <a:spcAft>
                <a:spcPts val="0"/>
              </a:spcAft>
              <a:buSzPts val="1900"/>
              <a:buChar char="●"/>
            </a:pPr>
            <a:r>
              <a:rPr lang="en-US" sz="1900" dirty="0">
                <a:latin typeface="Cambria"/>
                <a:ea typeface="Cambria"/>
                <a:cs typeface="Cambria"/>
                <a:sym typeface="Cambria"/>
              </a:rPr>
              <a:t>Hardware: A standard development machine. For training/fine-tuning models, access to a GPU (like NVIDIA T4/V100) via Google </a:t>
            </a:r>
            <a:r>
              <a:rPr lang="en-US" sz="1900" dirty="0" err="1">
                <a:latin typeface="Cambria"/>
                <a:ea typeface="Cambria"/>
                <a:cs typeface="Cambria"/>
                <a:sym typeface="Cambria"/>
              </a:rPr>
              <a:t>Colab</a:t>
            </a:r>
            <a:r>
              <a:rPr lang="en-US" sz="1900" dirty="0">
                <a:latin typeface="Cambria"/>
                <a:ea typeface="Cambria"/>
                <a:cs typeface="Cambria"/>
                <a:sym typeface="Cambria"/>
              </a:rPr>
              <a:t> or a cloud service would be necessary.</a:t>
            </a:r>
            <a:endParaRPr sz="1900" dirty="0">
              <a:latin typeface="Cambria"/>
              <a:ea typeface="Cambria"/>
              <a:cs typeface="Cambria"/>
              <a:sym typeface="Cambria"/>
            </a:endParaRPr>
          </a:p>
          <a:p>
            <a:pPr marL="342900" lvl="0" indent="-190500" algn="just" rtl="0">
              <a:lnSpc>
                <a:spcPct val="200000"/>
              </a:lnSpc>
              <a:spcBef>
                <a:spcPts val="1200"/>
              </a:spcBef>
              <a:spcAft>
                <a:spcPts val="0"/>
              </a:spcAft>
              <a:buClr>
                <a:schemeClr val="dk1"/>
              </a:buClr>
              <a:buSzPts val="2400"/>
              <a:buNone/>
            </a:pPr>
            <a:endParaRPr dirty="0">
              <a:latin typeface="Cambria"/>
              <a:ea typeface="Cambria"/>
              <a:cs typeface="Cambria"/>
              <a:sym typeface="Cambria"/>
            </a:endParaRPr>
          </a:p>
        </p:txBody>
      </p:sp>
      <p:pic>
        <p:nvPicPr>
          <p:cNvPr id="3" name="Picture 2" descr="A diagram of problem statement&#10;&#10;AI-generated content may be incorrect.">
            <a:extLst>
              <a:ext uri="{FF2B5EF4-FFF2-40B4-BE49-F238E27FC236}">
                <a16:creationId xmlns:a16="http://schemas.microsoft.com/office/drawing/2014/main" id="{256573F4-DDB2-F4F2-2FB5-98E01A6F8C67}"/>
              </a:ext>
            </a:extLst>
          </p:cNvPr>
          <p:cNvPicPr>
            <a:picLocks noChangeAspect="1"/>
          </p:cNvPicPr>
          <p:nvPr/>
        </p:nvPicPr>
        <p:blipFill>
          <a:blip r:embed="rId3"/>
          <a:srcRect b="7979"/>
          <a:stretch>
            <a:fillRect/>
          </a:stretch>
        </p:blipFill>
        <p:spPr>
          <a:xfrm>
            <a:off x="6222251" y="2651148"/>
            <a:ext cx="5847693" cy="3586002"/>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Widescreen</PresentationFormat>
  <Paragraphs>118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Verdana</vt:lpstr>
      <vt:lpstr>Bioinformatics</vt:lpstr>
      <vt:lpstr>PROJECT TITLE: PERSONALIZED AI SHOPPING COPILOT</vt:lpstr>
      <vt:lpstr>Problem Statement Number: 4</vt:lpstr>
      <vt:lpstr>Content</vt:lpstr>
      <vt:lpstr>Problem Statement</vt:lpstr>
      <vt:lpstr>Objectives</vt:lpstr>
      <vt:lpstr>Background and Related work for title Selection</vt:lpstr>
      <vt:lpstr>Analysis of Problem Statement (contd...)</vt:lpstr>
      <vt:lpstr>Analysis of Problem Statement</vt:lpstr>
      <vt:lpstr>Analysis of Problem Statement (contd...)</vt:lpstr>
      <vt:lpstr>Innovation or Novel Contributions</vt:lpstr>
      <vt:lpstr>Github Link</vt:lpstr>
      <vt:lpstr>Timeline of the Project (Gantt Chart)</vt:lpstr>
      <vt:lpstr>References (IEEE Paper format)</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Hida Fathima PH</dc:creator>
  <cp:lastModifiedBy>Hida Fathima PH</cp:lastModifiedBy>
  <cp:revision>1</cp:revision>
  <dcterms:modified xsi:type="dcterms:W3CDTF">2025-08-20T04:48:48Z</dcterms:modified>
</cp:coreProperties>
</file>