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9"/>
  </p:notesMasterIdLst>
  <p:sldIdLst>
    <p:sldId id="256" r:id="rId3"/>
    <p:sldId id="257" r:id="rId4"/>
    <p:sldId id="261" r:id="rId5"/>
    <p:sldId id="259" r:id="rId6"/>
    <p:sldId id="268" r:id="rId7"/>
    <p:sldId id="269" r:id="rId8"/>
    <p:sldId id="276" r:id="rId9"/>
    <p:sldId id="277" r:id="rId10"/>
    <p:sldId id="278" r:id="rId11"/>
    <p:sldId id="286" r:id="rId12"/>
    <p:sldId id="287" r:id="rId13"/>
    <p:sldId id="279" r:id="rId14"/>
    <p:sldId id="288" r:id="rId15"/>
    <p:sldId id="280" r:id="rId16"/>
    <p:sldId id="281" r:id="rId17"/>
    <p:sldId id="282" r:id="rId18"/>
    <p:sldId id="289" r:id="rId19"/>
    <p:sldId id="290" r:id="rId20"/>
    <p:sldId id="270" r:id="rId21"/>
    <p:sldId id="271" r:id="rId22"/>
    <p:sldId id="272" r:id="rId23"/>
    <p:sldId id="285" r:id="rId24"/>
    <p:sldId id="273" r:id="rId25"/>
    <p:sldId id="274" r:id="rId26"/>
    <p:sldId id="275" r:id="rId27"/>
    <p:sldId id="284" r:id="rId28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0"/>
      <p:bold r:id="rId31"/>
    </p:embeddedFont>
    <p:embeddedFont>
      <p:font typeface="Lexend Black" pitchFamily="2" charset="77"/>
      <p:bold r:id="rId32"/>
    </p:embeddedFont>
    <p:embeddedFont>
      <p:font typeface="Roboto Black" panose="02000000000000000000" pitchFamily="2" charset="0"/>
      <p:bold r:id="rId33"/>
      <p:italic r:id="rId34"/>
      <p:boldItalic r:id="rId35"/>
    </p:embeddedFont>
    <p:embeddedFont>
      <p:font typeface="Roboto Medium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94694"/>
  </p:normalViewPr>
  <p:slideViewPr>
    <p:cSldViewPr snapToGrid="0">
      <p:cViewPr varScale="1">
        <p:scale>
          <a:sx n="156" d="100"/>
          <a:sy n="156" d="100"/>
        </p:scale>
        <p:origin x="19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cb11a99a2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ecb11a99a2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1953A0DE-FBAB-95FE-E41F-C7841122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D21BA8D2-0455-5F82-8109-CDB6D21580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E5F7B90A-BE4D-6AAE-9BB9-2B7684956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1871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1D76AECE-5627-0DED-53C0-8B3D5148B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85189B3E-7EE2-0E35-2A52-F837F06BB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4B0AC787-5679-66FF-CABB-83BE5FFA10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490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DAE2FD0A-BFF5-2DA9-0E62-B710DA26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2869BF2E-65B8-A5F6-FCAE-45D956757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534EE572-9B87-8A4E-3C75-E6BFE795D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8331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5F1B38A-6F64-F7B1-F779-5C2867551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40C12889-B978-177D-5790-5F112F350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30E9AA11-5B89-987F-E931-FFE0010ED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551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5ADB35A2-7574-186E-9365-29545ADCF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9DBF2F84-DBD1-C1B7-B209-15FC0EA43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1B8AC5D5-A4A2-0FFA-F113-9E2A97396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70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D2AE6AFF-DE18-427D-0225-6FC7A15F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ECF9592A-5720-2B99-3974-E1022EB7A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02D799FD-16FA-1ABC-CAE6-9E874AA14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977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16FD4434-05A9-5B66-4764-CD74F7729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1F49C0CD-37C9-84F0-A0EF-5268C5129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AD591234-F568-889E-D62E-AFEE857F19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6373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96E03FEB-72A4-0893-5BF6-07235016E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36BFCE1C-E1AA-1D7A-3933-3F70FE21F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C569D68C-1F78-46B8-FDCE-63F3137990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8571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F972B73-8749-CF13-A456-2F5030CE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5FB3A6F3-7661-9DC9-C532-1AFC26D32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804DCF95-0DF6-8890-0047-E5F55CF0C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6147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3642D8A6-D87A-4A59-4553-7D5CDDF8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b11a99a2_2_134:notes">
            <a:extLst>
              <a:ext uri="{FF2B5EF4-FFF2-40B4-BE49-F238E27FC236}">
                <a16:creationId xmlns:a16="http://schemas.microsoft.com/office/drawing/2014/main" id="{CB118700-67C8-4E00-50FC-2A7BFC3F5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cb11a99a2_2_134:notes">
            <a:extLst>
              <a:ext uri="{FF2B5EF4-FFF2-40B4-BE49-F238E27FC236}">
                <a16:creationId xmlns:a16="http://schemas.microsoft.com/office/drawing/2014/main" id="{36DE8089-4AAA-20E6-81F8-B778AA943A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0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cb11a99a2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ecb11a99a2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E006D786-77F4-BFA4-6456-AAF2461F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6011D423-3BF7-8971-9922-8BD6B7693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1F0AE6F3-9E81-2E59-6BEB-52EEF6AEFA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9501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B694F9F2-7550-D3D0-F0EA-F193763F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F072BFB0-B341-AE2C-F3BC-44A2D8EE30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03ED6947-1C86-40EF-9DCA-137C52B26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5944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C04C9EF3-246F-F3DA-5610-6BA4866D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8002C83F-B221-449E-B346-6E112C7BA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0493FF9F-3662-99DD-8533-FB54D05863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838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609731EF-CF2C-FAA6-F7C0-942E03DBB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b11a99a2_2_134:notes">
            <a:extLst>
              <a:ext uri="{FF2B5EF4-FFF2-40B4-BE49-F238E27FC236}">
                <a16:creationId xmlns:a16="http://schemas.microsoft.com/office/drawing/2014/main" id="{AA80467D-466A-7303-0A89-656927976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cb11a99a2_2_134:notes">
            <a:extLst>
              <a:ext uri="{FF2B5EF4-FFF2-40B4-BE49-F238E27FC236}">
                <a16:creationId xmlns:a16="http://schemas.microsoft.com/office/drawing/2014/main" id="{8CD7C972-3437-3E5A-E8F9-BF60B58B4D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527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D6EEB9E7-F3E3-85E3-971B-708D76D4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160449BF-63DF-394B-1CC1-42045E4B54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9371F0DC-E716-38DB-17F0-241394BE9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144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2721103-6D3C-C167-9507-F656D856F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b11a99a2_2_134:notes">
            <a:extLst>
              <a:ext uri="{FF2B5EF4-FFF2-40B4-BE49-F238E27FC236}">
                <a16:creationId xmlns:a16="http://schemas.microsoft.com/office/drawing/2014/main" id="{A31E44CF-3782-F6E5-FBB4-61A684F33E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cb11a99a2_2_134:notes">
            <a:extLst>
              <a:ext uri="{FF2B5EF4-FFF2-40B4-BE49-F238E27FC236}">
                <a16:creationId xmlns:a16="http://schemas.microsoft.com/office/drawing/2014/main" id="{0FD833F1-175E-9F0D-02FC-D2B3DA677C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4474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2ADBD002-6878-276A-DD99-85B74A54D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b11a99a2_2_134:notes">
            <a:extLst>
              <a:ext uri="{FF2B5EF4-FFF2-40B4-BE49-F238E27FC236}">
                <a16:creationId xmlns:a16="http://schemas.microsoft.com/office/drawing/2014/main" id="{622BE52C-54DC-4A51-42DB-962275CFA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cb11a99a2_2_134:notes">
            <a:extLst>
              <a:ext uri="{FF2B5EF4-FFF2-40B4-BE49-F238E27FC236}">
                <a16:creationId xmlns:a16="http://schemas.microsoft.com/office/drawing/2014/main" id="{D111B574-BBF1-AB88-B23C-6257B25EAB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40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b11a99a2_2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cb11a99a2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DBC5A0E-4351-0ECA-33EA-8895F3C9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1767A439-3503-03B7-1950-2C187987D5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9F40A2F7-6133-1073-49F8-37F2DF9F36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2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0E55A176-92B2-4723-CCAC-A02777DDA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cb11a99a2_2_134:notes">
            <a:extLst>
              <a:ext uri="{FF2B5EF4-FFF2-40B4-BE49-F238E27FC236}">
                <a16:creationId xmlns:a16="http://schemas.microsoft.com/office/drawing/2014/main" id="{B9E41C37-A21A-512B-ED7B-9D38EBD9B0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ecb11a99a2_2_134:notes">
            <a:extLst>
              <a:ext uri="{FF2B5EF4-FFF2-40B4-BE49-F238E27FC236}">
                <a16:creationId xmlns:a16="http://schemas.microsoft.com/office/drawing/2014/main" id="{21417BA4-D757-651F-6CBA-D2C1369BD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64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9BC1BC5A-984B-5498-FAC5-E25369D4F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0C9A17BB-0F2B-0EFD-4E61-E78031065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338694CA-2DA5-371F-77CA-8FCFB1805E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418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B365207D-9F28-A010-99D6-5AA8A95EC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9EF852E8-0308-E421-14B0-1F7014A8F1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50C00049-C22E-F914-0D69-6EE30DE810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1429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334D6904-CE54-64F9-7B79-21A6B5D4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cb11a99a2_2_116:notes">
            <a:extLst>
              <a:ext uri="{FF2B5EF4-FFF2-40B4-BE49-F238E27FC236}">
                <a16:creationId xmlns:a16="http://schemas.microsoft.com/office/drawing/2014/main" id="{BBA92BC7-6D95-993E-D20A-2D6B8A1E0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ecb11a99a2_2_116:notes">
            <a:extLst>
              <a:ext uri="{FF2B5EF4-FFF2-40B4-BE49-F238E27FC236}">
                <a16:creationId xmlns:a16="http://schemas.microsoft.com/office/drawing/2014/main" id="{11DD601F-EB62-C757-C43E-BD123081B7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50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pp.hackthebox.com/challenges?state=active&amp;category=22&amp;sort_type=asc" TargetMode="External"/><Relationship Id="rId5" Type="http://schemas.openxmlformats.org/officeDocument/2006/relationships/hyperlink" Target="https://www.codingame.com/start/fr/" TargetMode="External"/><Relationship Id="rId4" Type="http://schemas.openxmlformats.org/officeDocument/2006/relationships/hyperlink" Target="https://exercism.org/tracks/pyth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python.org/download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4583072" cy="5143500"/>
          </a:xfrm>
          <a:custGeom>
            <a:avLst/>
            <a:gdLst/>
            <a:ahLst/>
            <a:cxnLst/>
            <a:rect l="l" t="t" r="r" b="b"/>
            <a:pathLst>
              <a:path w="1705355" h="1913890" extrusionOk="0">
                <a:moveTo>
                  <a:pt x="0" y="0"/>
                </a:moveTo>
                <a:lnTo>
                  <a:pt x="1705355" y="0"/>
                </a:lnTo>
                <a:lnTo>
                  <a:pt x="170535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40117"/>
          </a:solid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50439" y="2058570"/>
            <a:ext cx="453263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4200" i="0" u="none" strike="noStrike" cap="none" dirty="0">
                <a:solidFill>
                  <a:srgbClr val="F9F5F0"/>
                </a:solidFill>
                <a:latin typeface="Lexend Black"/>
                <a:ea typeface="Lexend Black"/>
                <a:cs typeface="Lexend Black"/>
                <a:sym typeface="Lexend Black"/>
              </a:rPr>
              <a:t>Python</a:t>
            </a:r>
            <a:endParaRPr sz="7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0" y="2804905"/>
            <a:ext cx="4583072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0" i="0" u="none" strike="noStrike" cap="none" dirty="0">
                <a:solidFill>
                  <a:srgbClr val="FF2C65"/>
                </a:solidFill>
                <a:latin typeface="Fira Code"/>
                <a:ea typeface="Fira Code"/>
                <a:cs typeface="Fira Code"/>
                <a:sym typeface="Fira Code"/>
              </a:rPr>
              <a:t>Introduction</a:t>
            </a:r>
            <a:endParaRPr sz="700" dirty="0"/>
          </a:p>
        </p:txBody>
      </p:sp>
      <p:sp>
        <p:nvSpPr>
          <p:cNvPr id="132" name="Google Shape;132;p25"/>
          <p:cNvSpPr/>
          <p:nvPr/>
        </p:nvSpPr>
        <p:spPr>
          <a:xfrm>
            <a:off x="5194197" y="544304"/>
            <a:ext cx="706437" cy="700059"/>
          </a:xfrm>
          <a:custGeom>
            <a:avLst/>
            <a:gdLst/>
            <a:ahLst/>
            <a:cxnLst/>
            <a:rect l="l" t="t" r="r" b="b"/>
            <a:pathLst>
              <a:path w="1412874" h="1400118" extrusionOk="0">
                <a:moveTo>
                  <a:pt x="0" y="0"/>
                </a:moveTo>
                <a:lnTo>
                  <a:pt x="1412874" y="0"/>
                </a:lnTo>
                <a:lnTo>
                  <a:pt x="1412874" y="1400118"/>
                </a:lnTo>
                <a:lnTo>
                  <a:pt x="0" y="14001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133" name="Google Shape;133;p25"/>
          <p:cNvSpPr txBox="1"/>
          <p:nvPr/>
        </p:nvSpPr>
        <p:spPr>
          <a:xfrm>
            <a:off x="5986947" y="401288"/>
            <a:ext cx="2607629" cy="1017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5900" b="1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"/>
              </a:rPr>
              <a:t>OTERIA</a:t>
            </a:r>
            <a:endParaRPr sz="700"/>
          </a:p>
        </p:txBody>
      </p:sp>
      <p:sp>
        <p:nvSpPr>
          <p:cNvPr id="134" name="Google Shape;134;p25"/>
          <p:cNvSpPr txBox="1"/>
          <p:nvPr/>
        </p:nvSpPr>
        <p:spPr>
          <a:xfrm>
            <a:off x="6685300" y="1371800"/>
            <a:ext cx="1944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"/>
              </a:rPr>
              <a:t>CYBER SCHOOL</a:t>
            </a:r>
            <a:endParaRPr sz="700"/>
          </a:p>
        </p:txBody>
      </p:sp>
      <p:sp>
        <p:nvSpPr>
          <p:cNvPr id="135" name="Google Shape;135;p25"/>
          <p:cNvSpPr txBox="1"/>
          <p:nvPr/>
        </p:nvSpPr>
        <p:spPr>
          <a:xfrm>
            <a:off x="7303333" y="1886142"/>
            <a:ext cx="1256765" cy="13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b="1" i="0" u="none" strike="noStrike" cap="none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Excellence in cyber_</a:t>
            </a:r>
            <a:endParaRPr sz="700"/>
          </a:p>
        </p:txBody>
      </p:sp>
      <p:sp>
        <p:nvSpPr>
          <p:cNvPr id="136" name="Google Shape;136;p25"/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137" name="Google Shape;137;p25"/>
          <p:cNvSpPr txBox="1"/>
          <p:nvPr/>
        </p:nvSpPr>
        <p:spPr>
          <a:xfrm>
            <a:off x="6207100" y="4233787"/>
            <a:ext cx="2055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"/>
              </a:rPr>
              <a:t>NALDI Toni</a:t>
            </a:r>
            <a:br>
              <a:rPr lang="fr" sz="1200" b="0" i="0" u="none" strike="noStrike" cap="none" dirty="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"/>
              </a:rPr>
            </a:br>
            <a:r>
              <a:rPr lang="fr" sz="1200" b="0" i="0" u="none" strike="noStrike" cap="none" dirty="0" err="1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"/>
              </a:rPr>
              <a:t>naldi.toni@gmail.com</a:t>
            </a:r>
            <a:endParaRPr sz="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AECE0837-574B-BF86-7DA7-222C9902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9478A198-93E4-59BA-3FB4-DAA6616BADD5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variables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EC1989D6-6592-C29F-4A6E-7FA9F3ABAC99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7500D147-8C8B-42B9-756B-8199885A8456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BEBCCE1A-FDC1-DC2F-021F-E9F7696B1C08}"/>
              </a:ext>
            </a:extLst>
          </p:cNvPr>
          <p:cNvSpPr txBox="1"/>
          <p:nvPr/>
        </p:nvSpPr>
        <p:spPr>
          <a:xfrm>
            <a:off x="514350" y="121604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Les types</a:t>
            </a:r>
            <a:endParaRPr sz="700" dirty="0"/>
          </a:p>
        </p:txBody>
      </p:sp>
      <p:sp>
        <p:nvSpPr>
          <p:cNvPr id="5" name="Google Shape;173;p28">
            <a:extLst>
              <a:ext uri="{FF2B5EF4-FFF2-40B4-BE49-F238E27FC236}">
                <a16:creationId xmlns:a16="http://schemas.microsoft.com/office/drawing/2014/main" id="{0C52D284-88BA-5663-84D3-693165C444E2}"/>
              </a:ext>
            </a:extLst>
          </p:cNvPr>
          <p:cNvSpPr txBox="1"/>
          <p:nvPr/>
        </p:nvSpPr>
        <p:spPr>
          <a:xfrm>
            <a:off x="514350" y="1803377"/>
            <a:ext cx="6791077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Nombres : Entier (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int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), Nombres à virgules (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float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)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Données : Texte (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str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), Octets (bytes)</a:t>
            </a:r>
          </a:p>
          <a:p>
            <a:pPr lvl="4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	- Pour encoder (passer de texte à octets) =&gt; .encode()</a:t>
            </a:r>
          </a:p>
          <a:p>
            <a:pPr lvl="4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- Pour décoder (passer de octets à texte) =&gt; .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decode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7743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7FBD1353-5943-4EBC-3E84-D897C2ED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460094CD-5038-F4C7-FB90-115A679721B6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variables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5CAAC9DE-5CC1-1FDB-5EFF-768E3F9B2CAC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AFDF00B-7A0C-371F-E980-BA1336A1C1E2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8C42718-C71D-383F-F3FC-F937E5B3A0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608" t="15631" r="16199" b="14952"/>
          <a:stretch>
            <a:fillRect/>
          </a:stretch>
        </p:blipFill>
        <p:spPr>
          <a:xfrm>
            <a:off x="1280361" y="1280216"/>
            <a:ext cx="2399012" cy="25830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3D3F23-1ADD-059E-C735-16DFE429DC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463" t="14823" r="15343" b="13684"/>
          <a:stretch>
            <a:fillRect/>
          </a:stretch>
        </p:blipFill>
        <p:spPr>
          <a:xfrm>
            <a:off x="5464627" y="1280216"/>
            <a:ext cx="2399012" cy="25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41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CE410A83-1E63-4BC1-B4F9-8D585C868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26FEF3C8-7F52-EC57-D002-AC5A36AC8827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Classique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D3AD4397-9FF9-E7A8-B597-56758EC9F68A}"/>
              </a:ext>
            </a:extLst>
          </p:cNvPr>
          <p:cNvSpPr txBox="1"/>
          <p:nvPr/>
        </p:nvSpPr>
        <p:spPr>
          <a:xfrm>
            <a:off x="524123" y="1541545"/>
            <a:ext cx="773813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Pour afficher quelque chose dans le terminal, on utilise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print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()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À noter : Généralement, la fonction fait le travail à notre place, mais dans certains cas, il faudra modifier le type de notre variable pour avoir un meilleur affichage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8EE72310-A8AD-B570-ACB6-C7AC608FD599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L’affichage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E393E629-E2BF-C23D-B204-434ADE8205D0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D1207664-46F1-CF53-FD74-8F6502E8B374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A5C1A43F-F8E3-3562-F7A3-E035C820948A}"/>
              </a:ext>
            </a:extLst>
          </p:cNvPr>
          <p:cNvSpPr txBox="1"/>
          <p:nvPr/>
        </p:nvSpPr>
        <p:spPr>
          <a:xfrm>
            <a:off x="524123" y="314598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Formatage</a:t>
            </a:r>
            <a:endParaRPr sz="700" dirty="0"/>
          </a:p>
        </p:txBody>
      </p:sp>
      <p:sp>
        <p:nvSpPr>
          <p:cNvPr id="5" name="Google Shape;173;p28">
            <a:extLst>
              <a:ext uri="{FF2B5EF4-FFF2-40B4-BE49-F238E27FC236}">
                <a16:creationId xmlns:a16="http://schemas.microsoft.com/office/drawing/2014/main" id="{A57F6260-4C72-7385-7E9B-D6E07F2B13B2}"/>
              </a:ext>
            </a:extLst>
          </p:cNvPr>
          <p:cNvSpPr txBox="1"/>
          <p:nvPr/>
        </p:nvSpPr>
        <p:spPr>
          <a:xfrm>
            <a:off x="514350" y="3598418"/>
            <a:ext cx="679107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1450" marR="0" lvl="0" indent="-17145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Utilisez des f-strings ! Cela rend le code beaucoup plus lisible</a:t>
            </a:r>
          </a:p>
          <a:p>
            <a:pPr marL="171450" marR="0" lvl="0" indent="-17145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Comment afficher une date correctement ?</a:t>
            </a:r>
          </a:p>
        </p:txBody>
      </p:sp>
    </p:spTree>
    <p:extLst>
      <p:ext uri="{BB962C8B-B14F-4D97-AF65-F5344CB8AC3E}">
        <p14:creationId xmlns:p14="http://schemas.microsoft.com/office/powerpoint/2010/main" val="59742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67B01E66-95B2-9B7D-DD1E-A37CDB09C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2DD8CBCA-EC14-B3D8-7A84-38C043C889EA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L’affichage</a:t>
            </a:r>
            <a:endParaRPr sz="28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4465183A-A3A5-9E98-F76D-264A99D8220B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45D39B-29EF-F331-12CE-30656624F2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73" t="12836" r="7931" b="12708"/>
          <a:stretch>
            <a:fillRect/>
          </a:stretch>
        </p:blipFill>
        <p:spPr>
          <a:xfrm>
            <a:off x="1660071" y="1099457"/>
            <a:ext cx="5823857" cy="31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3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EB50D756-F418-43E0-B08D-0051C789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E6DF8163-E0C9-4240-18BF-24CACADEEA0F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Parler à l’utilisateur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E2C52CC2-B698-90A3-2D29-5C39C5A8F3B2}"/>
              </a:ext>
            </a:extLst>
          </p:cNvPr>
          <p:cNvSpPr txBox="1"/>
          <p:nvPr/>
        </p:nvSpPr>
        <p:spPr>
          <a:xfrm>
            <a:off x="524123" y="1541545"/>
            <a:ext cx="679107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Pour pouvoir récupérer les informations qu’un utilisateur donne, on peut utiliser input()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1E484372-033E-C59E-DE95-442FB1105207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entrées </a:t>
            </a:r>
            <a:r>
              <a:rPr lang="fr" sz="2800" dirty="0">
                <a:latin typeface="Fira Code"/>
                <a:ea typeface="Fira Code"/>
                <a:cs typeface="Fira Code"/>
                <a:sym typeface="Fira Code"/>
              </a:rPr>
              <a:t>utilisateurs</a:t>
            </a:r>
            <a:endParaRPr sz="28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597B955C-CA65-F4B6-8A20-07E85C940C4E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BC8BE1-8260-3C99-C53E-15F4DBA6E0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119" t="18230" r="10678" b="18044"/>
          <a:stretch>
            <a:fillRect/>
          </a:stretch>
        </p:blipFill>
        <p:spPr>
          <a:xfrm>
            <a:off x="2645228" y="2286000"/>
            <a:ext cx="3853543" cy="186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1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482DFC79-867F-8E9D-AB11-4DD5F608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3C44C591-865C-27A6-C609-35B535B73955}"/>
              </a:ext>
            </a:extLst>
          </p:cNvPr>
          <p:cNvSpPr txBox="1"/>
          <p:nvPr/>
        </p:nvSpPr>
        <p:spPr>
          <a:xfrm>
            <a:off x="519236" y="1065236"/>
            <a:ext cx="4890964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Un programme modulaire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7CE5E3C5-7640-5EC1-71D1-3470BC690A72}"/>
              </a:ext>
            </a:extLst>
          </p:cNvPr>
          <p:cNvSpPr txBox="1"/>
          <p:nvPr/>
        </p:nvSpPr>
        <p:spPr>
          <a:xfrm>
            <a:off x="524123" y="1541545"/>
            <a:ext cx="679107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Selon les données traitées par le programme, on voudrait pouvoir adapter ce qui va se passer.</a:t>
            </a:r>
            <a:b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Pour cela, on peut utiliser une condition :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5A3A1452-407A-EBDB-F31C-EAF042BEF851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conditions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B5EDF150-4D8F-E34F-4BBD-245021DFDFAA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A61129FD-BA74-74C1-BD47-98FA9A9E74FC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61CA427-68EB-1F32-158A-C7B22D012F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381" t="14530" r="11905" b="14384"/>
          <a:stretch>
            <a:fillRect/>
          </a:stretch>
        </p:blipFill>
        <p:spPr>
          <a:xfrm>
            <a:off x="980517" y="2291699"/>
            <a:ext cx="3058886" cy="23374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C5886A-B05C-256F-88F5-6B471A1B9A9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925" t="20015" r="14790" b="20015"/>
          <a:stretch>
            <a:fillRect/>
          </a:stretch>
        </p:blipFill>
        <p:spPr>
          <a:xfrm>
            <a:off x="4983175" y="2447008"/>
            <a:ext cx="2688771" cy="17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8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6ADF3AA0-5567-C89F-D7C4-A901FF4E9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D1114C23-3DFB-9FEC-61CB-B77029679D33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Répéter du code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5BD462EA-0484-34F8-E9DA-C6C44E095A12}"/>
              </a:ext>
            </a:extLst>
          </p:cNvPr>
          <p:cNvSpPr txBox="1"/>
          <p:nvPr/>
        </p:nvSpPr>
        <p:spPr>
          <a:xfrm>
            <a:off x="524123" y="1541545"/>
            <a:ext cx="6791077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Pour pouvoir répéter du code, on peut créer des boucles avec le mot clé « for » ou « 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while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 »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Plusieurs choses utiles :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- Pour avoir la taille de quelque chose (un texte, un tableau) :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len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()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- Pour créer une liste allant de 0 à un nombre : range(0, 15)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C171A158-6CA3-39A3-6225-34613346CCE4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boucles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337171D6-16BF-865F-8D66-BC4140D46399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5F660748-9594-461C-11E3-61025F23E6DB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03576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2D3ECEB4-3BE3-4A98-537E-A5047E8A4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EEC99F27-9144-D5D9-3871-9D1186027065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boucles – Mauvaise idée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8B127808-8FE0-D59C-EE2A-01C23F86173D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DE42FAFC-A275-356D-C0BC-51B6936A2074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68918CA-E5E3-81A0-6CF8-29C12D4244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472" t="10966" r="10680" b="11289"/>
          <a:stretch>
            <a:fillRect/>
          </a:stretch>
        </p:blipFill>
        <p:spPr>
          <a:xfrm>
            <a:off x="2402784" y="1143225"/>
            <a:ext cx="3516086" cy="33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34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CDA0E037-DA3D-7CB0-79D3-1DE6E2C3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3673CE1B-87BC-E556-C5E7-A2D239CFE1C8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boucles – </a:t>
            </a:r>
            <a:r>
              <a:rPr lang="fr" sz="2800" dirty="0">
                <a:latin typeface="Fira Code"/>
                <a:ea typeface="Fira Code"/>
                <a:cs typeface="Fira Code"/>
                <a:sym typeface="Fira Code"/>
              </a:rPr>
              <a:t>Meilleure</a:t>
            </a: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idée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BB640F07-9164-1448-DC4F-D7A10E0B3032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BE571A6F-0E69-32C9-E68E-A57751C9DECB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358187-A912-6AB1-3D0E-5C5E103B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672" t="17132" r="14672" b="17793"/>
          <a:stretch>
            <a:fillRect/>
          </a:stretch>
        </p:blipFill>
        <p:spPr>
          <a:xfrm>
            <a:off x="990202" y="1469569"/>
            <a:ext cx="3396343" cy="265253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848D85B-0BB4-4E22-67B1-EABF9155E75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463" t="14040" r="15149" b="14676"/>
          <a:stretch>
            <a:fillRect/>
          </a:stretch>
        </p:blipFill>
        <p:spPr>
          <a:xfrm>
            <a:off x="5660570" y="1469569"/>
            <a:ext cx="2405743" cy="26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306C8E0A-0DA0-3926-3488-B8FA959C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>
            <a:extLst>
              <a:ext uri="{FF2B5EF4-FFF2-40B4-BE49-F238E27FC236}">
                <a16:creationId xmlns:a16="http://schemas.microsoft.com/office/drawing/2014/main" id="{88D0FDC6-3877-E162-FAA3-6CA5F2F24194}"/>
              </a:ext>
            </a:extLst>
          </p:cNvPr>
          <p:cNvSpPr/>
          <p:nvPr/>
        </p:nvSpPr>
        <p:spPr>
          <a:xfrm>
            <a:off x="4572000" y="0"/>
            <a:ext cx="4583072" cy="5143500"/>
          </a:xfrm>
          <a:custGeom>
            <a:avLst/>
            <a:gdLst/>
            <a:ahLst/>
            <a:cxnLst/>
            <a:rect l="l" t="t" r="r" b="b"/>
            <a:pathLst>
              <a:path w="1705355" h="1913890" extrusionOk="0">
                <a:moveTo>
                  <a:pt x="0" y="0"/>
                </a:moveTo>
                <a:lnTo>
                  <a:pt x="1705355" y="0"/>
                </a:lnTo>
                <a:lnTo>
                  <a:pt x="170535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40117"/>
          </a:solidFill>
          <a:ln>
            <a:noFill/>
          </a:ln>
        </p:spPr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FC024EBB-CDB4-60D6-BCD6-63E26ADE0AE0}"/>
              </a:ext>
            </a:extLst>
          </p:cNvPr>
          <p:cNvSpPr/>
          <p:nvPr/>
        </p:nvSpPr>
        <p:spPr>
          <a:xfrm>
            <a:off x="8357679" y="4357475"/>
            <a:ext cx="271971" cy="271675"/>
          </a:xfrm>
          <a:custGeom>
            <a:avLst/>
            <a:gdLst/>
            <a:ahLst/>
            <a:cxnLst/>
            <a:rect l="l" t="t" r="r" b="b"/>
            <a:pathLst>
              <a:path w="543941" h="543350" extrusionOk="0">
                <a:moveTo>
                  <a:pt x="0" y="0"/>
                </a:moveTo>
                <a:lnTo>
                  <a:pt x="543941" y="0"/>
                </a:lnTo>
                <a:lnTo>
                  <a:pt x="543941" y="543350"/>
                </a:lnTo>
                <a:lnTo>
                  <a:pt x="0" y="543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5978"/>
            </a:stretch>
          </a:blipFill>
          <a:ln>
            <a:noFill/>
          </a:ln>
        </p:spPr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6EB7D527-73B5-1B4C-518D-CCE978F5C423}"/>
              </a:ext>
            </a:extLst>
          </p:cNvPr>
          <p:cNvSpPr txBox="1"/>
          <p:nvPr/>
        </p:nvSpPr>
        <p:spPr>
          <a:xfrm>
            <a:off x="6219025" y="4400913"/>
            <a:ext cx="204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"/>
              </a:rPr>
              <a:t>Prénom + Nom du professeur</a:t>
            </a:r>
            <a:endParaRPr sz="700"/>
          </a:p>
        </p:txBody>
      </p:sp>
      <p:sp>
        <p:nvSpPr>
          <p:cNvPr id="2" name="Google Shape;143;p26">
            <a:extLst>
              <a:ext uri="{FF2B5EF4-FFF2-40B4-BE49-F238E27FC236}">
                <a16:creationId xmlns:a16="http://schemas.microsoft.com/office/drawing/2014/main" id="{0315F1A1-2269-4104-CA78-A84A62D2C4D8}"/>
              </a:ext>
            </a:extLst>
          </p:cNvPr>
          <p:cNvSpPr txBox="1"/>
          <p:nvPr/>
        </p:nvSpPr>
        <p:spPr>
          <a:xfrm>
            <a:off x="5096786" y="1461792"/>
            <a:ext cx="353286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À vos claviers</a:t>
            </a:r>
            <a:endParaRPr sz="4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  <p:extLst>
      <p:ext uri="{BB962C8B-B14F-4D97-AF65-F5344CB8AC3E}">
        <p14:creationId xmlns:p14="http://schemas.microsoft.com/office/powerpoint/2010/main" val="291035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514350" y="304324"/>
            <a:ext cx="4512457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dirty="0">
                <a:latin typeface="Fira Code"/>
                <a:ea typeface="Fira Code"/>
                <a:cs typeface="Fira Code"/>
                <a:sym typeface="Fira Code"/>
              </a:rPr>
              <a:t>Sommaire</a:t>
            </a:r>
            <a:endParaRPr sz="700" dirty="0"/>
          </a:p>
        </p:txBody>
      </p:sp>
      <p:sp>
        <p:nvSpPr>
          <p:cNvPr id="143" name="Google Shape;143;p26"/>
          <p:cNvSpPr txBox="1"/>
          <p:nvPr/>
        </p:nvSpPr>
        <p:spPr>
          <a:xfrm>
            <a:off x="821018" y="1323312"/>
            <a:ext cx="78086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1 – Présentation fil rouge</a:t>
            </a:r>
            <a:endParaRPr sz="4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148" name="Google Shape;148;p26"/>
          <p:cNvSpPr txBox="1"/>
          <p:nvPr/>
        </p:nvSpPr>
        <p:spPr>
          <a:xfrm>
            <a:off x="6207100" y="4399925"/>
            <a:ext cx="2055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"/>
              </a:rPr>
              <a:t>Prénom + Nom du professeur</a:t>
            </a:r>
            <a:endParaRPr sz="700"/>
          </a:p>
        </p:txBody>
      </p:sp>
      <p:sp>
        <p:nvSpPr>
          <p:cNvPr id="2" name="Google Shape;143;p26">
            <a:extLst>
              <a:ext uri="{FF2B5EF4-FFF2-40B4-BE49-F238E27FC236}">
                <a16:creationId xmlns:a16="http://schemas.microsoft.com/office/drawing/2014/main" id="{920D7DC0-FFB8-14DC-1DB0-EC2F5A254F97}"/>
              </a:ext>
            </a:extLst>
          </p:cNvPr>
          <p:cNvSpPr txBox="1"/>
          <p:nvPr/>
        </p:nvSpPr>
        <p:spPr>
          <a:xfrm>
            <a:off x="821018" y="2323783"/>
            <a:ext cx="78086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2 – Bases Python</a:t>
            </a:r>
            <a:endParaRPr sz="32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3" name="Google Shape;143;p26">
            <a:extLst>
              <a:ext uri="{FF2B5EF4-FFF2-40B4-BE49-F238E27FC236}">
                <a16:creationId xmlns:a16="http://schemas.microsoft.com/office/drawing/2014/main" id="{DD72C1BE-45BC-20CC-85DA-5E168BC1E2A3}"/>
              </a:ext>
            </a:extLst>
          </p:cNvPr>
          <p:cNvSpPr txBox="1"/>
          <p:nvPr/>
        </p:nvSpPr>
        <p:spPr>
          <a:xfrm>
            <a:off x="821018" y="3324254"/>
            <a:ext cx="7808632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3 – À vos claviers</a:t>
            </a:r>
            <a:endParaRPr sz="32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5A365A24-5AD5-8B50-F931-9145D0593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55CB9261-9AF3-C3B9-CA2C-CA7F79E61818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Récupérer les fichiers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E7D57378-4565-1F2C-6C9C-659B048CA2C5}"/>
              </a:ext>
            </a:extLst>
          </p:cNvPr>
          <p:cNvSpPr txBox="1"/>
          <p:nvPr/>
        </p:nvSpPr>
        <p:spPr>
          <a:xfrm>
            <a:off x="524123" y="1541545"/>
            <a:ext cx="679107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Tous les fichiers sont disponibles à l’adresse IP suivante : 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EC8DF4C2-E0ED-F194-7377-E3596A47372A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Ressources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61FD647B-9C7D-BEBC-362A-9A692A119E25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1B9FA76D-2933-4CC6-C3FE-1E2CB9558394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3" name="Google Shape;173;p28">
            <a:extLst>
              <a:ext uri="{FF2B5EF4-FFF2-40B4-BE49-F238E27FC236}">
                <a16:creationId xmlns:a16="http://schemas.microsoft.com/office/drawing/2014/main" id="{750C76CE-458C-0E43-A194-DB70F9A0F893}"/>
              </a:ext>
            </a:extLst>
          </p:cNvPr>
          <p:cNvSpPr txBox="1"/>
          <p:nvPr/>
        </p:nvSpPr>
        <p:spPr>
          <a:xfrm>
            <a:off x="524123" y="3523012"/>
            <a:ext cx="679107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Sinon, sur GitHub : </a:t>
            </a:r>
          </a:p>
        </p:txBody>
      </p:sp>
    </p:spTree>
    <p:extLst>
      <p:ext uri="{BB962C8B-B14F-4D97-AF65-F5344CB8AC3E}">
        <p14:creationId xmlns:p14="http://schemas.microsoft.com/office/powerpoint/2010/main" val="3661997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39D37A2E-BADC-E12F-DEB8-8ABC2C437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ACB80ED5-ECE3-340B-1850-56A7CCDE04B7}"/>
              </a:ext>
            </a:extLst>
          </p:cNvPr>
          <p:cNvSpPr txBox="1"/>
          <p:nvPr/>
        </p:nvSpPr>
        <p:spPr>
          <a:xfrm>
            <a:off x="514350" y="1095230"/>
            <a:ext cx="679107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Pour chacun des squelettes, vous allez communiquer avec un serveur web.</a:t>
            </a:r>
            <a:b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</a:b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Assurez vous simplement que la variable SERVER_URL soit égale à : (n’oubliez pas les guillemets)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D82A85B7-EEDA-06ED-604F-91F180F99115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 serveur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DB7001DA-1B5C-4ACD-3A40-F16690F85CCA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4AEE95AE-992C-23ED-446C-52DF45AD8C98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77136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2EDDE2D7-3513-4784-6400-6CEF5331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CC7AB6B3-2D8C-DA65-F78B-86ED9EC12998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Prérequis techniques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E85E4F4A-D9EE-FB64-131F-3DDF7830A205}"/>
              </a:ext>
            </a:extLst>
          </p:cNvPr>
          <p:cNvSpPr txBox="1"/>
          <p:nvPr/>
        </p:nvSpPr>
        <p:spPr>
          <a:xfrm>
            <a:off x="524123" y="1541545"/>
            <a:ext cx="8399160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Installez Python version 3.8+ : 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  <a:hlinkClick r:id="rId3"/>
              </a:rPr>
              <a:t>https://www.python.org/downloads/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Installer les librairies de traitement d’image et de communication web :</a:t>
            </a:r>
          </a:p>
          <a:p>
            <a:pPr marL="228600" lvl="0" indent="-228600">
              <a:lnSpc>
                <a:spcPct val="139958"/>
              </a:lnSpc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Depuis un terminal PowerShell :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pip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install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requests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Pillow</a:t>
            </a: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28600" lvl="0" indent="-228600">
              <a:lnSpc>
                <a:spcPct val="139958"/>
              </a:lnSpc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Depuis un terminal Bash :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apt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install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python3-venv &amp;&amp; source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venv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/bin/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activate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&amp;&amp;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pip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install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requests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Pillow</a:t>
            </a: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B8BDE225-96E8-0340-7E66-2C44433930A0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 squelette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0451F2F0-A542-714D-1F15-E74DD1F1051A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86D8B355-1FD7-1739-BB82-72F4B791DA84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11EDEB47-2725-9157-213D-182AF728E208}"/>
              </a:ext>
            </a:extLst>
          </p:cNvPr>
          <p:cNvSpPr txBox="1"/>
          <p:nvPr/>
        </p:nvSpPr>
        <p:spPr>
          <a:xfrm>
            <a:off x="514350" y="3058842"/>
            <a:ext cx="743222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Pour lancer le programme</a:t>
            </a:r>
            <a:endParaRPr sz="700" dirty="0"/>
          </a:p>
        </p:txBody>
      </p:sp>
      <p:sp>
        <p:nvSpPr>
          <p:cNvPr id="6" name="Google Shape;173;p28">
            <a:extLst>
              <a:ext uri="{FF2B5EF4-FFF2-40B4-BE49-F238E27FC236}">
                <a16:creationId xmlns:a16="http://schemas.microsoft.com/office/drawing/2014/main" id="{910B33C5-AC38-04B2-B281-A62679ED082C}"/>
              </a:ext>
            </a:extLst>
          </p:cNvPr>
          <p:cNvSpPr txBox="1"/>
          <p:nvPr/>
        </p:nvSpPr>
        <p:spPr>
          <a:xfrm>
            <a:off x="514350" y="3561199"/>
            <a:ext cx="839916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Depuis un terminal PowerShell ou Bash : python tp1.py OU python3 tp1.py</a:t>
            </a:r>
          </a:p>
        </p:txBody>
      </p:sp>
    </p:spTree>
    <p:extLst>
      <p:ext uri="{BB962C8B-B14F-4D97-AF65-F5344CB8AC3E}">
        <p14:creationId xmlns:p14="http://schemas.microsoft.com/office/powerpoint/2010/main" val="89650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D4481A4E-253C-0E9B-03A4-D1ED40565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>
            <a:extLst>
              <a:ext uri="{FF2B5EF4-FFF2-40B4-BE49-F238E27FC236}">
                <a16:creationId xmlns:a16="http://schemas.microsoft.com/office/drawing/2014/main" id="{7461D7D0-3008-76F8-8F41-81FC0EDB3B39}"/>
              </a:ext>
            </a:extLst>
          </p:cNvPr>
          <p:cNvSpPr/>
          <p:nvPr/>
        </p:nvSpPr>
        <p:spPr>
          <a:xfrm>
            <a:off x="4572000" y="0"/>
            <a:ext cx="4583072" cy="5143500"/>
          </a:xfrm>
          <a:custGeom>
            <a:avLst/>
            <a:gdLst/>
            <a:ahLst/>
            <a:cxnLst/>
            <a:rect l="l" t="t" r="r" b="b"/>
            <a:pathLst>
              <a:path w="1705355" h="1913890" extrusionOk="0">
                <a:moveTo>
                  <a:pt x="0" y="0"/>
                </a:moveTo>
                <a:lnTo>
                  <a:pt x="1705355" y="0"/>
                </a:lnTo>
                <a:lnTo>
                  <a:pt x="170535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40117"/>
          </a:solidFill>
          <a:ln>
            <a:noFill/>
          </a:ln>
        </p:spPr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F71BEDA7-745E-6814-8D61-8FE06C995AF5}"/>
              </a:ext>
            </a:extLst>
          </p:cNvPr>
          <p:cNvSpPr/>
          <p:nvPr/>
        </p:nvSpPr>
        <p:spPr>
          <a:xfrm>
            <a:off x="8357679" y="4357475"/>
            <a:ext cx="271971" cy="271675"/>
          </a:xfrm>
          <a:custGeom>
            <a:avLst/>
            <a:gdLst/>
            <a:ahLst/>
            <a:cxnLst/>
            <a:rect l="l" t="t" r="r" b="b"/>
            <a:pathLst>
              <a:path w="543941" h="543350" extrusionOk="0">
                <a:moveTo>
                  <a:pt x="0" y="0"/>
                </a:moveTo>
                <a:lnTo>
                  <a:pt x="543941" y="0"/>
                </a:lnTo>
                <a:lnTo>
                  <a:pt x="543941" y="543350"/>
                </a:lnTo>
                <a:lnTo>
                  <a:pt x="0" y="543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5978"/>
            </a:stretch>
          </a:blipFill>
          <a:ln>
            <a:noFill/>
          </a:ln>
        </p:spPr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63656568-4F35-B10D-BA59-1C37341E3FE2}"/>
              </a:ext>
            </a:extLst>
          </p:cNvPr>
          <p:cNvSpPr txBox="1"/>
          <p:nvPr/>
        </p:nvSpPr>
        <p:spPr>
          <a:xfrm>
            <a:off x="6219025" y="4400913"/>
            <a:ext cx="204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"/>
              </a:rPr>
              <a:t>Prénom + Nom du professeur</a:t>
            </a:r>
            <a:endParaRPr sz="700"/>
          </a:p>
        </p:txBody>
      </p:sp>
      <p:sp>
        <p:nvSpPr>
          <p:cNvPr id="2" name="Google Shape;143;p26">
            <a:extLst>
              <a:ext uri="{FF2B5EF4-FFF2-40B4-BE49-F238E27FC236}">
                <a16:creationId xmlns:a16="http://schemas.microsoft.com/office/drawing/2014/main" id="{B3C579FE-74DA-F74C-C7B6-A5DFC9F8F4BF}"/>
              </a:ext>
            </a:extLst>
          </p:cNvPr>
          <p:cNvSpPr txBox="1"/>
          <p:nvPr/>
        </p:nvSpPr>
        <p:spPr>
          <a:xfrm>
            <a:off x="5096786" y="1461792"/>
            <a:ext cx="353286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Pour aller plus loin</a:t>
            </a:r>
            <a:endParaRPr sz="4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  <p:extLst>
      <p:ext uri="{BB962C8B-B14F-4D97-AF65-F5344CB8AC3E}">
        <p14:creationId xmlns:p14="http://schemas.microsoft.com/office/powerpoint/2010/main" val="370757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083EBED6-B06C-C762-10FD-C180BDA1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43F02037-C388-EA5C-5970-61DDF591FB9B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En physique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F65E52F9-4A39-1CC6-C618-218B2042183A}"/>
              </a:ext>
            </a:extLst>
          </p:cNvPr>
          <p:cNvSpPr txBox="1"/>
          <p:nvPr/>
        </p:nvSpPr>
        <p:spPr>
          <a:xfrm>
            <a:off x="524123" y="1541545"/>
            <a:ext cx="6791077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S’inscrire à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Oteria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(module bases Python en B3, option axée cyber en M1)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E8F88666-99EB-3EC8-D4C7-4C2501A912DA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Continuer à apprendre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DAC263A1-5F0C-D8FE-F59A-78CEDD47FE6D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532403CA-E430-D428-268C-24E9A5A3D26B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3" name="Google Shape;172;p28">
            <a:extLst>
              <a:ext uri="{FF2B5EF4-FFF2-40B4-BE49-F238E27FC236}">
                <a16:creationId xmlns:a16="http://schemas.microsoft.com/office/drawing/2014/main" id="{841497F8-4ABB-7EA0-4DC0-94BD50CD3BCA}"/>
              </a:ext>
            </a:extLst>
          </p:cNvPr>
          <p:cNvSpPr txBox="1"/>
          <p:nvPr/>
        </p:nvSpPr>
        <p:spPr>
          <a:xfrm>
            <a:off x="514350" y="2079423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b="1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Sur Internet</a:t>
            </a:r>
            <a:endParaRPr lang="fr-FR" sz="700" dirty="0"/>
          </a:p>
        </p:txBody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09D4F848-4D1A-4304-DBAF-E3BF62C89A49}"/>
              </a:ext>
            </a:extLst>
          </p:cNvPr>
          <p:cNvSpPr txBox="1"/>
          <p:nvPr/>
        </p:nvSpPr>
        <p:spPr>
          <a:xfrm>
            <a:off x="524123" y="3447607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b="1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D’autres idées de TP</a:t>
            </a:r>
            <a:endParaRPr lang="fr-FR" sz="700" dirty="0"/>
          </a:p>
        </p:txBody>
      </p:sp>
      <p:sp>
        <p:nvSpPr>
          <p:cNvPr id="5" name="Google Shape;173;p28">
            <a:extLst>
              <a:ext uri="{FF2B5EF4-FFF2-40B4-BE49-F238E27FC236}">
                <a16:creationId xmlns:a16="http://schemas.microsoft.com/office/drawing/2014/main" id="{D85449F7-887E-6433-7999-ABBDEDDCBAC8}"/>
              </a:ext>
            </a:extLst>
          </p:cNvPr>
          <p:cNvSpPr txBox="1"/>
          <p:nvPr/>
        </p:nvSpPr>
        <p:spPr>
          <a:xfrm>
            <a:off x="514350" y="2532379"/>
            <a:ext cx="811041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Exercism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: 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  <a:hlinkClick r:id="rId4"/>
              </a:rPr>
              <a:t>https://exercism.org/tracks/python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(Développement)</a:t>
            </a:r>
          </a:p>
          <a:p>
            <a:pPr lvl="0">
              <a:lnSpc>
                <a:spcPct val="139958"/>
              </a:lnSpc>
            </a:pP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CodinGame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: 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  <a:hlinkClick r:id="rId5"/>
              </a:rPr>
              <a:t>https://www.codingame.com/start/fr/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(Développement, multijoueur)</a:t>
            </a:r>
          </a:p>
          <a:p>
            <a:pPr lvl="0">
              <a:lnSpc>
                <a:spcPct val="139958"/>
              </a:lnSpc>
            </a:pP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HackTheBox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: 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  <a:hlinkClick r:id="rId6"/>
              </a:rPr>
              <a:t>https://app.hackthebox.com/challenges?state=active&amp;category=22&amp;sort_type=asc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(Cyber)</a:t>
            </a:r>
          </a:p>
          <a:p>
            <a:pPr lvl="0">
              <a:lnSpc>
                <a:spcPct val="139958"/>
              </a:lnSpc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6" name="Google Shape;173;p28">
            <a:extLst>
              <a:ext uri="{FF2B5EF4-FFF2-40B4-BE49-F238E27FC236}">
                <a16:creationId xmlns:a16="http://schemas.microsoft.com/office/drawing/2014/main" id="{968DD1E2-FC40-3C50-2F68-9FC2F95F3548}"/>
              </a:ext>
            </a:extLst>
          </p:cNvPr>
          <p:cNvSpPr txBox="1"/>
          <p:nvPr/>
        </p:nvSpPr>
        <p:spPr>
          <a:xfrm>
            <a:off x="524123" y="3838426"/>
            <a:ext cx="8110414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Scan de ports, lecture automatique de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QRCode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, résolution automatique de captcha,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bruteforce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11931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9A1598D6-7BA3-481D-1466-76507A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>
            <a:extLst>
              <a:ext uri="{FF2B5EF4-FFF2-40B4-BE49-F238E27FC236}">
                <a16:creationId xmlns:a16="http://schemas.microsoft.com/office/drawing/2014/main" id="{ED29944C-DE68-0A1B-406B-DF2FCF261B51}"/>
              </a:ext>
            </a:extLst>
          </p:cNvPr>
          <p:cNvSpPr/>
          <p:nvPr/>
        </p:nvSpPr>
        <p:spPr>
          <a:xfrm>
            <a:off x="-402772" y="0"/>
            <a:ext cx="9644929" cy="5143500"/>
          </a:xfrm>
          <a:custGeom>
            <a:avLst/>
            <a:gdLst/>
            <a:ahLst/>
            <a:cxnLst/>
            <a:rect l="l" t="t" r="r" b="b"/>
            <a:pathLst>
              <a:path w="1705355" h="1913890" extrusionOk="0">
                <a:moveTo>
                  <a:pt x="0" y="0"/>
                </a:moveTo>
                <a:lnTo>
                  <a:pt x="1705355" y="0"/>
                </a:lnTo>
                <a:lnTo>
                  <a:pt x="170535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40117"/>
          </a:solidFill>
          <a:ln>
            <a:noFill/>
          </a:ln>
        </p:spPr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47CF4360-8AF0-A48E-0AD4-B608A4C7E94A}"/>
              </a:ext>
            </a:extLst>
          </p:cNvPr>
          <p:cNvSpPr/>
          <p:nvPr/>
        </p:nvSpPr>
        <p:spPr>
          <a:xfrm>
            <a:off x="8357679" y="4357475"/>
            <a:ext cx="271971" cy="271675"/>
          </a:xfrm>
          <a:custGeom>
            <a:avLst/>
            <a:gdLst/>
            <a:ahLst/>
            <a:cxnLst/>
            <a:rect l="l" t="t" r="r" b="b"/>
            <a:pathLst>
              <a:path w="543941" h="543350" extrusionOk="0">
                <a:moveTo>
                  <a:pt x="0" y="0"/>
                </a:moveTo>
                <a:lnTo>
                  <a:pt x="543941" y="0"/>
                </a:lnTo>
                <a:lnTo>
                  <a:pt x="543941" y="543350"/>
                </a:lnTo>
                <a:lnTo>
                  <a:pt x="0" y="543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5978"/>
            </a:stretch>
          </a:blipFill>
          <a:ln>
            <a:noFill/>
          </a:ln>
        </p:spPr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E43C5B91-9326-AD96-D447-C150B2A89AE6}"/>
              </a:ext>
            </a:extLst>
          </p:cNvPr>
          <p:cNvSpPr txBox="1"/>
          <p:nvPr/>
        </p:nvSpPr>
        <p:spPr>
          <a:xfrm>
            <a:off x="6585750" y="4357475"/>
            <a:ext cx="204390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"/>
              </a:rPr>
              <a:t>NALDI Toni - Python</a:t>
            </a:r>
            <a:endParaRPr sz="700" dirty="0"/>
          </a:p>
        </p:txBody>
      </p:sp>
      <p:sp>
        <p:nvSpPr>
          <p:cNvPr id="2" name="Google Shape;143;p26">
            <a:extLst>
              <a:ext uri="{FF2B5EF4-FFF2-40B4-BE49-F238E27FC236}">
                <a16:creationId xmlns:a16="http://schemas.microsoft.com/office/drawing/2014/main" id="{CD224476-0C74-1D86-1CAC-258CC2C4FCE7}"/>
              </a:ext>
            </a:extLst>
          </p:cNvPr>
          <p:cNvSpPr txBox="1"/>
          <p:nvPr/>
        </p:nvSpPr>
        <p:spPr>
          <a:xfrm>
            <a:off x="93889" y="1440073"/>
            <a:ext cx="895622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Des questions ?</a:t>
            </a:r>
            <a:endParaRPr sz="4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  <p:extLst>
      <p:ext uri="{BB962C8B-B14F-4D97-AF65-F5344CB8AC3E}">
        <p14:creationId xmlns:p14="http://schemas.microsoft.com/office/powerpoint/2010/main" val="320439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056ECC84-1EE3-C143-A291-343F3B353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>
            <a:extLst>
              <a:ext uri="{FF2B5EF4-FFF2-40B4-BE49-F238E27FC236}">
                <a16:creationId xmlns:a16="http://schemas.microsoft.com/office/drawing/2014/main" id="{BF69B1F9-A784-7AB4-DE20-E387BA2F8AE7}"/>
              </a:ext>
            </a:extLst>
          </p:cNvPr>
          <p:cNvSpPr/>
          <p:nvPr/>
        </p:nvSpPr>
        <p:spPr>
          <a:xfrm>
            <a:off x="4572000" y="0"/>
            <a:ext cx="4583072" cy="5143500"/>
          </a:xfrm>
          <a:custGeom>
            <a:avLst/>
            <a:gdLst/>
            <a:ahLst/>
            <a:cxnLst/>
            <a:rect l="l" t="t" r="r" b="b"/>
            <a:pathLst>
              <a:path w="1705355" h="1913890" extrusionOk="0">
                <a:moveTo>
                  <a:pt x="0" y="0"/>
                </a:moveTo>
                <a:lnTo>
                  <a:pt x="1705355" y="0"/>
                </a:lnTo>
                <a:lnTo>
                  <a:pt x="170535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40117"/>
          </a:solidFill>
          <a:ln>
            <a:noFill/>
          </a:ln>
        </p:spPr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A6B4BC09-9852-7877-A875-BA0D102B55EF}"/>
              </a:ext>
            </a:extLst>
          </p:cNvPr>
          <p:cNvSpPr/>
          <p:nvPr/>
        </p:nvSpPr>
        <p:spPr>
          <a:xfrm>
            <a:off x="8357679" y="4357475"/>
            <a:ext cx="271971" cy="271675"/>
          </a:xfrm>
          <a:custGeom>
            <a:avLst/>
            <a:gdLst/>
            <a:ahLst/>
            <a:cxnLst/>
            <a:rect l="l" t="t" r="r" b="b"/>
            <a:pathLst>
              <a:path w="543941" h="543350" extrusionOk="0">
                <a:moveTo>
                  <a:pt x="0" y="0"/>
                </a:moveTo>
                <a:lnTo>
                  <a:pt x="543941" y="0"/>
                </a:lnTo>
                <a:lnTo>
                  <a:pt x="543941" y="543350"/>
                </a:lnTo>
                <a:lnTo>
                  <a:pt x="0" y="543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5978"/>
            </a:stretch>
          </a:blipFill>
          <a:ln>
            <a:noFill/>
          </a:ln>
        </p:spPr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1008A73C-6E85-31AE-98D9-C538ED3CFC5A}"/>
              </a:ext>
            </a:extLst>
          </p:cNvPr>
          <p:cNvSpPr txBox="1"/>
          <p:nvPr/>
        </p:nvSpPr>
        <p:spPr>
          <a:xfrm>
            <a:off x="6219025" y="4400913"/>
            <a:ext cx="204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"/>
              </a:rPr>
              <a:t>Prénom + Nom du professeur</a:t>
            </a:r>
            <a:endParaRPr sz="700"/>
          </a:p>
        </p:txBody>
      </p:sp>
      <p:sp>
        <p:nvSpPr>
          <p:cNvPr id="2" name="Google Shape;143;p26">
            <a:extLst>
              <a:ext uri="{FF2B5EF4-FFF2-40B4-BE49-F238E27FC236}">
                <a16:creationId xmlns:a16="http://schemas.microsoft.com/office/drawing/2014/main" id="{A6D1E885-B890-0C3E-9DCF-D65D778AC1C3}"/>
              </a:ext>
            </a:extLst>
          </p:cNvPr>
          <p:cNvSpPr txBox="1"/>
          <p:nvPr/>
        </p:nvSpPr>
        <p:spPr>
          <a:xfrm>
            <a:off x="5096786" y="1461792"/>
            <a:ext cx="353286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Bonus</a:t>
            </a:r>
            <a:endParaRPr sz="4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  <p:extLst>
      <p:ext uri="{BB962C8B-B14F-4D97-AF65-F5344CB8AC3E}">
        <p14:creationId xmlns:p14="http://schemas.microsoft.com/office/powerpoint/2010/main" val="252257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4572000" y="0"/>
            <a:ext cx="4583072" cy="5143500"/>
          </a:xfrm>
          <a:custGeom>
            <a:avLst/>
            <a:gdLst/>
            <a:ahLst/>
            <a:cxnLst/>
            <a:rect l="l" t="t" r="r" b="b"/>
            <a:pathLst>
              <a:path w="1705355" h="1913890" extrusionOk="0">
                <a:moveTo>
                  <a:pt x="0" y="0"/>
                </a:moveTo>
                <a:lnTo>
                  <a:pt x="1705355" y="0"/>
                </a:lnTo>
                <a:lnTo>
                  <a:pt x="170535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40117"/>
          </a:solidFill>
          <a:ln>
            <a:noFill/>
          </a:ln>
        </p:spPr>
      </p:sp>
      <p:sp>
        <p:nvSpPr>
          <p:cNvPr id="195" name="Google Shape;195;p30"/>
          <p:cNvSpPr/>
          <p:nvPr/>
        </p:nvSpPr>
        <p:spPr>
          <a:xfrm>
            <a:off x="8357679" y="4357475"/>
            <a:ext cx="271971" cy="271675"/>
          </a:xfrm>
          <a:custGeom>
            <a:avLst/>
            <a:gdLst/>
            <a:ahLst/>
            <a:cxnLst/>
            <a:rect l="l" t="t" r="r" b="b"/>
            <a:pathLst>
              <a:path w="543941" h="543350" extrusionOk="0">
                <a:moveTo>
                  <a:pt x="0" y="0"/>
                </a:moveTo>
                <a:lnTo>
                  <a:pt x="543941" y="0"/>
                </a:lnTo>
                <a:lnTo>
                  <a:pt x="543941" y="543350"/>
                </a:lnTo>
                <a:lnTo>
                  <a:pt x="0" y="543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5978"/>
            </a:stretch>
          </a:blipFill>
          <a:ln>
            <a:noFill/>
          </a:ln>
        </p:spPr>
      </p:sp>
      <p:sp>
        <p:nvSpPr>
          <p:cNvPr id="196" name="Google Shape;196;p30"/>
          <p:cNvSpPr txBox="1"/>
          <p:nvPr/>
        </p:nvSpPr>
        <p:spPr>
          <a:xfrm>
            <a:off x="6219025" y="4400913"/>
            <a:ext cx="204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"/>
              </a:rPr>
              <a:t>Prénom + Nom du professeur</a:t>
            </a:r>
            <a:endParaRPr sz="700"/>
          </a:p>
        </p:txBody>
      </p:sp>
      <p:sp>
        <p:nvSpPr>
          <p:cNvPr id="2" name="Google Shape;143;p26">
            <a:extLst>
              <a:ext uri="{FF2B5EF4-FFF2-40B4-BE49-F238E27FC236}">
                <a16:creationId xmlns:a16="http://schemas.microsoft.com/office/drawing/2014/main" id="{32D9E0E1-2ED2-0681-76DD-F5041C7716D4}"/>
              </a:ext>
            </a:extLst>
          </p:cNvPr>
          <p:cNvSpPr txBox="1"/>
          <p:nvPr/>
        </p:nvSpPr>
        <p:spPr>
          <a:xfrm>
            <a:off x="5096786" y="1461792"/>
            <a:ext cx="353286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Fil rouge</a:t>
            </a:r>
            <a:endParaRPr sz="4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L’idée</a:t>
            </a:r>
            <a:endParaRPr sz="700" dirty="0"/>
          </a:p>
        </p:txBody>
      </p:sp>
      <p:sp>
        <p:nvSpPr>
          <p:cNvPr id="173" name="Google Shape;173;p28"/>
          <p:cNvSpPr txBox="1"/>
          <p:nvPr/>
        </p:nvSpPr>
        <p:spPr>
          <a:xfrm>
            <a:off x="524123" y="1541545"/>
            <a:ext cx="3641591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Casser des codes PIN, qu’importe leur forme</a:t>
            </a:r>
          </a:p>
        </p:txBody>
      </p:sp>
      <p:sp>
        <p:nvSpPr>
          <p:cNvPr id="174" name="Google Shape;174;p28"/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 fil rouge</a:t>
            </a:r>
            <a:endParaRPr sz="2800" dirty="0"/>
          </a:p>
        </p:txBody>
      </p:sp>
      <p:sp>
        <p:nvSpPr>
          <p:cNvPr id="175" name="Google Shape;175;p28"/>
          <p:cNvSpPr txBox="1"/>
          <p:nvPr/>
        </p:nvSpPr>
        <p:spPr>
          <a:xfrm>
            <a:off x="524123" y="2253475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La forme</a:t>
            </a:r>
            <a:endParaRPr sz="800" dirty="0"/>
          </a:p>
        </p:txBody>
      </p:sp>
      <p:sp>
        <p:nvSpPr>
          <p:cNvPr id="176" name="Google Shape;176;p28"/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A659508B-D24A-5DAA-4518-68E308F48DFE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3" name="Google Shape;173;p28">
            <a:extLst>
              <a:ext uri="{FF2B5EF4-FFF2-40B4-BE49-F238E27FC236}">
                <a16:creationId xmlns:a16="http://schemas.microsoft.com/office/drawing/2014/main" id="{C5747032-4559-DFB5-79B1-DA899A4267F4}"/>
              </a:ext>
            </a:extLst>
          </p:cNvPr>
          <p:cNvSpPr txBox="1"/>
          <p:nvPr/>
        </p:nvSpPr>
        <p:spPr>
          <a:xfrm>
            <a:off x="514350" y="2749962"/>
            <a:ext cx="6180648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Plusieurs versions, selon vos compétences / vos envies :</a:t>
            </a: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1. Code PIN classique (nombre aléatoire allant de 0 à 10000)</a:t>
            </a: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2. Code PIN complexe (phrase aléatoire)</a:t>
            </a:r>
          </a:p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3. Code PIN en image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70">
          <a:extLst>
            <a:ext uri="{FF2B5EF4-FFF2-40B4-BE49-F238E27FC236}">
              <a16:creationId xmlns:a16="http://schemas.microsoft.com/office/drawing/2014/main" id="{F07714F1-CAB6-536A-0736-07E9015A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D9D7C9AE-D8E8-1DC4-27BC-41F3D1EBBF88}"/>
              </a:ext>
            </a:extLst>
          </p:cNvPr>
          <p:cNvSpPr txBox="1"/>
          <p:nvPr/>
        </p:nvSpPr>
        <p:spPr>
          <a:xfrm>
            <a:off x="519236" y="1065236"/>
            <a:ext cx="3737078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Les concepts indispensables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1D008AE7-F556-327E-C63E-A4F098449820}"/>
              </a:ext>
            </a:extLst>
          </p:cNvPr>
          <p:cNvSpPr txBox="1"/>
          <p:nvPr/>
        </p:nvSpPr>
        <p:spPr>
          <a:xfrm>
            <a:off x="524123" y="1541545"/>
            <a:ext cx="3641591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Les variables et leurs types</a:t>
            </a:r>
          </a:p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L’interaction utilisateur et l’affichage</a:t>
            </a:r>
          </a:p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Les conditions</a:t>
            </a:r>
          </a:p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Les boucles</a:t>
            </a:r>
          </a:p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La syntaxe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28600" lvl="1" indent="-228600">
              <a:lnSpc>
                <a:spcPct val="139958"/>
              </a:lnSpc>
              <a:buAutoNum type="arabicPeriod"/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28600" lvl="1" indent="-228600">
              <a:lnSpc>
                <a:spcPct val="139958"/>
              </a:lnSpc>
              <a:buAutoNum type="arabicPeriod"/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B61D95BF-9397-4DFE-8222-44CFC0C4416D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Ce que ç</a:t>
            </a:r>
            <a:r>
              <a:rPr lang="fr" sz="2800" dirty="0">
                <a:latin typeface="Fira Code"/>
                <a:ea typeface="Fira Code"/>
                <a:cs typeface="Fira Code"/>
                <a:sym typeface="Fira Code"/>
              </a:rPr>
              <a:t>a implique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F9BBCEDD-0D21-DE4D-9D2F-30556F970857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7A38C8A6-DE1E-A895-7E1D-4A8721F85FE7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D8EBD3B3-DBE2-F4F3-0F90-8B833E8B4641}"/>
              </a:ext>
            </a:extLst>
          </p:cNvPr>
          <p:cNvSpPr txBox="1"/>
          <p:nvPr/>
        </p:nvSpPr>
        <p:spPr>
          <a:xfrm>
            <a:off x="524123" y="2988316"/>
            <a:ext cx="3737078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E</a:t>
            </a: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n bonus</a:t>
            </a:r>
          </a:p>
        </p:txBody>
      </p:sp>
      <p:sp>
        <p:nvSpPr>
          <p:cNvPr id="5" name="Google Shape;173;p28">
            <a:extLst>
              <a:ext uri="{FF2B5EF4-FFF2-40B4-BE49-F238E27FC236}">
                <a16:creationId xmlns:a16="http://schemas.microsoft.com/office/drawing/2014/main" id="{36EA3E16-929D-3D97-DA97-0C717096310F}"/>
              </a:ext>
            </a:extLst>
          </p:cNvPr>
          <p:cNvSpPr txBox="1"/>
          <p:nvPr/>
        </p:nvSpPr>
        <p:spPr>
          <a:xfrm>
            <a:off x="514350" y="3360202"/>
            <a:ext cx="3641591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Itération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complèxe</a:t>
            </a: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Communication</a:t>
            </a:r>
          </a:p>
          <a:p>
            <a:pPr marL="228600" marR="0" lvl="0" indent="-2286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Gestion des images</a:t>
            </a:r>
          </a:p>
          <a:p>
            <a:pPr marL="228600" lvl="1" indent="-228600">
              <a:lnSpc>
                <a:spcPct val="139958"/>
              </a:lnSpc>
              <a:buAutoNum type="arabicPeriod"/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228600" lvl="1" indent="-228600">
              <a:lnSpc>
                <a:spcPct val="139958"/>
              </a:lnSpc>
              <a:buAutoNum type="arabicPeriod"/>
            </a:pPr>
            <a:endParaRPr lang="fr-FR" sz="1200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9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Shape 189">
          <a:extLst>
            <a:ext uri="{FF2B5EF4-FFF2-40B4-BE49-F238E27FC236}">
              <a16:creationId xmlns:a16="http://schemas.microsoft.com/office/drawing/2014/main" id="{A649979E-5C07-2387-C452-06A3C67A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>
            <a:extLst>
              <a:ext uri="{FF2B5EF4-FFF2-40B4-BE49-F238E27FC236}">
                <a16:creationId xmlns:a16="http://schemas.microsoft.com/office/drawing/2014/main" id="{14743842-0B1F-5471-2364-AA182B9B1CAA}"/>
              </a:ext>
            </a:extLst>
          </p:cNvPr>
          <p:cNvSpPr/>
          <p:nvPr/>
        </p:nvSpPr>
        <p:spPr>
          <a:xfrm>
            <a:off x="4572000" y="0"/>
            <a:ext cx="4583072" cy="5143500"/>
          </a:xfrm>
          <a:custGeom>
            <a:avLst/>
            <a:gdLst/>
            <a:ahLst/>
            <a:cxnLst/>
            <a:rect l="l" t="t" r="r" b="b"/>
            <a:pathLst>
              <a:path w="1705355" h="1913890" extrusionOk="0">
                <a:moveTo>
                  <a:pt x="0" y="0"/>
                </a:moveTo>
                <a:lnTo>
                  <a:pt x="1705355" y="0"/>
                </a:lnTo>
                <a:lnTo>
                  <a:pt x="1705355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040117"/>
          </a:solidFill>
          <a:ln>
            <a:noFill/>
          </a:ln>
        </p:spPr>
      </p:sp>
      <p:sp>
        <p:nvSpPr>
          <p:cNvPr id="195" name="Google Shape;195;p30">
            <a:extLst>
              <a:ext uri="{FF2B5EF4-FFF2-40B4-BE49-F238E27FC236}">
                <a16:creationId xmlns:a16="http://schemas.microsoft.com/office/drawing/2014/main" id="{AC067EF4-FA5D-9340-C14B-DFDC556E5C35}"/>
              </a:ext>
            </a:extLst>
          </p:cNvPr>
          <p:cNvSpPr/>
          <p:nvPr/>
        </p:nvSpPr>
        <p:spPr>
          <a:xfrm>
            <a:off x="8357679" y="4357475"/>
            <a:ext cx="271971" cy="271675"/>
          </a:xfrm>
          <a:custGeom>
            <a:avLst/>
            <a:gdLst/>
            <a:ahLst/>
            <a:cxnLst/>
            <a:rect l="l" t="t" r="r" b="b"/>
            <a:pathLst>
              <a:path w="543941" h="543350" extrusionOk="0">
                <a:moveTo>
                  <a:pt x="0" y="0"/>
                </a:moveTo>
                <a:lnTo>
                  <a:pt x="543941" y="0"/>
                </a:lnTo>
                <a:lnTo>
                  <a:pt x="543941" y="543350"/>
                </a:lnTo>
                <a:lnTo>
                  <a:pt x="0" y="5433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5978"/>
            </a:stretch>
          </a:blipFill>
          <a:ln>
            <a:noFill/>
          </a:ln>
        </p:spPr>
      </p:sp>
      <p:sp>
        <p:nvSpPr>
          <p:cNvPr id="196" name="Google Shape;196;p30">
            <a:extLst>
              <a:ext uri="{FF2B5EF4-FFF2-40B4-BE49-F238E27FC236}">
                <a16:creationId xmlns:a16="http://schemas.microsoft.com/office/drawing/2014/main" id="{B317DE48-790F-8637-9D0F-414712854756}"/>
              </a:ext>
            </a:extLst>
          </p:cNvPr>
          <p:cNvSpPr txBox="1"/>
          <p:nvPr/>
        </p:nvSpPr>
        <p:spPr>
          <a:xfrm>
            <a:off x="6219025" y="4400913"/>
            <a:ext cx="204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"/>
              </a:rPr>
              <a:t>Prénom + Nom du professeur</a:t>
            </a:r>
            <a:endParaRPr sz="700"/>
          </a:p>
        </p:txBody>
      </p:sp>
      <p:sp>
        <p:nvSpPr>
          <p:cNvPr id="2" name="Google Shape;143;p26">
            <a:extLst>
              <a:ext uri="{FF2B5EF4-FFF2-40B4-BE49-F238E27FC236}">
                <a16:creationId xmlns:a16="http://schemas.microsoft.com/office/drawing/2014/main" id="{1D2A5B29-84B0-5B95-FC54-0FF33EB0D3BB}"/>
              </a:ext>
            </a:extLst>
          </p:cNvPr>
          <p:cNvSpPr txBox="1"/>
          <p:nvPr/>
        </p:nvSpPr>
        <p:spPr>
          <a:xfrm>
            <a:off x="5096786" y="1461792"/>
            <a:ext cx="353286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 dirty="0">
                <a:solidFill>
                  <a:srgbClr val="FF2C65"/>
                </a:solidFill>
                <a:latin typeface="Lexend Black"/>
                <a:ea typeface="Lexend Black"/>
                <a:cs typeface="Lexend Black"/>
                <a:sym typeface="Lexend Black"/>
              </a:rPr>
              <a:t>Bases Python</a:t>
            </a:r>
            <a:endParaRPr sz="400" dirty="0">
              <a:latin typeface="Lexend Black"/>
              <a:ea typeface="Lexend Black"/>
              <a:cs typeface="Lexend Black"/>
              <a:sym typeface="Lexend Black"/>
            </a:endParaRPr>
          </a:p>
        </p:txBody>
      </p:sp>
    </p:spTree>
    <p:extLst>
      <p:ext uri="{BB962C8B-B14F-4D97-AF65-F5344CB8AC3E}">
        <p14:creationId xmlns:p14="http://schemas.microsoft.com/office/powerpoint/2010/main" val="413203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913B1C17-6572-7F6F-3865-CCEA7E387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0F9C13A5-DFB1-F932-89C3-0DA6ECD7CFDB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Python, </a:t>
            </a:r>
            <a:r>
              <a:rPr lang="fr" b="1" i="0" u="none" strike="noStrike" cap="none" dirty="0" err="1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kessecé</a:t>
            </a: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 ?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C15515BB-2436-5F09-752E-309A0BE94B4A}"/>
              </a:ext>
            </a:extLst>
          </p:cNvPr>
          <p:cNvSpPr txBox="1"/>
          <p:nvPr/>
        </p:nvSpPr>
        <p:spPr>
          <a:xfrm>
            <a:off x="524123" y="1541545"/>
            <a:ext cx="6791077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Créé en 1991 (première version publique) par Guido van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Rossum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: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- Version 2.0 en octobre 2000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- Version 2.7 en juillet 2010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- Version 3.0 en décembre 2008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	- Version actuelle : 3.14.0 (octobre 2025)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E496C55F-A7F8-3177-EE8E-105DC9E63C21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Pour la culture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2D1BC2E4-9DB0-8984-720A-6F4FE04478A0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DD0234C5-A812-95D9-5D00-6A84B1D427C7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1421088B-8DAF-807A-0401-7D4393254FAB}"/>
              </a:ext>
            </a:extLst>
          </p:cNvPr>
          <p:cNvSpPr txBox="1"/>
          <p:nvPr/>
        </p:nvSpPr>
        <p:spPr>
          <a:xfrm>
            <a:off x="524123" y="314598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Avantages</a:t>
            </a:r>
            <a:endParaRPr sz="700" dirty="0"/>
          </a:p>
        </p:txBody>
      </p:sp>
      <p:sp>
        <p:nvSpPr>
          <p:cNvPr id="5" name="Google Shape;173;p28">
            <a:extLst>
              <a:ext uri="{FF2B5EF4-FFF2-40B4-BE49-F238E27FC236}">
                <a16:creationId xmlns:a16="http://schemas.microsoft.com/office/drawing/2014/main" id="{3D4CACFE-18A2-7E04-7132-6D809090C100}"/>
              </a:ext>
            </a:extLst>
          </p:cNvPr>
          <p:cNvSpPr txBox="1"/>
          <p:nvPr/>
        </p:nvSpPr>
        <p:spPr>
          <a:xfrm>
            <a:off x="514350" y="3598418"/>
            <a:ext cx="6791077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1450" marR="0" lvl="0" indent="-17145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Multiplateforme</a:t>
            </a:r>
          </a:p>
          <a:p>
            <a:pPr marL="171450" marR="0" lvl="0" indent="-17145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Facile à apprendre</a:t>
            </a:r>
          </a:p>
          <a:p>
            <a:pPr marL="171450" marR="0" lvl="0" indent="-17145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Très large communauté</a:t>
            </a:r>
          </a:p>
        </p:txBody>
      </p:sp>
    </p:spTree>
    <p:extLst>
      <p:ext uri="{BB962C8B-B14F-4D97-AF65-F5344CB8AC3E}">
        <p14:creationId xmlns:p14="http://schemas.microsoft.com/office/powerpoint/2010/main" val="1218228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3209A715-00D0-995A-E88F-0C01A9E80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747C9418-EA79-AAA7-E793-963758B43B60}"/>
              </a:ext>
            </a:extLst>
          </p:cNvPr>
          <p:cNvSpPr txBox="1"/>
          <p:nvPr/>
        </p:nvSpPr>
        <p:spPr>
          <a:xfrm>
            <a:off x="519236" y="1065236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Windows</a:t>
            </a:r>
            <a:endParaRPr sz="700" dirty="0"/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B132AA50-509A-E4B9-097E-102D06314603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Installation</a:t>
            </a:r>
            <a:endParaRPr sz="28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0B20ADE3-769F-359B-8182-7D059941C353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sp>
        <p:nvSpPr>
          <p:cNvPr id="3" name="Google Shape;172;p28">
            <a:extLst>
              <a:ext uri="{FF2B5EF4-FFF2-40B4-BE49-F238E27FC236}">
                <a16:creationId xmlns:a16="http://schemas.microsoft.com/office/drawing/2014/main" id="{C2524760-415F-E498-9394-5019BB4F4CE9}"/>
              </a:ext>
            </a:extLst>
          </p:cNvPr>
          <p:cNvSpPr txBox="1"/>
          <p:nvPr/>
        </p:nvSpPr>
        <p:spPr>
          <a:xfrm>
            <a:off x="519236" y="2676321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Linux - Debian</a:t>
            </a:r>
            <a:endParaRPr sz="700" dirty="0"/>
          </a:p>
        </p:txBody>
      </p:sp>
      <p:sp>
        <p:nvSpPr>
          <p:cNvPr id="7" name="Google Shape;173;p28">
            <a:extLst>
              <a:ext uri="{FF2B5EF4-FFF2-40B4-BE49-F238E27FC236}">
                <a16:creationId xmlns:a16="http://schemas.microsoft.com/office/drawing/2014/main" id="{8174E63F-6450-84D5-4162-344CAEB1D58A}"/>
              </a:ext>
            </a:extLst>
          </p:cNvPr>
          <p:cNvSpPr txBox="1"/>
          <p:nvPr/>
        </p:nvSpPr>
        <p:spPr>
          <a:xfrm>
            <a:off x="514350" y="1633790"/>
            <a:ext cx="824676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Installer Python : 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  <a:hlinkClick r:id="rId4"/>
              </a:rPr>
              <a:t>https://www.python.org/downloads/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</a:p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Ne pas oublier de cocher la case « Ajouter à la variable PATH » et installer (redémarrer au besoin)</a:t>
            </a:r>
          </a:p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Depuis un terminal PowerShell (Menu démarrer &gt; PowerShell), entrer « python »</a:t>
            </a:r>
          </a:p>
        </p:txBody>
      </p:sp>
      <p:sp>
        <p:nvSpPr>
          <p:cNvPr id="8" name="Google Shape;173;p28">
            <a:extLst>
              <a:ext uri="{FF2B5EF4-FFF2-40B4-BE49-F238E27FC236}">
                <a16:creationId xmlns:a16="http://schemas.microsoft.com/office/drawing/2014/main" id="{B9596FB0-3E05-72EB-77CB-589265E15EB0}"/>
              </a:ext>
            </a:extLst>
          </p:cNvPr>
          <p:cNvSpPr txBox="1"/>
          <p:nvPr/>
        </p:nvSpPr>
        <p:spPr>
          <a:xfrm>
            <a:off x="514350" y="3098210"/>
            <a:ext cx="8246760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9958"/>
              </a:lnSpc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Déjà installé par défaut, mais au cas où :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sudo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apt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fr-FR" sz="1200" dirty="0" err="1">
                <a:latin typeface="Roboto Medium" panose="02000000000000000000" pitchFamily="2" charset="0"/>
                <a:ea typeface="Roboto Medium" panose="02000000000000000000" pitchFamily="2" charset="0"/>
              </a:rPr>
              <a:t>install</a:t>
            </a: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 python3 python3-venv python3-pip</a:t>
            </a:r>
          </a:p>
        </p:txBody>
      </p:sp>
    </p:spTree>
    <p:extLst>
      <p:ext uri="{BB962C8B-B14F-4D97-AF65-F5344CB8AC3E}">
        <p14:creationId xmlns:p14="http://schemas.microsoft.com/office/powerpoint/2010/main" val="111905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1CDCD895-FAD5-689E-457C-7E9B130D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>
            <a:extLst>
              <a:ext uri="{FF2B5EF4-FFF2-40B4-BE49-F238E27FC236}">
                <a16:creationId xmlns:a16="http://schemas.microsoft.com/office/drawing/2014/main" id="{DE24BF0B-8C48-0EA8-AAAA-E2D5E547CED2}"/>
              </a:ext>
            </a:extLst>
          </p:cNvPr>
          <p:cNvSpPr txBox="1"/>
          <p:nvPr/>
        </p:nvSpPr>
        <p:spPr>
          <a:xfrm>
            <a:off x="514350" y="1262631"/>
            <a:ext cx="1767481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b="1" i="0" u="none" strike="noStrike" cap="none" dirty="0">
                <a:solidFill>
                  <a:srgbClr val="FF2C65"/>
                </a:solidFill>
                <a:latin typeface="Roboto Black"/>
                <a:ea typeface="Roboto Black"/>
                <a:cs typeface="Roboto Black"/>
                <a:sym typeface="Roboto"/>
              </a:rPr>
              <a:t>Définition</a:t>
            </a:r>
            <a:endParaRPr sz="700" dirty="0"/>
          </a:p>
        </p:txBody>
      </p:sp>
      <p:sp>
        <p:nvSpPr>
          <p:cNvPr id="173" name="Google Shape;173;p28">
            <a:extLst>
              <a:ext uri="{FF2B5EF4-FFF2-40B4-BE49-F238E27FC236}">
                <a16:creationId xmlns:a16="http://schemas.microsoft.com/office/drawing/2014/main" id="{B21B7C20-A447-7097-F473-9273AA21F4EE}"/>
              </a:ext>
            </a:extLst>
          </p:cNvPr>
          <p:cNvSpPr txBox="1"/>
          <p:nvPr/>
        </p:nvSpPr>
        <p:spPr>
          <a:xfrm>
            <a:off x="514350" y="1789788"/>
            <a:ext cx="4657477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Une variable est un nom auquel on associe une valeur. </a:t>
            </a:r>
          </a:p>
          <a:p>
            <a:pPr marR="0" lvl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200" dirty="0">
                <a:latin typeface="Roboto Medium" panose="02000000000000000000" pitchFamily="2" charset="0"/>
                <a:ea typeface="Roboto Medium" panose="02000000000000000000" pitchFamily="2" charset="0"/>
              </a:rPr>
              <a:t>Son but est de permettre de stocker une valeur pour la réutiliser à l’infini plus tard.	</a:t>
            </a:r>
          </a:p>
        </p:txBody>
      </p:sp>
      <p:sp>
        <p:nvSpPr>
          <p:cNvPr id="174" name="Google Shape;174;p28">
            <a:extLst>
              <a:ext uri="{FF2B5EF4-FFF2-40B4-BE49-F238E27FC236}">
                <a16:creationId xmlns:a16="http://schemas.microsoft.com/office/drawing/2014/main" id="{E1B1974B-735C-460E-4C76-0FD23D5501D7}"/>
              </a:ext>
            </a:extLst>
          </p:cNvPr>
          <p:cNvSpPr txBox="1"/>
          <p:nvPr/>
        </p:nvSpPr>
        <p:spPr>
          <a:xfrm>
            <a:off x="514350" y="304324"/>
            <a:ext cx="8408933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 b="0" i="0" u="none" strike="noStrike" cap="none" dirty="0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Les variables</a:t>
            </a:r>
            <a:endParaRPr sz="2800" dirty="0"/>
          </a:p>
        </p:txBody>
      </p:sp>
      <p:sp>
        <p:nvSpPr>
          <p:cNvPr id="176" name="Google Shape;176;p28">
            <a:extLst>
              <a:ext uri="{FF2B5EF4-FFF2-40B4-BE49-F238E27FC236}">
                <a16:creationId xmlns:a16="http://schemas.microsoft.com/office/drawing/2014/main" id="{0B61C92A-C25D-DC44-DFEF-2B1F630C13C9}"/>
              </a:ext>
            </a:extLst>
          </p:cNvPr>
          <p:cNvSpPr txBox="1"/>
          <p:nvPr/>
        </p:nvSpPr>
        <p:spPr>
          <a:xfrm>
            <a:off x="519236" y="3447607"/>
            <a:ext cx="3641591" cy="150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Google Shape;147;p26">
            <a:extLst>
              <a:ext uri="{FF2B5EF4-FFF2-40B4-BE49-F238E27FC236}">
                <a16:creationId xmlns:a16="http://schemas.microsoft.com/office/drawing/2014/main" id="{8FDB3391-4DF2-C632-B9BE-C2E56A036E38}"/>
              </a:ext>
            </a:extLst>
          </p:cNvPr>
          <p:cNvSpPr/>
          <p:nvPr/>
        </p:nvSpPr>
        <p:spPr>
          <a:xfrm>
            <a:off x="8353498" y="4355491"/>
            <a:ext cx="276152" cy="273659"/>
          </a:xfrm>
          <a:custGeom>
            <a:avLst/>
            <a:gdLst/>
            <a:ahLst/>
            <a:cxnLst/>
            <a:rect l="l" t="t" r="r" b="b"/>
            <a:pathLst>
              <a:path w="552304" h="547318" extrusionOk="0">
                <a:moveTo>
                  <a:pt x="0" y="0"/>
                </a:moveTo>
                <a:lnTo>
                  <a:pt x="552304" y="0"/>
                </a:lnTo>
                <a:lnTo>
                  <a:pt x="552304" y="547318"/>
                </a:lnTo>
                <a:lnTo>
                  <a:pt x="0" y="5473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114068"/>
            </a:stretch>
          </a:blipFill>
          <a:ln>
            <a:noFill/>
          </a:ln>
        </p:spPr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4BB3539-9719-FBF6-7BB4-0FA60B08CD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27" t="14529" r="17033" b="14091"/>
          <a:stretch>
            <a:fillRect/>
          </a:stretch>
        </p:blipFill>
        <p:spPr>
          <a:xfrm>
            <a:off x="5682325" y="1366857"/>
            <a:ext cx="2349920" cy="265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932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824</Words>
  <Application>Microsoft Macintosh PowerPoint</Application>
  <PresentationFormat>Affichage à l'écran (16:9)</PresentationFormat>
  <Paragraphs>119</Paragraphs>
  <Slides>26</Slides>
  <Notes>26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Calibri</vt:lpstr>
      <vt:lpstr>Lexend Black</vt:lpstr>
      <vt:lpstr>Roboto Black</vt:lpstr>
      <vt:lpstr>Roboto Medium</vt:lpstr>
      <vt:lpstr>Arial</vt:lpstr>
      <vt:lpstr>Fira Code</vt:lpstr>
      <vt:lpstr>Simple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T. Hidaro</cp:lastModifiedBy>
  <cp:revision>4</cp:revision>
  <dcterms:modified xsi:type="dcterms:W3CDTF">2025-10-20T18:22:22Z</dcterms:modified>
</cp:coreProperties>
</file>