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2" r:id="rId1"/>
  </p:sldMasterIdLst>
  <p:notesMasterIdLst>
    <p:notesMasterId r:id="rId61"/>
  </p:notesMasterIdLst>
  <p:handoutMasterIdLst>
    <p:handoutMasterId r:id="rId62"/>
  </p:handoutMasterIdLst>
  <p:sldIdLst>
    <p:sldId id="256" r:id="rId2"/>
    <p:sldId id="257" r:id="rId3"/>
    <p:sldId id="393" r:id="rId4"/>
    <p:sldId id="280" r:id="rId5"/>
    <p:sldId id="287" r:id="rId6"/>
    <p:sldId id="288" r:id="rId7"/>
    <p:sldId id="289" r:id="rId8"/>
    <p:sldId id="297" r:id="rId9"/>
    <p:sldId id="291" r:id="rId10"/>
    <p:sldId id="298" r:id="rId11"/>
    <p:sldId id="281" r:id="rId12"/>
    <p:sldId id="294" r:id="rId13"/>
    <p:sldId id="295" r:id="rId14"/>
    <p:sldId id="296" r:id="rId15"/>
    <p:sldId id="301" r:id="rId16"/>
    <p:sldId id="299" r:id="rId17"/>
    <p:sldId id="300" r:id="rId18"/>
    <p:sldId id="302" r:id="rId19"/>
    <p:sldId id="303" r:id="rId20"/>
    <p:sldId id="304" r:id="rId21"/>
    <p:sldId id="394" r:id="rId22"/>
    <p:sldId id="282" r:id="rId23"/>
    <p:sldId id="306" r:id="rId24"/>
    <p:sldId id="307" r:id="rId25"/>
    <p:sldId id="308" r:id="rId26"/>
    <p:sldId id="309" r:id="rId27"/>
    <p:sldId id="310" r:id="rId28"/>
    <p:sldId id="313" r:id="rId29"/>
    <p:sldId id="305" r:id="rId30"/>
    <p:sldId id="314" r:id="rId31"/>
    <p:sldId id="315" r:id="rId32"/>
    <p:sldId id="316" r:id="rId33"/>
    <p:sldId id="317" r:id="rId34"/>
    <p:sldId id="329" r:id="rId35"/>
    <p:sldId id="333" r:id="rId36"/>
    <p:sldId id="332" r:id="rId37"/>
    <p:sldId id="334" r:id="rId38"/>
    <p:sldId id="335" r:id="rId39"/>
    <p:sldId id="336" r:id="rId40"/>
    <p:sldId id="395" r:id="rId41"/>
    <p:sldId id="337" r:id="rId42"/>
    <p:sldId id="338" r:id="rId43"/>
    <p:sldId id="339" r:id="rId44"/>
    <p:sldId id="284" r:id="rId45"/>
    <p:sldId id="340" r:id="rId46"/>
    <p:sldId id="343" r:id="rId47"/>
    <p:sldId id="344" r:id="rId48"/>
    <p:sldId id="346" r:id="rId49"/>
    <p:sldId id="345" r:id="rId50"/>
    <p:sldId id="341" r:id="rId51"/>
    <p:sldId id="348" r:id="rId52"/>
    <p:sldId id="349" r:id="rId53"/>
    <p:sldId id="347" r:id="rId54"/>
    <p:sldId id="342" r:id="rId55"/>
    <p:sldId id="351" r:id="rId56"/>
    <p:sldId id="350" r:id="rId57"/>
    <p:sldId id="352" r:id="rId58"/>
    <p:sldId id="353" r:id="rId59"/>
    <p:sldId id="426" r:id="rId60"/>
  </p:sldIdLst>
  <p:sldSz cx="9144000" cy="6858000" type="screen4x3"/>
  <p:notesSz cx="6805613" cy="99393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9665" autoAdjust="0"/>
    <p:restoredTop sz="94564" autoAdjust="0"/>
  </p:normalViewPr>
  <p:slideViewPr>
    <p:cSldViewPr>
      <p:cViewPr varScale="1">
        <p:scale>
          <a:sx n="81" d="100"/>
          <a:sy n="81" d="100"/>
        </p:scale>
        <p:origin x="1315" y="62"/>
      </p:cViewPr>
      <p:guideLst>
        <p:guide orient="horz" pos="2160"/>
        <p:guide pos="2880"/>
      </p:guideLst>
    </p:cSldViewPr>
  </p:slideViewPr>
  <p:outlineViewPr>
    <p:cViewPr>
      <p:scale>
        <a:sx n="33" d="100"/>
        <a:sy n="33" d="100"/>
      </p:scale>
      <p:origin x="30" y="42984"/>
    </p:cViewPr>
  </p:outlineViewPr>
  <p:notesTextViewPr>
    <p:cViewPr>
      <p:scale>
        <a:sx n="100" d="100"/>
        <a:sy n="100" d="100"/>
      </p:scale>
      <p:origin x="0" y="0"/>
    </p:cViewPr>
  </p:notesTextViewPr>
  <p:sorterViewPr>
    <p:cViewPr>
      <p:scale>
        <a:sx n="66" d="100"/>
        <a:sy n="66" d="100"/>
      </p:scale>
      <p:origin x="0" y="-552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5D1EAA-AD6E-4A83-AE3C-343F179F3C6F}" type="doc">
      <dgm:prSet loTypeId="urn:microsoft.com/office/officeart/2008/layout/LinedList" loCatId="list" qsTypeId="urn:microsoft.com/office/officeart/2005/8/quickstyle/simple2" qsCatId="simple" csTypeId="urn:microsoft.com/office/officeart/2005/8/colors/colorful1" csCatId="colorful"/>
      <dgm:spPr/>
      <dgm:t>
        <a:bodyPr/>
        <a:lstStyle/>
        <a:p>
          <a:endParaRPr lang="en-US"/>
        </a:p>
      </dgm:t>
    </dgm:pt>
    <dgm:pt modelId="{A62B0799-793F-4A6D-A9FC-BC6AA093B79F}">
      <dgm:prSet/>
      <dgm:spPr/>
      <dgm:t>
        <a:bodyPr/>
        <a:lstStyle/>
        <a:p>
          <a:r>
            <a:rPr lang="en-US"/>
            <a:t>Social Engineering</a:t>
          </a:r>
        </a:p>
      </dgm:t>
    </dgm:pt>
    <dgm:pt modelId="{A955AFC1-E169-4288-876F-AAD9F62EEB96}" type="parTrans" cxnId="{7A948AD0-F8F9-4FC3-BE8E-5A6494A71F48}">
      <dgm:prSet/>
      <dgm:spPr/>
      <dgm:t>
        <a:bodyPr/>
        <a:lstStyle/>
        <a:p>
          <a:endParaRPr lang="en-US"/>
        </a:p>
      </dgm:t>
    </dgm:pt>
    <dgm:pt modelId="{8B467E4C-400E-4529-9335-32E41D464AF5}" type="sibTrans" cxnId="{7A948AD0-F8F9-4FC3-BE8E-5A6494A71F48}">
      <dgm:prSet/>
      <dgm:spPr/>
      <dgm:t>
        <a:bodyPr/>
        <a:lstStyle/>
        <a:p>
          <a:endParaRPr lang="en-US"/>
        </a:p>
      </dgm:t>
    </dgm:pt>
    <dgm:pt modelId="{12EB624F-2143-4210-9B9C-19681F9D1886}">
      <dgm:prSet/>
      <dgm:spPr/>
      <dgm:t>
        <a:bodyPr/>
        <a:lstStyle/>
        <a:p>
          <a:r>
            <a:rPr lang="en-US"/>
            <a:t>Relies on tricking and deceiving someone to access a system.</a:t>
          </a:r>
        </a:p>
      </dgm:t>
    </dgm:pt>
    <dgm:pt modelId="{06439423-170F-43CA-B9AF-46E546B21C49}" type="parTrans" cxnId="{C38DF54A-B8B3-4C64-9052-5A5A12A66987}">
      <dgm:prSet/>
      <dgm:spPr/>
      <dgm:t>
        <a:bodyPr/>
        <a:lstStyle/>
        <a:p>
          <a:endParaRPr lang="en-US"/>
        </a:p>
      </dgm:t>
    </dgm:pt>
    <dgm:pt modelId="{76CC9773-B6C9-4855-B859-C8E2750D4A96}" type="sibTrans" cxnId="{C38DF54A-B8B3-4C64-9052-5A5A12A66987}">
      <dgm:prSet/>
      <dgm:spPr/>
      <dgm:t>
        <a:bodyPr/>
        <a:lstStyle/>
        <a:p>
          <a:endParaRPr lang="en-US"/>
        </a:p>
      </dgm:t>
    </dgm:pt>
    <dgm:pt modelId="{FA089DA8-F83E-441C-9800-DB31FFD88170}">
      <dgm:prSet/>
      <dgm:spPr/>
      <dgm:t>
        <a:bodyPr/>
        <a:lstStyle/>
        <a:p>
          <a:r>
            <a:rPr lang="en-US"/>
            <a:t>Relies on the friendliness, frustration or helpfulness of a company employee.</a:t>
          </a:r>
        </a:p>
      </dgm:t>
    </dgm:pt>
    <dgm:pt modelId="{AC937890-9B0E-4B59-BBF2-684223B58510}" type="parTrans" cxnId="{C5905273-B45B-420B-AFEE-2F3462603A26}">
      <dgm:prSet/>
      <dgm:spPr/>
      <dgm:t>
        <a:bodyPr/>
        <a:lstStyle/>
        <a:p>
          <a:endParaRPr lang="en-US"/>
        </a:p>
      </dgm:t>
    </dgm:pt>
    <dgm:pt modelId="{287568C5-F385-47B2-A682-02BA37AE37F9}" type="sibTrans" cxnId="{C5905273-B45B-420B-AFEE-2F3462603A26}">
      <dgm:prSet/>
      <dgm:spPr/>
      <dgm:t>
        <a:bodyPr/>
        <a:lstStyle/>
        <a:p>
          <a:endParaRPr lang="en-US"/>
        </a:p>
      </dgm:t>
    </dgm:pt>
    <dgm:pt modelId="{BA95B322-1787-4548-9C81-2FD23C971398}">
      <dgm:prSet/>
      <dgm:spPr/>
      <dgm:t>
        <a:bodyPr/>
        <a:lstStyle/>
        <a:p>
          <a:r>
            <a:rPr lang="en-US"/>
            <a:t>Requires almost no technical ability.</a:t>
          </a:r>
        </a:p>
      </dgm:t>
    </dgm:pt>
    <dgm:pt modelId="{A02A2A5B-640C-4438-99C3-D64D3F44E444}" type="parTrans" cxnId="{D7693930-2635-4B0B-89E2-B637A5200A22}">
      <dgm:prSet/>
      <dgm:spPr/>
      <dgm:t>
        <a:bodyPr/>
        <a:lstStyle/>
        <a:p>
          <a:endParaRPr lang="en-US"/>
        </a:p>
      </dgm:t>
    </dgm:pt>
    <dgm:pt modelId="{F302FE84-9DFE-4489-8548-A86CF2F09C9F}" type="sibTrans" cxnId="{D7693930-2635-4B0B-89E2-B637A5200A22}">
      <dgm:prSet/>
      <dgm:spPr/>
      <dgm:t>
        <a:bodyPr/>
        <a:lstStyle/>
        <a:p>
          <a:endParaRPr lang="en-US"/>
        </a:p>
      </dgm:t>
    </dgm:pt>
    <dgm:pt modelId="{5850201E-C10E-469C-9883-B1D35B2674A5}">
      <dgm:prSet/>
      <dgm:spPr/>
      <dgm:t>
        <a:bodyPr/>
        <a:lstStyle/>
        <a:p>
          <a:r>
            <a:rPr lang="en-US"/>
            <a:t>-  “dumpster diving” : digging through trash to find computer manuals, printout or password list that have be thrown away.</a:t>
          </a:r>
        </a:p>
      </dgm:t>
    </dgm:pt>
    <dgm:pt modelId="{FC21E0B0-765D-47CD-9B28-5C17C5E26095}" type="parTrans" cxnId="{03BCEB5C-379B-42E6-831F-256EC835CB5F}">
      <dgm:prSet/>
      <dgm:spPr/>
      <dgm:t>
        <a:bodyPr/>
        <a:lstStyle/>
        <a:p>
          <a:endParaRPr lang="en-US"/>
        </a:p>
      </dgm:t>
    </dgm:pt>
    <dgm:pt modelId="{FD01B292-501A-429B-968F-3ABE0EC55312}" type="sibTrans" cxnId="{03BCEB5C-379B-42E6-831F-256EC835CB5F}">
      <dgm:prSet/>
      <dgm:spPr/>
      <dgm:t>
        <a:bodyPr/>
        <a:lstStyle/>
        <a:p>
          <a:endParaRPr lang="en-US"/>
        </a:p>
      </dgm:t>
    </dgm:pt>
    <dgm:pt modelId="{53714F06-6431-49FA-A658-A22C90F5A5E2}">
      <dgm:prSet/>
      <dgm:spPr/>
      <dgm:t>
        <a:bodyPr/>
        <a:lstStyle/>
        <a:p>
          <a:r>
            <a:rPr lang="en-US"/>
            <a:t>-  “phishing” : eg. Email message that instructs a user to click to a link which bring to a fake Website and the user is ask to update his or her account information, which the attacker then steals.</a:t>
          </a:r>
        </a:p>
      </dgm:t>
    </dgm:pt>
    <dgm:pt modelId="{C37C5EC6-5352-461D-B95B-A8CD1BF918F8}" type="parTrans" cxnId="{724E7212-521E-45EA-8DF3-43B8B10BB82F}">
      <dgm:prSet/>
      <dgm:spPr/>
      <dgm:t>
        <a:bodyPr/>
        <a:lstStyle/>
        <a:p>
          <a:endParaRPr lang="en-US"/>
        </a:p>
      </dgm:t>
    </dgm:pt>
    <dgm:pt modelId="{97044B82-6130-44BE-8358-37F4FD23C464}" type="sibTrans" cxnId="{724E7212-521E-45EA-8DF3-43B8B10BB82F}">
      <dgm:prSet/>
      <dgm:spPr/>
      <dgm:t>
        <a:bodyPr/>
        <a:lstStyle/>
        <a:p>
          <a:endParaRPr lang="en-US"/>
        </a:p>
      </dgm:t>
    </dgm:pt>
    <dgm:pt modelId="{A050D8E0-BC59-46E8-AA62-F0B8B8E75BB2}">
      <dgm:prSet/>
      <dgm:spPr/>
      <dgm:t>
        <a:bodyPr/>
        <a:lstStyle/>
        <a:p>
          <a:r>
            <a:rPr lang="en-US"/>
            <a:t>Social Engineering can be defeated by 2 ways:</a:t>
          </a:r>
        </a:p>
      </dgm:t>
    </dgm:pt>
    <dgm:pt modelId="{72F98FCB-90F2-4CE9-A8F0-55870D1AC52C}" type="parTrans" cxnId="{A310DA6D-38EB-43CC-A062-D4FB25B57239}">
      <dgm:prSet/>
      <dgm:spPr/>
      <dgm:t>
        <a:bodyPr/>
        <a:lstStyle/>
        <a:p>
          <a:endParaRPr lang="en-US"/>
        </a:p>
      </dgm:t>
    </dgm:pt>
    <dgm:pt modelId="{C16A865D-F6F8-475B-A3AA-71EE620F607E}" type="sibTrans" cxnId="{A310DA6D-38EB-43CC-A062-D4FB25B57239}">
      <dgm:prSet/>
      <dgm:spPr/>
      <dgm:t>
        <a:bodyPr/>
        <a:lstStyle/>
        <a:p>
          <a:endParaRPr lang="en-US"/>
        </a:p>
      </dgm:t>
    </dgm:pt>
    <dgm:pt modelId="{5BCFB720-1ECD-4C2B-B1F7-715B4365038B}">
      <dgm:prSet/>
      <dgm:spPr/>
      <dgm:t>
        <a:bodyPr/>
        <a:lstStyle/>
        <a:p>
          <a:r>
            <a:rPr lang="en-US"/>
            <a:t>1. develop strong procedures &amp; policies .</a:t>
          </a:r>
        </a:p>
      </dgm:t>
    </dgm:pt>
    <dgm:pt modelId="{F1ED36AC-9905-4088-9A34-852301B38E66}" type="parTrans" cxnId="{A4238B30-9C24-48B7-BEEB-670F2A1C730A}">
      <dgm:prSet/>
      <dgm:spPr/>
      <dgm:t>
        <a:bodyPr/>
        <a:lstStyle/>
        <a:p>
          <a:endParaRPr lang="en-US"/>
        </a:p>
      </dgm:t>
    </dgm:pt>
    <dgm:pt modelId="{D143DE78-0C06-44AE-8538-958D23A0558E}" type="sibTrans" cxnId="{A4238B30-9C24-48B7-BEEB-670F2A1C730A}">
      <dgm:prSet/>
      <dgm:spPr/>
      <dgm:t>
        <a:bodyPr/>
        <a:lstStyle/>
        <a:p>
          <a:endParaRPr lang="en-US"/>
        </a:p>
      </dgm:t>
    </dgm:pt>
    <dgm:pt modelId="{A539834A-AFED-4C01-AFC5-8AA1B1F8E929}">
      <dgm:prSet/>
      <dgm:spPr/>
      <dgm:t>
        <a:bodyPr/>
        <a:lstStyle/>
        <a:p>
          <a:r>
            <a:rPr lang="en-US"/>
            <a:t>2. educate employees to comply with the procedures &amp; policies  </a:t>
          </a:r>
        </a:p>
      </dgm:t>
    </dgm:pt>
    <dgm:pt modelId="{A089378B-B634-4791-B1D2-9EB1651A512C}" type="parTrans" cxnId="{07A4CC3D-E83A-42CC-B441-9CFBF7FBD8E8}">
      <dgm:prSet/>
      <dgm:spPr/>
      <dgm:t>
        <a:bodyPr/>
        <a:lstStyle/>
        <a:p>
          <a:endParaRPr lang="en-US"/>
        </a:p>
      </dgm:t>
    </dgm:pt>
    <dgm:pt modelId="{626B4F04-3980-4867-9735-006C9788EBAB}" type="sibTrans" cxnId="{07A4CC3D-E83A-42CC-B441-9CFBF7FBD8E8}">
      <dgm:prSet/>
      <dgm:spPr/>
      <dgm:t>
        <a:bodyPr/>
        <a:lstStyle/>
        <a:p>
          <a:endParaRPr lang="en-US"/>
        </a:p>
      </dgm:t>
    </dgm:pt>
    <dgm:pt modelId="{6B529EB8-833E-4206-8176-35611983760F}" type="pres">
      <dgm:prSet presAssocID="{C55D1EAA-AD6E-4A83-AE3C-343F179F3C6F}" presName="vert0" presStyleCnt="0">
        <dgm:presLayoutVars>
          <dgm:dir/>
          <dgm:animOne val="branch"/>
          <dgm:animLvl val="lvl"/>
        </dgm:presLayoutVars>
      </dgm:prSet>
      <dgm:spPr/>
    </dgm:pt>
    <dgm:pt modelId="{C4933892-3D85-4525-AD40-6959943EEECE}" type="pres">
      <dgm:prSet presAssocID="{A62B0799-793F-4A6D-A9FC-BC6AA093B79F}" presName="thickLine" presStyleLbl="alignNode1" presStyleIdx="0" presStyleCnt="9"/>
      <dgm:spPr/>
    </dgm:pt>
    <dgm:pt modelId="{2242EF05-8E30-4B3A-94FD-46ED9DA9FE60}" type="pres">
      <dgm:prSet presAssocID="{A62B0799-793F-4A6D-A9FC-BC6AA093B79F}" presName="horz1" presStyleCnt="0"/>
      <dgm:spPr/>
    </dgm:pt>
    <dgm:pt modelId="{BC2A7A54-57C2-4DD8-BE70-453A02AAA812}" type="pres">
      <dgm:prSet presAssocID="{A62B0799-793F-4A6D-A9FC-BC6AA093B79F}" presName="tx1" presStyleLbl="revTx" presStyleIdx="0" presStyleCnt="9"/>
      <dgm:spPr/>
    </dgm:pt>
    <dgm:pt modelId="{20019407-6336-4EC3-9E2C-198B842B1443}" type="pres">
      <dgm:prSet presAssocID="{A62B0799-793F-4A6D-A9FC-BC6AA093B79F}" presName="vert1" presStyleCnt="0"/>
      <dgm:spPr/>
    </dgm:pt>
    <dgm:pt modelId="{10F775FA-8502-4B09-B26C-C10E944E205F}" type="pres">
      <dgm:prSet presAssocID="{12EB624F-2143-4210-9B9C-19681F9D1886}" presName="thickLine" presStyleLbl="alignNode1" presStyleIdx="1" presStyleCnt="9"/>
      <dgm:spPr/>
    </dgm:pt>
    <dgm:pt modelId="{992451EB-C1D6-4CEF-91E6-4A53E8905AD6}" type="pres">
      <dgm:prSet presAssocID="{12EB624F-2143-4210-9B9C-19681F9D1886}" presName="horz1" presStyleCnt="0"/>
      <dgm:spPr/>
    </dgm:pt>
    <dgm:pt modelId="{C8CD5BBF-7B07-4C29-88D2-F29A5E2C809B}" type="pres">
      <dgm:prSet presAssocID="{12EB624F-2143-4210-9B9C-19681F9D1886}" presName="tx1" presStyleLbl="revTx" presStyleIdx="1" presStyleCnt="9"/>
      <dgm:spPr/>
    </dgm:pt>
    <dgm:pt modelId="{0785FA2B-09B2-41A0-A130-41E48A2D0934}" type="pres">
      <dgm:prSet presAssocID="{12EB624F-2143-4210-9B9C-19681F9D1886}" presName="vert1" presStyleCnt="0"/>
      <dgm:spPr/>
    </dgm:pt>
    <dgm:pt modelId="{1A45FF18-1BA4-4550-A04B-52F56A11765B}" type="pres">
      <dgm:prSet presAssocID="{FA089DA8-F83E-441C-9800-DB31FFD88170}" presName="thickLine" presStyleLbl="alignNode1" presStyleIdx="2" presStyleCnt="9"/>
      <dgm:spPr/>
    </dgm:pt>
    <dgm:pt modelId="{A1FE8D6A-0A8E-436D-9C68-48D4A5C822C1}" type="pres">
      <dgm:prSet presAssocID="{FA089DA8-F83E-441C-9800-DB31FFD88170}" presName="horz1" presStyleCnt="0"/>
      <dgm:spPr/>
    </dgm:pt>
    <dgm:pt modelId="{37DADAC1-7384-4C4F-A2E9-327E5E8689E3}" type="pres">
      <dgm:prSet presAssocID="{FA089DA8-F83E-441C-9800-DB31FFD88170}" presName="tx1" presStyleLbl="revTx" presStyleIdx="2" presStyleCnt="9"/>
      <dgm:spPr/>
    </dgm:pt>
    <dgm:pt modelId="{5F69F957-571B-4D62-A905-FC6CA9E98EB7}" type="pres">
      <dgm:prSet presAssocID="{FA089DA8-F83E-441C-9800-DB31FFD88170}" presName="vert1" presStyleCnt="0"/>
      <dgm:spPr/>
    </dgm:pt>
    <dgm:pt modelId="{917F531F-E436-4A53-BEF8-27E5FE9F8B61}" type="pres">
      <dgm:prSet presAssocID="{BA95B322-1787-4548-9C81-2FD23C971398}" presName="thickLine" presStyleLbl="alignNode1" presStyleIdx="3" presStyleCnt="9"/>
      <dgm:spPr/>
    </dgm:pt>
    <dgm:pt modelId="{A407C322-C9CC-4D6F-8CAF-98DA3519D443}" type="pres">
      <dgm:prSet presAssocID="{BA95B322-1787-4548-9C81-2FD23C971398}" presName="horz1" presStyleCnt="0"/>
      <dgm:spPr/>
    </dgm:pt>
    <dgm:pt modelId="{2EB09C9A-F8C5-44A0-9871-C1CCD8DDD711}" type="pres">
      <dgm:prSet presAssocID="{BA95B322-1787-4548-9C81-2FD23C971398}" presName="tx1" presStyleLbl="revTx" presStyleIdx="3" presStyleCnt="9"/>
      <dgm:spPr/>
    </dgm:pt>
    <dgm:pt modelId="{A6B6A1D9-71E3-4E40-B13D-8F2EEBC2CA60}" type="pres">
      <dgm:prSet presAssocID="{BA95B322-1787-4548-9C81-2FD23C971398}" presName="vert1" presStyleCnt="0"/>
      <dgm:spPr/>
    </dgm:pt>
    <dgm:pt modelId="{96DEF594-8E66-4605-9E6E-50B1B2DA6CBE}" type="pres">
      <dgm:prSet presAssocID="{5850201E-C10E-469C-9883-B1D35B2674A5}" presName="thickLine" presStyleLbl="alignNode1" presStyleIdx="4" presStyleCnt="9"/>
      <dgm:spPr/>
    </dgm:pt>
    <dgm:pt modelId="{4541C102-DB1E-4366-9B4F-DDD8EA39681E}" type="pres">
      <dgm:prSet presAssocID="{5850201E-C10E-469C-9883-B1D35B2674A5}" presName="horz1" presStyleCnt="0"/>
      <dgm:spPr/>
    </dgm:pt>
    <dgm:pt modelId="{3459E317-B0D9-4AEB-931B-065374E5A832}" type="pres">
      <dgm:prSet presAssocID="{5850201E-C10E-469C-9883-B1D35B2674A5}" presName="tx1" presStyleLbl="revTx" presStyleIdx="4" presStyleCnt="9"/>
      <dgm:spPr/>
    </dgm:pt>
    <dgm:pt modelId="{F0C07902-C061-4F9F-B97F-4F35B56BA61B}" type="pres">
      <dgm:prSet presAssocID="{5850201E-C10E-469C-9883-B1D35B2674A5}" presName="vert1" presStyleCnt="0"/>
      <dgm:spPr/>
    </dgm:pt>
    <dgm:pt modelId="{F27AE733-CE3D-4B80-A44B-E1E21CD49C83}" type="pres">
      <dgm:prSet presAssocID="{53714F06-6431-49FA-A658-A22C90F5A5E2}" presName="thickLine" presStyleLbl="alignNode1" presStyleIdx="5" presStyleCnt="9"/>
      <dgm:spPr/>
    </dgm:pt>
    <dgm:pt modelId="{47FA27B4-0EC6-40B4-9511-49C97919D5BA}" type="pres">
      <dgm:prSet presAssocID="{53714F06-6431-49FA-A658-A22C90F5A5E2}" presName="horz1" presStyleCnt="0"/>
      <dgm:spPr/>
    </dgm:pt>
    <dgm:pt modelId="{57FADF43-6510-4ACA-B02D-4D85B087B9D5}" type="pres">
      <dgm:prSet presAssocID="{53714F06-6431-49FA-A658-A22C90F5A5E2}" presName="tx1" presStyleLbl="revTx" presStyleIdx="5" presStyleCnt="9"/>
      <dgm:spPr/>
    </dgm:pt>
    <dgm:pt modelId="{9E46EEBF-B901-43B2-8EAE-5C7480080AB5}" type="pres">
      <dgm:prSet presAssocID="{53714F06-6431-49FA-A658-A22C90F5A5E2}" presName="vert1" presStyleCnt="0"/>
      <dgm:spPr/>
    </dgm:pt>
    <dgm:pt modelId="{F66136D8-6102-4D3C-A2F9-3B9E45F5D79A}" type="pres">
      <dgm:prSet presAssocID="{A050D8E0-BC59-46E8-AA62-F0B8B8E75BB2}" presName="thickLine" presStyleLbl="alignNode1" presStyleIdx="6" presStyleCnt="9"/>
      <dgm:spPr/>
    </dgm:pt>
    <dgm:pt modelId="{9E9A5672-6A81-42AB-9282-24C32BA4BF28}" type="pres">
      <dgm:prSet presAssocID="{A050D8E0-BC59-46E8-AA62-F0B8B8E75BB2}" presName="horz1" presStyleCnt="0"/>
      <dgm:spPr/>
    </dgm:pt>
    <dgm:pt modelId="{9B0835F7-3A7C-470D-89A8-98F3ABC70AE4}" type="pres">
      <dgm:prSet presAssocID="{A050D8E0-BC59-46E8-AA62-F0B8B8E75BB2}" presName="tx1" presStyleLbl="revTx" presStyleIdx="6" presStyleCnt="9"/>
      <dgm:spPr/>
    </dgm:pt>
    <dgm:pt modelId="{063E8F4C-B006-4FC8-81B9-1DA71F436BF4}" type="pres">
      <dgm:prSet presAssocID="{A050D8E0-BC59-46E8-AA62-F0B8B8E75BB2}" presName="vert1" presStyleCnt="0"/>
      <dgm:spPr/>
    </dgm:pt>
    <dgm:pt modelId="{B4C14B09-F5CB-48BE-B99C-4951BF83212E}" type="pres">
      <dgm:prSet presAssocID="{5BCFB720-1ECD-4C2B-B1F7-715B4365038B}" presName="thickLine" presStyleLbl="alignNode1" presStyleIdx="7" presStyleCnt="9"/>
      <dgm:spPr/>
    </dgm:pt>
    <dgm:pt modelId="{3989B966-346D-4D58-982A-939AB310E7BA}" type="pres">
      <dgm:prSet presAssocID="{5BCFB720-1ECD-4C2B-B1F7-715B4365038B}" presName="horz1" presStyleCnt="0"/>
      <dgm:spPr/>
    </dgm:pt>
    <dgm:pt modelId="{77D8022C-ACCC-4F4F-926E-774D1AED58E6}" type="pres">
      <dgm:prSet presAssocID="{5BCFB720-1ECD-4C2B-B1F7-715B4365038B}" presName="tx1" presStyleLbl="revTx" presStyleIdx="7" presStyleCnt="9"/>
      <dgm:spPr/>
    </dgm:pt>
    <dgm:pt modelId="{755E3FF7-8FE8-4080-B72A-BA8C205161E3}" type="pres">
      <dgm:prSet presAssocID="{5BCFB720-1ECD-4C2B-B1F7-715B4365038B}" presName="vert1" presStyleCnt="0"/>
      <dgm:spPr/>
    </dgm:pt>
    <dgm:pt modelId="{9F4EE586-1008-4D5F-8B87-395B454DC552}" type="pres">
      <dgm:prSet presAssocID="{A539834A-AFED-4C01-AFC5-8AA1B1F8E929}" presName="thickLine" presStyleLbl="alignNode1" presStyleIdx="8" presStyleCnt="9"/>
      <dgm:spPr/>
    </dgm:pt>
    <dgm:pt modelId="{54455D90-BAE1-492D-A98F-541766CE7752}" type="pres">
      <dgm:prSet presAssocID="{A539834A-AFED-4C01-AFC5-8AA1B1F8E929}" presName="horz1" presStyleCnt="0"/>
      <dgm:spPr/>
    </dgm:pt>
    <dgm:pt modelId="{9C2C3598-F6E8-4C5A-9EE5-065E44DD2A03}" type="pres">
      <dgm:prSet presAssocID="{A539834A-AFED-4C01-AFC5-8AA1B1F8E929}" presName="tx1" presStyleLbl="revTx" presStyleIdx="8" presStyleCnt="9"/>
      <dgm:spPr/>
    </dgm:pt>
    <dgm:pt modelId="{7B335DFA-C250-4E45-B665-71AB77DF2116}" type="pres">
      <dgm:prSet presAssocID="{A539834A-AFED-4C01-AFC5-8AA1B1F8E929}" presName="vert1" presStyleCnt="0"/>
      <dgm:spPr/>
    </dgm:pt>
  </dgm:ptLst>
  <dgm:cxnLst>
    <dgm:cxn modelId="{B730CA05-0AB6-4B82-A066-6021E9C0ED24}" type="presOf" srcId="{BA95B322-1787-4548-9C81-2FD23C971398}" destId="{2EB09C9A-F8C5-44A0-9871-C1CCD8DDD711}" srcOrd="0" destOrd="0" presId="urn:microsoft.com/office/officeart/2008/layout/LinedList"/>
    <dgm:cxn modelId="{724E7212-521E-45EA-8DF3-43B8B10BB82F}" srcId="{C55D1EAA-AD6E-4A83-AE3C-343F179F3C6F}" destId="{53714F06-6431-49FA-A658-A22C90F5A5E2}" srcOrd="5" destOrd="0" parTransId="{C37C5EC6-5352-461D-B95B-A8CD1BF918F8}" sibTransId="{97044B82-6130-44BE-8358-37F4FD23C464}"/>
    <dgm:cxn modelId="{C364EF13-8BD5-4B0F-B465-C2279C923256}" type="presOf" srcId="{53714F06-6431-49FA-A658-A22C90F5A5E2}" destId="{57FADF43-6510-4ACA-B02D-4D85B087B9D5}" srcOrd="0" destOrd="0" presId="urn:microsoft.com/office/officeart/2008/layout/LinedList"/>
    <dgm:cxn modelId="{D7693930-2635-4B0B-89E2-B637A5200A22}" srcId="{C55D1EAA-AD6E-4A83-AE3C-343F179F3C6F}" destId="{BA95B322-1787-4548-9C81-2FD23C971398}" srcOrd="3" destOrd="0" parTransId="{A02A2A5B-640C-4438-99C3-D64D3F44E444}" sibTransId="{F302FE84-9DFE-4489-8548-A86CF2F09C9F}"/>
    <dgm:cxn modelId="{A4238B30-9C24-48B7-BEEB-670F2A1C730A}" srcId="{C55D1EAA-AD6E-4A83-AE3C-343F179F3C6F}" destId="{5BCFB720-1ECD-4C2B-B1F7-715B4365038B}" srcOrd="7" destOrd="0" parTransId="{F1ED36AC-9905-4088-9A34-852301B38E66}" sibTransId="{D143DE78-0C06-44AE-8538-958D23A0558E}"/>
    <dgm:cxn modelId="{07A4CC3D-E83A-42CC-B441-9CFBF7FBD8E8}" srcId="{C55D1EAA-AD6E-4A83-AE3C-343F179F3C6F}" destId="{A539834A-AFED-4C01-AFC5-8AA1B1F8E929}" srcOrd="8" destOrd="0" parTransId="{A089378B-B634-4791-B1D2-9EB1651A512C}" sibTransId="{626B4F04-3980-4867-9735-006C9788EBAB}"/>
    <dgm:cxn modelId="{B617BA5C-0C31-45BF-A0A5-9523990974C9}" type="presOf" srcId="{12EB624F-2143-4210-9B9C-19681F9D1886}" destId="{C8CD5BBF-7B07-4C29-88D2-F29A5E2C809B}" srcOrd="0" destOrd="0" presId="urn:microsoft.com/office/officeart/2008/layout/LinedList"/>
    <dgm:cxn modelId="{03BCEB5C-379B-42E6-831F-256EC835CB5F}" srcId="{C55D1EAA-AD6E-4A83-AE3C-343F179F3C6F}" destId="{5850201E-C10E-469C-9883-B1D35B2674A5}" srcOrd="4" destOrd="0" parTransId="{FC21E0B0-765D-47CD-9B28-5C17C5E26095}" sibTransId="{FD01B292-501A-429B-968F-3ABE0EC55312}"/>
    <dgm:cxn modelId="{C38DF54A-B8B3-4C64-9052-5A5A12A66987}" srcId="{C55D1EAA-AD6E-4A83-AE3C-343F179F3C6F}" destId="{12EB624F-2143-4210-9B9C-19681F9D1886}" srcOrd="1" destOrd="0" parTransId="{06439423-170F-43CA-B9AF-46E546B21C49}" sibTransId="{76CC9773-B6C9-4855-B859-C8E2750D4A96}"/>
    <dgm:cxn modelId="{DB1D656D-5CBB-4B09-A195-5589828DA43F}" type="presOf" srcId="{5850201E-C10E-469C-9883-B1D35B2674A5}" destId="{3459E317-B0D9-4AEB-931B-065374E5A832}" srcOrd="0" destOrd="0" presId="urn:microsoft.com/office/officeart/2008/layout/LinedList"/>
    <dgm:cxn modelId="{A310DA6D-38EB-43CC-A062-D4FB25B57239}" srcId="{C55D1EAA-AD6E-4A83-AE3C-343F179F3C6F}" destId="{A050D8E0-BC59-46E8-AA62-F0B8B8E75BB2}" srcOrd="6" destOrd="0" parTransId="{72F98FCB-90F2-4CE9-A8F0-55870D1AC52C}" sibTransId="{C16A865D-F6F8-475B-A3AA-71EE620F607E}"/>
    <dgm:cxn modelId="{C5905273-B45B-420B-AFEE-2F3462603A26}" srcId="{C55D1EAA-AD6E-4A83-AE3C-343F179F3C6F}" destId="{FA089DA8-F83E-441C-9800-DB31FFD88170}" srcOrd="2" destOrd="0" parTransId="{AC937890-9B0E-4B59-BBF2-684223B58510}" sibTransId="{287568C5-F385-47B2-A682-02BA37AE37F9}"/>
    <dgm:cxn modelId="{ED5C8D75-5BFE-4E40-9A43-7BA47D5C44A0}" type="presOf" srcId="{C55D1EAA-AD6E-4A83-AE3C-343F179F3C6F}" destId="{6B529EB8-833E-4206-8176-35611983760F}" srcOrd="0" destOrd="0" presId="urn:microsoft.com/office/officeart/2008/layout/LinedList"/>
    <dgm:cxn modelId="{D5C1DB79-AA08-418A-BB46-B25B8A27004F}" type="presOf" srcId="{A62B0799-793F-4A6D-A9FC-BC6AA093B79F}" destId="{BC2A7A54-57C2-4DD8-BE70-453A02AAA812}" srcOrd="0" destOrd="0" presId="urn:microsoft.com/office/officeart/2008/layout/LinedList"/>
    <dgm:cxn modelId="{69C0827E-865D-4B16-A865-D008A0BF5724}" type="presOf" srcId="{5BCFB720-1ECD-4C2B-B1F7-715B4365038B}" destId="{77D8022C-ACCC-4F4F-926E-774D1AED58E6}" srcOrd="0" destOrd="0" presId="urn:microsoft.com/office/officeart/2008/layout/LinedList"/>
    <dgm:cxn modelId="{C050CC85-F8F3-4191-AF6F-F380EAF01739}" type="presOf" srcId="{A539834A-AFED-4C01-AFC5-8AA1B1F8E929}" destId="{9C2C3598-F6E8-4C5A-9EE5-065E44DD2A03}" srcOrd="0" destOrd="0" presId="urn:microsoft.com/office/officeart/2008/layout/LinedList"/>
    <dgm:cxn modelId="{324B6898-284D-4825-97D5-5511521DAD46}" type="presOf" srcId="{A050D8E0-BC59-46E8-AA62-F0B8B8E75BB2}" destId="{9B0835F7-3A7C-470D-89A8-98F3ABC70AE4}" srcOrd="0" destOrd="0" presId="urn:microsoft.com/office/officeart/2008/layout/LinedList"/>
    <dgm:cxn modelId="{7A948AD0-F8F9-4FC3-BE8E-5A6494A71F48}" srcId="{C55D1EAA-AD6E-4A83-AE3C-343F179F3C6F}" destId="{A62B0799-793F-4A6D-A9FC-BC6AA093B79F}" srcOrd="0" destOrd="0" parTransId="{A955AFC1-E169-4288-876F-AAD9F62EEB96}" sibTransId="{8B467E4C-400E-4529-9335-32E41D464AF5}"/>
    <dgm:cxn modelId="{415624E7-9AA3-4163-B11C-2225E06C87EB}" type="presOf" srcId="{FA089DA8-F83E-441C-9800-DB31FFD88170}" destId="{37DADAC1-7384-4C4F-A2E9-327E5E8689E3}" srcOrd="0" destOrd="0" presId="urn:microsoft.com/office/officeart/2008/layout/LinedList"/>
    <dgm:cxn modelId="{A428BF60-1F8C-4520-820C-FE53D90E49EF}" type="presParOf" srcId="{6B529EB8-833E-4206-8176-35611983760F}" destId="{C4933892-3D85-4525-AD40-6959943EEECE}" srcOrd="0" destOrd="0" presId="urn:microsoft.com/office/officeart/2008/layout/LinedList"/>
    <dgm:cxn modelId="{BC4DF978-22BB-47DC-93DB-7FA16AA58CDD}" type="presParOf" srcId="{6B529EB8-833E-4206-8176-35611983760F}" destId="{2242EF05-8E30-4B3A-94FD-46ED9DA9FE60}" srcOrd="1" destOrd="0" presId="urn:microsoft.com/office/officeart/2008/layout/LinedList"/>
    <dgm:cxn modelId="{B23EC08B-C0F8-40CE-A051-8BD5D38FD96B}" type="presParOf" srcId="{2242EF05-8E30-4B3A-94FD-46ED9DA9FE60}" destId="{BC2A7A54-57C2-4DD8-BE70-453A02AAA812}" srcOrd="0" destOrd="0" presId="urn:microsoft.com/office/officeart/2008/layout/LinedList"/>
    <dgm:cxn modelId="{FB4F417D-4D41-4904-9BC6-B42505AC85E2}" type="presParOf" srcId="{2242EF05-8E30-4B3A-94FD-46ED9DA9FE60}" destId="{20019407-6336-4EC3-9E2C-198B842B1443}" srcOrd="1" destOrd="0" presId="urn:microsoft.com/office/officeart/2008/layout/LinedList"/>
    <dgm:cxn modelId="{38351A26-02F9-44B2-869B-780A61B0F884}" type="presParOf" srcId="{6B529EB8-833E-4206-8176-35611983760F}" destId="{10F775FA-8502-4B09-B26C-C10E944E205F}" srcOrd="2" destOrd="0" presId="urn:microsoft.com/office/officeart/2008/layout/LinedList"/>
    <dgm:cxn modelId="{BB6CFB3E-1970-4871-A78F-25D5B135BDE6}" type="presParOf" srcId="{6B529EB8-833E-4206-8176-35611983760F}" destId="{992451EB-C1D6-4CEF-91E6-4A53E8905AD6}" srcOrd="3" destOrd="0" presId="urn:microsoft.com/office/officeart/2008/layout/LinedList"/>
    <dgm:cxn modelId="{D8B91C21-9F1B-46B8-99B4-D0B73263FFAF}" type="presParOf" srcId="{992451EB-C1D6-4CEF-91E6-4A53E8905AD6}" destId="{C8CD5BBF-7B07-4C29-88D2-F29A5E2C809B}" srcOrd="0" destOrd="0" presId="urn:microsoft.com/office/officeart/2008/layout/LinedList"/>
    <dgm:cxn modelId="{A2F72928-BD6F-4C3C-9407-0E68E2F8C682}" type="presParOf" srcId="{992451EB-C1D6-4CEF-91E6-4A53E8905AD6}" destId="{0785FA2B-09B2-41A0-A130-41E48A2D0934}" srcOrd="1" destOrd="0" presId="urn:microsoft.com/office/officeart/2008/layout/LinedList"/>
    <dgm:cxn modelId="{214DE4DB-7E77-48C8-8FC4-0FC1D80DA07F}" type="presParOf" srcId="{6B529EB8-833E-4206-8176-35611983760F}" destId="{1A45FF18-1BA4-4550-A04B-52F56A11765B}" srcOrd="4" destOrd="0" presId="urn:microsoft.com/office/officeart/2008/layout/LinedList"/>
    <dgm:cxn modelId="{33CE6D6E-F5B8-4B82-ADA0-B2133D323E9D}" type="presParOf" srcId="{6B529EB8-833E-4206-8176-35611983760F}" destId="{A1FE8D6A-0A8E-436D-9C68-48D4A5C822C1}" srcOrd="5" destOrd="0" presId="urn:microsoft.com/office/officeart/2008/layout/LinedList"/>
    <dgm:cxn modelId="{B94B68D2-C852-417B-A465-4E01A43A72F4}" type="presParOf" srcId="{A1FE8D6A-0A8E-436D-9C68-48D4A5C822C1}" destId="{37DADAC1-7384-4C4F-A2E9-327E5E8689E3}" srcOrd="0" destOrd="0" presId="urn:microsoft.com/office/officeart/2008/layout/LinedList"/>
    <dgm:cxn modelId="{D9420580-77A4-4ABD-AE94-B7D12B3C71B6}" type="presParOf" srcId="{A1FE8D6A-0A8E-436D-9C68-48D4A5C822C1}" destId="{5F69F957-571B-4D62-A905-FC6CA9E98EB7}" srcOrd="1" destOrd="0" presId="urn:microsoft.com/office/officeart/2008/layout/LinedList"/>
    <dgm:cxn modelId="{6C234974-20A7-4826-B33B-1151B32AF484}" type="presParOf" srcId="{6B529EB8-833E-4206-8176-35611983760F}" destId="{917F531F-E436-4A53-BEF8-27E5FE9F8B61}" srcOrd="6" destOrd="0" presId="urn:microsoft.com/office/officeart/2008/layout/LinedList"/>
    <dgm:cxn modelId="{A3BC3610-E9D9-4515-A856-C681A220F26C}" type="presParOf" srcId="{6B529EB8-833E-4206-8176-35611983760F}" destId="{A407C322-C9CC-4D6F-8CAF-98DA3519D443}" srcOrd="7" destOrd="0" presId="urn:microsoft.com/office/officeart/2008/layout/LinedList"/>
    <dgm:cxn modelId="{461C86EE-E357-4463-BE6E-9158B53E4F9A}" type="presParOf" srcId="{A407C322-C9CC-4D6F-8CAF-98DA3519D443}" destId="{2EB09C9A-F8C5-44A0-9871-C1CCD8DDD711}" srcOrd="0" destOrd="0" presId="urn:microsoft.com/office/officeart/2008/layout/LinedList"/>
    <dgm:cxn modelId="{1649B174-2434-49CF-8FE3-3F302276C1ED}" type="presParOf" srcId="{A407C322-C9CC-4D6F-8CAF-98DA3519D443}" destId="{A6B6A1D9-71E3-4E40-B13D-8F2EEBC2CA60}" srcOrd="1" destOrd="0" presId="urn:microsoft.com/office/officeart/2008/layout/LinedList"/>
    <dgm:cxn modelId="{8BBF1455-0B1A-4402-97B1-76BD33E6F6AB}" type="presParOf" srcId="{6B529EB8-833E-4206-8176-35611983760F}" destId="{96DEF594-8E66-4605-9E6E-50B1B2DA6CBE}" srcOrd="8" destOrd="0" presId="urn:microsoft.com/office/officeart/2008/layout/LinedList"/>
    <dgm:cxn modelId="{70A98DDB-09C2-4BE2-AB66-E58EB474A1D1}" type="presParOf" srcId="{6B529EB8-833E-4206-8176-35611983760F}" destId="{4541C102-DB1E-4366-9B4F-DDD8EA39681E}" srcOrd="9" destOrd="0" presId="urn:microsoft.com/office/officeart/2008/layout/LinedList"/>
    <dgm:cxn modelId="{7BBBC298-0B74-42AE-9C42-EC071964452D}" type="presParOf" srcId="{4541C102-DB1E-4366-9B4F-DDD8EA39681E}" destId="{3459E317-B0D9-4AEB-931B-065374E5A832}" srcOrd="0" destOrd="0" presId="urn:microsoft.com/office/officeart/2008/layout/LinedList"/>
    <dgm:cxn modelId="{825C1AA5-D670-4A03-92F5-8F09C269F656}" type="presParOf" srcId="{4541C102-DB1E-4366-9B4F-DDD8EA39681E}" destId="{F0C07902-C061-4F9F-B97F-4F35B56BA61B}" srcOrd="1" destOrd="0" presId="urn:microsoft.com/office/officeart/2008/layout/LinedList"/>
    <dgm:cxn modelId="{E2CE3654-13B4-4C68-84FA-006EF14BE431}" type="presParOf" srcId="{6B529EB8-833E-4206-8176-35611983760F}" destId="{F27AE733-CE3D-4B80-A44B-E1E21CD49C83}" srcOrd="10" destOrd="0" presId="urn:microsoft.com/office/officeart/2008/layout/LinedList"/>
    <dgm:cxn modelId="{F0016053-B37D-4828-B85C-2F43F123975E}" type="presParOf" srcId="{6B529EB8-833E-4206-8176-35611983760F}" destId="{47FA27B4-0EC6-40B4-9511-49C97919D5BA}" srcOrd="11" destOrd="0" presId="urn:microsoft.com/office/officeart/2008/layout/LinedList"/>
    <dgm:cxn modelId="{F8949AD8-72A4-4AB3-81F2-A79D4C7D36C1}" type="presParOf" srcId="{47FA27B4-0EC6-40B4-9511-49C97919D5BA}" destId="{57FADF43-6510-4ACA-B02D-4D85B087B9D5}" srcOrd="0" destOrd="0" presId="urn:microsoft.com/office/officeart/2008/layout/LinedList"/>
    <dgm:cxn modelId="{65EC86D7-3930-49A3-A088-3E02A4A04426}" type="presParOf" srcId="{47FA27B4-0EC6-40B4-9511-49C97919D5BA}" destId="{9E46EEBF-B901-43B2-8EAE-5C7480080AB5}" srcOrd="1" destOrd="0" presId="urn:microsoft.com/office/officeart/2008/layout/LinedList"/>
    <dgm:cxn modelId="{F6816D75-E594-4BD7-A190-71273BCF2119}" type="presParOf" srcId="{6B529EB8-833E-4206-8176-35611983760F}" destId="{F66136D8-6102-4D3C-A2F9-3B9E45F5D79A}" srcOrd="12" destOrd="0" presId="urn:microsoft.com/office/officeart/2008/layout/LinedList"/>
    <dgm:cxn modelId="{EC3B284E-0A19-494F-8124-C19D0333BBEA}" type="presParOf" srcId="{6B529EB8-833E-4206-8176-35611983760F}" destId="{9E9A5672-6A81-42AB-9282-24C32BA4BF28}" srcOrd="13" destOrd="0" presId="urn:microsoft.com/office/officeart/2008/layout/LinedList"/>
    <dgm:cxn modelId="{2AC7BFA9-FB7A-4892-92FF-BC71C21D8799}" type="presParOf" srcId="{9E9A5672-6A81-42AB-9282-24C32BA4BF28}" destId="{9B0835F7-3A7C-470D-89A8-98F3ABC70AE4}" srcOrd="0" destOrd="0" presId="urn:microsoft.com/office/officeart/2008/layout/LinedList"/>
    <dgm:cxn modelId="{6A3C0027-10B8-4DFC-A0D3-A8C89BD0AA98}" type="presParOf" srcId="{9E9A5672-6A81-42AB-9282-24C32BA4BF28}" destId="{063E8F4C-B006-4FC8-81B9-1DA71F436BF4}" srcOrd="1" destOrd="0" presId="urn:microsoft.com/office/officeart/2008/layout/LinedList"/>
    <dgm:cxn modelId="{BCCF0455-E165-4112-90C8-C69921353E9F}" type="presParOf" srcId="{6B529EB8-833E-4206-8176-35611983760F}" destId="{B4C14B09-F5CB-48BE-B99C-4951BF83212E}" srcOrd="14" destOrd="0" presId="urn:microsoft.com/office/officeart/2008/layout/LinedList"/>
    <dgm:cxn modelId="{20C48F16-FCC6-4976-BE3C-991CE29EF135}" type="presParOf" srcId="{6B529EB8-833E-4206-8176-35611983760F}" destId="{3989B966-346D-4D58-982A-939AB310E7BA}" srcOrd="15" destOrd="0" presId="urn:microsoft.com/office/officeart/2008/layout/LinedList"/>
    <dgm:cxn modelId="{40E2A668-0748-4B4B-8576-9DA8E527C1B5}" type="presParOf" srcId="{3989B966-346D-4D58-982A-939AB310E7BA}" destId="{77D8022C-ACCC-4F4F-926E-774D1AED58E6}" srcOrd="0" destOrd="0" presId="urn:microsoft.com/office/officeart/2008/layout/LinedList"/>
    <dgm:cxn modelId="{4927BA50-B13D-4748-8DA6-B70C19FABA24}" type="presParOf" srcId="{3989B966-346D-4D58-982A-939AB310E7BA}" destId="{755E3FF7-8FE8-4080-B72A-BA8C205161E3}" srcOrd="1" destOrd="0" presId="urn:microsoft.com/office/officeart/2008/layout/LinedList"/>
    <dgm:cxn modelId="{9A5987B4-2BB8-414C-B77A-20CE64A3CF13}" type="presParOf" srcId="{6B529EB8-833E-4206-8176-35611983760F}" destId="{9F4EE586-1008-4D5F-8B87-395B454DC552}" srcOrd="16" destOrd="0" presId="urn:microsoft.com/office/officeart/2008/layout/LinedList"/>
    <dgm:cxn modelId="{B2DDFF01-4BEA-4D1F-89E8-80E7D8CB2A72}" type="presParOf" srcId="{6B529EB8-833E-4206-8176-35611983760F}" destId="{54455D90-BAE1-492D-A98F-541766CE7752}" srcOrd="17" destOrd="0" presId="urn:microsoft.com/office/officeart/2008/layout/LinedList"/>
    <dgm:cxn modelId="{022B45CE-134A-46E9-B686-585DB7DBA482}" type="presParOf" srcId="{54455D90-BAE1-492D-A98F-541766CE7752}" destId="{9C2C3598-F6E8-4C5A-9EE5-065E44DD2A03}" srcOrd="0" destOrd="0" presId="urn:microsoft.com/office/officeart/2008/layout/LinedList"/>
    <dgm:cxn modelId="{9A4AF177-5D4E-4934-8E73-44C8A75AC1F4}" type="presParOf" srcId="{54455D90-BAE1-492D-A98F-541766CE7752}" destId="{7B335DFA-C250-4E45-B665-71AB77DF211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933892-3D85-4525-AD40-6959943EEECE}">
      <dsp:nvSpPr>
        <dsp:cNvPr id="0" name=""/>
        <dsp:cNvSpPr/>
      </dsp:nvSpPr>
      <dsp:spPr>
        <a:xfrm>
          <a:off x="0" y="454"/>
          <a:ext cx="75438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BC2A7A54-57C2-4DD8-BE70-453A02AAA812}">
      <dsp:nvSpPr>
        <dsp:cNvPr id="0" name=""/>
        <dsp:cNvSpPr/>
      </dsp:nvSpPr>
      <dsp:spPr>
        <a:xfrm>
          <a:off x="0" y="454"/>
          <a:ext cx="7543800" cy="413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kern="1200"/>
            <a:t>Social Engineering</a:t>
          </a:r>
        </a:p>
      </dsp:txBody>
      <dsp:txXfrm>
        <a:off x="0" y="454"/>
        <a:ext cx="7543800" cy="413855"/>
      </dsp:txXfrm>
    </dsp:sp>
    <dsp:sp modelId="{10F775FA-8502-4B09-B26C-C10E944E205F}">
      <dsp:nvSpPr>
        <dsp:cNvPr id="0" name=""/>
        <dsp:cNvSpPr/>
      </dsp:nvSpPr>
      <dsp:spPr>
        <a:xfrm>
          <a:off x="0" y="414310"/>
          <a:ext cx="75438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C8CD5BBF-7B07-4C29-88D2-F29A5E2C809B}">
      <dsp:nvSpPr>
        <dsp:cNvPr id="0" name=""/>
        <dsp:cNvSpPr/>
      </dsp:nvSpPr>
      <dsp:spPr>
        <a:xfrm>
          <a:off x="0" y="414310"/>
          <a:ext cx="7543800" cy="413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kern="1200"/>
            <a:t>Relies on tricking and deceiving someone to access a system.</a:t>
          </a:r>
        </a:p>
      </dsp:txBody>
      <dsp:txXfrm>
        <a:off x="0" y="414310"/>
        <a:ext cx="7543800" cy="413855"/>
      </dsp:txXfrm>
    </dsp:sp>
    <dsp:sp modelId="{1A45FF18-1BA4-4550-A04B-52F56A11765B}">
      <dsp:nvSpPr>
        <dsp:cNvPr id="0" name=""/>
        <dsp:cNvSpPr/>
      </dsp:nvSpPr>
      <dsp:spPr>
        <a:xfrm>
          <a:off x="0" y="828166"/>
          <a:ext cx="7543800"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37DADAC1-7384-4C4F-A2E9-327E5E8689E3}">
      <dsp:nvSpPr>
        <dsp:cNvPr id="0" name=""/>
        <dsp:cNvSpPr/>
      </dsp:nvSpPr>
      <dsp:spPr>
        <a:xfrm>
          <a:off x="0" y="828166"/>
          <a:ext cx="7543800" cy="413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kern="1200"/>
            <a:t>Relies on the friendliness, frustration or helpfulness of a company employee.</a:t>
          </a:r>
        </a:p>
      </dsp:txBody>
      <dsp:txXfrm>
        <a:off x="0" y="828166"/>
        <a:ext cx="7543800" cy="413855"/>
      </dsp:txXfrm>
    </dsp:sp>
    <dsp:sp modelId="{917F531F-E436-4A53-BEF8-27E5FE9F8B61}">
      <dsp:nvSpPr>
        <dsp:cNvPr id="0" name=""/>
        <dsp:cNvSpPr/>
      </dsp:nvSpPr>
      <dsp:spPr>
        <a:xfrm>
          <a:off x="0" y="1242022"/>
          <a:ext cx="754380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2EB09C9A-F8C5-44A0-9871-C1CCD8DDD711}">
      <dsp:nvSpPr>
        <dsp:cNvPr id="0" name=""/>
        <dsp:cNvSpPr/>
      </dsp:nvSpPr>
      <dsp:spPr>
        <a:xfrm>
          <a:off x="0" y="1242022"/>
          <a:ext cx="7543800" cy="413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kern="1200"/>
            <a:t>Requires almost no technical ability.</a:t>
          </a:r>
        </a:p>
      </dsp:txBody>
      <dsp:txXfrm>
        <a:off x="0" y="1242022"/>
        <a:ext cx="7543800" cy="413855"/>
      </dsp:txXfrm>
    </dsp:sp>
    <dsp:sp modelId="{96DEF594-8E66-4605-9E6E-50B1B2DA6CBE}">
      <dsp:nvSpPr>
        <dsp:cNvPr id="0" name=""/>
        <dsp:cNvSpPr/>
      </dsp:nvSpPr>
      <dsp:spPr>
        <a:xfrm>
          <a:off x="0" y="1655878"/>
          <a:ext cx="7543800"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3459E317-B0D9-4AEB-931B-065374E5A832}">
      <dsp:nvSpPr>
        <dsp:cNvPr id="0" name=""/>
        <dsp:cNvSpPr/>
      </dsp:nvSpPr>
      <dsp:spPr>
        <a:xfrm>
          <a:off x="0" y="1655878"/>
          <a:ext cx="7543800" cy="413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kern="1200"/>
            <a:t>-  “dumpster diving” : digging through trash to find computer manuals, printout or password list that have be thrown away.</a:t>
          </a:r>
        </a:p>
      </dsp:txBody>
      <dsp:txXfrm>
        <a:off x="0" y="1655878"/>
        <a:ext cx="7543800" cy="413855"/>
      </dsp:txXfrm>
    </dsp:sp>
    <dsp:sp modelId="{F27AE733-CE3D-4B80-A44B-E1E21CD49C83}">
      <dsp:nvSpPr>
        <dsp:cNvPr id="0" name=""/>
        <dsp:cNvSpPr/>
      </dsp:nvSpPr>
      <dsp:spPr>
        <a:xfrm>
          <a:off x="0" y="2069733"/>
          <a:ext cx="75438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57FADF43-6510-4ACA-B02D-4D85B087B9D5}">
      <dsp:nvSpPr>
        <dsp:cNvPr id="0" name=""/>
        <dsp:cNvSpPr/>
      </dsp:nvSpPr>
      <dsp:spPr>
        <a:xfrm>
          <a:off x="0" y="2069733"/>
          <a:ext cx="7543800" cy="413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kern="1200"/>
            <a:t>-  “phishing” : eg. Email message that instructs a user to click to a link which bring to a fake Website and the user is ask to update his or her account information, which the attacker then steals.</a:t>
          </a:r>
        </a:p>
      </dsp:txBody>
      <dsp:txXfrm>
        <a:off x="0" y="2069733"/>
        <a:ext cx="7543800" cy="413855"/>
      </dsp:txXfrm>
    </dsp:sp>
    <dsp:sp modelId="{F66136D8-6102-4D3C-A2F9-3B9E45F5D79A}">
      <dsp:nvSpPr>
        <dsp:cNvPr id="0" name=""/>
        <dsp:cNvSpPr/>
      </dsp:nvSpPr>
      <dsp:spPr>
        <a:xfrm>
          <a:off x="0" y="2483589"/>
          <a:ext cx="75438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9B0835F7-3A7C-470D-89A8-98F3ABC70AE4}">
      <dsp:nvSpPr>
        <dsp:cNvPr id="0" name=""/>
        <dsp:cNvSpPr/>
      </dsp:nvSpPr>
      <dsp:spPr>
        <a:xfrm>
          <a:off x="0" y="2483589"/>
          <a:ext cx="7543800" cy="413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kern="1200"/>
            <a:t>Social Engineering can be defeated by 2 ways:</a:t>
          </a:r>
        </a:p>
      </dsp:txBody>
      <dsp:txXfrm>
        <a:off x="0" y="2483589"/>
        <a:ext cx="7543800" cy="413855"/>
      </dsp:txXfrm>
    </dsp:sp>
    <dsp:sp modelId="{B4C14B09-F5CB-48BE-B99C-4951BF83212E}">
      <dsp:nvSpPr>
        <dsp:cNvPr id="0" name=""/>
        <dsp:cNvSpPr/>
      </dsp:nvSpPr>
      <dsp:spPr>
        <a:xfrm>
          <a:off x="0" y="2897445"/>
          <a:ext cx="7543800"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77D8022C-ACCC-4F4F-926E-774D1AED58E6}">
      <dsp:nvSpPr>
        <dsp:cNvPr id="0" name=""/>
        <dsp:cNvSpPr/>
      </dsp:nvSpPr>
      <dsp:spPr>
        <a:xfrm>
          <a:off x="0" y="2897445"/>
          <a:ext cx="7543800" cy="413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kern="1200"/>
            <a:t>1. develop strong procedures &amp; policies .</a:t>
          </a:r>
        </a:p>
      </dsp:txBody>
      <dsp:txXfrm>
        <a:off x="0" y="2897445"/>
        <a:ext cx="7543800" cy="413855"/>
      </dsp:txXfrm>
    </dsp:sp>
    <dsp:sp modelId="{9F4EE586-1008-4D5F-8B87-395B454DC552}">
      <dsp:nvSpPr>
        <dsp:cNvPr id="0" name=""/>
        <dsp:cNvSpPr/>
      </dsp:nvSpPr>
      <dsp:spPr>
        <a:xfrm>
          <a:off x="0" y="3311301"/>
          <a:ext cx="754380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9C2C3598-F6E8-4C5A-9EE5-065E44DD2A03}">
      <dsp:nvSpPr>
        <dsp:cNvPr id="0" name=""/>
        <dsp:cNvSpPr/>
      </dsp:nvSpPr>
      <dsp:spPr>
        <a:xfrm>
          <a:off x="0" y="3311301"/>
          <a:ext cx="7543800" cy="413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kern="1200"/>
            <a:t>2. educate employees to comply with the procedures &amp; policies  </a:t>
          </a:r>
        </a:p>
      </dsp:txBody>
      <dsp:txXfrm>
        <a:off x="0" y="3311301"/>
        <a:ext cx="7543800" cy="41385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855D68F-8F67-48EE-805B-BFCACB415F16}"/>
              </a:ext>
            </a:extLst>
          </p:cNvPr>
          <p:cNvSpPr>
            <a:spLocks noGrp="1"/>
          </p:cNvSpPr>
          <p:nvPr>
            <p:ph type="hdr" sz="quarter"/>
          </p:nvPr>
        </p:nvSpPr>
        <p:spPr>
          <a:xfrm>
            <a:off x="0" y="0"/>
            <a:ext cx="2949575" cy="496888"/>
          </a:xfrm>
          <a:prstGeom prst="rect">
            <a:avLst/>
          </a:prstGeom>
        </p:spPr>
        <p:txBody>
          <a:bodyPr vert="horz" lIns="91440" tIns="45720" rIns="91440" bIns="45720" rtlCol="0"/>
          <a:lstStyle>
            <a:lvl1pPr algn="l">
              <a:defRPr sz="1200">
                <a:latin typeface="Arial" charset="0"/>
                <a:cs typeface="Arial" charset="0"/>
              </a:defRPr>
            </a:lvl1pPr>
          </a:lstStyle>
          <a:p>
            <a:pPr>
              <a:defRPr/>
            </a:pPr>
            <a:endParaRPr lang="en-US"/>
          </a:p>
        </p:txBody>
      </p:sp>
      <p:sp>
        <p:nvSpPr>
          <p:cNvPr id="3" name="Date Placeholder 2">
            <a:extLst>
              <a:ext uri="{FF2B5EF4-FFF2-40B4-BE49-F238E27FC236}">
                <a16:creationId xmlns:a16="http://schemas.microsoft.com/office/drawing/2014/main" id="{1E38141C-A9A6-44FB-9EEF-AC80914AB764}"/>
              </a:ext>
            </a:extLst>
          </p:cNvPr>
          <p:cNvSpPr>
            <a:spLocks noGrp="1"/>
          </p:cNvSpPr>
          <p:nvPr>
            <p:ph type="dt" sz="quarter" idx="1"/>
          </p:nvPr>
        </p:nvSpPr>
        <p:spPr>
          <a:xfrm>
            <a:off x="3854450" y="0"/>
            <a:ext cx="2949575" cy="496888"/>
          </a:xfrm>
          <a:prstGeom prst="rect">
            <a:avLst/>
          </a:prstGeom>
        </p:spPr>
        <p:txBody>
          <a:bodyPr vert="horz" lIns="91440" tIns="45720" rIns="91440" bIns="45720" rtlCol="0"/>
          <a:lstStyle>
            <a:lvl1pPr algn="r">
              <a:defRPr sz="1200">
                <a:latin typeface="Arial" charset="0"/>
                <a:cs typeface="Arial" charset="0"/>
              </a:defRPr>
            </a:lvl1pPr>
          </a:lstStyle>
          <a:p>
            <a:pPr>
              <a:defRPr/>
            </a:pPr>
            <a:fld id="{0D40CD18-98F2-4328-9BA1-93AB15DA958A}" type="datetimeFigureOut">
              <a:rPr lang="en-US"/>
              <a:pPr>
                <a:defRPr/>
              </a:pPr>
              <a:t>1/4/2022</a:t>
            </a:fld>
            <a:endParaRPr lang="en-US"/>
          </a:p>
        </p:txBody>
      </p:sp>
      <p:sp>
        <p:nvSpPr>
          <p:cNvPr id="4" name="Footer Placeholder 3">
            <a:extLst>
              <a:ext uri="{FF2B5EF4-FFF2-40B4-BE49-F238E27FC236}">
                <a16:creationId xmlns:a16="http://schemas.microsoft.com/office/drawing/2014/main" id="{F9B51576-1EC2-4003-80A0-9A9492273CE7}"/>
              </a:ext>
            </a:extLst>
          </p:cNvPr>
          <p:cNvSpPr>
            <a:spLocks noGrp="1"/>
          </p:cNvSpPr>
          <p:nvPr>
            <p:ph type="ftr" sz="quarter" idx="2"/>
          </p:nvPr>
        </p:nvSpPr>
        <p:spPr>
          <a:xfrm>
            <a:off x="0" y="9440863"/>
            <a:ext cx="2949575" cy="496887"/>
          </a:xfrm>
          <a:prstGeom prst="rect">
            <a:avLst/>
          </a:prstGeom>
        </p:spPr>
        <p:txBody>
          <a:bodyPr vert="horz" lIns="91440" tIns="45720" rIns="91440" bIns="45720" rtlCol="0" anchor="b"/>
          <a:lstStyle>
            <a:lvl1pPr algn="l">
              <a:defRPr sz="1200">
                <a:latin typeface="Arial" charset="0"/>
                <a:cs typeface="Arial" charset="0"/>
              </a:defRPr>
            </a:lvl1pPr>
          </a:lstStyle>
          <a:p>
            <a:pPr>
              <a:defRPr/>
            </a:pPr>
            <a:endParaRPr lang="en-US"/>
          </a:p>
        </p:txBody>
      </p:sp>
      <p:sp>
        <p:nvSpPr>
          <p:cNvPr id="5" name="Slide Number Placeholder 4">
            <a:extLst>
              <a:ext uri="{FF2B5EF4-FFF2-40B4-BE49-F238E27FC236}">
                <a16:creationId xmlns:a16="http://schemas.microsoft.com/office/drawing/2014/main" id="{261A1D66-ABE4-4F37-B1BB-8C2FD4CF812E}"/>
              </a:ext>
            </a:extLst>
          </p:cNvPr>
          <p:cNvSpPr>
            <a:spLocks noGrp="1"/>
          </p:cNvSpPr>
          <p:nvPr>
            <p:ph type="sldNum" sz="quarter" idx="3"/>
          </p:nvPr>
        </p:nvSpPr>
        <p:spPr>
          <a:xfrm>
            <a:off x="3854450" y="9440863"/>
            <a:ext cx="2949575" cy="4968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1673250E-BF95-4ECA-B15B-5E86E9170442}"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C1A9227-154A-40B4-B820-355003CB21A5}"/>
              </a:ext>
            </a:extLst>
          </p:cNvPr>
          <p:cNvSpPr>
            <a:spLocks noGrp="1"/>
          </p:cNvSpPr>
          <p:nvPr>
            <p:ph type="hdr" sz="quarter"/>
          </p:nvPr>
        </p:nvSpPr>
        <p:spPr>
          <a:xfrm>
            <a:off x="0" y="0"/>
            <a:ext cx="2949575" cy="496888"/>
          </a:xfrm>
          <a:prstGeom prst="rect">
            <a:avLst/>
          </a:prstGeom>
        </p:spPr>
        <p:txBody>
          <a:bodyPr vert="horz" wrap="square" lIns="91440" tIns="45720" rIns="91440" bIns="45720" numCol="1" anchor="t" anchorCtr="0" compatLnSpc="1">
            <a:prstTxWarp prst="textNoShape">
              <a:avLst/>
            </a:prstTxWarp>
          </a:bodyPr>
          <a:lstStyle>
            <a:lvl1pPr eaLnBrk="0" hangingPunct="0">
              <a:defRPr sz="1200">
                <a:latin typeface="Arial" charset="0"/>
                <a:cs typeface="Arial" charset="0"/>
              </a:defRPr>
            </a:lvl1pPr>
          </a:lstStyle>
          <a:p>
            <a:pPr>
              <a:defRPr/>
            </a:pPr>
            <a:endParaRPr lang="en-US"/>
          </a:p>
        </p:txBody>
      </p:sp>
      <p:sp>
        <p:nvSpPr>
          <p:cNvPr id="3" name="Date Placeholder 2">
            <a:extLst>
              <a:ext uri="{FF2B5EF4-FFF2-40B4-BE49-F238E27FC236}">
                <a16:creationId xmlns:a16="http://schemas.microsoft.com/office/drawing/2014/main" id="{4155F048-7966-4BF8-83BC-71901BE0CC05}"/>
              </a:ext>
            </a:extLst>
          </p:cNvPr>
          <p:cNvSpPr>
            <a:spLocks noGrp="1"/>
          </p:cNvSpPr>
          <p:nvPr>
            <p:ph type="dt" idx="1"/>
          </p:nvPr>
        </p:nvSpPr>
        <p:spPr>
          <a:xfrm>
            <a:off x="3854450" y="0"/>
            <a:ext cx="2949575" cy="496888"/>
          </a:xfrm>
          <a:prstGeom prst="rect">
            <a:avLst/>
          </a:prstGeom>
        </p:spPr>
        <p:txBody>
          <a:bodyPr vert="horz" wrap="square" lIns="91440" tIns="45720" rIns="91440" bIns="45720" numCol="1" anchor="t" anchorCtr="0" compatLnSpc="1">
            <a:prstTxWarp prst="textNoShape">
              <a:avLst/>
            </a:prstTxWarp>
          </a:bodyPr>
          <a:lstStyle>
            <a:lvl1pPr algn="r" eaLnBrk="0" hangingPunct="0">
              <a:defRPr sz="1200">
                <a:latin typeface="Arial" charset="0"/>
                <a:cs typeface="Arial" charset="0"/>
              </a:defRPr>
            </a:lvl1pPr>
          </a:lstStyle>
          <a:p>
            <a:pPr>
              <a:defRPr/>
            </a:pPr>
            <a:fld id="{9F2BCBB2-3F5F-4666-ABA4-8B2FAEB5FAD7}" type="datetimeFigureOut">
              <a:rPr lang="en-US"/>
              <a:pPr>
                <a:defRPr/>
              </a:pPr>
              <a:t>1/4/2022</a:t>
            </a:fld>
            <a:endParaRPr lang="en-US"/>
          </a:p>
        </p:txBody>
      </p:sp>
      <p:sp>
        <p:nvSpPr>
          <p:cNvPr id="4" name="Slide Image Placeholder 3">
            <a:extLst>
              <a:ext uri="{FF2B5EF4-FFF2-40B4-BE49-F238E27FC236}">
                <a16:creationId xmlns:a16="http://schemas.microsoft.com/office/drawing/2014/main" id="{E8C241F6-EC74-439B-ADFF-CC0AC10AA81C}"/>
              </a:ext>
            </a:extLst>
          </p:cNvPr>
          <p:cNvSpPr>
            <a:spLocks noGrp="1" noRot="1" noChangeAspect="1"/>
          </p:cNvSpPr>
          <p:nvPr>
            <p:ph type="sldImg" idx="2"/>
          </p:nvPr>
        </p:nvSpPr>
        <p:spPr>
          <a:xfrm>
            <a:off x="920750" y="746125"/>
            <a:ext cx="4965700" cy="3725863"/>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FB1F356A-8DBA-49D3-8DEA-ACAC4109622D}"/>
              </a:ext>
            </a:extLst>
          </p:cNvPr>
          <p:cNvSpPr>
            <a:spLocks noGrp="1"/>
          </p:cNvSpPr>
          <p:nvPr>
            <p:ph type="body" sz="quarter" idx="3"/>
          </p:nvPr>
        </p:nvSpPr>
        <p:spPr>
          <a:xfrm>
            <a:off x="681038" y="4721225"/>
            <a:ext cx="5443537" cy="447198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0DE98922-F1A9-4444-9639-F0CC4F529709}"/>
              </a:ext>
            </a:extLst>
          </p:cNvPr>
          <p:cNvSpPr>
            <a:spLocks noGrp="1"/>
          </p:cNvSpPr>
          <p:nvPr>
            <p:ph type="ftr" sz="quarter" idx="4"/>
          </p:nvPr>
        </p:nvSpPr>
        <p:spPr>
          <a:xfrm>
            <a:off x="0" y="9440863"/>
            <a:ext cx="2949575" cy="496887"/>
          </a:xfrm>
          <a:prstGeom prst="rect">
            <a:avLst/>
          </a:prstGeom>
        </p:spPr>
        <p:txBody>
          <a:bodyPr vert="horz" wrap="square" lIns="91440" tIns="45720" rIns="91440" bIns="45720" numCol="1" anchor="b" anchorCtr="0" compatLnSpc="1">
            <a:prstTxWarp prst="textNoShape">
              <a:avLst/>
            </a:prstTxWarp>
          </a:bodyPr>
          <a:lstStyle>
            <a:lvl1pPr eaLnBrk="0" hangingPunct="0">
              <a:defRPr sz="1200">
                <a:latin typeface="Arial" charset="0"/>
                <a:cs typeface="Arial" charset="0"/>
              </a:defRPr>
            </a:lvl1pPr>
          </a:lstStyle>
          <a:p>
            <a:pPr>
              <a:defRPr/>
            </a:pPr>
            <a:endParaRPr lang="en-US"/>
          </a:p>
        </p:txBody>
      </p:sp>
      <p:sp>
        <p:nvSpPr>
          <p:cNvPr id="7" name="Slide Number Placeholder 6">
            <a:extLst>
              <a:ext uri="{FF2B5EF4-FFF2-40B4-BE49-F238E27FC236}">
                <a16:creationId xmlns:a16="http://schemas.microsoft.com/office/drawing/2014/main" id="{7078EFC3-00FD-4AA9-87B4-42F5A1B1B459}"/>
              </a:ext>
            </a:extLst>
          </p:cNvPr>
          <p:cNvSpPr>
            <a:spLocks noGrp="1"/>
          </p:cNvSpPr>
          <p:nvPr>
            <p:ph type="sldNum" sz="quarter" idx="5"/>
          </p:nvPr>
        </p:nvSpPr>
        <p:spPr>
          <a:xfrm>
            <a:off x="3854450" y="9440863"/>
            <a:ext cx="2949575" cy="496887"/>
          </a:xfrm>
          <a:prstGeom prst="rect">
            <a:avLst/>
          </a:prstGeom>
        </p:spPr>
        <p:txBody>
          <a:bodyPr vert="horz" wrap="square" lIns="91440" tIns="45720" rIns="91440" bIns="45720" numCol="1" anchor="b" anchorCtr="0" compatLnSpc="1">
            <a:prstTxWarp prst="textNoShape">
              <a:avLst/>
            </a:prstTxWarp>
          </a:bodyPr>
          <a:lstStyle>
            <a:lvl1pPr algn="r" eaLnBrk="0" hangingPunct="0">
              <a:defRPr sz="1200"/>
            </a:lvl1pPr>
          </a:lstStyle>
          <a:p>
            <a:fld id="{37E6E5FD-170B-4074-9388-49E472F90FE7}"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a:extLst>
              <a:ext uri="{FF2B5EF4-FFF2-40B4-BE49-F238E27FC236}">
                <a16:creationId xmlns:a16="http://schemas.microsoft.com/office/drawing/2014/main" id="{1F05AFEE-4F16-465E-AC25-D28CAAA9B08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a:extLst>
              <a:ext uri="{FF2B5EF4-FFF2-40B4-BE49-F238E27FC236}">
                <a16:creationId xmlns:a16="http://schemas.microsoft.com/office/drawing/2014/main" id="{A18449C2-BB22-45D1-95FF-31EF87D0D8F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63492" name="Slide Number Placeholder 3">
            <a:extLst>
              <a:ext uri="{FF2B5EF4-FFF2-40B4-BE49-F238E27FC236}">
                <a16:creationId xmlns:a16="http://schemas.microsoft.com/office/drawing/2014/main" id="{42C334DE-2A46-4E0A-9459-F3431A29F4C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9F48A4D-9790-4C7E-8C13-2872854BDC8F}" type="slidenum">
              <a:rPr lang="en-US" altLang="en-US"/>
              <a:pPr/>
              <a:t>26</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9144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80902" y="1275025"/>
            <a:ext cx="7182197"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088136" y="1385316"/>
            <a:ext cx="6967728" cy="4087368"/>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3794760" y="1267730"/>
            <a:ext cx="1554480" cy="6400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3886200" y="1267731"/>
            <a:ext cx="1371600" cy="548640"/>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71281" y="2091263"/>
            <a:ext cx="6801440" cy="2590800"/>
          </a:xfrm>
        </p:spPr>
        <p:txBody>
          <a:bodyPr tIns="45720" bIns="45720" anchor="ctr">
            <a:noAutofit/>
          </a:bodyPr>
          <a:lstStyle>
            <a:lvl1pPr algn="ctr">
              <a:lnSpc>
                <a:spcPct val="83000"/>
              </a:lnSpc>
              <a:defRPr lang="en-US" sz="6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171575" y="4682062"/>
            <a:ext cx="6803136" cy="502920"/>
          </a:xfrm>
        </p:spPr>
        <p:txBody>
          <a:bodyPr>
            <a:normAutofit/>
          </a:bodyPr>
          <a:lstStyle>
            <a:lvl1pPr marL="0" indent="0" algn="ctr">
              <a:spcBef>
                <a:spcPts val="0"/>
              </a:spcBef>
              <a:buNone/>
              <a:defRPr sz="1400" spc="80" baseline="0">
                <a:solidFill>
                  <a:schemeClr val="tx1"/>
                </a:solidFill>
              </a:defRPr>
            </a:lvl1pPr>
            <a:lvl2pPr marL="457200" indent="0" algn="ctr">
              <a:buNone/>
              <a:defRPr sz="1400"/>
            </a:lvl2pPr>
            <a:lvl3pPr marL="914400" indent="0" algn="ctr">
              <a:buNone/>
              <a:defRPr sz="1400"/>
            </a:lvl3pPr>
            <a:lvl4pPr marL="1371600" indent="0" algn="ctr">
              <a:buNone/>
              <a:defRPr sz="1400"/>
            </a:lvl4pPr>
            <a:lvl5pPr marL="1828800" indent="0" algn="ctr">
              <a:buNone/>
              <a:defRPr sz="1400"/>
            </a:lvl5pPr>
            <a:lvl6pPr marL="2286000" indent="0" algn="ctr">
              <a:buNone/>
              <a:defRPr sz="1400"/>
            </a:lvl6pPr>
            <a:lvl7pPr marL="2743200" indent="0" algn="ctr">
              <a:buNone/>
              <a:defRPr sz="1400"/>
            </a:lvl7pPr>
            <a:lvl8pPr marL="3200400" indent="0" algn="ctr">
              <a:buNone/>
              <a:defRPr sz="1400"/>
            </a:lvl8pPr>
            <a:lvl9pPr marL="3657600" indent="0" algn="ctr">
              <a:buNone/>
              <a:defRPr sz="1400"/>
            </a:lvl9pPr>
          </a:lstStyle>
          <a:p>
            <a:r>
              <a:rPr lang="en-US"/>
              <a:t>Click to edit Master subtitle style</a:t>
            </a:r>
            <a:endParaRPr lang="en-US" dirty="0"/>
          </a:p>
        </p:txBody>
      </p:sp>
      <p:sp>
        <p:nvSpPr>
          <p:cNvPr id="20" name="Date Placeholder 19"/>
          <p:cNvSpPr>
            <a:spLocks noGrp="1"/>
          </p:cNvSpPr>
          <p:nvPr>
            <p:ph type="dt" sz="half" idx="10"/>
          </p:nvPr>
        </p:nvSpPr>
        <p:spPr>
          <a:xfrm>
            <a:off x="3931920" y="1327188"/>
            <a:ext cx="1280160" cy="457200"/>
          </a:xfrm>
        </p:spPr>
        <p:txBody>
          <a:bodyPr/>
          <a:lstStyle>
            <a:lvl1pPr algn="ctr">
              <a:defRPr sz="1100" spc="0" baseline="0">
                <a:solidFill>
                  <a:schemeClr val="tx1"/>
                </a:solidFill>
                <a:latin typeface="+mn-lt"/>
              </a:defRPr>
            </a:lvl1pPr>
          </a:lstStyle>
          <a:p>
            <a:pPr>
              <a:defRPr/>
            </a:pPr>
            <a:endParaRPr lang="en-US"/>
          </a:p>
        </p:txBody>
      </p:sp>
      <p:sp>
        <p:nvSpPr>
          <p:cNvPr id="21" name="Footer Placeholder 20"/>
          <p:cNvSpPr>
            <a:spLocks noGrp="1"/>
          </p:cNvSpPr>
          <p:nvPr>
            <p:ph type="ftr" sz="quarter" idx="11"/>
          </p:nvPr>
        </p:nvSpPr>
        <p:spPr>
          <a:xfrm>
            <a:off x="1104936" y="5211060"/>
            <a:ext cx="4429125" cy="228600"/>
          </a:xfrm>
        </p:spPr>
        <p:txBody>
          <a:bodyPr/>
          <a:lstStyle>
            <a:lvl1pPr algn="l">
              <a:defRPr sz="900">
                <a:solidFill>
                  <a:schemeClr val="tx1">
                    <a:lumMod val="75000"/>
                    <a:lumOff val="25000"/>
                  </a:schemeClr>
                </a:solidFill>
              </a:defRPr>
            </a:lvl1pPr>
          </a:lstStyle>
          <a:p>
            <a:pPr>
              <a:defRPr/>
            </a:pPr>
            <a:endParaRPr lang="en-US"/>
          </a:p>
        </p:txBody>
      </p:sp>
      <p:sp>
        <p:nvSpPr>
          <p:cNvPr id="22" name="Slide Number Placeholder 21"/>
          <p:cNvSpPr>
            <a:spLocks noGrp="1"/>
          </p:cNvSpPr>
          <p:nvPr>
            <p:ph type="sldNum" sz="quarter" idx="12"/>
          </p:nvPr>
        </p:nvSpPr>
        <p:spPr>
          <a:xfrm>
            <a:off x="6455190" y="5212080"/>
            <a:ext cx="1583911" cy="228600"/>
          </a:xfrm>
        </p:spPr>
        <p:txBody>
          <a:bodyPr/>
          <a:lstStyle>
            <a:lvl1pPr>
              <a:defRPr>
                <a:solidFill>
                  <a:schemeClr val="tx1">
                    <a:lumMod val="75000"/>
                    <a:lumOff val="25000"/>
                  </a:schemeClr>
                </a:solidFill>
              </a:defRPr>
            </a:lvl1pPr>
          </a:lstStyle>
          <a:p>
            <a:fld id="{88D18141-B0F1-4C95-B7EC-05A60EFF1F92}" type="slidenum">
              <a:rPr lang="en-US" altLang="en-US" smtClean="0"/>
              <a:pPr/>
              <a:t>‹#›</a:t>
            </a:fld>
            <a:endParaRPr lang="en-US" altLang="en-US"/>
          </a:p>
        </p:txBody>
      </p:sp>
    </p:spTree>
    <p:extLst>
      <p:ext uri="{BB962C8B-B14F-4D97-AF65-F5344CB8AC3E}">
        <p14:creationId xmlns:p14="http://schemas.microsoft.com/office/powerpoint/2010/main" val="288285740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CCCCFA32-54BB-4A19-8F46-23DB19418C29}" type="slidenum">
              <a:rPr lang="en-US" altLang="en-US" smtClean="0"/>
              <a:pPr/>
              <a:t>‹#›</a:t>
            </a:fld>
            <a:endParaRPr lang="en-US" altLang="en-US"/>
          </a:p>
        </p:txBody>
      </p:sp>
    </p:spTree>
    <p:extLst>
      <p:ext uri="{BB962C8B-B14F-4D97-AF65-F5344CB8AC3E}">
        <p14:creationId xmlns:p14="http://schemas.microsoft.com/office/powerpoint/2010/main" val="113312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762000"/>
            <a:ext cx="177165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762000"/>
            <a:ext cx="60579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8B5683DC-2BEC-47ED-A665-4F30544261C0}" type="slidenum">
              <a:rPr lang="en-US" altLang="en-US" smtClean="0"/>
              <a:pPr/>
              <a:t>‹#›</a:t>
            </a:fld>
            <a:endParaRPr lang="en-US" altLang="en-US"/>
          </a:p>
        </p:txBody>
      </p:sp>
    </p:spTree>
    <p:extLst>
      <p:ext uri="{BB962C8B-B14F-4D97-AF65-F5344CB8AC3E}">
        <p14:creationId xmlns:p14="http://schemas.microsoft.com/office/powerpoint/2010/main" val="20426211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30725"/>
          </a:xfrm>
        </p:spPr>
        <p:txBody>
          <a:bodyPr>
            <a:normAutofit/>
          </a:bodyPr>
          <a:lstStyle/>
          <a:p>
            <a:pPr lvl="0"/>
            <a:endParaRPr lang="en-US" noProof="0"/>
          </a:p>
        </p:txBody>
      </p:sp>
      <p:sp>
        <p:nvSpPr>
          <p:cNvPr id="4" name="Date Placeholder 9">
            <a:extLst>
              <a:ext uri="{FF2B5EF4-FFF2-40B4-BE49-F238E27FC236}">
                <a16:creationId xmlns:a16="http://schemas.microsoft.com/office/drawing/2014/main" id="{CFF7D5E8-20D0-4A40-8189-90E127E91253}"/>
              </a:ext>
            </a:extLst>
          </p:cNvPr>
          <p:cNvSpPr>
            <a:spLocks noGrp="1"/>
          </p:cNvSpPr>
          <p:nvPr>
            <p:ph type="dt" sz="half" idx="10"/>
          </p:nvPr>
        </p:nvSpPr>
        <p:spPr/>
        <p:txBody>
          <a:bodyPr/>
          <a:lstStyle>
            <a:lvl1pPr>
              <a:defRPr/>
            </a:lvl1pPr>
          </a:lstStyle>
          <a:p>
            <a:pPr>
              <a:defRPr/>
            </a:pPr>
            <a:endParaRPr lang="en-US"/>
          </a:p>
        </p:txBody>
      </p:sp>
      <p:sp>
        <p:nvSpPr>
          <p:cNvPr id="5" name="Footer Placeholder 21">
            <a:extLst>
              <a:ext uri="{FF2B5EF4-FFF2-40B4-BE49-F238E27FC236}">
                <a16:creationId xmlns:a16="http://schemas.microsoft.com/office/drawing/2014/main" id="{D1CE0E3C-7FCC-4A66-A292-C00E05A63F1F}"/>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17">
            <a:extLst>
              <a:ext uri="{FF2B5EF4-FFF2-40B4-BE49-F238E27FC236}">
                <a16:creationId xmlns:a16="http://schemas.microsoft.com/office/drawing/2014/main" id="{777E70DB-1AEE-47D3-BF97-1A94974E01D9}"/>
              </a:ext>
            </a:extLst>
          </p:cNvPr>
          <p:cNvSpPr>
            <a:spLocks noGrp="1"/>
          </p:cNvSpPr>
          <p:nvPr>
            <p:ph type="sldNum" sz="quarter" idx="12"/>
          </p:nvPr>
        </p:nvSpPr>
        <p:spPr/>
        <p:txBody>
          <a:bodyPr/>
          <a:lstStyle>
            <a:lvl1pPr>
              <a:defRPr/>
            </a:lvl1pPr>
          </a:lstStyle>
          <a:p>
            <a:fld id="{6A97E5A4-BDFF-4560-B0A9-9FA1B4C98670}" type="slidenum">
              <a:rPr lang="en-US" altLang="en-US"/>
              <a:pPr/>
              <a:t>‹#›</a:t>
            </a:fld>
            <a:endParaRPr lang="en-US" altLang="en-US"/>
          </a:p>
        </p:txBody>
      </p:sp>
    </p:spTree>
    <p:extLst>
      <p:ext uri="{BB962C8B-B14F-4D97-AF65-F5344CB8AC3E}">
        <p14:creationId xmlns:p14="http://schemas.microsoft.com/office/powerpoint/2010/main" val="358842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EC504770-819E-43CE-983B-C56193484740}" type="slidenum">
              <a:rPr lang="en-US" altLang="en-US" smtClean="0"/>
              <a:pPr/>
              <a:t>‹#›</a:t>
            </a:fld>
            <a:endParaRPr lang="en-US" altLang="en-US"/>
          </a:p>
        </p:txBody>
      </p:sp>
    </p:spTree>
    <p:extLst>
      <p:ext uri="{BB962C8B-B14F-4D97-AF65-F5344CB8AC3E}">
        <p14:creationId xmlns:p14="http://schemas.microsoft.com/office/powerpoint/2010/main" val="1211271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9144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980902" y="1275025"/>
            <a:ext cx="7182197"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088136" y="1385316"/>
            <a:ext cx="6967728" cy="4087368"/>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3794760" y="1267730"/>
            <a:ext cx="1554480" cy="6400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3886200" y="1267731"/>
            <a:ext cx="1371600" cy="548640"/>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172717" y="2094309"/>
            <a:ext cx="6803136" cy="2587752"/>
          </a:xfrm>
        </p:spPr>
        <p:txBody>
          <a:bodyPr anchor="ctr">
            <a:noAutofit/>
          </a:bodyPr>
          <a:lstStyle>
            <a:lvl1pPr algn="ctr">
              <a:lnSpc>
                <a:spcPct val="83000"/>
              </a:lnSpc>
              <a:defRPr lang="en-US" sz="6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172718" y="4682062"/>
            <a:ext cx="6803136" cy="502920"/>
          </a:xfrm>
        </p:spPr>
        <p:txBody>
          <a:bodyPr anchor="t">
            <a:normAutofit/>
          </a:bodyPr>
          <a:lstStyle>
            <a:lvl1pPr marL="0" indent="0" algn="ctr">
              <a:buNone/>
              <a:defRPr sz="1400">
                <a:solidFill>
                  <a:schemeClr val="tx1"/>
                </a:solidFill>
                <a:effectLst/>
              </a:defRPr>
            </a:lvl1pPr>
            <a:lvl2pPr marL="457200" indent="0">
              <a:buNone/>
              <a:defRPr sz="1400">
                <a:solidFill>
                  <a:schemeClr val="tx1">
                    <a:tint val="75000"/>
                  </a:schemeClr>
                </a:solidFill>
              </a:defRPr>
            </a:lvl2pPr>
            <a:lvl3pPr marL="914400" indent="0">
              <a:buNone/>
              <a:defRPr sz="14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931920" y="1325880"/>
            <a:ext cx="1280160" cy="457200"/>
          </a:xfrm>
        </p:spPr>
        <p:txBody>
          <a:bodyPr/>
          <a:lstStyle>
            <a:lvl1pPr algn="ctr">
              <a:defRPr lang="en-US" sz="1100" kern="1200" spc="0" baseline="0">
                <a:solidFill>
                  <a:schemeClr val="tx1"/>
                </a:solidFill>
                <a:latin typeface="+mn-lt"/>
                <a:ea typeface="+mn-ea"/>
                <a:cs typeface="+mn-cs"/>
              </a:defRPr>
            </a:lvl1pPr>
          </a:lstStyle>
          <a:p>
            <a:pPr>
              <a:defRPr/>
            </a:pPr>
            <a:endParaRPr lang="en-US"/>
          </a:p>
        </p:txBody>
      </p:sp>
      <p:sp>
        <p:nvSpPr>
          <p:cNvPr id="5" name="Footer Placeholder 4"/>
          <p:cNvSpPr>
            <a:spLocks noGrp="1"/>
          </p:cNvSpPr>
          <p:nvPr>
            <p:ph type="ftr" sz="quarter" idx="11"/>
          </p:nvPr>
        </p:nvSpPr>
        <p:spPr>
          <a:xfrm>
            <a:off x="1104679" y="5211060"/>
            <a:ext cx="4430268" cy="228600"/>
          </a:xfrm>
        </p:spPr>
        <p:txBody>
          <a:bodyPr/>
          <a:lstStyle>
            <a:lvl1pPr algn="l">
              <a:defRPr/>
            </a:lvl1pPr>
          </a:lstStyle>
          <a:p>
            <a:pPr>
              <a:defRPr/>
            </a:pPr>
            <a:endParaRPr lang="en-US"/>
          </a:p>
        </p:txBody>
      </p:sp>
      <p:sp>
        <p:nvSpPr>
          <p:cNvPr id="6" name="Slide Number Placeholder 5"/>
          <p:cNvSpPr>
            <a:spLocks noGrp="1"/>
          </p:cNvSpPr>
          <p:nvPr>
            <p:ph type="sldNum" sz="quarter" idx="12"/>
          </p:nvPr>
        </p:nvSpPr>
        <p:spPr>
          <a:xfrm>
            <a:off x="6453378" y="5211060"/>
            <a:ext cx="1584198" cy="228600"/>
          </a:xfrm>
        </p:spPr>
        <p:txBody>
          <a:bodyPr/>
          <a:lstStyle/>
          <a:p>
            <a:fld id="{B1B2E87D-1D34-4FCA-A2F4-BFEBE52089CA}" type="slidenum">
              <a:rPr lang="en-US" altLang="en-US" smtClean="0"/>
              <a:pPr/>
              <a:t>‹#›</a:t>
            </a:fld>
            <a:endParaRPr lang="en-US" altLang="en-US"/>
          </a:p>
        </p:txBody>
      </p:sp>
    </p:spTree>
    <p:extLst>
      <p:ext uri="{BB962C8B-B14F-4D97-AF65-F5344CB8AC3E}">
        <p14:creationId xmlns:p14="http://schemas.microsoft.com/office/powerpoint/2010/main" val="367786462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31520" y="2103120"/>
            <a:ext cx="3657600" cy="393192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4880" y="2103120"/>
            <a:ext cx="3657600" cy="393192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FD67A83C-02F1-4519-BE95-0D5FFC8ECB46}" type="slidenum">
              <a:rPr lang="en-US" altLang="en-US" smtClean="0"/>
              <a:pPr/>
              <a:t>‹#›</a:t>
            </a:fld>
            <a:endParaRPr lang="en-US" altLang="en-US"/>
          </a:p>
        </p:txBody>
      </p:sp>
    </p:spTree>
    <p:extLst>
      <p:ext uri="{BB962C8B-B14F-4D97-AF65-F5344CB8AC3E}">
        <p14:creationId xmlns:p14="http://schemas.microsoft.com/office/powerpoint/2010/main" val="560707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731520" y="2074334"/>
            <a:ext cx="365760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31520" y="2755898"/>
            <a:ext cx="365760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2074334"/>
            <a:ext cx="365760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756581"/>
            <a:ext cx="365760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31637C18-8826-4A98-91E5-E1A3A5248EE5}" type="slidenum">
              <a:rPr lang="en-US" altLang="en-US" smtClean="0"/>
              <a:pPr/>
              <a:t>‹#›</a:t>
            </a:fld>
            <a:endParaRPr lang="en-US" altLang="en-US"/>
          </a:p>
        </p:txBody>
      </p:sp>
    </p:spTree>
    <p:extLst>
      <p:ext uri="{BB962C8B-B14F-4D97-AF65-F5344CB8AC3E}">
        <p14:creationId xmlns:p14="http://schemas.microsoft.com/office/powerpoint/2010/main" val="4191457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101DF50E-CD05-4CB4-BFEF-35CF58519C89}" type="slidenum">
              <a:rPr lang="en-US" altLang="en-US" smtClean="0"/>
              <a:pPr/>
              <a:t>‹#›</a:t>
            </a:fld>
            <a:endParaRPr lang="en-US" altLang="en-US"/>
          </a:p>
        </p:txBody>
      </p:sp>
    </p:spTree>
    <p:extLst>
      <p:ext uri="{BB962C8B-B14F-4D97-AF65-F5344CB8AC3E}">
        <p14:creationId xmlns:p14="http://schemas.microsoft.com/office/powerpoint/2010/main" val="2642752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AD8F5508-8FB5-4BFF-9B3A-81635B947D6C}" type="slidenum">
              <a:rPr lang="en-US" altLang="en-US" smtClean="0"/>
              <a:pPr/>
              <a:t>‹#›</a:t>
            </a:fld>
            <a:endParaRPr lang="en-US" altLang="en-US"/>
          </a:p>
        </p:txBody>
      </p:sp>
    </p:spTree>
    <p:extLst>
      <p:ext uri="{BB962C8B-B14F-4D97-AF65-F5344CB8AC3E}">
        <p14:creationId xmlns:p14="http://schemas.microsoft.com/office/powerpoint/2010/main" val="4009714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184147" y="173736"/>
            <a:ext cx="6398514" cy="65105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6765290" y="173736"/>
            <a:ext cx="2194560" cy="651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972300" y="607392"/>
            <a:ext cx="1823085" cy="1645920"/>
          </a:xfrm>
        </p:spPr>
        <p:txBody>
          <a:bodyPr anchor="b">
            <a:normAutofit/>
          </a:bodyPr>
          <a:lstStyle>
            <a:lvl1pPr algn="l" defTabSz="914400" rtl="0" eaLnBrk="1" latinLnBrk="0" hangingPunct="1">
              <a:lnSpc>
                <a:spcPct val="90000"/>
              </a:lnSpc>
              <a:spcBef>
                <a:spcPct val="0"/>
              </a:spcBef>
              <a:buNone/>
              <a:defRPr lang="en-US" sz="24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68976" y="907143"/>
            <a:ext cx="5428856" cy="5043714"/>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72300" y="2286000"/>
            <a:ext cx="1823085" cy="3505200"/>
          </a:xfrm>
        </p:spPr>
        <p:txBody>
          <a:bodyPr>
            <a:normAutofit/>
          </a:bodyPr>
          <a:lstStyle>
            <a:lvl1pPr marL="0" indent="0">
              <a:lnSpc>
                <a:spcPct val="110000"/>
              </a:lnSpc>
              <a:spcBef>
                <a:spcPts val="800"/>
              </a:spcBef>
              <a:buNone/>
              <a:defRPr sz="13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pPr>
              <a:defRPr/>
            </a:pPr>
            <a:endParaRPr lang="en-US"/>
          </a:p>
        </p:txBody>
      </p:sp>
      <p:sp>
        <p:nvSpPr>
          <p:cNvPr id="9" name="Footer Placeholder 8"/>
          <p:cNvSpPr>
            <a:spLocks noGrp="1"/>
          </p:cNvSpPr>
          <p:nvPr>
            <p:ph type="ftr" sz="quarter" idx="11"/>
          </p:nvPr>
        </p:nvSpPr>
        <p:spPr/>
        <p:txBody>
          <a:bodyPr/>
          <a:lstStyle>
            <a:lvl1pPr algn="r">
              <a:defRPr/>
            </a:lvl1pPr>
          </a:lstStyle>
          <a:p>
            <a:pPr>
              <a:defRPr/>
            </a:pPr>
            <a:endParaRPr lang="en-US"/>
          </a:p>
        </p:txBody>
      </p:sp>
      <p:sp>
        <p:nvSpPr>
          <p:cNvPr id="11" name="Slide Number Placeholder 10"/>
          <p:cNvSpPr>
            <a:spLocks noGrp="1"/>
          </p:cNvSpPr>
          <p:nvPr>
            <p:ph type="sldNum" sz="quarter" idx="12"/>
          </p:nvPr>
        </p:nvSpPr>
        <p:spPr>
          <a:xfrm>
            <a:off x="7795258" y="6310086"/>
            <a:ext cx="1097280" cy="274320"/>
          </a:xfrm>
        </p:spPr>
        <p:txBody>
          <a:bodyPr/>
          <a:lstStyle>
            <a:lvl1pPr>
              <a:defRPr>
                <a:solidFill>
                  <a:srgbClr val="FFFFFF"/>
                </a:solidFill>
              </a:defRPr>
            </a:lvl1pPr>
          </a:lstStyle>
          <a:p>
            <a:fld id="{87F95110-91C1-454A-AB5A-C61259C8AABC}" type="slidenum">
              <a:rPr lang="en-US" altLang="en-US" smtClean="0"/>
              <a:pPr/>
              <a:t>‹#›</a:t>
            </a:fld>
            <a:endParaRPr lang="en-US" altLang="en-US"/>
          </a:p>
        </p:txBody>
      </p:sp>
      <p:sp>
        <p:nvSpPr>
          <p:cNvPr id="12" name="Rectangle 11"/>
          <p:cNvSpPr/>
          <p:nvPr/>
        </p:nvSpPr>
        <p:spPr>
          <a:xfrm>
            <a:off x="6868160" y="274320"/>
            <a:ext cx="1988820" cy="6309360"/>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54720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6765290" y="173736"/>
            <a:ext cx="2194560" cy="651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972300" y="603504"/>
            <a:ext cx="1824228" cy="1645920"/>
          </a:xfrm>
        </p:spPr>
        <p:txBody>
          <a:bodyPr anchor="b">
            <a:noAutofit/>
          </a:bodyPr>
          <a:lstStyle>
            <a:lvl1pPr algn="l">
              <a:defRPr sz="24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71449" y="173736"/>
            <a:ext cx="6398514" cy="6510528"/>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972300" y="2286000"/>
            <a:ext cx="1824228" cy="3502152"/>
          </a:xfrm>
        </p:spPr>
        <p:txBody>
          <a:bodyPr>
            <a:normAutofit/>
          </a:bodyPr>
          <a:lstStyle>
            <a:lvl1pPr marL="0" indent="0" algn="l">
              <a:lnSpc>
                <a:spcPct val="110000"/>
              </a:lnSpc>
              <a:spcBef>
                <a:spcPts val="800"/>
              </a:spcBef>
              <a:buNone/>
              <a:defRPr sz="13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pPr>
              <a:defRPr/>
            </a:pPr>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9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pPr>
              <a:defRPr/>
            </a:pPr>
            <a:endParaRPr lang="en-US"/>
          </a:p>
        </p:txBody>
      </p:sp>
      <p:sp>
        <p:nvSpPr>
          <p:cNvPr id="7" name="Slide Number Placeholder 6"/>
          <p:cNvSpPr>
            <a:spLocks noGrp="1"/>
          </p:cNvSpPr>
          <p:nvPr>
            <p:ph type="sldNum" sz="quarter" idx="12"/>
          </p:nvPr>
        </p:nvSpPr>
        <p:spPr>
          <a:xfrm>
            <a:off x="7797546" y="6309360"/>
            <a:ext cx="1097280" cy="274320"/>
          </a:xfrm>
        </p:spPr>
        <p:txBody>
          <a:bodyPr/>
          <a:lstStyle>
            <a:lvl1pPr>
              <a:defRPr>
                <a:solidFill>
                  <a:srgbClr val="FFFFFF"/>
                </a:solidFill>
              </a:defRPr>
            </a:lvl1pPr>
          </a:lstStyle>
          <a:p>
            <a:fld id="{39E01F07-C4BD-4BC2-A482-08F64AEE60AB}" type="slidenum">
              <a:rPr lang="en-US" altLang="en-US" smtClean="0"/>
              <a:pPr/>
              <a:t>‹#›</a:t>
            </a:fld>
            <a:endParaRPr lang="en-US" altLang="en-US"/>
          </a:p>
        </p:txBody>
      </p:sp>
      <p:sp>
        <p:nvSpPr>
          <p:cNvPr id="11" name="Rectangle 10"/>
          <p:cNvSpPr/>
          <p:nvPr/>
        </p:nvSpPr>
        <p:spPr>
          <a:xfrm>
            <a:off x="6868160" y="274320"/>
            <a:ext cx="1988820" cy="6309360"/>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40030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176022" y="173736"/>
            <a:ext cx="8791956" cy="6510528"/>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731520" y="642594"/>
            <a:ext cx="768096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31520" y="2103120"/>
            <a:ext cx="768096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34768" y="6309360"/>
            <a:ext cx="2057400" cy="274320"/>
          </a:xfrm>
          <a:prstGeom prst="rect">
            <a:avLst/>
          </a:prstGeom>
        </p:spPr>
        <p:txBody>
          <a:bodyPr vert="horz" lIns="91440" tIns="45720" rIns="91440" bIns="45720" rtlCol="0" anchor="b"/>
          <a:lstStyle>
            <a:lvl1pPr algn="l">
              <a:defRPr sz="900">
                <a:solidFill>
                  <a:schemeClr val="tx1">
                    <a:lumMod val="75000"/>
                    <a:lumOff val="25000"/>
                  </a:schemeClr>
                </a:solidFill>
              </a:defRPr>
            </a:lvl1pPr>
          </a:lstStyle>
          <a:p>
            <a:pPr>
              <a:defRPr/>
            </a:pPr>
            <a:endParaRPr lang="en-US"/>
          </a:p>
        </p:txBody>
      </p:sp>
      <p:sp>
        <p:nvSpPr>
          <p:cNvPr id="5" name="Footer Placeholder 4"/>
          <p:cNvSpPr>
            <a:spLocks noGrp="1"/>
          </p:cNvSpPr>
          <p:nvPr>
            <p:ph type="ftr" sz="quarter" idx="3"/>
          </p:nvPr>
        </p:nvSpPr>
        <p:spPr>
          <a:xfrm>
            <a:off x="2596896" y="6309360"/>
            <a:ext cx="3950208" cy="274320"/>
          </a:xfrm>
          <a:prstGeom prst="rect">
            <a:avLst/>
          </a:prstGeom>
        </p:spPr>
        <p:txBody>
          <a:bodyPr vert="horz" lIns="91440" tIns="45720" rIns="91440" bIns="45720" rtlCol="0" anchor="b"/>
          <a:lstStyle>
            <a:lvl1pPr algn="ctr">
              <a:defRPr sz="900">
                <a:solidFill>
                  <a:schemeClr val="tx1">
                    <a:lumMod val="75000"/>
                    <a:lumOff val="25000"/>
                  </a:schemeClr>
                </a:solidFill>
              </a:defRPr>
            </a:lvl1pPr>
          </a:lstStyle>
          <a:p>
            <a:pPr>
              <a:defRPr/>
            </a:pPr>
            <a:endParaRPr lang="en-US"/>
          </a:p>
        </p:txBody>
      </p:sp>
      <p:sp>
        <p:nvSpPr>
          <p:cNvPr id="6" name="Slide Number Placeholder 5"/>
          <p:cNvSpPr>
            <a:spLocks noGrp="1"/>
          </p:cNvSpPr>
          <p:nvPr>
            <p:ph type="sldNum" sz="quarter" idx="4"/>
          </p:nvPr>
        </p:nvSpPr>
        <p:spPr>
          <a:xfrm>
            <a:off x="7823382" y="6309360"/>
            <a:ext cx="1097280" cy="274320"/>
          </a:xfrm>
          <a:prstGeom prst="rect">
            <a:avLst/>
          </a:prstGeom>
        </p:spPr>
        <p:txBody>
          <a:bodyPr vert="horz" lIns="91440" tIns="45720" rIns="91440" bIns="45720" rtlCol="0" anchor="b"/>
          <a:lstStyle>
            <a:lvl1pPr algn="r">
              <a:defRPr sz="900">
                <a:solidFill>
                  <a:schemeClr val="tx1">
                    <a:lumMod val="75000"/>
                    <a:lumOff val="25000"/>
                  </a:schemeClr>
                </a:solidFill>
              </a:defRPr>
            </a:lvl1pPr>
          </a:lstStyle>
          <a:p>
            <a:fld id="{0A290FD2-EACF-442E-9ACF-44B34E1B3D04}" type="slidenum">
              <a:rPr lang="en-US" altLang="en-US" smtClean="0"/>
              <a:pPr/>
              <a:t>‹#›</a:t>
            </a:fld>
            <a:endParaRPr lang="en-US" altLang="en-US"/>
          </a:p>
        </p:txBody>
      </p:sp>
    </p:spTree>
    <p:extLst>
      <p:ext uri="{BB962C8B-B14F-4D97-AF65-F5344CB8AC3E}">
        <p14:creationId xmlns:p14="http://schemas.microsoft.com/office/powerpoint/2010/main" val="3623125659"/>
      </p:ext>
    </p:extLst>
  </p:cSld>
  <p:clrMap bg1="lt1" tx1="dk1" bg2="lt2" tx2="dk2" accent1="accent1" accent2="accent2" accent3="accent3" accent4="accent4" accent5="accent5" accent6="accent6" hlink="hlink" folHlink="folHlink"/>
  <p:sldLayoutIdLst>
    <p:sldLayoutId id="2147483893" r:id="rId1"/>
    <p:sldLayoutId id="2147483894" r:id="rId2"/>
    <p:sldLayoutId id="2147483895" r:id="rId3"/>
    <p:sldLayoutId id="2147483896" r:id="rId4"/>
    <p:sldLayoutId id="2147483897" r:id="rId5"/>
    <p:sldLayoutId id="2147483898" r:id="rId6"/>
    <p:sldLayoutId id="2147483899" r:id="rId7"/>
    <p:sldLayoutId id="2147483900" r:id="rId8"/>
    <p:sldLayoutId id="2147483901" r:id="rId9"/>
    <p:sldLayoutId id="2147483902" r:id="rId10"/>
    <p:sldLayoutId id="2147483903" r:id="rId11"/>
    <p:sldLayoutId id="2147483904" r:id="rId12"/>
  </p:sldLayoutIdLst>
  <p:txStyles>
    <p:titleStyle>
      <a:lvl1pPr algn="l" defTabSz="914400" rtl="0" eaLnBrk="1" latinLnBrk="0" hangingPunct="1">
        <a:lnSpc>
          <a:spcPct val="90000"/>
        </a:lnSpc>
        <a:spcBef>
          <a:spcPct val="0"/>
        </a:spcBef>
        <a:buNone/>
        <a:defRPr lang="en-US" sz="40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s://forms.gle/Zv7gwkMarWkUSWdq9" TargetMode="External"/><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6F40FBDA-CEB1-40F0-9AB9-BD9C402D70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9" name="Picture 6148" descr="Electronic components on a white background">
            <a:extLst>
              <a:ext uri="{FF2B5EF4-FFF2-40B4-BE49-F238E27FC236}">
                <a16:creationId xmlns:a16="http://schemas.microsoft.com/office/drawing/2014/main" id="{08136BBE-40B0-4713-9BA7-3100E357E0EC}"/>
              </a:ext>
            </a:extLst>
          </p:cNvPr>
          <p:cNvPicPr>
            <a:picLocks noChangeAspect="1"/>
          </p:cNvPicPr>
          <p:nvPr/>
        </p:nvPicPr>
        <p:blipFill rotWithShape="1">
          <a:blip r:embed="rId2">
            <a:alphaModFix amt="45000"/>
          </a:blip>
          <a:srcRect l="11000" r="-1" b="-1"/>
          <a:stretch/>
        </p:blipFill>
        <p:spPr>
          <a:xfrm>
            <a:off x="20" y="10"/>
            <a:ext cx="9143980" cy="6857990"/>
          </a:xfrm>
          <a:prstGeom prst="rect">
            <a:avLst/>
          </a:prstGeom>
        </p:spPr>
      </p:pic>
      <p:sp>
        <p:nvSpPr>
          <p:cNvPr id="75" name="Rectangle 74">
            <a:extLst>
              <a:ext uri="{FF2B5EF4-FFF2-40B4-BE49-F238E27FC236}">
                <a16:creationId xmlns:a16="http://schemas.microsoft.com/office/drawing/2014/main" id="{0344D4FE-ABEF-4230-9E4E-AD5782FC7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0902" y="1267730"/>
            <a:ext cx="7182197" cy="4307950"/>
          </a:xfrm>
          <a:prstGeom prst="rect">
            <a:avLst/>
          </a:prstGeom>
          <a:noFill/>
          <a:ln w="6350" cap="sq" cmpd="sng" algn="ctr">
            <a:solidFill>
              <a:schemeClr val="tx1">
                <a:lumMod val="75000"/>
                <a:lumOff val="25000"/>
              </a:schemeClr>
            </a:solidFill>
            <a:prstDash val="solid"/>
            <a:miter lim="800000"/>
          </a:ln>
          <a:effectLst>
            <a:outerShdw blurRad="50800" algn="ctr" rotWithShape="0">
              <a:prstClr val="black">
                <a:alpha val="66000"/>
              </a:prstClr>
            </a:outerShdw>
            <a:softEdge rad="0"/>
          </a:effectLst>
        </p:spPr>
      </p:sp>
      <p:sp>
        <p:nvSpPr>
          <p:cNvPr id="6147" name="Rectangle 2">
            <a:extLst>
              <a:ext uri="{FF2B5EF4-FFF2-40B4-BE49-F238E27FC236}">
                <a16:creationId xmlns:a16="http://schemas.microsoft.com/office/drawing/2014/main" id="{5B9FF1D3-D554-40C8-B83D-E833E6C13DD2}"/>
              </a:ext>
            </a:extLst>
          </p:cNvPr>
          <p:cNvSpPr>
            <a:spLocks noGrp="1" noChangeArrowheads="1"/>
          </p:cNvSpPr>
          <p:nvPr>
            <p:ph type="ctrTitle"/>
          </p:nvPr>
        </p:nvSpPr>
        <p:spPr>
          <a:xfrm>
            <a:off x="1171281" y="2091263"/>
            <a:ext cx="6801439" cy="2461504"/>
          </a:xfrm>
        </p:spPr>
        <p:txBody>
          <a:bodyPr>
            <a:normAutofit/>
          </a:bodyPr>
          <a:lstStyle/>
          <a:p>
            <a:pPr eaLnBrk="1" fontAlgn="auto" hangingPunct="1">
              <a:spcAft>
                <a:spcPts val="0"/>
              </a:spcAft>
              <a:defRPr/>
            </a:pPr>
            <a:r>
              <a:t>Network Security Fundamentals</a:t>
            </a:r>
          </a:p>
        </p:txBody>
      </p:sp>
      <p:sp>
        <p:nvSpPr>
          <p:cNvPr id="4" name="TextBox 17">
            <a:extLst>
              <a:ext uri="{FF2B5EF4-FFF2-40B4-BE49-F238E27FC236}">
                <a16:creationId xmlns:a16="http://schemas.microsoft.com/office/drawing/2014/main" id="{B4BDE3E3-0005-45F9-8C77-033F4C129E55}"/>
              </a:ext>
            </a:extLst>
          </p:cNvPr>
          <p:cNvSpPr txBox="1">
            <a:spLocks noGrp="1"/>
          </p:cNvSpPr>
          <p:nvPr>
            <p:ph type="subTitle" idx="1"/>
          </p:nvPr>
        </p:nvSpPr>
        <p:spPr>
          <a:xfrm>
            <a:off x="1171281" y="4623127"/>
            <a:ext cx="6803136" cy="457201"/>
          </a:xfrm>
          <a:prstGeom prst="rect">
            <a:avLst/>
          </a:prstGeom>
        </p:spPr>
        <p:txBody>
          <a:bodyPr>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914400">
              <a:spcAft>
                <a:spcPts val="600"/>
              </a:spcAft>
              <a:buClr>
                <a:schemeClr val="tx1">
                  <a:lumMod val="85000"/>
                  <a:lumOff val="15000"/>
                </a:schemeClr>
              </a:buClr>
            </a:pPr>
            <a:r>
              <a:rPr lang="en-US" dirty="0"/>
              <a:t>ASSOC. PROF. DR NURUL AKMAR EMRAN</a:t>
            </a:r>
          </a:p>
        </p:txBody>
      </p:sp>
      <p:sp>
        <p:nvSpPr>
          <p:cNvPr id="77" name="Rectangle 76">
            <a:extLst>
              <a:ext uri="{FF2B5EF4-FFF2-40B4-BE49-F238E27FC236}">
                <a16:creationId xmlns:a16="http://schemas.microsoft.com/office/drawing/2014/main" id="{9325F979-D3F9-4926-81B7-7ACCB31A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850" y="1411615"/>
            <a:ext cx="6972300" cy="4034770"/>
          </a:xfrm>
          <a:prstGeom prst="rect">
            <a:avLst/>
          </a:prstGeom>
          <a:noFill/>
          <a:ln w="6350" cap="sq" cmpd="sng" algn="ctr">
            <a:solidFill>
              <a:schemeClr val="tx1">
                <a:lumMod val="75000"/>
                <a:lumOff val="25000"/>
                <a:alpha val="80000"/>
              </a:schemeClr>
            </a:solidFill>
            <a:prstDash val="solid"/>
            <a:miter lim="800000"/>
          </a:ln>
          <a:effectLst/>
        </p:spPr>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9">
            <a:extLst>
              <a:ext uri="{FF2B5EF4-FFF2-40B4-BE49-F238E27FC236}">
                <a16:creationId xmlns:a16="http://schemas.microsoft.com/office/drawing/2014/main" id="{C424FCE1-5D32-4A62-9D91-82068A4196F4}"/>
              </a:ext>
            </a:extLst>
          </p:cNvPr>
          <p:cNvSpPr>
            <a:spLocks noGrp="1" noChangeArrowheads="1"/>
          </p:cNvSpPr>
          <p:nvPr>
            <p:ph type="title"/>
          </p:nvPr>
        </p:nvSpPr>
        <p:spPr/>
        <p:txBody>
          <a:bodyPr/>
          <a:lstStyle/>
          <a:p>
            <a:pPr eaLnBrk="1" hangingPunct="1"/>
            <a:r>
              <a:rPr lang="en-US" altLang="en-US"/>
              <a:t>Attacker Profiles Summary</a:t>
            </a:r>
          </a:p>
        </p:txBody>
      </p:sp>
      <p:graphicFrame>
        <p:nvGraphicFramePr>
          <p:cNvPr id="121904" name="Group 48">
            <a:extLst>
              <a:ext uri="{FF2B5EF4-FFF2-40B4-BE49-F238E27FC236}">
                <a16:creationId xmlns:a16="http://schemas.microsoft.com/office/drawing/2014/main" id="{598AF8D7-E86C-4805-BDB9-471CBA6012EA}"/>
              </a:ext>
            </a:extLst>
          </p:cNvPr>
          <p:cNvGraphicFramePr>
            <a:graphicFrameLocks noGrp="1"/>
          </p:cNvGraphicFramePr>
          <p:nvPr>
            <p:ph type="tbl" idx="1"/>
          </p:nvPr>
        </p:nvGraphicFramePr>
        <p:xfrm>
          <a:off x="457200" y="1600200"/>
          <a:ext cx="8305800" cy="4530726"/>
        </p:xfrm>
        <a:graphic>
          <a:graphicData uri="http://schemas.openxmlformats.org/drawingml/2006/table">
            <a:tbl>
              <a:tblPr/>
              <a:tblGrid>
                <a:gridCol w="28956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3581400">
                  <a:extLst>
                    <a:ext uri="{9D8B030D-6E8A-4147-A177-3AD203B41FA5}">
                      <a16:colId xmlns:a16="http://schemas.microsoft.com/office/drawing/2014/main" val="20002"/>
                    </a:ext>
                  </a:extLst>
                </a:gridCol>
              </a:tblGrid>
              <a:tr h="6477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ahoma" charset="0"/>
                          <a:cs typeface="Arial" charset="0"/>
                        </a:rPr>
                        <a:t>Attacker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ahoma" charset="0"/>
                          <a:cs typeface="Arial" charset="0"/>
                        </a:rPr>
                        <a:t>Skill Level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ahoma" charset="0"/>
                          <a:cs typeface="Arial" charset="0"/>
                        </a:rPr>
                        <a:t>Motivation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461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ahoma" charset="0"/>
                          <a:cs typeface="Arial" charset="0"/>
                        </a:rPr>
                        <a:t>Hacker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ahoma" charset="0"/>
                          <a:cs typeface="Arial" charset="0"/>
                        </a:rPr>
                        <a:t>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ahoma" charset="0"/>
                          <a:cs typeface="Arial" charset="0"/>
                        </a:rPr>
                        <a:t>Improve Security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477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ahoma" charset="0"/>
                          <a:cs typeface="Arial" charset="0"/>
                        </a:rPr>
                        <a:t>Cracker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ahoma" charset="0"/>
                          <a:cs typeface="Arial" charset="0"/>
                        </a:rPr>
                        <a:t>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ahoma" charset="0"/>
                          <a:cs typeface="Arial" charset="0"/>
                        </a:rPr>
                        <a:t>Harm systems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477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ahoma" charset="0"/>
                          <a:cs typeface="Arial" charset="0"/>
                        </a:rPr>
                        <a:t>Script kiddie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ahoma" charset="0"/>
                          <a:cs typeface="Arial" charset="0"/>
                        </a:rPr>
                        <a:t>Low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ahoma" charset="0"/>
                          <a:cs typeface="Arial" charset="0"/>
                        </a:rPr>
                        <a:t>Gain recognition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477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ahoma" charset="0"/>
                          <a:cs typeface="Arial" charset="0"/>
                        </a:rPr>
                        <a:t>Spy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ahoma" charset="0"/>
                          <a:cs typeface="Arial" charset="0"/>
                        </a:rPr>
                        <a:t>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ahoma" charset="0"/>
                          <a:cs typeface="Arial" charset="0"/>
                        </a:rPr>
                        <a:t>Earn money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461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ahoma" charset="0"/>
                          <a:cs typeface="Arial" charset="0"/>
                        </a:rPr>
                        <a:t>Employee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ahoma" charset="0"/>
                          <a:cs typeface="Arial" charset="0"/>
                        </a:rPr>
                        <a:t>Varies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ahoma" charset="0"/>
                          <a:cs typeface="Arial" charset="0"/>
                        </a:rPr>
                        <a:t>Varies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477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ahoma" charset="0"/>
                          <a:cs typeface="Arial" charset="0"/>
                        </a:rPr>
                        <a:t>Cyberterrorist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ahoma" charset="0"/>
                          <a:cs typeface="Arial" charset="0"/>
                        </a:rPr>
                        <a:t>High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Tahoma" charset="0"/>
                          <a:cs typeface="Arial" charset="0"/>
                        </a:rPr>
                        <a:t>Support ideology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16A71C85-74F9-42DE-A9F5-50E9E082CEDC}"/>
              </a:ext>
            </a:extLst>
          </p:cNvPr>
          <p:cNvSpPr>
            <a:spLocks noGrp="1" noChangeArrowheads="1"/>
          </p:cNvSpPr>
          <p:nvPr>
            <p:ph type="title"/>
          </p:nvPr>
        </p:nvSpPr>
        <p:spPr>
          <a:xfrm>
            <a:off x="800100" y="642594"/>
            <a:ext cx="7543800" cy="1371600"/>
          </a:xfrm>
        </p:spPr>
        <p:txBody>
          <a:bodyPr>
            <a:normAutofit/>
          </a:bodyPr>
          <a:lstStyle/>
          <a:p>
            <a:pPr algn="ctr" eaLnBrk="1" fontAlgn="auto" hangingPunct="1">
              <a:spcAft>
                <a:spcPts val="0"/>
              </a:spcAft>
              <a:defRPr/>
            </a:pPr>
            <a:r>
              <a:rPr lang="en-US"/>
              <a:t>Basic Attacks </a:t>
            </a:r>
          </a:p>
        </p:txBody>
      </p:sp>
      <p:graphicFrame>
        <p:nvGraphicFramePr>
          <p:cNvPr id="15365" name="Rectangle 3">
            <a:extLst>
              <a:ext uri="{FF2B5EF4-FFF2-40B4-BE49-F238E27FC236}">
                <a16:creationId xmlns:a16="http://schemas.microsoft.com/office/drawing/2014/main" id="{9798EFDE-0199-4EF6-B388-74FA3EF3E50C}"/>
              </a:ext>
            </a:extLst>
          </p:cNvPr>
          <p:cNvGraphicFramePr>
            <a:graphicFrameLocks noGrp="1"/>
          </p:cNvGraphicFramePr>
          <p:nvPr>
            <p:ph idx="1"/>
            <p:extLst>
              <p:ext uri="{D42A27DB-BD31-4B8C-83A1-F6EECF244321}">
                <p14:modId xmlns:p14="http://schemas.microsoft.com/office/powerpoint/2010/main" val="2174971559"/>
              </p:ext>
            </p:extLst>
          </p:nvPr>
        </p:nvGraphicFramePr>
        <p:xfrm>
          <a:off x="800100" y="2310063"/>
          <a:ext cx="7543800" cy="37256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E32DD930-BAAB-4D1E-8B28-BE8FC0F7A721}"/>
              </a:ext>
            </a:extLst>
          </p:cNvPr>
          <p:cNvSpPr>
            <a:spLocks noGrp="1" noChangeArrowheads="1"/>
          </p:cNvSpPr>
          <p:nvPr>
            <p:ph type="title"/>
          </p:nvPr>
        </p:nvSpPr>
        <p:spPr>
          <a:xfrm>
            <a:off x="457200" y="533400"/>
            <a:ext cx="8229600" cy="685800"/>
          </a:xfrm>
        </p:spPr>
        <p:txBody>
          <a:bodyPr>
            <a:normAutofit/>
          </a:bodyPr>
          <a:lstStyle/>
          <a:p>
            <a:pPr eaLnBrk="1" fontAlgn="auto" hangingPunct="1">
              <a:spcAft>
                <a:spcPts val="0"/>
              </a:spcAft>
              <a:defRPr/>
            </a:pPr>
            <a:r>
              <a:rPr lang="en-US" dirty="0"/>
              <a:t>Basic Attacks (continue) </a:t>
            </a:r>
          </a:p>
        </p:txBody>
      </p:sp>
      <p:sp>
        <p:nvSpPr>
          <p:cNvPr id="16387" name="Rectangle 3">
            <a:extLst>
              <a:ext uri="{FF2B5EF4-FFF2-40B4-BE49-F238E27FC236}">
                <a16:creationId xmlns:a16="http://schemas.microsoft.com/office/drawing/2014/main" id="{1DFD835C-39E6-41E0-B40F-339B5E4E5653}"/>
              </a:ext>
            </a:extLst>
          </p:cNvPr>
          <p:cNvSpPr>
            <a:spLocks noGrp="1" noChangeArrowheads="1"/>
          </p:cNvSpPr>
          <p:nvPr>
            <p:ph idx="1"/>
          </p:nvPr>
        </p:nvSpPr>
        <p:spPr>
          <a:xfrm>
            <a:off x="533400" y="1295400"/>
            <a:ext cx="8153400" cy="5181600"/>
          </a:xfrm>
        </p:spPr>
        <p:txBody>
          <a:bodyPr>
            <a:normAutofit fontScale="92500" lnSpcReduction="20000"/>
          </a:bodyPr>
          <a:lstStyle/>
          <a:p>
            <a:pPr marL="0" indent="0" eaLnBrk="1" fontAlgn="auto" hangingPunct="1">
              <a:lnSpc>
                <a:spcPct val="80000"/>
              </a:lnSpc>
              <a:spcAft>
                <a:spcPts val="0"/>
              </a:spcAft>
              <a:buClr>
                <a:schemeClr val="accent3"/>
              </a:buClr>
              <a:buFontTx/>
              <a:buNone/>
              <a:defRPr/>
            </a:pPr>
            <a:r>
              <a:rPr lang="en-US" sz="2800" b="1" dirty="0"/>
              <a:t>Password Guessing</a:t>
            </a:r>
          </a:p>
          <a:p>
            <a:pPr marL="0" indent="0" eaLnBrk="1" fontAlgn="auto" hangingPunct="1">
              <a:lnSpc>
                <a:spcPct val="80000"/>
              </a:lnSpc>
              <a:spcAft>
                <a:spcPts val="0"/>
              </a:spcAft>
              <a:buClr>
                <a:schemeClr val="accent3"/>
              </a:buClr>
              <a:buFontTx/>
              <a:buNone/>
              <a:defRPr/>
            </a:pPr>
            <a:endParaRPr lang="en-US" sz="1000" dirty="0"/>
          </a:p>
          <a:p>
            <a:pPr marL="0" indent="0" eaLnBrk="1" fontAlgn="auto" hangingPunct="1">
              <a:lnSpc>
                <a:spcPct val="80000"/>
              </a:lnSpc>
              <a:spcAft>
                <a:spcPts val="0"/>
              </a:spcAft>
              <a:buClr>
                <a:schemeClr val="accent3"/>
              </a:buClr>
              <a:buFontTx/>
              <a:buNone/>
              <a:defRPr/>
            </a:pPr>
            <a:r>
              <a:rPr lang="en-US" sz="2400" dirty="0"/>
              <a:t>Weak password can easily be exploited by attackers.</a:t>
            </a:r>
          </a:p>
          <a:p>
            <a:pPr marL="0" indent="0" eaLnBrk="1" fontAlgn="auto" hangingPunct="1">
              <a:lnSpc>
                <a:spcPct val="80000"/>
              </a:lnSpc>
              <a:spcAft>
                <a:spcPts val="0"/>
              </a:spcAft>
              <a:buClr>
                <a:schemeClr val="accent3"/>
              </a:buClr>
              <a:buFontTx/>
              <a:buNone/>
              <a:defRPr/>
            </a:pPr>
            <a:r>
              <a:rPr lang="en-US" sz="2400" dirty="0"/>
              <a:t>Characteristics of weak passwords include:</a:t>
            </a:r>
          </a:p>
          <a:p>
            <a:pPr marL="0" indent="0" eaLnBrk="1" fontAlgn="auto" hangingPunct="1">
              <a:lnSpc>
                <a:spcPct val="80000"/>
              </a:lnSpc>
              <a:spcAft>
                <a:spcPts val="0"/>
              </a:spcAft>
              <a:buClr>
                <a:schemeClr val="accent3"/>
              </a:buClr>
              <a:buFontTx/>
              <a:buNone/>
              <a:defRPr/>
            </a:pPr>
            <a:r>
              <a:rPr lang="en-US" sz="2400" dirty="0"/>
              <a:t> - short password such as XYZ</a:t>
            </a:r>
          </a:p>
          <a:p>
            <a:pPr marL="0" indent="0" eaLnBrk="1" fontAlgn="auto" hangingPunct="1">
              <a:lnSpc>
                <a:spcPct val="80000"/>
              </a:lnSpc>
              <a:spcAft>
                <a:spcPts val="0"/>
              </a:spcAft>
              <a:buClr>
                <a:schemeClr val="accent3"/>
              </a:buClr>
              <a:buFontTx/>
              <a:buNone/>
              <a:defRPr/>
            </a:pPr>
            <a:r>
              <a:rPr lang="en-US" sz="2400" dirty="0"/>
              <a:t> - common word (such as blue, tiger, etc.)</a:t>
            </a:r>
          </a:p>
          <a:p>
            <a:pPr marL="0" indent="0" eaLnBrk="1" fontAlgn="auto" hangingPunct="1">
              <a:lnSpc>
                <a:spcPct val="80000"/>
              </a:lnSpc>
              <a:spcAft>
                <a:spcPts val="0"/>
              </a:spcAft>
              <a:buClr>
                <a:schemeClr val="accent3"/>
              </a:buClr>
              <a:buFontTx/>
              <a:buNone/>
              <a:defRPr/>
            </a:pPr>
            <a:r>
              <a:rPr lang="en-US" sz="2400" dirty="0"/>
              <a:t> - personal information (such as the name of a pet)</a:t>
            </a:r>
          </a:p>
          <a:p>
            <a:pPr marL="0" indent="0" eaLnBrk="1" fontAlgn="auto" hangingPunct="1">
              <a:lnSpc>
                <a:spcPct val="80000"/>
              </a:lnSpc>
              <a:spcAft>
                <a:spcPts val="0"/>
              </a:spcAft>
              <a:buClr>
                <a:schemeClr val="accent3"/>
              </a:buClr>
              <a:buFontTx/>
              <a:buNone/>
              <a:defRPr/>
            </a:pPr>
            <a:r>
              <a:rPr lang="en-US" sz="2400" dirty="0"/>
              <a:t> - same password for all accounts</a:t>
            </a:r>
          </a:p>
          <a:p>
            <a:pPr marL="0" indent="0" eaLnBrk="1" fontAlgn="auto" hangingPunct="1">
              <a:lnSpc>
                <a:spcPct val="80000"/>
              </a:lnSpc>
              <a:spcAft>
                <a:spcPts val="0"/>
              </a:spcAft>
              <a:buClr>
                <a:schemeClr val="accent3"/>
              </a:buClr>
              <a:buFontTx/>
              <a:buNone/>
              <a:defRPr/>
            </a:pPr>
            <a:r>
              <a:rPr lang="en-US" sz="2400" dirty="0"/>
              <a:t> - writing down passwords</a:t>
            </a:r>
          </a:p>
          <a:p>
            <a:pPr marL="0" indent="0" eaLnBrk="1" fontAlgn="auto" hangingPunct="1">
              <a:lnSpc>
                <a:spcPct val="80000"/>
              </a:lnSpc>
              <a:spcAft>
                <a:spcPts val="0"/>
              </a:spcAft>
              <a:buClr>
                <a:schemeClr val="accent3"/>
              </a:buClr>
              <a:buFontTx/>
              <a:buNone/>
              <a:defRPr/>
            </a:pPr>
            <a:r>
              <a:rPr lang="en-US" sz="2400" dirty="0"/>
              <a:t> - not changing passwords</a:t>
            </a:r>
          </a:p>
          <a:p>
            <a:pPr marL="0" indent="0" eaLnBrk="1" fontAlgn="auto" hangingPunct="1">
              <a:lnSpc>
                <a:spcPct val="80000"/>
              </a:lnSpc>
              <a:spcAft>
                <a:spcPts val="0"/>
              </a:spcAft>
              <a:buClr>
                <a:schemeClr val="accent3"/>
              </a:buClr>
              <a:buFontTx/>
              <a:buNone/>
              <a:defRPr/>
            </a:pPr>
            <a:r>
              <a:rPr lang="en-US" sz="2400" b="1" dirty="0"/>
              <a:t>Password guessing fall into 3 categories:</a:t>
            </a:r>
          </a:p>
          <a:p>
            <a:pPr marL="0" indent="0" eaLnBrk="1" fontAlgn="auto" hangingPunct="1">
              <a:lnSpc>
                <a:spcPct val="80000"/>
              </a:lnSpc>
              <a:spcAft>
                <a:spcPts val="0"/>
              </a:spcAft>
              <a:buClr>
                <a:schemeClr val="accent3"/>
              </a:buClr>
              <a:buFontTx/>
              <a:buNone/>
              <a:defRPr/>
            </a:pPr>
            <a:r>
              <a:rPr lang="en-US" sz="2400" b="1" dirty="0"/>
              <a:t>   1. brute force</a:t>
            </a:r>
          </a:p>
          <a:p>
            <a:pPr marL="0" indent="0" eaLnBrk="1" fontAlgn="auto" hangingPunct="1">
              <a:lnSpc>
                <a:spcPct val="80000"/>
              </a:lnSpc>
              <a:spcAft>
                <a:spcPts val="0"/>
              </a:spcAft>
              <a:buClr>
                <a:schemeClr val="accent3"/>
              </a:buClr>
              <a:buFontTx/>
              <a:buNone/>
              <a:defRPr/>
            </a:pPr>
            <a:r>
              <a:rPr lang="en-US" sz="2400" b="1" dirty="0"/>
              <a:t>   2. dictionary attack</a:t>
            </a:r>
          </a:p>
          <a:p>
            <a:pPr marL="0" indent="0" eaLnBrk="1" fontAlgn="auto" hangingPunct="1">
              <a:lnSpc>
                <a:spcPct val="80000"/>
              </a:lnSpc>
              <a:spcAft>
                <a:spcPts val="0"/>
              </a:spcAft>
              <a:buClr>
                <a:schemeClr val="accent3"/>
              </a:buClr>
              <a:buFontTx/>
              <a:buNone/>
              <a:defRPr/>
            </a:pPr>
            <a:r>
              <a:rPr lang="en-US" sz="2400" b="1" dirty="0"/>
              <a:t>   3. software exploitation (e.g. buffer overflow)</a:t>
            </a:r>
          </a:p>
          <a:p>
            <a:pPr marL="0" indent="0" eaLnBrk="1" fontAlgn="auto" hangingPunct="1">
              <a:lnSpc>
                <a:spcPct val="80000"/>
              </a:lnSpc>
              <a:spcAft>
                <a:spcPts val="0"/>
              </a:spcAft>
              <a:buClr>
                <a:schemeClr val="accent3"/>
              </a:buClr>
              <a:buFontTx/>
              <a:buNone/>
              <a:defRPr/>
            </a:pPr>
            <a:r>
              <a:rPr lang="en-US" sz="2400" dirty="0"/>
              <a:t>Password guessing can be </a:t>
            </a:r>
            <a:r>
              <a:rPr lang="en-US" sz="2400" dirty="0" err="1"/>
              <a:t>minimised</a:t>
            </a:r>
            <a:r>
              <a:rPr lang="en-US" sz="2400" dirty="0"/>
              <a:t> by enforcing strong passwords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54582D3C-2E67-4DD5-8020-B09ED3C8D28E}"/>
              </a:ext>
            </a:extLst>
          </p:cNvPr>
          <p:cNvSpPr>
            <a:spLocks noGrp="1" noChangeArrowheads="1"/>
          </p:cNvSpPr>
          <p:nvPr>
            <p:ph type="title"/>
          </p:nvPr>
        </p:nvSpPr>
        <p:spPr>
          <a:xfrm>
            <a:off x="457200" y="704850"/>
            <a:ext cx="8229600" cy="590550"/>
          </a:xfrm>
        </p:spPr>
        <p:txBody>
          <a:bodyPr>
            <a:normAutofit fontScale="90000"/>
          </a:bodyPr>
          <a:lstStyle/>
          <a:p>
            <a:pPr eaLnBrk="1" fontAlgn="auto" hangingPunct="1">
              <a:spcAft>
                <a:spcPts val="0"/>
              </a:spcAft>
              <a:defRPr/>
            </a:pPr>
            <a:r>
              <a:rPr lang="en-US" dirty="0"/>
              <a:t>Basic Attacks (continue) </a:t>
            </a:r>
          </a:p>
        </p:txBody>
      </p:sp>
      <p:sp>
        <p:nvSpPr>
          <p:cNvPr id="16387" name="Rectangle 3">
            <a:extLst>
              <a:ext uri="{FF2B5EF4-FFF2-40B4-BE49-F238E27FC236}">
                <a16:creationId xmlns:a16="http://schemas.microsoft.com/office/drawing/2014/main" id="{0F664D19-4E0D-4437-BBDB-4986C482BB35}"/>
              </a:ext>
            </a:extLst>
          </p:cNvPr>
          <p:cNvSpPr>
            <a:spLocks noGrp="1" noChangeArrowheads="1"/>
          </p:cNvSpPr>
          <p:nvPr>
            <p:ph idx="1"/>
          </p:nvPr>
        </p:nvSpPr>
        <p:spPr>
          <a:xfrm>
            <a:off x="381000" y="1524000"/>
            <a:ext cx="8763000" cy="4876800"/>
          </a:xfrm>
        </p:spPr>
        <p:txBody>
          <a:bodyPr/>
          <a:lstStyle/>
          <a:p>
            <a:pPr marL="0" indent="0" eaLnBrk="1" hangingPunct="1">
              <a:lnSpc>
                <a:spcPct val="80000"/>
              </a:lnSpc>
              <a:buFontTx/>
              <a:buNone/>
            </a:pPr>
            <a:r>
              <a:rPr lang="en-US" altLang="en-US" sz="2800" b="1"/>
              <a:t>Mathematical Attack</a:t>
            </a:r>
          </a:p>
          <a:p>
            <a:pPr marL="0" indent="0" eaLnBrk="1" hangingPunct="1">
              <a:lnSpc>
                <a:spcPct val="80000"/>
              </a:lnSpc>
              <a:buFontTx/>
              <a:buNone/>
            </a:pPr>
            <a:endParaRPr lang="en-US" altLang="en-US" sz="2800">
              <a:solidFill>
                <a:srgbClr val="FFFF00"/>
              </a:solidFill>
            </a:endParaRPr>
          </a:p>
          <a:p>
            <a:pPr marL="0" indent="0" eaLnBrk="1" hangingPunct="1">
              <a:lnSpc>
                <a:spcPct val="80000"/>
              </a:lnSpc>
              <a:buFontTx/>
              <a:buNone/>
            </a:pPr>
            <a:r>
              <a:rPr lang="en-US" altLang="en-US" sz="2400"/>
              <a:t>A process of attempting to break an encrypted message. </a:t>
            </a:r>
          </a:p>
          <a:p>
            <a:pPr marL="0" indent="0" eaLnBrk="1" hangingPunct="1">
              <a:lnSpc>
                <a:spcPct val="80000"/>
              </a:lnSpc>
              <a:buFontTx/>
              <a:buNone/>
            </a:pPr>
            <a:endParaRPr lang="en-US" altLang="en-US" sz="2400"/>
          </a:p>
          <a:p>
            <a:pPr marL="0" indent="0" eaLnBrk="1" hangingPunct="1">
              <a:lnSpc>
                <a:spcPct val="80000"/>
              </a:lnSpc>
              <a:buFontTx/>
              <a:buNone/>
            </a:pPr>
            <a:r>
              <a:rPr lang="en-US" altLang="en-US" sz="2400"/>
              <a:t>Mathematical Attack is a type of cryptanalysis which develops a statistical analysis of the characters in encrypted text and then analyzes the statistics to discover the keys and decrypt the data.</a:t>
            </a:r>
          </a:p>
          <a:p>
            <a:pPr marL="0" indent="0" eaLnBrk="1" hangingPunct="1">
              <a:lnSpc>
                <a:spcPct val="80000"/>
              </a:lnSpc>
              <a:buFontTx/>
              <a:buNone/>
            </a:pPr>
            <a:endParaRPr lang="en-US" altLang="en-US" sz="2400"/>
          </a:p>
          <a:p>
            <a:pPr marL="0" indent="0" eaLnBrk="1" hangingPunct="1">
              <a:lnSpc>
                <a:spcPct val="80000"/>
              </a:lnSpc>
              <a:buFontTx/>
              <a:buNone/>
            </a:pPr>
            <a:r>
              <a:rPr lang="en-US" altLang="en-US" sz="2400"/>
              <a:t>Mathematical attack can be resisted by not sending the same encrypted message more than once</a:t>
            </a:r>
          </a:p>
          <a:p>
            <a:pPr marL="0" indent="0" eaLnBrk="1" hangingPunct="1">
              <a:lnSpc>
                <a:spcPct val="80000"/>
              </a:lnSpc>
              <a:buFontTx/>
              <a:buNone/>
            </a:pPr>
            <a:endParaRPr lang="en-US" altLang="en-US" sz="2400"/>
          </a:p>
          <a:p>
            <a:pPr marL="0" indent="0" eaLnBrk="1" hangingPunct="1">
              <a:lnSpc>
                <a:spcPct val="80000"/>
              </a:lnSpc>
              <a:buFontTx/>
              <a:buNone/>
            </a:pPr>
            <a:endParaRPr lang="en-US" altLang="en-US"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29FA6EEB-AF1A-4562-94AF-51290E7D0B2A}"/>
              </a:ext>
            </a:extLst>
          </p:cNvPr>
          <p:cNvSpPr>
            <a:spLocks noGrp="1" noChangeArrowheads="1"/>
          </p:cNvSpPr>
          <p:nvPr>
            <p:ph type="title"/>
          </p:nvPr>
        </p:nvSpPr>
        <p:spPr>
          <a:xfrm>
            <a:off x="381000" y="704850"/>
            <a:ext cx="8305800" cy="666750"/>
          </a:xfrm>
        </p:spPr>
        <p:txBody>
          <a:bodyPr>
            <a:normAutofit/>
          </a:bodyPr>
          <a:lstStyle/>
          <a:p>
            <a:pPr eaLnBrk="1" fontAlgn="auto" hangingPunct="1">
              <a:spcAft>
                <a:spcPts val="0"/>
              </a:spcAft>
              <a:defRPr/>
            </a:pPr>
            <a:r>
              <a:rPr lang="en-US" dirty="0"/>
              <a:t>Identity Attacks </a:t>
            </a:r>
          </a:p>
        </p:txBody>
      </p:sp>
      <p:sp>
        <p:nvSpPr>
          <p:cNvPr id="17411" name="Rectangle 3">
            <a:extLst>
              <a:ext uri="{FF2B5EF4-FFF2-40B4-BE49-F238E27FC236}">
                <a16:creationId xmlns:a16="http://schemas.microsoft.com/office/drawing/2014/main" id="{1A2AFF90-530F-4668-A131-C69BDE14920F}"/>
              </a:ext>
            </a:extLst>
          </p:cNvPr>
          <p:cNvSpPr>
            <a:spLocks noGrp="1" noChangeArrowheads="1"/>
          </p:cNvSpPr>
          <p:nvPr>
            <p:ph idx="1"/>
          </p:nvPr>
        </p:nvSpPr>
        <p:spPr>
          <a:xfrm>
            <a:off x="381000" y="1524000"/>
            <a:ext cx="8763000" cy="4876800"/>
          </a:xfrm>
        </p:spPr>
        <p:txBody>
          <a:bodyPr/>
          <a:lstStyle/>
          <a:p>
            <a:pPr marL="0" indent="0" eaLnBrk="1" hangingPunct="1">
              <a:lnSpc>
                <a:spcPct val="80000"/>
              </a:lnSpc>
              <a:buFontTx/>
              <a:buNone/>
            </a:pPr>
            <a:endParaRPr lang="en-US" altLang="en-US" sz="2400"/>
          </a:p>
          <a:p>
            <a:pPr marL="0" indent="0" eaLnBrk="1" hangingPunct="1">
              <a:lnSpc>
                <a:spcPct val="80000"/>
              </a:lnSpc>
              <a:buFontTx/>
              <a:buNone/>
            </a:pPr>
            <a:endParaRPr lang="en-US" altLang="en-US" sz="2400"/>
          </a:p>
        </p:txBody>
      </p:sp>
      <p:sp>
        <p:nvSpPr>
          <p:cNvPr id="17412" name="Text Box 4">
            <a:extLst>
              <a:ext uri="{FF2B5EF4-FFF2-40B4-BE49-F238E27FC236}">
                <a16:creationId xmlns:a16="http://schemas.microsoft.com/office/drawing/2014/main" id="{33BC4696-E8A5-4076-812E-20F333349B89}"/>
              </a:ext>
            </a:extLst>
          </p:cNvPr>
          <p:cNvSpPr txBox="1">
            <a:spLocks noChangeArrowheads="1"/>
          </p:cNvSpPr>
          <p:nvPr/>
        </p:nvSpPr>
        <p:spPr bwMode="auto">
          <a:xfrm>
            <a:off x="266700" y="1752600"/>
            <a:ext cx="8610600" cy="4462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800" b="1" dirty="0">
                <a:latin typeface="+mn-lt"/>
              </a:rPr>
              <a:t>Man-In-The-Middle</a:t>
            </a:r>
          </a:p>
          <a:p>
            <a:endParaRPr lang="en-US" altLang="en-US" sz="2800" dirty="0">
              <a:solidFill>
                <a:srgbClr val="FFFF00"/>
              </a:solidFill>
              <a:latin typeface="+mn-lt"/>
            </a:endParaRPr>
          </a:p>
          <a:p>
            <a:r>
              <a:rPr lang="en-US" altLang="en-US" sz="2000" dirty="0">
                <a:latin typeface="+mn-lt"/>
              </a:rPr>
              <a:t>This type of attacks makes it seem that two computers are communicating with each other, when actually they are sending and receiving data with a computer between them, or the “man in the middle”.</a:t>
            </a:r>
          </a:p>
          <a:p>
            <a:endParaRPr lang="en-US" altLang="en-US" sz="2000" dirty="0">
              <a:latin typeface="+mn-lt"/>
            </a:endParaRPr>
          </a:p>
          <a:p>
            <a:r>
              <a:rPr lang="en-US" altLang="en-US" sz="2000" b="1" dirty="0">
                <a:latin typeface="+mn-lt"/>
              </a:rPr>
              <a:t>This attack can be active or passive.</a:t>
            </a:r>
          </a:p>
          <a:p>
            <a:r>
              <a:rPr lang="en-US" altLang="en-US" sz="2000" dirty="0">
                <a:latin typeface="+mn-lt"/>
              </a:rPr>
              <a:t>   - In passive attack message is not altered .</a:t>
            </a:r>
          </a:p>
          <a:p>
            <a:r>
              <a:rPr lang="en-US" altLang="en-US" sz="2000" dirty="0">
                <a:latin typeface="+mn-lt"/>
              </a:rPr>
              <a:t>   - In active attack message is altered</a:t>
            </a:r>
          </a:p>
          <a:p>
            <a:endParaRPr lang="en-US" altLang="en-US" sz="2000" dirty="0">
              <a:latin typeface="+mn-lt"/>
            </a:endParaRPr>
          </a:p>
          <a:p>
            <a:r>
              <a:rPr lang="en-US" altLang="en-US" sz="2400" dirty="0">
                <a:latin typeface="+mn-lt"/>
              </a:rPr>
              <a:t>Can be prevented by installing network devices that are prohibited from forwarding redirected messages.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a:extLst>
              <a:ext uri="{FF2B5EF4-FFF2-40B4-BE49-F238E27FC236}">
                <a16:creationId xmlns:a16="http://schemas.microsoft.com/office/drawing/2014/main" id="{7A1ECAE1-F571-4B05-B066-70414B3883E1}"/>
              </a:ext>
            </a:extLst>
          </p:cNvPr>
          <p:cNvSpPr>
            <a:spLocks noGrp="1" noChangeArrowheads="1"/>
          </p:cNvSpPr>
          <p:nvPr>
            <p:ph idx="1"/>
          </p:nvPr>
        </p:nvSpPr>
        <p:spPr>
          <a:xfrm>
            <a:off x="381000" y="1524000"/>
            <a:ext cx="8534400" cy="4876800"/>
          </a:xfrm>
        </p:spPr>
        <p:txBody>
          <a:bodyPr/>
          <a:lstStyle/>
          <a:p>
            <a:pPr marL="0" indent="0" eaLnBrk="1" hangingPunct="1">
              <a:lnSpc>
                <a:spcPct val="80000"/>
              </a:lnSpc>
              <a:buFontTx/>
              <a:buNone/>
            </a:pPr>
            <a:endParaRPr lang="en-US" altLang="en-US" sz="2400"/>
          </a:p>
          <a:p>
            <a:pPr marL="0" indent="0" eaLnBrk="1" hangingPunct="1">
              <a:lnSpc>
                <a:spcPct val="80000"/>
              </a:lnSpc>
              <a:buFontTx/>
              <a:buNone/>
            </a:pPr>
            <a:endParaRPr lang="en-US" altLang="en-US" sz="2400"/>
          </a:p>
        </p:txBody>
      </p:sp>
      <p:sp>
        <p:nvSpPr>
          <p:cNvPr id="18435" name="Text Box 4">
            <a:extLst>
              <a:ext uri="{FF2B5EF4-FFF2-40B4-BE49-F238E27FC236}">
                <a16:creationId xmlns:a16="http://schemas.microsoft.com/office/drawing/2014/main" id="{9AAAB1FF-1C60-4D3B-8BFC-8A5A2984AF4A}"/>
              </a:ext>
            </a:extLst>
          </p:cNvPr>
          <p:cNvSpPr txBox="1">
            <a:spLocks noChangeArrowheads="1"/>
          </p:cNvSpPr>
          <p:nvPr/>
        </p:nvSpPr>
        <p:spPr bwMode="auto">
          <a:xfrm>
            <a:off x="304800" y="1447800"/>
            <a:ext cx="8610600"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sz="2800">
              <a:solidFill>
                <a:srgbClr val="00FF00"/>
              </a:solidFill>
            </a:endParaRPr>
          </a:p>
          <a:p>
            <a:endParaRPr lang="en-US" altLang="en-US" sz="2400">
              <a:solidFill>
                <a:srgbClr val="00FF00"/>
              </a:solidFill>
            </a:endParaRPr>
          </a:p>
          <a:p>
            <a:endParaRPr lang="en-US" altLang="en-US" sz="2400"/>
          </a:p>
        </p:txBody>
      </p:sp>
      <p:pic>
        <p:nvPicPr>
          <p:cNvPr id="18436" name="Picture 4" descr="img020.jpg">
            <a:extLst>
              <a:ext uri="{FF2B5EF4-FFF2-40B4-BE49-F238E27FC236}">
                <a16:creationId xmlns:a16="http://schemas.microsoft.com/office/drawing/2014/main" id="{852887C4-E525-4598-A1D4-AF7B2689030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19200"/>
            <a:ext cx="83058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FECCA84C-CE27-4E26-A62A-F0FEB981A073}"/>
              </a:ext>
            </a:extLst>
          </p:cNvPr>
          <p:cNvSpPr>
            <a:spLocks noGrp="1" noChangeArrowheads="1"/>
          </p:cNvSpPr>
          <p:nvPr>
            <p:ph type="title"/>
          </p:nvPr>
        </p:nvSpPr>
        <p:spPr>
          <a:xfrm>
            <a:off x="381000" y="704850"/>
            <a:ext cx="8305800" cy="666750"/>
          </a:xfrm>
        </p:spPr>
        <p:txBody>
          <a:bodyPr>
            <a:normAutofit/>
          </a:bodyPr>
          <a:lstStyle/>
          <a:p>
            <a:pPr eaLnBrk="1" fontAlgn="auto" hangingPunct="1">
              <a:spcAft>
                <a:spcPts val="0"/>
              </a:spcAft>
              <a:defRPr/>
            </a:pPr>
            <a:r>
              <a:rPr lang="en-US" dirty="0"/>
              <a:t>Identity Attacks (continue) </a:t>
            </a:r>
          </a:p>
        </p:txBody>
      </p:sp>
      <p:sp>
        <p:nvSpPr>
          <p:cNvPr id="19459" name="Rectangle 3">
            <a:extLst>
              <a:ext uri="{FF2B5EF4-FFF2-40B4-BE49-F238E27FC236}">
                <a16:creationId xmlns:a16="http://schemas.microsoft.com/office/drawing/2014/main" id="{9A1EF3FB-D314-45F7-99B5-00A5B9F319A4}"/>
              </a:ext>
            </a:extLst>
          </p:cNvPr>
          <p:cNvSpPr>
            <a:spLocks noGrp="1" noChangeArrowheads="1"/>
          </p:cNvSpPr>
          <p:nvPr>
            <p:ph idx="1"/>
          </p:nvPr>
        </p:nvSpPr>
        <p:spPr>
          <a:xfrm>
            <a:off x="381000" y="1524000"/>
            <a:ext cx="8763000" cy="4876800"/>
          </a:xfrm>
        </p:spPr>
        <p:txBody>
          <a:bodyPr/>
          <a:lstStyle/>
          <a:p>
            <a:pPr marL="0" indent="0" eaLnBrk="1" hangingPunct="1">
              <a:lnSpc>
                <a:spcPct val="80000"/>
              </a:lnSpc>
              <a:buFontTx/>
              <a:buNone/>
            </a:pPr>
            <a:endParaRPr lang="en-US" altLang="en-US" sz="2400"/>
          </a:p>
          <a:p>
            <a:pPr marL="0" indent="0" eaLnBrk="1" hangingPunct="1">
              <a:lnSpc>
                <a:spcPct val="80000"/>
              </a:lnSpc>
              <a:buFontTx/>
              <a:buNone/>
            </a:pPr>
            <a:endParaRPr lang="en-US" altLang="en-US" sz="2400"/>
          </a:p>
        </p:txBody>
      </p:sp>
      <p:sp>
        <p:nvSpPr>
          <p:cNvPr id="19460" name="Text Box 4">
            <a:extLst>
              <a:ext uri="{FF2B5EF4-FFF2-40B4-BE49-F238E27FC236}">
                <a16:creationId xmlns:a16="http://schemas.microsoft.com/office/drawing/2014/main" id="{31EDBBFF-56CE-4C28-8FD3-52AFE8930B16}"/>
              </a:ext>
            </a:extLst>
          </p:cNvPr>
          <p:cNvSpPr txBox="1">
            <a:spLocks noChangeArrowheads="1"/>
          </p:cNvSpPr>
          <p:nvPr/>
        </p:nvSpPr>
        <p:spPr bwMode="auto">
          <a:xfrm>
            <a:off x="304800" y="1447800"/>
            <a:ext cx="8610600" cy="421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800" b="1"/>
              <a:t>Replay attack</a:t>
            </a:r>
          </a:p>
          <a:p>
            <a:endParaRPr lang="en-US" altLang="en-US" sz="2400"/>
          </a:p>
          <a:p>
            <a:r>
              <a:rPr lang="en-US" altLang="en-US" sz="2400"/>
              <a:t>Similar to an active man-in-the-middle but only captures messages and then sends it again later.</a:t>
            </a:r>
          </a:p>
          <a:p>
            <a:endParaRPr lang="en-US" altLang="en-US" sz="2400"/>
          </a:p>
          <a:p>
            <a:r>
              <a:rPr lang="en-US" altLang="en-US" sz="2400"/>
              <a:t>Resending the original message enables the attacker to established a “trusted” relationship with the server.</a:t>
            </a:r>
          </a:p>
          <a:p>
            <a:endParaRPr lang="en-US" altLang="en-US" sz="2400"/>
          </a:p>
          <a:p>
            <a:r>
              <a:rPr lang="en-US" altLang="en-US" sz="2400"/>
              <a:t>With the trusted relationship, the attacker change the message bit by bit until he receive a response from the server and eventually decrypts the entire message.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42F32610-62B9-4DF8-85F6-C08A7B434DD8}"/>
              </a:ext>
            </a:extLst>
          </p:cNvPr>
          <p:cNvSpPr>
            <a:spLocks noGrp="1" noChangeArrowheads="1"/>
          </p:cNvSpPr>
          <p:nvPr>
            <p:ph type="title"/>
          </p:nvPr>
        </p:nvSpPr>
        <p:spPr>
          <a:xfrm>
            <a:off x="457200" y="704850"/>
            <a:ext cx="8229600" cy="666750"/>
          </a:xfrm>
        </p:spPr>
        <p:txBody>
          <a:bodyPr>
            <a:normAutofit/>
          </a:bodyPr>
          <a:lstStyle/>
          <a:p>
            <a:pPr eaLnBrk="1" fontAlgn="auto" hangingPunct="1">
              <a:spcAft>
                <a:spcPts val="0"/>
              </a:spcAft>
              <a:defRPr/>
            </a:pPr>
            <a:r>
              <a:rPr lang="en-US" dirty="0"/>
              <a:t>Identity Attacks (continue) </a:t>
            </a:r>
          </a:p>
        </p:txBody>
      </p:sp>
      <p:sp>
        <p:nvSpPr>
          <p:cNvPr id="20483" name="Rectangle 3">
            <a:extLst>
              <a:ext uri="{FF2B5EF4-FFF2-40B4-BE49-F238E27FC236}">
                <a16:creationId xmlns:a16="http://schemas.microsoft.com/office/drawing/2014/main" id="{AABDB916-0C22-4717-9EE2-FD1AEE4EE891}"/>
              </a:ext>
            </a:extLst>
          </p:cNvPr>
          <p:cNvSpPr>
            <a:spLocks noGrp="1" noChangeArrowheads="1"/>
          </p:cNvSpPr>
          <p:nvPr>
            <p:ph idx="1"/>
          </p:nvPr>
        </p:nvSpPr>
        <p:spPr>
          <a:xfrm>
            <a:off x="381000" y="1524000"/>
            <a:ext cx="8763000" cy="4876800"/>
          </a:xfrm>
        </p:spPr>
        <p:txBody>
          <a:bodyPr/>
          <a:lstStyle/>
          <a:p>
            <a:pPr marL="0" indent="0" eaLnBrk="1" hangingPunct="1">
              <a:lnSpc>
                <a:spcPct val="80000"/>
              </a:lnSpc>
              <a:buFontTx/>
              <a:buNone/>
            </a:pPr>
            <a:endParaRPr lang="en-US" altLang="en-US" sz="2400"/>
          </a:p>
          <a:p>
            <a:pPr marL="0" indent="0" eaLnBrk="1" hangingPunct="1">
              <a:lnSpc>
                <a:spcPct val="80000"/>
              </a:lnSpc>
              <a:buFontTx/>
              <a:buNone/>
            </a:pPr>
            <a:endParaRPr lang="en-US" altLang="en-US" sz="2400"/>
          </a:p>
        </p:txBody>
      </p:sp>
      <p:sp>
        <p:nvSpPr>
          <p:cNvPr id="20484" name="Text Box 4">
            <a:extLst>
              <a:ext uri="{FF2B5EF4-FFF2-40B4-BE49-F238E27FC236}">
                <a16:creationId xmlns:a16="http://schemas.microsoft.com/office/drawing/2014/main" id="{F80C9510-0ACC-4653-A743-7A994750B1D1}"/>
              </a:ext>
            </a:extLst>
          </p:cNvPr>
          <p:cNvSpPr txBox="1">
            <a:spLocks noChangeArrowheads="1"/>
          </p:cNvSpPr>
          <p:nvPr/>
        </p:nvSpPr>
        <p:spPr bwMode="auto">
          <a:xfrm>
            <a:off x="304800" y="1447800"/>
            <a:ext cx="8610600" cy="569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800" b="1"/>
              <a:t>TCP/IP Hijacking</a:t>
            </a:r>
          </a:p>
          <a:p>
            <a:endParaRPr lang="en-US" altLang="en-US" sz="2400"/>
          </a:p>
          <a:p>
            <a:r>
              <a:rPr lang="en-US" altLang="en-US" sz="2400"/>
              <a:t>The attacker sets up a device that appears to be valid and tricks other users to send their messages to it.</a:t>
            </a:r>
          </a:p>
          <a:p>
            <a:endParaRPr lang="en-US" altLang="en-US" sz="1200"/>
          </a:p>
          <a:p>
            <a:r>
              <a:rPr lang="en-US" altLang="en-US" sz="2400"/>
              <a:t>Using </a:t>
            </a:r>
            <a:r>
              <a:rPr lang="en-US" altLang="en-US" sz="2400" b="1"/>
              <a:t>“spoofing</a:t>
            </a:r>
            <a:r>
              <a:rPr lang="en-US" altLang="en-US" sz="2400"/>
              <a:t>” technique that is the act of pretending to be the legitimate owner.</a:t>
            </a:r>
          </a:p>
          <a:p>
            <a:endParaRPr lang="en-US" altLang="en-US" sz="1200"/>
          </a:p>
          <a:p>
            <a:r>
              <a:rPr lang="en-US" altLang="en-US" sz="2400"/>
              <a:t>On wired networks a hacker uses ARP spoofing whereby he changes the MAC address in the ARP table to redirect messages to his computer. </a:t>
            </a:r>
          </a:p>
          <a:p>
            <a:endParaRPr lang="en-US" altLang="en-US" sz="1200"/>
          </a:p>
          <a:p>
            <a:r>
              <a:rPr lang="en-US" altLang="en-US" sz="2400"/>
              <a:t>On wireless networks a hacker sets up his own base station (or access point) and tricks all wireless devices to communicate with it.</a:t>
            </a:r>
          </a:p>
          <a:p>
            <a:endParaRPr lang="en-US" altLang="en-US" sz="2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3515D10F-3843-465E-B02D-697373E096AF}"/>
              </a:ext>
            </a:extLst>
          </p:cNvPr>
          <p:cNvSpPr>
            <a:spLocks noGrp="1" noChangeArrowheads="1"/>
          </p:cNvSpPr>
          <p:nvPr>
            <p:ph type="title"/>
          </p:nvPr>
        </p:nvSpPr>
        <p:spPr>
          <a:xfrm>
            <a:off x="609600" y="685800"/>
            <a:ext cx="8229600" cy="666750"/>
          </a:xfrm>
        </p:spPr>
        <p:txBody>
          <a:bodyPr>
            <a:normAutofit/>
          </a:bodyPr>
          <a:lstStyle/>
          <a:p>
            <a:pPr eaLnBrk="1" fontAlgn="auto" hangingPunct="1">
              <a:spcAft>
                <a:spcPts val="0"/>
              </a:spcAft>
              <a:defRPr/>
            </a:pPr>
            <a:r>
              <a:rPr lang="en-US" dirty="0"/>
              <a:t>Spoofing on wired networks </a:t>
            </a:r>
          </a:p>
        </p:txBody>
      </p:sp>
      <p:sp>
        <p:nvSpPr>
          <p:cNvPr id="21507" name="Rectangle 3">
            <a:extLst>
              <a:ext uri="{FF2B5EF4-FFF2-40B4-BE49-F238E27FC236}">
                <a16:creationId xmlns:a16="http://schemas.microsoft.com/office/drawing/2014/main" id="{8037BD49-FCE5-4BD0-991D-54ACA2992861}"/>
              </a:ext>
            </a:extLst>
          </p:cNvPr>
          <p:cNvSpPr>
            <a:spLocks noGrp="1" noChangeArrowheads="1"/>
          </p:cNvSpPr>
          <p:nvPr>
            <p:ph idx="1"/>
          </p:nvPr>
        </p:nvSpPr>
        <p:spPr>
          <a:xfrm>
            <a:off x="381000" y="1524000"/>
            <a:ext cx="8763000" cy="4876800"/>
          </a:xfrm>
        </p:spPr>
        <p:txBody>
          <a:bodyPr/>
          <a:lstStyle/>
          <a:p>
            <a:pPr marL="0" indent="0" eaLnBrk="1" hangingPunct="1">
              <a:lnSpc>
                <a:spcPct val="80000"/>
              </a:lnSpc>
              <a:buFontTx/>
              <a:buNone/>
            </a:pPr>
            <a:endParaRPr lang="en-US" altLang="en-US" sz="2400"/>
          </a:p>
          <a:p>
            <a:pPr marL="0" indent="0" eaLnBrk="1" hangingPunct="1">
              <a:lnSpc>
                <a:spcPct val="80000"/>
              </a:lnSpc>
              <a:buFontTx/>
              <a:buNone/>
            </a:pPr>
            <a:endParaRPr lang="en-US" altLang="en-US" sz="2400"/>
          </a:p>
        </p:txBody>
      </p:sp>
      <p:sp>
        <p:nvSpPr>
          <p:cNvPr id="21508" name="Text Box 4">
            <a:extLst>
              <a:ext uri="{FF2B5EF4-FFF2-40B4-BE49-F238E27FC236}">
                <a16:creationId xmlns:a16="http://schemas.microsoft.com/office/drawing/2014/main" id="{B7874235-FC9B-40C8-88A3-CF210265C2EB}"/>
              </a:ext>
            </a:extLst>
          </p:cNvPr>
          <p:cNvSpPr txBox="1">
            <a:spLocks noChangeArrowheads="1"/>
          </p:cNvSpPr>
          <p:nvPr/>
        </p:nvSpPr>
        <p:spPr bwMode="auto">
          <a:xfrm>
            <a:off x="609600" y="1600200"/>
            <a:ext cx="2286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400">
                <a:solidFill>
                  <a:schemeClr val="tx2"/>
                </a:solidFill>
              </a:rPr>
              <a:t>Before attack</a:t>
            </a:r>
          </a:p>
        </p:txBody>
      </p:sp>
      <p:pic>
        <p:nvPicPr>
          <p:cNvPr id="21509" name="Picture 4" descr="img021A.jpg">
            <a:extLst>
              <a:ext uri="{FF2B5EF4-FFF2-40B4-BE49-F238E27FC236}">
                <a16:creationId xmlns:a16="http://schemas.microsoft.com/office/drawing/2014/main" id="{1C7FD5D2-8926-40E5-820A-FA996B013DA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209800"/>
            <a:ext cx="6553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F37F02CA-0BEE-472F-9BE1-DD6E9483D1B7}"/>
              </a:ext>
            </a:extLst>
          </p:cNvPr>
          <p:cNvSpPr>
            <a:spLocks noGrp="1" noChangeArrowheads="1"/>
          </p:cNvSpPr>
          <p:nvPr>
            <p:ph type="title"/>
          </p:nvPr>
        </p:nvSpPr>
        <p:spPr>
          <a:xfrm>
            <a:off x="457200" y="609600"/>
            <a:ext cx="8229600" cy="609600"/>
          </a:xfrm>
        </p:spPr>
        <p:txBody>
          <a:bodyPr>
            <a:normAutofit fontScale="90000"/>
          </a:bodyPr>
          <a:lstStyle/>
          <a:p>
            <a:pPr eaLnBrk="1" fontAlgn="auto" hangingPunct="1">
              <a:spcAft>
                <a:spcPts val="0"/>
              </a:spcAft>
              <a:defRPr/>
            </a:pPr>
            <a:r>
              <a:rPr lang="en-US" dirty="0"/>
              <a:t>Spoofing on wired networks </a:t>
            </a:r>
          </a:p>
        </p:txBody>
      </p:sp>
      <p:sp>
        <p:nvSpPr>
          <p:cNvPr id="22531" name="Rectangle 3">
            <a:extLst>
              <a:ext uri="{FF2B5EF4-FFF2-40B4-BE49-F238E27FC236}">
                <a16:creationId xmlns:a16="http://schemas.microsoft.com/office/drawing/2014/main" id="{29C58705-F4CF-4BC0-8091-42FCBB298496}"/>
              </a:ext>
            </a:extLst>
          </p:cNvPr>
          <p:cNvSpPr>
            <a:spLocks noGrp="1" noChangeArrowheads="1"/>
          </p:cNvSpPr>
          <p:nvPr>
            <p:ph idx="1"/>
          </p:nvPr>
        </p:nvSpPr>
        <p:spPr>
          <a:xfrm>
            <a:off x="381000" y="1524000"/>
            <a:ext cx="8763000" cy="4876800"/>
          </a:xfrm>
        </p:spPr>
        <p:txBody>
          <a:bodyPr/>
          <a:lstStyle/>
          <a:p>
            <a:pPr marL="0" indent="0" eaLnBrk="1" hangingPunct="1">
              <a:lnSpc>
                <a:spcPct val="80000"/>
              </a:lnSpc>
              <a:buFontTx/>
              <a:buNone/>
            </a:pPr>
            <a:endParaRPr lang="en-US" altLang="en-US" sz="2400"/>
          </a:p>
          <a:p>
            <a:pPr marL="0" indent="0" eaLnBrk="1" hangingPunct="1">
              <a:lnSpc>
                <a:spcPct val="80000"/>
              </a:lnSpc>
              <a:buFontTx/>
              <a:buNone/>
            </a:pPr>
            <a:endParaRPr lang="en-US" altLang="en-US" sz="2400"/>
          </a:p>
        </p:txBody>
      </p:sp>
      <p:sp>
        <p:nvSpPr>
          <p:cNvPr id="22532" name="Text Box 4">
            <a:extLst>
              <a:ext uri="{FF2B5EF4-FFF2-40B4-BE49-F238E27FC236}">
                <a16:creationId xmlns:a16="http://schemas.microsoft.com/office/drawing/2014/main" id="{D3072404-DC6F-41BE-B749-CF18DC76755E}"/>
              </a:ext>
            </a:extLst>
          </p:cNvPr>
          <p:cNvSpPr txBox="1">
            <a:spLocks noChangeArrowheads="1"/>
          </p:cNvSpPr>
          <p:nvPr/>
        </p:nvSpPr>
        <p:spPr bwMode="auto">
          <a:xfrm>
            <a:off x="685800" y="1295400"/>
            <a:ext cx="8229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400">
                <a:solidFill>
                  <a:schemeClr val="tx2"/>
                </a:solidFill>
              </a:rPr>
              <a:t>After attack</a:t>
            </a:r>
          </a:p>
        </p:txBody>
      </p:sp>
      <p:pic>
        <p:nvPicPr>
          <p:cNvPr id="22533" name="Picture 5" descr="img021B.jpg">
            <a:extLst>
              <a:ext uri="{FF2B5EF4-FFF2-40B4-BE49-F238E27FC236}">
                <a16:creationId xmlns:a16="http://schemas.microsoft.com/office/drawing/2014/main" id="{19851219-2610-4390-B1FC-7B262768E17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828800"/>
            <a:ext cx="71628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3E25BDA2-3F4D-4B38-90E7-989465ECD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4" name="Rectangle 73">
            <a:extLst>
              <a:ext uri="{FF2B5EF4-FFF2-40B4-BE49-F238E27FC236}">
                <a16:creationId xmlns:a16="http://schemas.microsoft.com/office/drawing/2014/main" id="{F65EEA05-AD42-442F-B6C6-CB9FC2894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6" name="Rectangle 75">
            <a:extLst>
              <a:ext uri="{FF2B5EF4-FFF2-40B4-BE49-F238E27FC236}">
                <a16:creationId xmlns:a16="http://schemas.microsoft.com/office/drawing/2014/main" id="{BC96869A-A70D-42F7-876F-605CB1718F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081" y="610955"/>
            <a:ext cx="8195838" cy="563609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78" name="Rectangle 77">
            <a:extLst>
              <a:ext uri="{FF2B5EF4-FFF2-40B4-BE49-F238E27FC236}">
                <a16:creationId xmlns:a16="http://schemas.microsoft.com/office/drawing/2014/main" id="{6CD407CC-EF5C-486F-9A14-7F681F986D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89" y="777240"/>
            <a:ext cx="7948422" cy="5303520"/>
          </a:xfrm>
          <a:prstGeom prst="rect">
            <a:avLst/>
          </a:prstGeom>
          <a:solidFill>
            <a:schemeClr val="bg1"/>
          </a:solidFill>
          <a:ln w="6350" cap="sq" cmpd="sng" algn="ctr">
            <a:solidFill>
              <a:schemeClr val="tx1">
                <a:lumMod val="75000"/>
                <a:lumOff val="25000"/>
              </a:schemeClr>
            </a:solidFill>
            <a:prstDash val="solid"/>
            <a:miter lim="800000"/>
          </a:ln>
          <a:effectLst/>
        </p:spPr>
      </p:sp>
      <p:sp>
        <p:nvSpPr>
          <p:cNvPr id="7170" name="Rectangle 2">
            <a:extLst>
              <a:ext uri="{FF2B5EF4-FFF2-40B4-BE49-F238E27FC236}">
                <a16:creationId xmlns:a16="http://schemas.microsoft.com/office/drawing/2014/main" id="{CD6D0A13-FADF-43A8-8575-9D7E069DD5A5}"/>
              </a:ext>
            </a:extLst>
          </p:cNvPr>
          <p:cNvSpPr>
            <a:spLocks noGrp="1" noChangeArrowheads="1"/>
          </p:cNvSpPr>
          <p:nvPr>
            <p:ph type="title"/>
          </p:nvPr>
        </p:nvSpPr>
        <p:spPr>
          <a:xfrm>
            <a:off x="5649626" y="1420706"/>
            <a:ext cx="2599905" cy="4016587"/>
          </a:xfrm>
        </p:spPr>
        <p:txBody>
          <a:bodyPr>
            <a:normAutofit/>
          </a:bodyPr>
          <a:lstStyle/>
          <a:p>
            <a:pPr eaLnBrk="1" fontAlgn="auto" hangingPunct="1">
              <a:spcAft>
                <a:spcPts val="0"/>
              </a:spcAft>
              <a:defRPr/>
            </a:pPr>
            <a:r>
              <a:rPr lang="en-US" sz="3100" dirty="0"/>
              <a:t>Lesson Outcomes</a:t>
            </a:r>
          </a:p>
        </p:txBody>
      </p:sp>
      <p:sp>
        <p:nvSpPr>
          <p:cNvPr id="6147" name="Rectangle 3">
            <a:extLst>
              <a:ext uri="{FF2B5EF4-FFF2-40B4-BE49-F238E27FC236}">
                <a16:creationId xmlns:a16="http://schemas.microsoft.com/office/drawing/2014/main" id="{6C25C1B6-8DBE-4C0A-80B8-9A111434D200}"/>
              </a:ext>
            </a:extLst>
          </p:cNvPr>
          <p:cNvSpPr>
            <a:spLocks noGrp="1" noChangeArrowheads="1"/>
          </p:cNvSpPr>
          <p:nvPr>
            <p:ph idx="1"/>
          </p:nvPr>
        </p:nvSpPr>
        <p:spPr>
          <a:xfrm>
            <a:off x="1080389" y="1420706"/>
            <a:ext cx="4136068" cy="4016587"/>
          </a:xfrm>
        </p:spPr>
        <p:txBody>
          <a:bodyPr anchor="ctr">
            <a:normAutofit lnSpcReduction="10000"/>
          </a:bodyPr>
          <a:lstStyle/>
          <a:p>
            <a:pPr marL="0" indent="0" eaLnBrk="1" hangingPunct="1">
              <a:lnSpc>
                <a:spcPct val="90000"/>
              </a:lnSpc>
              <a:buFont typeface="Wingdings" panose="05000000000000000000" pitchFamily="2" charset="2"/>
              <a:buNone/>
            </a:pPr>
            <a:r>
              <a:rPr lang="en-US" altLang="en-US" sz="1200" dirty="0">
                <a:solidFill>
                  <a:schemeClr val="tx1">
                    <a:lumMod val="75000"/>
                    <a:lumOff val="25000"/>
                  </a:schemeClr>
                </a:solidFill>
              </a:rPr>
              <a:t>Upon completion of this chapter, you should be able to:</a:t>
            </a:r>
          </a:p>
          <a:p>
            <a:pPr marL="0" indent="0" eaLnBrk="1" hangingPunct="1">
              <a:lnSpc>
                <a:spcPct val="90000"/>
              </a:lnSpc>
              <a:buFont typeface="Wingdings" panose="05000000000000000000" pitchFamily="2" charset="2"/>
              <a:buNone/>
            </a:pPr>
            <a:endParaRPr lang="en-US" altLang="en-US" sz="1200" dirty="0">
              <a:solidFill>
                <a:schemeClr val="tx1">
                  <a:lumMod val="75000"/>
                  <a:lumOff val="25000"/>
                </a:schemeClr>
              </a:solidFill>
            </a:endParaRPr>
          </a:p>
          <a:p>
            <a:pPr marL="0" indent="0" eaLnBrk="1" hangingPunct="1">
              <a:lnSpc>
                <a:spcPct val="90000"/>
              </a:lnSpc>
              <a:buFontTx/>
              <a:buChar char="-"/>
            </a:pPr>
            <a:r>
              <a:rPr lang="en-US" altLang="en-US" sz="1200" dirty="0">
                <a:solidFill>
                  <a:schemeClr val="tx1">
                    <a:lumMod val="75000"/>
                    <a:lumOff val="25000"/>
                  </a:schemeClr>
                </a:solidFill>
              </a:rPr>
              <a:t> Describe the attackers profile</a:t>
            </a:r>
          </a:p>
          <a:p>
            <a:pPr marL="0" indent="0" eaLnBrk="1" hangingPunct="1">
              <a:lnSpc>
                <a:spcPct val="90000"/>
              </a:lnSpc>
              <a:buFontTx/>
              <a:buChar char="-"/>
            </a:pPr>
            <a:endParaRPr lang="en-US" altLang="en-US" sz="1200" dirty="0">
              <a:solidFill>
                <a:schemeClr val="tx1">
                  <a:lumMod val="75000"/>
                  <a:lumOff val="25000"/>
                </a:schemeClr>
              </a:solidFill>
            </a:endParaRPr>
          </a:p>
          <a:p>
            <a:pPr marL="0" indent="0" eaLnBrk="1" hangingPunct="1">
              <a:lnSpc>
                <a:spcPct val="90000"/>
              </a:lnSpc>
              <a:buFontTx/>
              <a:buChar char="-"/>
            </a:pPr>
            <a:r>
              <a:rPr lang="en-US" altLang="en-US" sz="1200" dirty="0">
                <a:solidFill>
                  <a:schemeClr val="tx1">
                    <a:lumMod val="75000"/>
                    <a:lumOff val="25000"/>
                  </a:schemeClr>
                </a:solidFill>
              </a:rPr>
              <a:t> Describe the basic processes to secure a computer</a:t>
            </a:r>
          </a:p>
          <a:p>
            <a:pPr marL="0" indent="0" eaLnBrk="1" hangingPunct="1">
              <a:lnSpc>
                <a:spcPct val="90000"/>
              </a:lnSpc>
              <a:buFontTx/>
              <a:buNone/>
            </a:pPr>
            <a:r>
              <a:rPr lang="en-US" altLang="en-US" sz="1200" dirty="0">
                <a:solidFill>
                  <a:schemeClr val="tx1">
                    <a:lumMod val="75000"/>
                    <a:lumOff val="25000"/>
                  </a:schemeClr>
                </a:solidFill>
              </a:rPr>
              <a:t>  network</a:t>
            </a:r>
          </a:p>
          <a:p>
            <a:pPr marL="0" indent="0" eaLnBrk="1" hangingPunct="1">
              <a:lnSpc>
                <a:spcPct val="90000"/>
              </a:lnSpc>
              <a:buFontTx/>
              <a:buChar char="-"/>
            </a:pPr>
            <a:endParaRPr lang="en-US" altLang="en-US" sz="1200" dirty="0">
              <a:solidFill>
                <a:schemeClr val="tx1">
                  <a:lumMod val="75000"/>
                  <a:lumOff val="25000"/>
                </a:schemeClr>
              </a:solidFill>
            </a:endParaRPr>
          </a:p>
          <a:p>
            <a:pPr marL="0" indent="0" eaLnBrk="1" hangingPunct="1">
              <a:lnSpc>
                <a:spcPct val="90000"/>
              </a:lnSpc>
              <a:buFontTx/>
              <a:buChar char="-"/>
            </a:pPr>
            <a:r>
              <a:rPr lang="en-US" altLang="en-US" sz="1200" dirty="0">
                <a:solidFill>
                  <a:schemeClr val="tx1">
                    <a:lumMod val="75000"/>
                    <a:lumOff val="25000"/>
                  </a:schemeClr>
                </a:solidFill>
              </a:rPr>
              <a:t> Identify common devices in a computer network.</a:t>
            </a:r>
          </a:p>
          <a:p>
            <a:pPr marL="0" indent="0" eaLnBrk="1" hangingPunct="1">
              <a:lnSpc>
                <a:spcPct val="90000"/>
              </a:lnSpc>
              <a:buFontTx/>
              <a:buChar char="-"/>
            </a:pPr>
            <a:endParaRPr lang="en-US" altLang="en-US" sz="1200" dirty="0">
              <a:solidFill>
                <a:schemeClr val="tx1">
                  <a:lumMod val="75000"/>
                  <a:lumOff val="25000"/>
                </a:schemeClr>
              </a:solidFill>
            </a:endParaRPr>
          </a:p>
          <a:p>
            <a:pPr marL="0" indent="0" eaLnBrk="1" hangingPunct="1">
              <a:lnSpc>
                <a:spcPct val="90000"/>
              </a:lnSpc>
              <a:buFontTx/>
              <a:buChar char="-"/>
            </a:pPr>
            <a:r>
              <a:rPr lang="en-US" altLang="en-US" sz="1200" dirty="0">
                <a:solidFill>
                  <a:schemeClr val="tx1">
                    <a:lumMod val="75000"/>
                    <a:lumOff val="25000"/>
                  </a:schemeClr>
                </a:solidFill>
              </a:rPr>
              <a:t> Explain the role of network devices in securing a</a:t>
            </a:r>
          </a:p>
          <a:p>
            <a:pPr marL="0" indent="0" eaLnBrk="1" hangingPunct="1">
              <a:lnSpc>
                <a:spcPct val="90000"/>
              </a:lnSpc>
              <a:buFontTx/>
              <a:buNone/>
            </a:pPr>
            <a:r>
              <a:rPr lang="en-US" altLang="en-US" sz="1200" dirty="0">
                <a:solidFill>
                  <a:schemeClr val="tx1">
                    <a:lumMod val="75000"/>
                    <a:lumOff val="25000"/>
                  </a:schemeClr>
                </a:solidFill>
              </a:rPr>
              <a:t>  computer network</a:t>
            </a:r>
          </a:p>
          <a:p>
            <a:pPr marL="0" indent="0" eaLnBrk="1" hangingPunct="1">
              <a:lnSpc>
                <a:spcPct val="90000"/>
              </a:lnSpc>
              <a:buFontTx/>
              <a:buNone/>
            </a:pPr>
            <a:endParaRPr lang="en-US" altLang="en-US" sz="1200" dirty="0">
              <a:solidFill>
                <a:schemeClr val="tx1">
                  <a:lumMod val="75000"/>
                  <a:lumOff val="25000"/>
                </a:schemeClr>
              </a:solidFill>
            </a:endParaRPr>
          </a:p>
          <a:p>
            <a:pPr marL="0" indent="0" eaLnBrk="1" hangingPunct="1">
              <a:lnSpc>
                <a:spcPct val="90000"/>
              </a:lnSpc>
              <a:buFontTx/>
              <a:buChar char="-"/>
            </a:pPr>
            <a:r>
              <a:rPr lang="en-US" altLang="en-US" sz="1200" dirty="0">
                <a:solidFill>
                  <a:schemeClr val="tx1">
                    <a:lumMod val="75000"/>
                    <a:lumOff val="25000"/>
                  </a:schemeClr>
                </a:solidFill>
              </a:rPr>
              <a:t> Illustrate a basic topology for a secured network</a:t>
            </a:r>
          </a:p>
          <a:p>
            <a:pPr marL="0" indent="0" eaLnBrk="1" hangingPunct="1">
              <a:lnSpc>
                <a:spcPct val="90000"/>
              </a:lnSpc>
              <a:buFontTx/>
              <a:buNone/>
            </a:pPr>
            <a:endParaRPr lang="en-US" altLang="en-US" sz="1000" dirty="0">
              <a:solidFill>
                <a:schemeClr val="tx1">
                  <a:lumMod val="75000"/>
                  <a:lumOff val="25000"/>
                </a:schemeClr>
              </a:solidFill>
            </a:endParaRPr>
          </a:p>
          <a:p>
            <a:pPr marL="0" indent="0" eaLnBrk="1" hangingPunct="1">
              <a:lnSpc>
                <a:spcPct val="90000"/>
              </a:lnSpc>
              <a:buFont typeface="Wingdings 2" panose="05020102010507070707" pitchFamily="18" charset="2"/>
              <a:buNone/>
            </a:pPr>
            <a:r>
              <a:rPr lang="en-US" altLang="en-US" sz="1000" dirty="0">
                <a:solidFill>
                  <a:schemeClr val="tx1">
                    <a:lumMod val="75000"/>
                    <a:lumOff val="25000"/>
                  </a:schemeClr>
                </a:solidFill>
              </a:rPr>
              <a:t>   </a:t>
            </a:r>
          </a:p>
        </p:txBody>
      </p:sp>
      <p:cxnSp>
        <p:nvCxnSpPr>
          <p:cNvPr id="80" name="Straight Connector 79">
            <a:extLst>
              <a:ext uri="{FF2B5EF4-FFF2-40B4-BE49-F238E27FC236}">
                <a16:creationId xmlns:a16="http://schemas.microsoft.com/office/drawing/2014/main" id="{0DD76B5F-5BAA-48C6-9065-9AEF15D30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04298" y="2057401"/>
            <a:ext cx="0" cy="2743200"/>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D17B599E-3D93-4749-89BE-74E84C25A4B6}"/>
              </a:ext>
            </a:extLst>
          </p:cNvPr>
          <p:cNvSpPr>
            <a:spLocks noGrp="1" noChangeArrowheads="1"/>
          </p:cNvSpPr>
          <p:nvPr>
            <p:ph type="title"/>
          </p:nvPr>
        </p:nvSpPr>
        <p:spPr>
          <a:xfrm>
            <a:off x="457200" y="609600"/>
            <a:ext cx="8229600" cy="685800"/>
          </a:xfrm>
        </p:spPr>
        <p:txBody>
          <a:bodyPr>
            <a:normAutofit/>
          </a:bodyPr>
          <a:lstStyle/>
          <a:p>
            <a:pPr eaLnBrk="1" fontAlgn="auto" hangingPunct="1">
              <a:spcAft>
                <a:spcPts val="0"/>
              </a:spcAft>
              <a:defRPr/>
            </a:pPr>
            <a:r>
              <a:rPr lang="en-US" dirty="0"/>
              <a:t>Spoofing on wireless networks </a:t>
            </a:r>
          </a:p>
        </p:txBody>
      </p:sp>
      <p:pic>
        <p:nvPicPr>
          <p:cNvPr id="23555" name="Picture 7" descr="img022.jpg">
            <a:extLst>
              <a:ext uri="{FF2B5EF4-FFF2-40B4-BE49-F238E27FC236}">
                <a16:creationId xmlns:a16="http://schemas.microsoft.com/office/drawing/2014/main" id="{129A00F5-DFA8-4E23-B942-10D10E726D5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524000"/>
            <a:ext cx="7010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32F73EB-B46F-4F77-B3DC-7C374906F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ADDB10B3-CF45-4294-8994-0E8AD1FC6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0902" y="1267730"/>
            <a:ext cx="7182197"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a:extLst>
              <a:ext uri="{FF2B5EF4-FFF2-40B4-BE49-F238E27FC236}">
                <a16:creationId xmlns:a16="http://schemas.microsoft.com/office/drawing/2014/main" id="{5145417F-1D1B-48A7-B4DA-BAD73B02C8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850" y="1411615"/>
            <a:ext cx="6972300" cy="4034770"/>
          </a:xfrm>
          <a:prstGeom prst="rect">
            <a:avLst/>
          </a:prstGeom>
          <a:noFill/>
          <a:ln w="6350" cap="sq" cmpd="sng" algn="ctr">
            <a:solidFill>
              <a:schemeClr val="tx1">
                <a:lumMod val="75000"/>
                <a:lumOff val="25000"/>
              </a:schemeClr>
            </a:solidFill>
            <a:prstDash val="solid"/>
            <a:miter lim="800000"/>
          </a:ln>
          <a:effectLst/>
        </p:spPr>
      </p:sp>
      <p:sp>
        <p:nvSpPr>
          <p:cNvPr id="13" name="Rectangle 12">
            <a:extLst>
              <a:ext uri="{FF2B5EF4-FFF2-40B4-BE49-F238E27FC236}">
                <a16:creationId xmlns:a16="http://schemas.microsoft.com/office/drawing/2014/main" id="{13CF9D9F-1672-4D0C-934E-CD9EE1BE5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51910" y="1267730"/>
            <a:ext cx="144018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5" name="Group 14">
            <a:extLst>
              <a:ext uri="{FF2B5EF4-FFF2-40B4-BE49-F238E27FC236}">
                <a16:creationId xmlns:a16="http://schemas.microsoft.com/office/drawing/2014/main" id="{1558C702-CA14-4264-B8FC-A5120F75DE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50855" y="1267730"/>
            <a:ext cx="1567331" cy="645295"/>
            <a:chOff x="5318306" y="1386268"/>
            <a:chExt cx="1567331" cy="645295"/>
          </a:xfrm>
        </p:grpSpPr>
        <p:cxnSp>
          <p:nvCxnSpPr>
            <p:cNvPr id="16" name="Straight Connector 15">
              <a:extLst>
                <a:ext uri="{FF2B5EF4-FFF2-40B4-BE49-F238E27FC236}">
                  <a16:creationId xmlns:a16="http://schemas.microsoft.com/office/drawing/2014/main" id="{6621A72C-7343-4A22-8700-696C5860A2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B44A4DC-7861-4DCC-9931-5A075855D6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16C316F-BFB5-424F-A951-E962A3B745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0" name="Rectangle 19">
            <a:extLst>
              <a:ext uri="{FF2B5EF4-FFF2-40B4-BE49-F238E27FC236}">
                <a16:creationId xmlns:a16="http://schemas.microsoft.com/office/drawing/2014/main" id="{6995F625-BE4F-4433-8290-5DF0E8589F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2" name="Rectangle 21">
            <a:extLst>
              <a:ext uri="{FF2B5EF4-FFF2-40B4-BE49-F238E27FC236}">
                <a16:creationId xmlns:a16="http://schemas.microsoft.com/office/drawing/2014/main" id="{80102662-1FA4-4C7A-B144-19699DF43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Rectangle 23">
            <a:extLst>
              <a:ext uri="{FF2B5EF4-FFF2-40B4-BE49-F238E27FC236}">
                <a16:creationId xmlns:a16="http://schemas.microsoft.com/office/drawing/2014/main" id="{655E224A-5F26-423E-949C-07A720F39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081" y="610955"/>
            <a:ext cx="8195838" cy="563609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6" name="Rectangle 25">
            <a:extLst>
              <a:ext uri="{FF2B5EF4-FFF2-40B4-BE49-F238E27FC236}">
                <a16:creationId xmlns:a16="http://schemas.microsoft.com/office/drawing/2014/main" id="{A6F1DA18-4CA4-40CF-9ACA-105D8373B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89" y="777240"/>
            <a:ext cx="7948422" cy="5303520"/>
          </a:xfrm>
          <a:prstGeom prst="rect">
            <a:avLst/>
          </a:prstGeom>
          <a:solidFill>
            <a:schemeClr val="bg1"/>
          </a:solid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A92EA70E-4337-4BF4-8C86-B17E790C3A51}"/>
              </a:ext>
            </a:extLst>
          </p:cNvPr>
          <p:cNvSpPr>
            <a:spLocks noGrp="1"/>
          </p:cNvSpPr>
          <p:nvPr>
            <p:ph type="title"/>
          </p:nvPr>
        </p:nvSpPr>
        <p:spPr>
          <a:xfrm>
            <a:off x="945153" y="1887795"/>
            <a:ext cx="7254980" cy="2733106"/>
          </a:xfrm>
        </p:spPr>
        <p:txBody>
          <a:bodyPr vert="horz" lIns="91440" tIns="45720" rIns="91440" bIns="45720" rtlCol="0" anchor="ctr">
            <a:normAutofit/>
          </a:bodyPr>
          <a:lstStyle/>
          <a:p>
            <a:pPr algn="ctr">
              <a:lnSpc>
                <a:spcPct val="83000"/>
              </a:lnSpc>
            </a:pPr>
            <a:r>
              <a:rPr lang="en-US" sz="7200" cap="all" spc="-100" dirty="0"/>
              <a:t>Part 2</a:t>
            </a:r>
          </a:p>
        </p:txBody>
      </p:sp>
      <p:sp>
        <p:nvSpPr>
          <p:cNvPr id="28" name="Rectangle 27">
            <a:extLst>
              <a:ext uri="{FF2B5EF4-FFF2-40B4-BE49-F238E27FC236}">
                <a16:creationId xmlns:a16="http://schemas.microsoft.com/office/drawing/2014/main" id="{7C6D1B74-744B-4231-97DB-86B4C9C5E2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51910" y="610955"/>
            <a:ext cx="144018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0" name="Straight Connector 29">
            <a:extLst>
              <a:ext uri="{FF2B5EF4-FFF2-40B4-BE49-F238E27FC236}">
                <a16:creationId xmlns:a16="http://schemas.microsoft.com/office/drawing/2014/main" id="{ABC98C72-9EDD-4426-B45A-84E06A7CD2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37635" y="611442"/>
            <a:ext cx="0" cy="640080"/>
          </a:xfrm>
          <a:prstGeom prst="line">
            <a:avLst/>
          </a:prstGeom>
          <a:solidFill>
            <a:schemeClr val="tx1">
              <a:lumMod val="85000"/>
              <a:lumOff val="15000"/>
            </a:schemeClr>
          </a:solidFill>
          <a:ln>
            <a:solidFill>
              <a:schemeClr val="tx1">
                <a:lumMod val="75000"/>
                <a:lumOff val="2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4887186-EE44-4AD3-BEFE-3478B45371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06365" y="611442"/>
            <a:ext cx="0" cy="640080"/>
          </a:xfrm>
          <a:prstGeom prst="line">
            <a:avLst/>
          </a:prstGeom>
          <a:solidFill>
            <a:schemeClr val="tx1">
              <a:lumMod val="85000"/>
              <a:lumOff val="15000"/>
            </a:schemeClr>
          </a:solidFill>
          <a:ln>
            <a:solidFill>
              <a:schemeClr val="tx1">
                <a:lumMod val="75000"/>
                <a:lumOff val="2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8EECC4E-F1C0-4C09-A7FD-4D623DACCC4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37635" y="1244380"/>
            <a:ext cx="1268730" cy="0"/>
          </a:xfrm>
          <a:prstGeom prst="line">
            <a:avLst/>
          </a:prstGeom>
          <a:solidFill>
            <a:schemeClr val="tx1">
              <a:lumMod val="85000"/>
              <a:lumOff val="15000"/>
            </a:schemeClr>
          </a:solidFill>
          <a:ln>
            <a:solidFill>
              <a:schemeClr val="tx1">
                <a:lumMod val="75000"/>
                <a:lumOff val="25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57582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242AD26C-68F6-4709-9127-66A5DBA1F003}"/>
              </a:ext>
            </a:extLst>
          </p:cNvPr>
          <p:cNvSpPr>
            <a:spLocks noGrp="1" noChangeArrowheads="1"/>
          </p:cNvSpPr>
          <p:nvPr>
            <p:ph type="title"/>
          </p:nvPr>
        </p:nvSpPr>
        <p:spPr>
          <a:xfrm>
            <a:off x="457200" y="533400"/>
            <a:ext cx="8229600" cy="762000"/>
          </a:xfrm>
        </p:spPr>
        <p:txBody>
          <a:bodyPr>
            <a:normAutofit/>
          </a:bodyPr>
          <a:lstStyle/>
          <a:p>
            <a:pPr eaLnBrk="1" fontAlgn="auto" hangingPunct="1">
              <a:spcAft>
                <a:spcPts val="0"/>
              </a:spcAft>
              <a:defRPr/>
            </a:pPr>
            <a:r>
              <a:rPr lang="en-US" dirty="0"/>
              <a:t>Denial of Service Attacks </a:t>
            </a:r>
          </a:p>
        </p:txBody>
      </p:sp>
      <p:sp>
        <p:nvSpPr>
          <p:cNvPr id="24579" name="Rectangle 3">
            <a:extLst>
              <a:ext uri="{FF2B5EF4-FFF2-40B4-BE49-F238E27FC236}">
                <a16:creationId xmlns:a16="http://schemas.microsoft.com/office/drawing/2014/main" id="{D5705E51-B06A-4595-8B8A-9A98358046E1}"/>
              </a:ext>
            </a:extLst>
          </p:cNvPr>
          <p:cNvSpPr>
            <a:spLocks noGrp="1" noChangeArrowheads="1"/>
          </p:cNvSpPr>
          <p:nvPr>
            <p:ph idx="1"/>
          </p:nvPr>
        </p:nvSpPr>
        <p:spPr>
          <a:xfrm>
            <a:off x="457200" y="1600200"/>
            <a:ext cx="8229600" cy="4953000"/>
          </a:xfrm>
        </p:spPr>
        <p:txBody>
          <a:bodyPr>
            <a:normAutofit fontScale="92500" lnSpcReduction="10000"/>
          </a:bodyPr>
          <a:lstStyle/>
          <a:p>
            <a:pPr marL="0" indent="0" eaLnBrk="1" hangingPunct="1">
              <a:buFont typeface="Wingdings" panose="05000000000000000000" pitchFamily="2" charset="2"/>
              <a:buNone/>
            </a:pPr>
            <a:r>
              <a:rPr lang="en-US" altLang="en-US" sz="2400" dirty="0"/>
              <a:t>A DoS attack attempts to make a server or other network device unavailable by flooding it with requests.</a:t>
            </a:r>
          </a:p>
          <a:p>
            <a:pPr marL="0" indent="0" eaLnBrk="1" hangingPunct="1">
              <a:buFont typeface="Wingdings" panose="05000000000000000000" pitchFamily="2" charset="2"/>
              <a:buNone/>
            </a:pPr>
            <a:endParaRPr lang="en-US" altLang="en-US" sz="1200" dirty="0"/>
          </a:p>
          <a:p>
            <a:pPr marL="0" indent="0" eaLnBrk="1" hangingPunct="1">
              <a:buFont typeface="Wingdings" panose="05000000000000000000" pitchFamily="2" charset="2"/>
              <a:buNone/>
            </a:pPr>
            <a:r>
              <a:rPr lang="en-US" altLang="en-US" sz="2400" dirty="0"/>
              <a:t>The computers that launched the DoS attack are programmed not to reply to the server’s response and causes the server to “holds the line open” and continues to wait for a response which is not coming while receiving more request.</a:t>
            </a:r>
          </a:p>
          <a:p>
            <a:pPr marL="0" indent="0" eaLnBrk="1" hangingPunct="1">
              <a:buFont typeface="Wingdings" panose="05000000000000000000" pitchFamily="2" charset="2"/>
              <a:buNone/>
            </a:pPr>
            <a:endParaRPr lang="en-US" altLang="en-US" sz="1200" dirty="0"/>
          </a:p>
          <a:p>
            <a:pPr marL="0" indent="0" eaLnBrk="1" hangingPunct="1">
              <a:buFont typeface="Wingdings" panose="05000000000000000000" pitchFamily="2" charset="2"/>
              <a:buNone/>
            </a:pPr>
            <a:r>
              <a:rPr lang="en-US" altLang="en-US" sz="2400" dirty="0"/>
              <a:t>After a while the server will run out of resources and can no longer function. </a:t>
            </a:r>
          </a:p>
          <a:p>
            <a:pPr marL="0" indent="0" eaLnBrk="1" hangingPunct="1">
              <a:buFont typeface="Wingdings" panose="05000000000000000000" pitchFamily="2" charset="2"/>
              <a:buNone/>
            </a:pPr>
            <a:endParaRPr lang="en-US" altLang="en-US" sz="1200" dirty="0"/>
          </a:p>
          <a:p>
            <a:pPr marL="0" indent="0" eaLnBrk="1" hangingPunct="1">
              <a:buFont typeface="Wingdings" panose="05000000000000000000" pitchFamily="2" charset="2"/>
              <a:buNone/>
            </a:pPr>
            <a:r>
              <a:rPr lang="en-US" altLang="en-US" sz="2400" dirty="0"/>
              <a:t>This is also known as </a:t>
            </a:r>
            <a:r>
              <a:rPr lang="en-US" altLang="en-US" sz="2400" b="1" dirty="0"/>
              <a:t>SYN attack </a:t>
            </a:r>
            <a:r>
              <a:rPr lang="en-US" altLang="en-US" sz="2400" dirty="0"/>
              <a:t>because it exploits the SYN/ACK  “handshake”.</a:t>
            </a:r>
          </a:p>
          <a:p>
            <a:pPr marL="0" indent="0" eaLnBrk="1" hangingPunct="1">
              <a:buFont typeface="Wingdings" panose="05000000000000000000" pitchFamily="2" charset="2"/>
              <a:buNone/>
            </a:pPr>
            <a:endParaRPr lang="en-US" altLang="en-US" sz="2400" dirty="0"/>
          </a:p>
          <a:p>
            <a:pPr marL="0" indent="0" eaLnBrk="1" hangingPunct="1">
              <a:buFont typeface="Wingdings" panose="05000000000000000000" pitchFamily="2" charset="2"/>
              <a:buNone/>
            </a:pPr>
            <a:endParaRPr lang="en-US" altLang="en-US" sz="2400" dirty="0"/>
          </a:p>
          <a:p>
            <a:pPr marL="0" indent="0" eaLnBrk="1" hangingPunct="1">
              <a:buFont typeface="Wingdings" panose="05000000000000000000" pitchFamily="2" charset="2"/>
              <a:buNone/>
            </a:pPr>
            <a:endParaRPr lang="en-US" altLang="en-US"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9F48455E-CCC0-4F9C-9962-22703AB8BFFA}"/>
              </a:ext>
            </a:extLst>
          </p:cNvPr>
          <p:cNvSpPr>
            <a:spLocks noGrp="1" noChangeArrowheads="1"/>
          </p:cNvSpPr>
          <p:nvPr>
            <p:ph type="title"/>
          </p:nvPr>
        </p:nvSpPr>
        <p:spPr>
          <a:xfrm>
            <a:off x="609600" y="533400"/>
            <a:ext cx="8077200" cy="685800"/>
          </a:xfrm>
        </p:spPr>
        <p:txBody>
          <a:bodyPr>
            <a:normAutofit/>
          </a:bodyPr>
          <a:lstStyle/>
          <a:p>
            <a:pPr eaLnBrk="1" fontAlgn="auto" hangingPunct="1">
              <a:spcAft>
                <a:spcPts val="0"/>
              </a:spcAft>
              <a:defRPr/>
            </a:pPr>
            <a:r>
              <a:rPr lang="en-US" dirty="0"/>
              <a:t>SYN Attacks </a:t>
            </a:r>
          </a:p>
        </p:txBody>
      </p:sp>
      <p:pic>
        <p:nvPicPr>
          <p:cNvPr id="25603" name="Picture 4" descr="img023.jpg">
            <a:extLst>
              <a:ext uri="{FF2B5EF4-FFF2-40B4-BE49-F238E27FC236}">
                <a16:creationId xmlns:a16="http://schemas.microsoft.com/office/drawing/2014/main" id="{C964EA4F-9236-42AE-BC6D-239BEB72EBE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6750" y="1295400"/>
            <a:ext cx="7258050" cy="495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FBE45A28-7257-4F65-B34A-0C5B4B516D57}"/>
              </a:ext>
            </a:extLst>
          </p:cNvPr>
          <p:cNvSpPr>
            <a:spLocks noGrp="1" noChangeArrowheads="1"/>
          </p:cNvSpPr>
          <p:nvPr>
            <p:ph type="title"/>
          </p:nvPr>
        </p:nvSpPr>
        <p:spPr>
          <a:xfrm>
            <a:off x="457200" y="609600"/>
            <a:ext cx="8229600" cy="838200"/>
          </a:xfrm>
        </p:spPr>
        <p:txBody>
          <a:bodyPr/>
          <a:lstStyle/>
          <a:p>
            <a:pPr eaLnBrk="1" hangingPunct="1"/>
            <a:r>
              <a:rPr lang="en-US" altLang="en-US"/>
              <a:t>Denial of Service Attacks </a:t>
            </a:r>
          </a:p>
        </p:txBody>
      </p:sp>
      <p:sp>
        <p:nvSpPr>
          <p:cNvPr id="26627" name="Rectangle 3">
            <a:extLst>
              <a:ext uri="{FF2B5EF4-FFF2-40B4-BE49-F238E27FC236}">
                <a16:creationId xmlns:a16="http://schemas.microsoft.com/office/drawing/2014/main" id="{016B3D98-20A1-4706-8013-C50CB2625E23}"/>
              </a:ext>
            </a:extLst>
          </p:cNvPr>
          <p:cNvSpPr>
            <a:spLocks noGrp="1" noChangeArrowheads="1"/>
          </p:cNvSpPr>
          <p:nvPr>
            <p:ph idx="1"/>
          </p:nvPr>
        </p:nvSpPr>
        <p:spPr>
          <a:xfrm>
            <a:off x="457200" y="1600200"/>
            <a:ext cx="8229600" cy="4953000"/>
          </a:xfrm>
        </p:spPr>
        <p:txBody>
          <a:bodyPr/>
          <a:lstStyle/>
          <a:p>
            <a:pPr marL="0" indent="0" eaLnBrk="1" hangingPunct="1">
              <a:buFont typeface="Wingdings" panose="05000000000000000000" pitchFamily="2" charset="2"/>
              <a:buNone/>
            </a:pPr>
            <a:endParaRPr lang="en-US" altLang="en-US" sz="2400"/>
          </a:p>
          <a:p>
            <a:pPr marL="0" indent="0" eaLnBrk="1" hangingPunct="1">
              <a:buFont typeface="Wingdings" panose="05000000000000000000" pitchFamily="2" charset="2"/>
              <a:buNone/>
            </a:pPr>
            <a:endParaRPr lang="en-US" altLang="en-US" sz="2400"/>
          </a:p>
          <a:p>
            <a:pPr marL="0" indent="0" eaLnBrk="1" hangingPunct="1">
              <a:buFont typeface="Wingdings" panose="05000000000000000000" pitchFamily="2" charset="2"/>
              <a:buNone/>
            </a:pPr>
            <a:endParaRPr lang="en-US" altLang="en-US" sz="2400"/>
          </a:p>
        </p:txBody>
      </p:sp>
      <p:sp>
        <p:nvSpPr>
          <p:cNvPr id="26628" name="TextBox 3">
            <a:extLst>
              <a:ext uri="{FF2B5EF4-FFF2-40B4-BE49-F238E27FC236}">
                <a16:creationId xmlns:a16="http://schemas.microsoft.com/office/drawing/2014/main" id="{E919F93B-39B4-4EAF-B699-49DE19BC3058}"/>
              </a:ext>
            </a:extLst>
          </p:cNvPr>
          <p:cNvSpPr txBox="1">
            <a:spLocks noChangeArrowheads="1"/>
          </p:cNvSpPr>
          <p:nvPr/>
        </p:nvSpPr>
        <p:spPr bwMode="auto">
          <a:xfrm>
            <a:off x="609600" y="1752600"/>
            <a:ext cx="80010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400"/>
              <a:t>Another DoS attack is known as </a:t>
            </a:r>
            <a:r>
              <a:rPr lang="en-US" altLang="en-US" sz="2400" b="1"/>
              <a:t>Smurf attack</a:t>
            </a:r>
          </a:p>
          <a:p>
            <a:endParaRPr lang="en-US" altLang="en-US" sz="2400"/>
          </a:p>
          <a:p>
            <a:r>
              <a:rPr lang="en-US" altLang="en-US" sz="2400"/>
              <a:t>Smurf attack exploits the </a:t>
            </a:r>
            <a:r>
              <a:rPr lang="en-US" altLang="en-US" sz="2400" b="1"/>
              <a:t>ping command </a:t>
            </a:r>
            <a:r>
              <a:rPr lang="en-US" altLang="en-US" sz="2400"/>
              <a:t>by sending a request to all computers in the network as if the request is from the server.</a:t>
            </a:r>
          </a:p>
          <a:p>
            <a:endParaRPr lang="en-US" altLang="en-US" sz="2400"/>
          </a:p>
          <a:p>
            <a:r>
              <a:rPr lang="en-US" altLang="en-US" sz="2400"/>
              <a:t>Each of the computers then responds to the server and causing the server to crash or be unavailable to legitimate users.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F4F948B6-298B-4FC6-B4BC-E6555E782349}"/>
              </a:ext>
            </a:extLst>
          </p:cNvPr>
          <p:cNvSpPr>
            <a:spLocks noGrp="1"/>
          </p:cNvSpPr>
          <p:nvPr>
            <p:ph type="title"/>
          </p:nvPr>
        </p:nvSpPr>
        <p:spPr>
          <a:xfrm>
            <a:off x="457200" y="609600"/>
            <a:ext cx="8229600" cy="762000"/>
          </a:xfrm>
        </p:spPr>
        <p:txBody>
          <a:bodyPr>
            <a:normAutofit/>
          </a:bodyPr>
          <a:lstStyle/>
          <a:p>
            <a:pPr eaLnBrk="1" fontAlgn="auto" hangingPunct="1">
              <a:spcAft>
                <a:spcPts val="0"/>
              </a:spcAft>
              <a:defRPr/>
            </a:pPr>
            <a:r>
              <a:rPr lang="en-US" dirty="0"/>
              <a:t>Smurf Attack</a:t>
            </a:r>
          </a:p>
        </p:txBody>
      </p:sp>
      <p:pic>
        <p:nvPicPr>
          <p:cNvPr id="27651" name="Content Placeholder 5" descr="smurfattack.jpg">
            <a:extLst>
              <a:ext uri="{FF2B5EF4-FFF2-40B4-BE49-F238E27FC236}">
                <a16:creationId xmlns:a16="http://schemas.microsoft.com/office/drawing/2014/main" id="{54CA8898-A2BA-4C70-A33A-26C3E0AE4A7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609600" y="1676400"/>
            <a:ext cx="6546850" cy="4343400"/>
          </a:xfr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367C3D9F-14EB-4984-876E-594DC418E7C4}"/>
              </a:ext>
            </a:extLst>
          </p:cNvPr>
          <p:cNvSpPr>
            <a:spLocks noGrp="1" noChangeArrowheads="1"/>
          </p:cNvSpPr>
          <p:nvPr>
            <p:ph type="title"/>
          </p:nvPr>
        </p:nvSpPr>
        <p:spPr>
          <a:xfrm>
            <a:off x="457200" y="457200"/>
            <a:ext cx="8229600" cy="762000"/>
          </a:xfrm>
        </p:spPr>
        <p:txBody>
          <a:bodyPr/>
          <a:lstStyle/>
          <a:p>
            <a:pPr eaLnBrk="1" hangingPunct="1"/>
            <a:r>
              <a:rPr lang="en-US" altLang="en-US" sz="3600"/>
              <a:t>Distributed Denial of Service Attacks </a:t>
            </a:r>
          </a:p>
        </p:txBody>
      </p:sp>
      <p:sp>
        <p:nvSpPr>
          <p:cNvPr id="28675" name="Rectangle 3">
            <a:extLst>
              <a:ext uri="{FF2B5EF4-FFF2-40B4-BE49-F238E27FC236}">
                <a16:creationId xmlns:a16="http://schemas.microsoft.com/office/drawing/2014/main" id="{D3816519-9A01-49D6-B8A6-0CBC68BDADB0}"/>
              </a:ext>
            </a:extLst>
          </p:cNvPr>
          <p:cNvSpPr>
            <a:spLocks noGrp="1" noChangeArrowheads="1"/>
          </p:cNvSpPr>
          <p:nvPr>
            <p:ph idx="1"/>
          </p:nvPr>
        </p:nvSpPr>
        <p:spPr>
          <a:xfrm>
            <a:off x="304800" y="1600200"/>
            <a:ext cx="8534400" cy="4953000"/>
          </a:xfrm>
        </p:spPr>
        <p:txBody>
          <a:bodyPr/>
          <a:lstStyle/>
          <a:p>
            <a:pPr marL="0" indent="0" eaLnBrk="1" hangingPunct="1">
              <a:buFont typeface="Wingdings" panose="05000000000000000000" pitchFamily="2" charset="2"/>
              <a:buNone/>
            </a:pPr>
            <a:endParaRPr lang="en-US" altLang="en-US" sz="2400"/>
          </a:p>
          <a:p>
            <a:pPr marL="0" indent="0" eaLnBrk="1" hangingPunct="1">
              <a:buFont typeface="Wingdings" panose="05000000000000000000" pitchFamily="2" charset="2"/>
              <a:buNone/>
            </a:pPr>
            <a:endParaRPr lang="en-US" altLang="en-US" sz="2400"/>
          </a:p>
          <a:p>
            <a:pPr marL="0" indent="0" eaLnBrk="1" hangingPunct="1">
              <a:buFont typeface="Wingdings" panose="05000000000000000000" pitchFamily="2" charset="2"/>
              <a:buNone/>
            </a:pPr>
            <a:endParaRPr lang="en-US" altLang="en-US" sz="2400"/>
          </a:p>
        </p:txBody>
      </p:sp>
      <p:sp>
        <p:nvSpPr>
          <p:cNvPr id="28676" name="TextBox 3">
            <a:extLst>
              <a:ext uri="{FF2B5EF4-FFF2-40B4-BE49-F238E27FC236}">
                <a16:creationId xmlns:a16="http://schemas.microsoft.com/office/drawing/2014/main" id="{629A178D-4852-44CD-9EF9-69A8C8319EFB}"/>
              </a:ext>
            </a:extLst>
          </p:cNvPr>
          <p:cNvSpPr txBox="1">
            <a:spLocks noChangeArrowheads="1"/>
          </p:cNvSpPr>
          <p:nvPr/>
        </p:nvSpPr>
        <p:spPr bwMode="auto">
          <a:xfrm>
            <a:off x="228600" y="1447800"/>
            <a:ext cx="8686800" cy="5262563"/>
          </a:xfrm>
          <a:prstGeom prst="rect">
            <a:avLst/>
          </a:prstGeom>
          <a:noFill/>
          <a:ln>
            <a:noFill/>
          </a:ln>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marL="342900" indent="-342900">
              <a:buFont typeface="Courier New" pitchFamily="49" charset="0"/>
              <a:buChar char="o"/>
              <a:defRPr/>
            </a:pPr>
            <a:r>
              <a:rPr lang="en-US" sz="2400" dirty="0"/>
              <a:t>Distributed Denial of Service (</a:t>
            </a:r>
            <a:r>
              <a:rPr lang="en-US" sz="2400" dirty="0" err="1"/>
              <a:t>DDoS</a:t>
            </a:r>
            <a:r>
              <a:rPr lang="en-US" sz="2400" dirty="0"/>
              <a:t>) attack  is a variant of </a:t>
            </a:r>
            <a:r>
              <a:rPr lang="en-US" sz="2400" dirty="0" err="1"/>
              <a:t>DoS</a:t>
            </a:r>
            <a:r>
              <a:rPr lang="en-US" sz="2400" dirty="0"/>
              <a:t> attack that uses hundreds or thousands of computers.</a:t>
            </a:r>
          </a:p>
          <a:p>
            <a:pPr marL="171450" indent="-171450">
              <a:buFont typeface="Courier New" pitchFamily="49" charset="0"/>
              <a:buChar char="o"/>
              <a:defRPr/>
            </a:pPr>
            <a:endParaRPr lang="en-US" sz="1200" dirty="0"/>
          </a:p>
          <a:p>
            <a:pPr marL="342900" indent="-342900">
              <a:buFont typeface="Courier New" pitchFamily="49" charset="0"/>
              <a:buChar char="o"/>
              <a:defRPr/>
            </a:pPr>
            <a:r>
              <a:rPr lang="en-US" sz="2400" dirty="0" err="1"/>
              <a:t>DDoS</a:t>
            </a:r>
            <a:r>
              <a:rPr lang="en-US" sz="2400" dirty="0"/>
              <a:t> attacks can achieve larger magnitude by launching coordinated attacks  with the help of “handlers”  and “agents”.</a:t>
            </a:r>
          </a:p>
          <a:p>
            <a:pPr marL="171450" indent="-171450">
              <a:buFont typeface="Courier New" pitchFamily="49" charset="0"/>
              <a:buChar char="o"/>
              <a:defRPr/>
            </a:pPr>
            <a:endParaRPr lang="en-US" sz="1200" dirty="0"/>
          </a:p>
          <a:p>
            <a:pPr marL="342900" indent="-342900">
              <a:buFont typeface="Courier New" pitchFamily="49" charset="0"/>
              <a:buChar char="o"/>
              <a:defRPr/>
            </a:pPr>
            <a:r>
              <a:rPr lang="en-US" sz="2400" dirty="0" err="1"/>
              <a:t>DDoS</a:t>
            </a:r>
            <a:r>
              <a:rPr lang="en-US" sz="2400" dirty="0"/>
              <a:t> works in the following stages:</a:t>
            </a:r>
          </a:p>
          <a:p>
            <a:pPr marL="457200" indent="-457200">
              <a:buFont typeface="+mj-lt"/>
              <a:buAutoNum type="arabicPeriod"/>
              <a:defRPr/>
            </a:pPr>
            <a:r>
              <a:rPr lang="en-US" sz="2400" dirty="0"/>
              <a:t>Breaks into a large computer. (the handler)</a:t>
            </a:r>
          </a:p>
          <a:p>
            <a:pPr marL="457200" indent="-457200">
              <a:buFont typeface="+mj-lt"/>
              <a:buAutoNum type="arabicPeriod"/>
              <a:defRPr/>
            </a:pPr>
            <a:r>
              <a:rPr lang="en-US" sz="2400" dirty="0"/>
              <a:t>Load special software into the handler to scan thousands of computers (or agents) with O/S vulnerabilities.</a:t>
            </a:r>
          </a:p>
          <a:p>
            <a:pPr marL="457200" indent="-457200">
              <a:buFont typeface="+mj-lt"/>
              <a:buAutoNum type="arabicPeriod"/>
              <a:defRPr/>
            </a:pPr>
            <a:r>
              <a:rPr lang="en-US" sz="2400" dirty="0"/>
              <a:t>When these agents are located, the handlers installs software known as zombie.</a:t>
            </a:r>
          </a:p>
          <a:p>
            <a:pPr marL="457200" indent="-457200">
              <a:buFont typeface="+mj-lt"/>
              <a:buAutoNum type="arabicPeriod"/>
              <a:defRPr/>
            </a:pPr>
            <a:r>
              <a:rPr lang="en-US" sz="2400" dirty="0"/>
              <a:t>The handler instruct the zombie computers to flood a specific server with request.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9AB0A13A-FA59-40E6-AC86-8D7DC2B464D5}"/>
              </a:ext>
            </a:extLst>
          </p:cNvPr>
          <p:cNvSpPr>
            <a:spLocks noGrp="1"/>
          </p:cNvSpPr>
          <p:nvPr>
            <p:ph type="title"/>
          </p:nvPr>
        </p:nvSpPr>
        <p:spPr>
          <a:xfrm>
            <a:off x="609600" y="685800"/>
            <a:ext cx="6705600" cy="819150"/>
          </a:xfrm>
        </p:spPr>
        <p:txBody>
          <a:bodyPr/>
          <a:lstStyle/>
          <a:p>
            <a:pPr eaLnBrk="1" hangingPunct="1"/>
            <a:r>
              <a:rPr lang="en-US" altLang="en-US"/>
              <a:t>DDoS attacks</a:t>
            </a:r>
          </a:p>
        </p:txBody>
      </p:sp>
      <p:pic>
        <p:nvPicPr>
          <p:cNvPr id="29699" name="Content Placeholder 3" descr="ddoshandlersandagent.JPG">
            <a:extLst>
              <a:ext uri="{FF2B5EF4-FFF2-40B4-BE49-F238E27FC236}">
                <a16:creationId xmlns:a16="http://schemas.microsoft.com/office/drawing/2014/main" id="{2183F675-2CF4-41FD-A602-A83D27E70D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6535" y="2103438"/>
            <a:ext cx="4670930" cy="3932237"/>
          </a:xfr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DBAE4563-5A3A-4665-A364-6B2B1A8EC827}"/>
              </a:ext>
            </a:extLst>
          </p:cNvPr>
          <p:cNvSpPr>
            <a:spLocks noGrp="1"/>
          </p:cNvSpPr>
          <p:nvPr>
            <p:ph type="title"/>
          </p:nvPr>
        </p:nvSpPr>
        <p:spPr>
          <a:xfrm>
            <a:off x="457200" y="704850"/>
            <a:ext cx="8229600" cy="895350"/>
          </a:xfrm>
        </p:spPr>
        <p:txBody>
          <a:bodyPr/>
          <a:lstStyle/>
          <a:p>
            <a:pPr eaLnBrk="1" hangingPunct="1"/>
            <a:r>
              <a:rPr lang="en-US" altLang="en-US"/>
              <a:t>Malicious Code (Malware)</a:t>
            </a:r>
          </a:p>
        </p:txBody>
      </p:sp>
      <p:sp>
        <p:nvSpPr>
          <p:cNvPr id="31747" name="Content Placeholder 2">
            <a:extLst>
              <a:ext uri="{FF2B5EF4-FFF2-40B4-BE49-F238E27FC236}">
                <a16:creationId xmlns:a16="http://schemas.microsoft.com/office/drawing/2014/main" id="{E9244280-D5EB-4647-96E2-9ADEB7F904F5}"/>
              </a:ext>
            </a:extLst>
          </p:cNvPr>
          <p:cNvSpPr>
            <a:spLocks noGrp="1"/>
          </p:cNvSpPr>
          <p:nvPr>
            <p:ph idx="1"/>
          </p:nvPr>
        </p:nvSpPr>
        <p:spPr/>
        <p:txBody>
          <a:bodyPr>
            <a:normAutofit fontScale="92500" lnSpcReduction="10000"/>
          </a:bodyPr>
          <a:lstStyle/>
          <a:p>
            <a:pPr marL="274320" indent="-274320" eaLnBrk="1" fontAlgn="auto" hangingPunct="1">
              <a:spcAft>
                <a:spcPts val="0"/>
              </a:spcAft>
              <a:buClr>
                <a:schemeClr val="accent3"/>
              </a:buClr>
              <a:buFont typeface="Wingdings 2"/>
              <a:buChar char=""/>
              <a:defRPr/>
            </a:pPr>
            <a:r>
              <a:rPr lang="en-US" sz="2400" dirty="0"/>
              <a:t>Viruses : program that attached to document and executes when that document is opened</a:t>
            </a:r>
          </a:p>
          <a:p>
            <a:pPr marL="274320" indent="-274320" eaLnBrk="1" fontAlgn="auto" hangingPunct="1">
              <a:spcAft>
                <a:spcPts val="0"/>
              </a:spcAft>
              <a:buClr>
                <a:schemeClr val="accent3"/>
              </a:buClr>
              <a:buFont typeface="Wingdings 2"/>
              <a:buChar char=""/>
              <a:defRPr/>
            </a:pPr>
            <a:r>
              <a:rPr lang="en-US" sz="2400" dirty="0"/>
              <a:t>Worms : self propagated and executed programs</a:t>
            </a:r>
          </a:p>
          <a:p>
            <a:pPr marL="274320" indent="-274320" eaLnBrk="1" fontAlgn="auto" hangingPunct="1">
              <a:spcAft>
                <a:spcPts val="0"/>
              </a:spcAft>
              <a:buClr>
                <a:schemeClr val="accent3"/>
              </a:buClr>
              <a:buFont typeface="Wingdings 2"/>
              <a:buChar char=""/>
              <a:defRPr/>
            </a:pPr>
            <a:r>
              <a:rPr lang="en-US" sz="2400" dirty="0"/>
              <a:t>Logic bombs : statements buried within thousands  of lines of program code waiting to be executed when certain condition is met.</a:t>
            </a:r>
          </a:p>
          <a:p>
            <a:pPr marL="274320" indent="-274320" eaLnBrk="1" fontAlgn="auto" hangingPunct="1">
              <a:spcAft>
                <a:spcPts val="0"/>
              </a:spcAft>
              <a:buClr>
                <a:schemeClr val="accent3"/>
              </a:buClr>
              <a:buFont typeface="Wingdings 2"/>
              <a:buChar char=""/>
              <a:defRPr/>
            </a:pPr>
            <a:r>
              <a:rPr lang="en-US" sz="2400" dirty="0"/>
              <a:t>Trojan Horses : a program that hide its true intent and then reveals itself when activated</a:t>
            </a:r>
          </a:p>
          <a:p>
            <a:pPr marL="274320" indent="-274320" eaLnBrk="1" fontAlgn="auto" hangingPunct="1">
              <a:spcAft>
                <a:spcPts val="0"/>
              </a:spcAft>
              <a:buClr>
                <a:schemeClr val="accent3"/>
              </a:buClr>
              <a:buFont typeface="Wingdings 2"/>
              <a:buChar char=""/>
              <a:defRPr/>
            </a:pPr>
            <a:r>
              <a:rPr lang="en-US" sz="2400" dirty="0"/>
              <a:t>Back doors :  a secret entrance created by viruses or worms that allow remote user to access the computer without legitimate permission.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BA3EA63F-7517-46DD-A2B2-BF4C981DDDCB}"/>
              </a:ext>
            </a:extLst>
          </p:cNvPr>
          <p:cNvSpPr>
            <a:spLocks noGrp="1" noChangeArrowheads="1"/>
          </p:cNvSpPr>
          <p:nvPr>
            <p:ph type="title"/>
          </p:nvPr>
        </p:nvSpPr>
        <p:spPr>
          <a:xfrm>
            <a:off x="533400" y="838200"/>
            <a:ext cx="8229600" cy="666750"/>
          </a:xfrm>
        </p:spPr>
        <p:txBody>
          <a:bodyPr/>
          <a:lstStyle/>
          <a:p>
            <a:pPr eaLnBrk="1" hangingPunct="1"/>
            <a:r>
              <a:rPr lang="en-US" altLang="en-US"/>
              <a:t>Hardening Networks </a:t>
            </a:r>
          </a:p>
        </p:txBody>
      </p:sp>
      <p:sp>
        <p:nvSpPr>
          <p:cNvPr id="31747" name="Rectangle 3">
            <a:extLst>
              <a:ext uri="{FF2B5EF4-FFF2-40B4-BE49-F238E27FC236}">
                <a16:creationId xmlns:a16="http://schemas.microsoft.com/office/drawing/2014/main" id="{E9CF6453-E343-4628-907E-8084E439FE3B}"/>
              </a:ext>
            </a:extLst>
          </p:cNvPr>
          <p:cNvSpPr>
            <a:spLocks noGrp="1" noChangeArrowheads="1"/>
          </p:cNvSpPr>
          <p:nvPr>
            <p:ph idx="1"/>
          </p:nvPr>
        </p:nvSpPr>
        <p:spPr/>
        <p:txBody>
          <a:bodyPr/>
          <a:lstStyle/>
          <a:p>
            <a:pPr eaLnBrk="1" hangingPunct="1"/>
            <a:r>
              <a:rPr lang="en-US" altLang="en-US"/>
              <a:t>To resist attacks a network must be properly configured.</a:t>
            </a:r>
          </a:p>
          <a:p>
            <a:pPr eaLnBrk="1" hangingPunct="1"/>
            <a:r>
              <a:rPr lang="en-US" altLang="en-US"/>
              <a:t>The primary method is to </a:t>
            </a:r>
            <a:r>
              <a:rPr lang="en-US" altLang="en-US" b="1"/>
              <a:t>filter data packets </a:t>
            </a:r>
            <a:r>
              <a:rPr lang="en-US" altLang="en-US"/>
              <a:t>as they arrive at the perimeter of the network.</a:t>
            </a:r>
          </a:p>
          <a:p>
            <a:pPr eaLnBrk="1" hangingPunct="1"/>
            <a:r>
              <a:rPr lang="en-US" altLang="en-US"/>
              <a:t>Packets that meet certain criteria are allowed to pass through or else they are dropped.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hade val="92000"/>
                <a:satMod val="160000"/>
              </a:schemeClr>
            </a:gs>
            <a:gs pos="77000">
              <a:schemeClr val="bg1">
                <a:tint val="100000"/>
                <a:shade val="73000"/>
                <a:satMod val="155000"/>
              </a:schemeClr>
            </a:gs>
            <a:gs pos="100000">
              <a:schemeClr val="bg1">
                <a:tint val="100000"/>
                <a:shade val="67000"/>
                <a:satMod val="145000"/>
              </a:schemeClr>
            </a:gs>
          </a:gsLst>
          <a:lin ang="5400000" scaled="0"/>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32F73EB-B46F-4F77-B3DC-7C374906F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ADDB10B3-CF45-4294-8994-0E8AD1FC6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0902" y="1267730"/>
            <a:ext cx="7182197"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a:extLst>
              <a:ext uri="{FF2B5EF4-FFF2-40B4-BE49-F238E27FC236}">
                <a16:creationId xmlns:a16="http://schemas.microsoft.com/office/drawing/2014/main" id="{5145417F-1D1B-48A7-B4DA-BAD73B02C8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850" y="1411615"/>
            <a:ext cx="6972300" cy="4034770"/>
          </a:xfrm>
          <a:prstGeom prst="rect">
            <a:avLst/>
          </a:prstGeom>
          <a:noFill/>
          <a:ln w="6350" cap="sq" cmpd="sng" algn="ctr">
            <a:solidFill>
              <a:schemeClr val="tx1">
                <a:lumMod val="75000"/>
                <a:lumOff val="25000"/>
              </a:schemeClr>
            </a:solidFill>
            <a:prstDash val="solid"/>
            <a:miter lim="800000"/>
          </a:ln>
          <a:effectLst/>
        </p:spPr>
      </p:sp>
      <p:sp>
        <p:nvSpPr>
          <p:cNvPr id="13" name="Rectangle 12">
            <a:extLst>
              <a:ext uri="{FF2B5EF4-FFF2-40B4-BE49-F238E27FC236}">
                <a16:creationId xmlns:a16="http://schemas.microsoft.com/office/drawing/2014/main" id="{13CF9D9F-1672-4D0C-934E-CD9EE1BE5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51910" y="1267730"/>
            <a:ext cx="144018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5" name="Group 14">
            <a:extLst>
              <a:ext uri="{FF2B5EF4-FFF2-40B4-BE49-F238E27FC236}">
                <a16:creationId xmlns:a16="http://schemas.microsoft.com/office/drawing/2014/main" id="{1558C702-CA14-4264-B8FC-A5120F75DE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50855" y="1267730"/>
            <a:ext cx="1567331" cy="645295"/>
            <a:chOff x="5318306" y="1386268"/>
            <a:chExt cx="1567331" cy="645295"/>
          </a:xfrm>
        </p:grpSpPr>
        <p:cxnSp>
          <p:nvCxnSpPr>
            <p:cNvPr id="16" name="Straight Connector 15">
              <a:extLst>
                <a:ext uri="{FF2B5EF4-FFF2-40B4-BE49-F238E27FC236}">
                  <a16:creationId xmlns:a16="http://schemas.microsoft.com/office/drawing/2014/main" id="{6621A72C-7343-4A22-8700-696C5860A2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B44A4DC-7861-4DCC-9931-5A075855D6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16C316F-BFB5-424F-A951-E962A3B745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0" name="Rectangle 19">
            <a:extLst>
              <a:ext uri="{FF2B5EF4-FFF2-40B4-BE49-F238E27FC236}">
                <a16:creationId xmlns:a16="http://schemas.microsoft.com/office/drawing/2014/main" id="{AEFDCDD6-2444-445B-B2A6-41F0C73EF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accent1">
              <a:lumMod val="75000"/>
            </a:schemeClr>
          </a:solidFill>
          <a:ln>
            <a:noFill/>
          </a:ln>
        </p:spPr>
        <p:style>
          <a:lnRef idx="2">
            <a:schemeClr val="accent1">
              <a:shade val="50000"/>
            </a:schemeClr>
          </a:lnRef>
          <a:fillRef idx="1002">
            <a:schemeClr val="lt2"/>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AA927C3B-99B6-4CC8-9B17-E037F84995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974824" cy="6858000"/>
          </a:xfrm>
          <a:prstGeom prst="rect">
            <a:avLst/>
          </a:prstGeom>
          <a:ln w="6350" cap="sq" cmpd="sng" algn="ctr">
            <a:noFill/>
            <a:prstDash val="solid"/>
            <a:miter lim="800000"/>
          </a:ln>
          <a:effectLst/>
        </p:spPr>
        <p:style>
          <a:lnRef idx="0">
            <a:scrgbClr r="0" g="0" b="0"/>
          </a:lnRef>
          <a:fillRef idx="1002">
            <a:schemeClr val="lt1"/>
          </a:fillRef>
          <a:effectRef idx="0">
            <a:scrgbClr r="0" g="0" b="0"/>
          </a:effectRef>
          <a:fontRef idx="major"/>
        </p:style>
      </p:sp>
      <p:sp>
        <p:nvSpPr>
          <p:cNvPr id="2" name="Title 1">
            <a:extLst>
              <a:ext uri="{FF2B5EF4-FFF2-40B4-BE49-F238E27FC236}">
                <a16:creationId xmlns:a16="http://schemas.microsoft.com/office/drawing/2014/main" id="{A92EA70E-4337-4BF4-8C86-B17E790C3A51}"/>
              </a:ext>
            </a:extLst>
          </p:cNvPr>
          <p:cNvSpPr>
            <a:spLocks noGrp="1"/>
          </p:cNvSpPr>
          <p:nvPr>
            <p:ph type="title"/>
          </p:nvPr>
        </p:nvSpPr>
        <p:spPr>
          <a:xfrm>
            <a:off x="842011" y="1129369"/>
            <a:ext cx="4493893" cy="4599263"/>
          </a:xfrm>
        </p:spPr>
        <p:txBody>
          <a:bodyPr vert="horz" lIns="91440" tIns="45720" rIns="91440" bIns="45720" rtlCol="0" anchor="ctr">
            <a:normAutofit/>
          </a:bodyPr>
          <a:lstStyle/>
          <a:p>
            <a:pPr algn="ctr">
              <a:lnSpc>
                <a:spcPct val="83000"/>
              </a:lnSpc>
            </a:pPr>
            <a:r>
              <a:rPr lang="en-US" sz="5200" cap="all" spc="-100" dirty="0">
                <a:solidFill>
                  <a:schemeClr val="tx1">
                    <a:lumMod val="75000"/>
                    <a:lumOff val="25000"/>
                  </a:schemeClr>
                </a:solidFill>
              </a:rPr>
              <a:t>Part 1</a:t>
            </a:r>
          </a:p>
        </p:txBody>
      </p:sp>
      <p:sp>
        <p:nvSpPr>
          <p:cNvPr id="24" name="Rectangle 23">
            <a:extLst>
              <a:ext uri="{FF2B5EF4-FFF2-40B4-BE49-F238E27FC236}">
                <a16:creationId xmlns:a16="http://schemas.microsoft.com/office/drawing/2014/main" id="{2EF28772-B422-402E-B5DE-1B9D7D9C46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4824" y="0"/>
            <a:ext cx="3169176" cy="6858000"/>
          </a:xfrm>
          <a:prstGeom prst="rect">
            <a:avLst/>
          </a:prstGeom>
          <a:blipFill dpi="0" rotWithShape="1">
            <a:blip r:embed="rId2">
              <a:alphaModFix amt="6000"/>
              <a:duotone>
                <a:schemeClr val="bg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10839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0F97081E-2757-4E11-8AFE-74C9FFF1C4BD}"/>
              </a:ext>
            </a:extLst>
          </p:cNvPr>
          <p:cNvSpPr>
            <a:spLocks noGrp="1" noChangeArrowheads="1"/>
          </p:cNvSpPr>
          <p:nvPr>
            <p:ph type="title"/>
          </p:nvPr>
        </p:nvSpPr>
        <p:spPr>
          <a:xfrm>
            <a:off x="533400" y="685800"/>
            <a:ext cx="8229600" cy="666750"/>
          </a:xfrm>
        </p:spPr>
        <p:txBody>
          <a:bodyPr/>
          <a:lstStyle/>
          <a:p>
            <a:pPr eaLnBrk="1" hangingPunct="1"/>
            <a:r>
              <a:rPr lang="en-US" altLang="en-US"/>
              <a:t>Network packet filtering </a:t>
            </a:r>
          </a:p>
        </p:txBody>
      </p:sp>
      <p:sp>
        <p:nvSpPr>
          <p:cNvPr id="32771" name="Rectangle 3">
            <a:extLst>
              <a:ext uri="{FF2B5EF4-FFF2-40B4-BE49-F238E27FC236}">
                <a16:creationId xmlns:a16="http://schemas.microsoft.com/office/drawing/2014/main" id="{B329BDD1-454E-4304-9B3C-A80ADC2EF439}"/>
              </a:ext>
            </a:extLst>
          </p:cNvPr>
          <p:cNvSpPr>
            <a:spLocks noGrp="1" noChangeArrowheads="1"/>
          </p:cNvSpPr>
          <p:nvPr>
            <p:ph idx="1"/>
          </p:nvPr>
        </p:nvSpPr>
        <p:spPr>
          <a:xfrm>
            <a:off x="457200" y="1600200"/>
            <a:ext cx="8534400" cy="4800600"/>
          </a:xfrm>
        </p:spPr>
        <p:txBody>
          <a:bodyPr>
            <a:normAutofit lnSpcReduction="10000"/>
          </a:bodyPr>
          <a:lstStyle/>
          <a:p>
            <a:pPr eaLnBrk="1" hangingPunct="1"/>
            <a:r>
              <a:rPr lang="en-US" altLang="en-US" sz="2400"/>
              <a:t>The filtering criteria is base on :</a:t>
            </a:r>
          </a:p>
          <a:p>
            <a:pPr eaLnBrk="1" hangingPunct="1">
              <a:buFont typeface="Wingdings" panose="05000000000000000000" pitchFamily="2" charset="2"/>
              <a:buNone/>
            </a:pPr>
            <a:r>
              <a:rPr lang="en-US" altLang="en-US" sz="2400"/>
              <a:t>   - IP address of sender or receiver</a:t>
            </a:r>
          </a:p>
          <a:p>
            <a:pPr eaLnBrk="1" hangingPunct="1">
              <a:buFont typeface="Wingdings" panose="05000000000000000000" pitchFamily="2" charset="2"/>
              <a:buNone/>
            </a:pPr>
            <a:r>
              <a:rPr lang="en-US" altLang="en-US" sz="2400"/>
              <a:t>   - Domain name of sender</a:t>
            </a:r>
          </a:p>
          <a:p>
            <a:pPr eaLnBrk="1" hangingPunct="1">
              <a:buFont typeface="Wingdings" panose="05000000000000000000" pitchFamily="2" charset="2"/>
              <a:buNone/>
            </a:pPr>
            <a:r>
              <a:rPr lang="en-US" altLang="en-US" sz="2400"/>
              <a:t>   - Protocol (such as TCP, UDP, or IP)</a:t>
            </a:r>
          </a:p>
          <a:p>
            <a:pPr eaLnBrk="1" hangingPunct="1">
              <a:buFont typeface="Wingdings" panose="05000000000000000000" pitchFamily="2" charset="2"/>
              <a:buNone/>
            </a:pPr>
            <a:r>
              <a:rPr lang="en-US" altLang="en-US" sz="2400"/>
              <a:t>   - Port</a:t>
            </a:r>
          </a:p>
          <a:p>
            <a:pPr eaLnBrk="1" hangingPunct="1">
              <a:buFont typeface="Wingdings" panose="05000000000000000000" pitchFamily="2" charset="2"/>
              <a:buNone/>
            </a:pPr>
            <a:r>
              <a:rPr lang="en-US" altLang="en-US" sz="2400"/>
              <a:t>   - Word or phrase </a:t>
            </a:r>
          </a:p>
          <a:p>
            <a:pPr eaLnBrk="1" hangingPunct="1"/>
            <a:r>
              <a:rPr lang="en-US" altLang="en-US" sz="2400"/>
              <a:t>A network device can have more than one criterion (or rule) to filter packet.  </a:t>
            </a:r>
          </a:p>
          <a:p>
            <a:pPr eaLnBrk="1" hangingPunct="1"/>
            <a:r>
              <a:rPr lang="en-US" altLang="en-US" sz="2400"/>
              <a:t>The list of the filtering rules is known as </a:t>
            </a:r>
            <a:r>
              <a:rPr lang="en-US" altLang="en-US" sz="2400" b="1"/>
              <a:t>Rule Base </a:t>
            </a:r>
            <a:r>
              <a:rPr lang="en-US" altLang="en-US" sz="2400"/>
              <a:t>or Access Control List (</a:t>
            </a:r>
            <a:r>
              <a:rPr lang="en-US" altLang="en-US" sz="2400" b="1"/>
              <a:t>ACL</a:t>
            </a:r>
            <a:r>
              <a:rPr lang="en-US" altLang="en-US" sz="2400"/>
              <a:t>)</a:t>
            </a:r>
          </a:p>
          <a:p>
            <a:pPr eaLnBrk="1" hangingPunct="1"/>
            <a:r>
              <a:rPr lang="en-US" altLang="en-US" sz="2400"/>
              <a:t>Recommended size for a rule base is about 40 rules.      </a:t>
            </a:r>
          </a:p>
          <a:p>
            <a:pPr eaLnBrk="1" hangingPunct="1"/>
            <a:endParaRPr lang="en-US"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8D9BD70F-5EB1-4232-B5A0-05BC566FE7B3}"/>
              </a:ext>
            </a:extLst>
          </p:cNvPr>
          <p:cNvSpPr>
            <a:spLocks noGrp="1"/>
          </p:cNvSpPr>
          <p:nvPr>
            <p:ph type="title"/>
          </p:nvPr>
        </p:nvSpPr>
        <p:spPr>
          <a:xfrm>
            <a:off x="457200" y="704850"/>
            <a:ext cx="8229600" cy="819150"/>
          </a:xfrm>
        </p:spPr>
        <p:txBody>
          <a:bodyPr/>
          <a:lstStyle/>
          <a:p>
            <a:pPr eaLnBrk="1" hangingPunct="1"/>
            <a:r>
              <a:rPr lang="en-US" altLang="en-US"/>
              <a:t>Network packet filtering </a:t>
            </a:r>
          </a:p>
        </p:txBody>
      </p:sp>
      <p:pic>
        <p:nvPicPr>
          <p:cNvPr id="33795" name="Content Placeholder 3" descr="img024.jpg">
            <a:extLst>
              <a:ext uri="{FF2B5EF4-FFF2-40B4-BE49-F238E27FC236}">
                <a16:creationId xmlns:a16="http://schemas.microsoft.com/office/drawing/2014/main" id="{D8047E87-4D0F-4BE9-ACA6-AD50D2193C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4572" y="2103438"/>
            <a:ext cx="6354856" cy="3932237"/>
          </a:xfr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8CAEA49A-2FE0-4FA2-8D96-A7A34B047B8A}"/>
              </a:ext>
            </a:extLst>
          </p:cNvPr>
          <p:cNvSpPr>
            <a:spLocks noGrp="1" noChangeArrowheads="1"/>
          </p:cNvSpPr>
          <p:nvPr>
            <p:ph type="title"/>
          </p:nvPr>
        </p:nvSpPr>
        <p:spPr>
          <a:xfrm>
            <a:off x="457200" y="304800"/>
            <a:ext cx="8229600" cy="933450"/>
          </a:xfrm>
        </p:spPr>
        <p:txBody>
          <a:bodyPr/>
          <a:lstStyle/>
          <a:p>
            <a:pPr eaLnBrk="1" hangingPunct="1"/>
            <a:r>
              <a:rPr lang="en-US" altLang="en-US"/>
              <a:t>Rule Base (or ACL)</a:t>
            </a:r>
          </a:p>
        </p:txBody>
      </p:sp>
      <p:sp>
        <p:nvSpPr>
          <p:cNvPr id="34819" name="Rectangle 3">
            <a:extLst>
              <a:ext uri="{FF2B5EF4-FFF2-40B4-BE49-F238E27FC236}">
                <a16:creationId xmlns:a16="http://schemas.microsoft.com/office/drawing/2014/main" id="{CE2B202B-E493-452B-8E50-550177B04C8E}"/>
              </a:ext>
            </a:extLst>
          </p:cNvPr>
          <p:cNvSpPr>
            <a:spLocks noGrp="1" noChangeArrowheads="1"/>
          </p:cNvSpPr>
          <p:nvPr>
            <p:ph idx="1"/>
          </p:nvPr>
        </p:nvSpPr>
        <p:spPr>
          <a:xfrm>
            <a:off x="457200" y="1295400"/>
            <a:ext cx="8382000" cy="5394325"/>
          </a:xfrm>
        </p:spPr>
        <p:txBody>
          <a:bodyPr>
            <a:normAutofit fontScale="92500" lnSpcReduction="10000"/>
          </a:bodyPr>
          <a:lstStyle/>
          <a:p>
            <a:pPr eaLnBrk="1" hangingPunct="1"/>
            <a:r>
              <a:rPr lang="en-US" altLang="en-US" sz="2400"/>
              <a:t>Rules are composed of several settings as follows :</a:t>
            </a:r>
          </a:p>
          <a:p>
            <a:pPr eaLnBrk="1" hangingPunct="1">
              <a:buFont typeface="Wingdings" panose="05000000000000000000" pitchFamily="2" charset="2"/>
              <a:buNone/>
            </a:pPr>
            <a:r>
              <a:rPr lang="en-US" altLang="en-US" sz="2400"/>
              <a:t>   </a:t>
            </a:r>
            <a:r>
              <a:rPr lang="en-US" altLang="en-US" sz="2000"/>
              <a:t>- Rule Number</a:t>
            </a:r>
          </a:p>
          <a:p>
            <a:pPr eaLnBrk="1" hangingPunct="1">
              <a:buFont typeface="Wingdings" panose="05000000000000000000" pitchFamily="2" charset="2"/>
              <a:buNone/>
            </a:pPr>
            <a:r>
              <a:rPr lang="en-US" altLang="en-US" sz="2000"/>
              <a:t>   - Protocol</a:t>
            </a:r>
          </a:p>
          <a:p>
            <a:pPr eaLnBrk="1" hangingPunct="1">
              <a:buFont typeface="Wingdings" panose="05000000000000000000" pitchFamily="2" charset="2"/>
              <a:buNone/>
            </a:pPr>
            <a:r>
              <a:rPr lang="en-US" altLang="en-US" sz="2000"/>
              <a:t>   - Source IP</a:t>
            </a:r>
          </a:p>
          <a:p>
            <a:pPr eaLnBrk="1" hangingPunct="1">
              <a:buFont typeface="Wingdings" panose="05000000000000000000" pitchFamily="2" charset="2"/>
              <a:buNone/>
            </a:pPr>
            <a:r>
              <a:rPr lang="en-US" altLang="en-US" sz="2000"/>
              <a:t>   - Source Port</a:t>
            </a:r>
          </a:p>
          <a:p>
            <a:pPr eaLnBrk="1" hangingPunct="1">
              <a:buFont typeface="Wingdings" panose="05000000000000000000" pitchFamily="2" charset="2"/>
              <a:buNone/>
            </a:pPr>
            <a:r>
              <a:rPr lang="en-US" altLang="en-US" sz="2000"/>
              <a:t>   - Transport Protocol (TCP or UDP)</a:t>
            </a:r>
          </a:p>
          <a:p>
            <a:pPr eaLnBrk="1" hangingPunct="1">
              <a:buFont typeface="Wingdings" panose="05000000000000000000" pitchFamily="2" charset="2"/>
              <a:buNone/>
            </a:pPr>
            <a:r>
              <a:rPr lang="en-US" altLang="en-US" sz="2000"/>
              <a:t>   - Destination IP</a:t>
            </a:r>
          </a:p>
          <a:p>
            <a:pPr eaLnBrk="1" hangingPunct="1">
              <a:buFont typeface="Wingdings" panose="05000000000000000000" pitchFamily="2" charset="2"/>
              <a:buNone/>
            </a:pPr>
            <a:r>
              <a:rPr lang="en-US" altLang="en-US" sz="2000"/>
              <a:t>   - Destination Port</a:t>
            </a:r>
          </a:p>
          <a:p>
            <a:pPr eaLnBrk="1" hangingPunct="1">
              <a:buFont typeface="Wingdings" panose="05000000000000000000" pitchFamily="2" charset="2"/>
              <a:buNone/>
            </a:pPr>
            <a:r>
              <a:rPr lang="en-US" altLang="en-US" sz="2000"/>
              <a:t>   - Service</a:t>
            </a:r>
          </a:p>
          <a:p>
            <a:pPr eaLnBrk="1" hangingPunct="1">
              <a:buFont typeface="Wingdings" panose="05000000000000000000" pitchFamily="2" charset="2"/>
              <a:buNone/>
            </a:pPr>
            <a:r>
              <a:rPr lang="en-US" altLang="en-US" sz="2000"/>
              <a:t>   - Action</a:t>
            </a:r>
          </a:p>
          <a:p>
            <a:pPr eaLnBrk="1" hangingPunct="1">
              <a:buFont typeface="Wingdings" panose="05000000000000000000" pitchFamily="2" charset="2"/>
              <a:buNone/>
            </a:pPr>
            <a:r>
              <a:rPr lang="en-US" altLang="en-US" sz="2000"/>
              <a:t>   - Track</a:t>
            </a:r>
          </a:p>
          <a:p>
            <a:pPr eaLnBrk="1" hangingPunct="1">
              <a:buFont typeface="Wingdings" panose="05000000000000000000" pitchFamily="2" charset="2"/>
              <a:buNone/>
            </a:pPr>
            <a:r>
              <a:rPr lang="en-US" altLang="en-US" sz="2000"/>
              <a:t>   - Time</a:t>
            </a:r>
          </a:p>
          <a:p>
            <a:pPr eaLnBrk="1" hangingPunct="1">
              <a:buFont typeface="Wingdings" panose="05000000000000000000" pitchFamily="2" charset="2"/>
              <a:buNone/>
            </a:pPr>
            <a:r>
              <a:rPr lang="en-US" altLang="en-US" sz="2000"/>
              <a:t>   - Comments</a:t>
            </a:r>
          </a:p>
          <a:p>
            <a:pPr eaLnBrk="1" hangingPunct="1">
              <a:buFont typeface="Wingdings" panose="05000000000000000000" pitchFamily="2" charset="2"/>
              <a:buNone/>
            </a:pPr>
            <a:r>
              <a:rPr lang="en-US" altLang="en-US" sz="2400"/>
              <a:t>   </a:t>
            </a:r>
            <a:endParaRPr lang="en-US"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a:extLst>
              <a:ext uri="{FF2B5EF4-FFF2-40B4-BE49-F238E27FC236}">
                <a16:creationId xmlns:a16="http://schemas.microsoft.com/office/drawing/2014/main" id="{3237992C-D264-4A6D-8F06-054CD148B8F1}"/>
              </a:ext>
            </a:extLst>
          </p:cNvPr>
          <p:cNvSpPr>
            <a:spLocks noGrp="1" noChangeArrowheads="1"/>
          </p:cNvSpPr>
          <p:nvPr>
            <p:ph idx="1"/>
          </p:nvPr>
        </p:nvSpPr>
        <p:spPr>
          <a:xfrm>
            <a:off x="180975" y="914400"/>
            <a:ext cx="8382000" cy="762000"/>
          </a:xfrm>
        </p:spPr>
        <p:txBody>
          <a:bodyPr/>
          <a:lstStyle/>
          <a:p>
            <a:pPr eaLnBrk="1" hangingPunct="1">
              <a:buFont typeface="Wingdings" panose="05000000000000000000" pitchFamily="2" charset="2"/>
              <a:buNone/>
            </a:pPr>
            <a:r>
              <a:rPr lang="en-US" altLang="en-US" sz="4000"/>
              <a:t>Sample Rule Base</a:t>
            </a:r>
          </a:p>
        </p:txBody>
      </p:sp>
      <p:pic>
        <p:nvPicPr>
          <p:cNvPr id="35843" name="Picture 3" descr="img026.jpg">
            <a:extLst>
              <a:ext uri="{FF2B5EF4-FFF2-40B4-BE49-F238E27FC236}">
                <a16:creationId xmlns:a16="http://schemas.microsoft.com/office/drawing/2014/main" id="{8D6C4822-1813-4E82-B4D9-5072D251664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981200"/>
            <a:ext cx="88392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4" name="TextBox 4">
            <a:extLst>
              <a:ext uri="{FF2B5EF4-FFF2-40B4-BE49-F238E27FC236}">
                <a16:creationId xmlns:a16="http://schemas.microsoft.com/office/drawing/2014/main" id="{9F9C8B63-05C5-436C-8A4D-2B1A6D4CE3E0}"/>
              </a:ext>
            </a:extLst>
          </p:cNvPr>
          <p:cNvSpPr txBox="1">
            <a:spLocks noChangeArrowheads="1"/>
          </p:cNvSpPr>
          <p:nvPr/>
        </p:nvSpPr>
        <p:spPr bwMode="auto">
          <a:xfrm>
            <a:off x="152400" y="4191000"/>
            <a:ext cx="89916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400"/>
              <a:t>Rule 1  is intended to allow outbound Web traffic (using protocol HTTP on port 80) to Pass through the filtering device at any time. Traffic is not logged.</a:t>
            </a:r>
          </a:p>
          <a:p>
            <a:endParaRPr lang="en-US" altLang="en-US" sz="2400"/>
          </a:p>
          <a:p>
            <a:r>
              <a:rPr lang="en-US" altLang="en-US" sz="2400"/>
              <a:t>Rule 2  is intended to block any HTTP packets that come from IP address 206.23.19.40 and records this information in a log file.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8C0247DC-AC53-4A54-9E35-B099B2A6C11E}"/>
              </a:ext>
            </a:extLst>
          </p:cNvPr>
          <p:cNvSpPr>
            <a:spLocks noGrp="1"/>
          </p:cNvSpPr>
          <p:nvPr>
            <p:ph type="title"/>
          </p:nvPr>
        </p:nvSpPr>
        <p:spPr>
          <a:xfrm>
            <a:off x="495300" y="381000"/>
            <a:ext cx="8305800" cy="792163"/>
          </a:xfrm>
        </p:spPr>
        <p:txBody>
          <a:bodyPr/>
          <a:lstStyle/>
          <a:p>
            <a:pPr eaLnBrk="1" hangingPunct="1"/>
            <a:r>
              <a:rPr lang="en-US" altLang="en-US" sz="3600"/>
              <a:t>Network Security Devices </a:t>
            </a:r>
          </a:p>
        </p:txBody>
      </p:sp>
      <p:sp>
        <p:nvSpPr>
          <p:cNvPr id="36867" name="Content Placeholder 2">
            <a:extLst>
              <a:ext uri="{FF2B5EF4-FFF2-40B4-BE49-F238E27FC236}">
                <a16:creationId xmlns:a16="http://schemas.microsoft.com/office/drawing/2014/main" id="{E7F28EAD-2202-482D-903B-5E77FACF7099}"/>
              </a:ext>
            </a:extLst>
          </p:cNvPr>
          <p:cNvSpPr>
            <a:spLocks noGrp="1"/>
          </p:cNvSpPr>
          <p:nvPr>
            <p:ph idx="1"/>
          </p:nvPr>
        </p:nvSpPr>
        <p:spPr>
          <a:xfrm>
            <a:off x="457200" y="1295400"/>
            <a:ext cx="8229600" cy="5029200"/>
          </a:xfrm>
        </p:spPr>
        <p:txBody>
          <a:bodyPr/>
          <a:lstStyle/>
          <a:p>
            <a:pPr eaLnBrk="1" hangingPunct="1">
              <a:buFont typeface="Wingdings" panose="05000000000000000000" pitchFamily="2" charset="2"/>
              <a:buNone/>
            </a:pPr>
            <a:r>
              <a:rPr lang="en-US" altLang="en-US" sz="2800" b="1"/>
              <a:t>Firewalls</a:t>
            </a:r>
          </a:p>
          <a:p>
            <a:pPr eaLnBrk="1" hangingPunct="1">
              <a:buFontTx/>
              <a:buChar char="-"/>
            </a:pPr>
            <a:r>
              <a:rPr lang="en-US" altLang="en-US" sz="2400"/>
              <a:t>A firewall is typically used to filter packets</a:t>
            </a:r>
          </a:p>
          <a:p>
            <a:pPr eaLnBrk="1" hangingPunct="1">
              <a:buFontTx/>
              <a:buChar char="-"/>
            </a:pPr>
            <a:r>
              <a:rPr lang="en-US" altLang="en-US" sz="2400"/>
              <a:t>Prevents malicious packets from entering the network</a:t>
            </a:r>
          </a:p>
          <a:p>
            <a:pPr eaLnBrk="1" hangingPunct="1">
              <a:buFontTx/>
              <a:buChar char="-"/>
            </a:pPr>
            <a:r>
              <a:rPr lang="en-US" altLang="en-US" sz="2400"/>
              <a:t>Firewalls are located outside the network security perimeter. (first line of defense)</a:t>
            </a:r>
          </a:p>
          <a:p>
            <a:pPr eaLnBrk="1" hangingPunct="1">
              <a:buFont typeface="Wingdings" panose="05000000000000000000" pitchFamily="2" charset="2"/>
              <a:buNone/>
            </a:pPr>
            <a:endParaRPr lang="en-US" altLang="en-US" sz="2400"/>
          </a:p>
          <a:p>
            <a:pPr eaLnBrk="1" hangingPunct="1">
              <a:buFontTx/>
              <a:buChar char="-"/>
            </a:pPr>
            <a:endParaRPr lang="en-US" altLang="en-US" sz="2400"/>
          </a:p>
          <a:p>
            <a:pPr eaLnBrk="1" hangingPunct="1">
              <a:buFontTx/>
              <a:buChar char="-"/>
            </a:pPr>
            <a:endParaRPr lang="en-US" altLang="en-US" sz="2400"/>
          </a:p>
          <a:p>
            <a:pPr eaLnBrk="1" hangingPunct="1">
              <a:buFont typeface="Wingdings" panose="05000000000000000000" pitchFamily="2" charset="2"/>
              <a:buNone/>
            </a:pPr>
            <a:r>
              <a:rPr lang="en-US" altLang="en-US" sz="2400"/>
              <a:t>  </a:t>
            </a:r>
          </a:p>
        </p:txBody>
      </p:sp>
      <p:pic>
        <p:nvPicPr>
          <p:cNvPr id="36868" name="Picture 3" descr="img030.jpg">
            <a:extLst>
              <a:ext uri="{FF2B5EF4-FFF2-40B4-BE49-F238E27FC236}">
                <a16:creationId xmlns:a16="http://schemas.microsoft.com/office/drawing/2014/main" id="{C2B56B7F-05A6-43B9-8A0D-54E6D9C4C97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505200"/>
            <a:ext cx="80772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ntent Placeholder 2">
            <a:extLst>
              <a:ext uri="{FF2B5EF4-FFF2-40B4-BE49-F238E27FC236}">
                <a16:creationId xmlns:a16="http://schemas.microsoft.com/office/drawing/2014/main" id="{259D39DD-0AE1-4794-8680-410BBC3021C7}"/>
              </a:ext>
            </a:extLst>
          </p:cNvPr>
          <p:cNvSpPr>
            <a:spLocks noGrp="1"/>
          </p:cNvSpPr>
          <p:nvPr>
            <p:ph idx="1"/>
          </p:nvPr>
        </p:nvSpPr>
        <p:spPr>
          <a:xfrm>
            <a:off x="457200" y="838200"/>
            <a:ext cx="8229600" cy="5486400"/>
          </a:xfrm>
        </p:spPr>
        <p:txBody>
          <a:bodyPr>
            <a:normAutofit fontScale="85000" lnSpcReduction="20000"/>
          </a:bodyPr>
          <a:lstStyle/>
          <a:p>
            <a:pPr eaLnBrk="1" hangingPunct="1">
              <a:buFont typeface="Wingdings" panose="05000000000000000000" pitchFamily="2" charset="2"/>
              <a:buNone/>
            </a:pPr>
            <a:r>
              <a:rPr lang="en-US" altLang="en-US" sz="2800" b="1"/>
              <a:t>Firewall (continue)</a:t>
            </a:r>
          </a:p>
          <a:p>
            <a:pPr eaLnBrk="1" hangingPunct="1">
              <a:buFontTx/>
              <a:buChar char="-"/>
            </a:pPr>
            <a:r>
              <a:rPr lang="en-US" altLang="en-US" sz="2400" b="1"/>
              <a:t>Hardware firewalls </a:t>
            </a:r>
            <a:r>
              <a:rPr lang="en-US" altLang="en-US" sz="2400"/>
              <a:t>are separate devices that runs their own operating system. </a:t>
            </a:r>
          </a:p>
          <a:p>
            <a:pPr eaLnBrk="1" hangingPunct="1">
              <a:buFontTx/>
              <a:buChar char="-"/>
            </a:pPr>
            <a:r>
              <a:rPr lang="en-US" altLang="en-US" sz="2400"/>
              <a:t>Hardware firewalls are designed to handle large number of packets.  </a:t>
            </a:r>
          </a:p>
          <a:p>
            <a:pPr eaLnBrk="1" hangingPunct="1">
              <a:buFontTx/>
              <a:buChar char="-"/>
            </a:pPr>
            <a:r>
              <a:rPr lang="en-US" altLang="en-US" sz="2400"/>
              <a:t>Hardware firewalls are very expensive.</a:t>
            </a:r>
          </a:p>
          <a:p>
            <a:pPr eaLnBrk="1" hangingPunct="1">
              <a:buFontTx/>
              <a:buChar char="-"/>
            </a:pPr>
            <a:r>
              <a:rPr lang="en-US" altLang="en-US" sz="2400"/>
              <a:t>Firewall filter packets in one of two ways :</a:t>
            </a:r>
          </a:p>
          <a:p>
            <a:pPr eaLnBrk="1" hangingPunct="1">
              <a:buFont typeface="Wingdings" panose="05000000000000000000" pitchFamily="2" charset="2"/>
              <a:buNone/>
            </a:pPr>
            <a:r>
              <a:rPr lang="en-US" altLang="en-US" sz="2400"/>
              <a:t>    1.  </a:t>
            </a:r>
            <a:r>
              <a:rPr lang="en-US" altLang="en-US" sz="2400" b="1"/>
              <a:t>Stateless packet filtering </a:t>
            </a:r>
            <a:r>
              <a:rPr lang="en-US" altLang="en-US" sz="2400"/>
              <a:t>: permits or deny packets based strictly on the rule base </a:t>
            </a:r>
          </a:p>
          <a:p>
            <a:pPr eaLnBrk="1" hangingPunct="1">
              <a:buFont typeface="Wingdings" panose="05000000000000000000" pitchFamily="2" charset="2"/>
              <a:buNone/>
            </a:pPr>
            <a:r>
              <a:rPr lang="en-US" altLang="en-US" sz="2400"/>
              <a:t>    2.  </a:t>
            </a:r>
            <a:r>
              <a:rPr lang="en-US" altLang="en-US" sz="2400" b="1"/>
              <a:t>Stateful packet filtering </a:t>
            </a:r>
            <a:r>
              <a:rPr lang="en-US" altLang="en-US" sz="2400"/>
              <a:t>: records the state of connection between an internal computer and an external server and makes decision based on the connection and the rule base</a:t>
            </a:r>
          </a:p>
          <a:p>
            <a:pPr eaLnBrk="1" hangingPunct="1">
              <a:buFont typeface="Wingdings" panose="05000000000000000000" pitchFamily="2" charset="2"/>
              <a:buNone/>
            </a:pPr>
            <a:endParaRPr lang="en-US" altLang="en-US" sz="2400"/>
          </a:p>
          <a:p>
            <a:pPr eaLnBrk="1" hangingPunct="1">
              <a:buFontTx/>
              <a:buChar char="-"/>
            </a:pPr>
            <a:endParaRPr lang="en-US" altLang="en-US" sz="2400"/>
          </a:p>
          <a:p>
            <a:pPr eaLnBrk="1" hangingPunct="1">
              <a:buFontTx/>
              <a:buChar char="-"/>
            </a:pPr>
            <a:endParaRPr lang="en-US" altLang="en-US" sz="2400"/>
          </a:p>
          <a:p>
            <a:pPr eaLnBrk="1" hangingPunct="1">
              <a:buFont typeface="Wingdings" panose="05000000000000000000" pitchFamily="2" charset="2"/>
              <a:buNone/>
            </a:pPr>
            <a:r>
              <a:rPr lang="en-US" altLang="en-US" sz="2400"/>
              <a:t>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ntent Placeholder 2">
            <a:extLst>
              <a:ext uri="{FF2B5EF4-FFF2-40B4-BE49-F238E27FC236}">
                <a16:creationId xmlns:a16="http://schemas.microsoft.com/office/drawing/2014/main" id="{408FBD39-CAC4-4EA7-943E-8F1C17C4783B}"/>
              </a:ext>
            </a:extLst>
          </p:cNvPr>
          <p:cNvSpPr>
            <a:spLocks noGrp="1"/>
          </p:cNvSpPr>
          <p:nvPr>
            <p:ph idx="1"/>
          </p:nvPr>
        </p:nvSpPr>
        <p:spPr>
          <a:xfrm>
            <a:off x="457200" y="1295400"/>
            <a:ext cx="8229600" cy="5029200"/>
          </a:xfrm>
        </p:spPr>
        <p:txBody>
          <a:bodyPr/>
          <a:lstStyle/>
          <a:p>
            <a:pPr eaLnBrk="1" hangingPunct="1">
              <a:buFont typeface="Wingdings" panose="05000000000000000000" pitchFamily="2" charset="2"/>
              <a:buNone/>
            </a:pPr>
            <a:endParaRPr lang="en-US" altLang="en-US" sz="2400"/>
          </a:p>
          <a:p>
            <a:pPr eaLnBrk="1" hangingPunct="1">
              <a:buFontTx/>
              <a:buChar char="-"/>
            </a:pPr>
            <a:endParaRPr lang="en-US" altLang="en-US" sz="2400"/>
          </a:p>
          <a:p>
            <a:pPr eaLnBrk="1" hangingPunct="1">
              <a:buFontTx/>
              <a:buChar char="-"/>
            </a:pPr>
            <a:endParaRPr lang="en-US" altLang="en-US" sz="2400"/>
          </a:p>
          <a:p>
            <a:pPr eaLnBrk="1" hangingPunct="1">
              <a:buFont typeface="Wingdings" panose="05000000000000000000" pitchFamily="2" charset="2"/>
              <a:buNone/>
            </a:pPr>
            <a:r>
              <a:rPr lang="en-US" altLang="en-US" sz="2400"/>
              <a:t>  </a:t>
            </a:r>
          </a:p>
        </p:txBody>
      </p:sp>
      <p:pic>
        <p:nvPicPr>
          <p:cNvPr id="38915" name="Picture 3" descr="img032.jpg">
            <a:extLst>
              <a:ext uri="{FF2B5EF4-FFF2-40B4-BE49-F238E27FC236}">
                <a16:creationId xmlns:a16="http://schemas.microsoft.com/office/drawing/2014/main" id="{42376142-8F54-4DC4-B09A-AAE6DBBEFD1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905000"/>
            <a:ext cx="86106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6" name="TextBox 4">
            <a:extLst>
              <a:ext uri="{FF2B5EF4-FFF2-40B4-BE49-F238E27FC236}">
                <a16:creationId xmlns:a16="http://schemas.microsoft.com/office/drawing/2014/main" id="{59382587-627D-46DB-9B60-003909A8321F}"/>
              </a:ext>
            </a:extLst>
          </p:cNvPr>
          <p:cNvSpPr txBox="1">
            <a:spLocks noChangeArrowheads="1"/>
          </p:cNvSpPr>
          <p:nvPr/>
        </p:nvSpPr>
        <p:spPr bwMode="auto">
          <a:xfrm>
            <a:off x="414338" y="493713"/>
            <a:ext cx="7391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3200"/>
              <a:t>Stateless packet filtering</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ntent Placeholder 2">
            <a:extLst>
              <a:ext uri="{FF2B5EF4-FFF2-40B4-BE49-F238E27FC236}">
                <a16:creationId xmlns:a16="http://schemas.microsoft.com/office/drawing/2014/main" id="{7F7E8578-75D1-4A69-978C-C6821F9E2631}"/>
              </a:ext>
            </a:extLst>
          </p:cNvPr>
          <p:cNvSpPr>
            <a:spLocks noGrp="1"/>
          </p:cNvSpPr>
          <p:nvPr>
            <p:ph idx="1"/>
          </p:nvPr>
        </p:nvSpPr>
        <p:spPr>
          <a:xfrm>
            <a:off x="457200" y="1295400"/>
            <a:ext cx="8229600" cy="5029200"/>
          </a:xfrm>
        </p:spPr>
        <p:txBody>
          <a:bodyPr/>
          <a:lstStyle/>
          <a:p>
            <a:pPr eaLnBrk="1" hangingPunct="1">
              <a:buFont typeface="Wingdings" panose="05000000000000000000" pitchFamily="2" charset="2"/>
              <a:buNone/>
            </a:pPr>
            <a:endParaRPr lang="en-US" altLang="en-US" sz="2400"/>
          </a:p>
          <a:p>
            <a:pPr eaLnBrk="1" hangingPunct="1">
              <a:buFontTx/>
              <a:buChar char="-"/>
            </a:pPr>
            <a:endParaRPr lang="en-US" altLang="en-US" sz="2400"/>
          </a:p>
          <a:p>
            <a:pPr eaLnBrk="1" hangingPunct="1">
              <a:buFontTx/>
              <a:buChar char="-"/>
            </a:pPr>
            <a:endParaRPr lang="en-US" altLang="en-US" sz="2400"/>
          </a:p>
          <a:p>
            <a:pPr eaLnBrk="1" hangingPunct="1">
              <a:buFont typeface="Wingdings" panose="05000000000000000000" pitchFamily="2" charset="2"/>
              <a:buNone/>
            </a:pPr>
            <a:r>
              <a:rPr lang="en-US" altLang="en-US" sz="2400"/>
              <a:t>  </a:t>
            </a:r>
          </a:p>
        </p:txBody>
      </p:sp>
      <p:sp>
        <p:nvSpPr>
          <p:cNvPr id="39939" name="TextBox 4">
            <a:extLst>
              <a:ext uri="{FF2B5EF4-FFF2-40B4-BE49-F238E27FC236}">
                <a16:creationId xmlns:a16="http://schemas.microsoft.com/office/drawing/2014/main" id="{40D25A50-3815-4C9C-8195-3AC4049C19CC}"/>
              </a:ext>
            </a:extLst>
          </p:cNvPr>
          <p:cNvSpPr txBox="1">
            <a:spLocks noChangeArrowheads="1"/>
          </p:cNvSpPr>
          <p:nvPr/>
        </p:nvSpPr>
        <p:spPr bwMode="auto">
          <a:xfrm>
            <a:off x="530225" y="620713"/>
            <a:ext cx="73914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3200"/>
              <a:t>Stateful packet filtering</a:t>
            </a:r>
          </a:p>
        </p:txBody>
      </p:sp>
      <p:pic>
        <p:nvPicPr>
          <p:cNvPr id="39940" name="Picture 5" descr="img033.jpg">
            <a:extLst>
              <a:ext uri="{FF2B5EF4-FFF2-40B4-BE49-F238E27FC236}">
                <a16:creationId xmlns:a16="http://schemas.microsoft.com/office/drawing/2014/main" id="{40177134-1E0B-4258-A03E-E644338952B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600200"/>
            <a:ext cx="7696200" cy="464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AB06EADA-21D1-413F-8F53-701BCDD51EB9}"/>
              </a:ext>
            </a:extLst>
          </p:cNvPr>
          <p:cNvSpPr>
            <a:spLocks noGrp="1"/>
          </p:cNvSpPr>
          <p:nvPr>
            <p:ph type="title"/>
          </p:nvPr>
        </p:nvSpPr>
        <p:spPr>
          <a:xfrm>
            <a:off x="457200" y="704850"/>
            <a:ext cx="8229600" cy="666750"/>
          </a:xfrm>
        </p:spPr>
        <p:txBody>
          <a:bodyPr/>
          <a:lstStyle/>
          <a:p>
            <a:pPr eaLnBrk="1" hangingPunct="1"/>
            <a:r>
              <a:rPr lang="en-US" altLang="en-US" sz="3600"/>
              <a:t>Firewall (continue) </a:t>
            </a:r>
          </a:p>
        </p:txBody>
      </p:sp>
      <p:sp>
        <p:nvSpPr>
          <p:cNvPr id="40963" name="Content Placeholder 2">
            <a:extLst>
              <a:ext uri="{FF2B5EF4-FFF2-40B4-BE49-F238E27FC236}">
                <a16:creationId xmlns:a16="http://schemas.microsoft.com/office/drawing/2014/main" id="{2054833D-19FC-4949-A01D-D11AEE22CAD5}"/>
              </a:ext>
            </a:extLst>
          </p:cNvPr>
          <p:cNvSpPr>
            <a:spLocks noGrp="1"/>
          </p:cNvSpPr>
          <p:nvPr>
            <p:ph idx="1"/>
          </p:nvPr>
        </p:nvSpPr>
        <p:spPr>
          <a:xfrm>
            <a:off x="457200" y="1600200"/>
            <a:ext cx="8229600" cy="5029200"/>
          </a:xfrm>
        </p:spPr>
        <p:txBody>
          <a:bodyPr/>
          <a:lstStyle/>
          <a:p>
            <a:pPr eaLnBrk="1" hangingPunct="1">
              <a:buFont typeface="Wingdings" panose="05000000000000000000" pitchFamily="2" charset="2"/>
              <a:buNone/>
            </a:pPr>
            <a:r>
              <a:rPr lang="en-US" altLang="en-US" sz="2200"/>
              <a:t>Most firewalls today come with :</a:t>
            </a:r>
          </a:p>
          <a:p>
            <a:pPr eaLnBrk="1" hangingPunct="1"/>
            <a:r>
              <a:rPr lang="en-US" altLang="en-US" sz="2200"/>
              <a:t>Built in virus scanning and</a:t>
            </a:r>
          </a:p>
          <a:p>
            <a:pPr eaLnBrk="1" hangingPunct="1"/>
            <a:r>
              <a:rPr lang="en-US" altLang="en-US" sz="2200"/>
              <a:t>Content filtering (with subscription service)</a:t>
            </a:r>
          </a:p>
          <a:p>
            <a:pPr eaLnBrk="1" hangingPunct="1"/>
            <a:endParaRPr lang="en-US" altLang="en-US" sz="2200"/>
          </a:p>
          <a:p>
            <a:pPr eaLnBrk="1" hangingPunct="1">
              <a:buFont typeface="Wingdings" panose="05000000000000000000" pitchFamily="2" charset="2"/>
              <a:buNone/>
            </a:pPr>
            <a:r>
              <a:rPr lang="en-US" altLang="en-US" sz="2200"/>
              <a:t>New type of firewall known as </a:t>
            </a:r>
            <a:r>
              <a:rPr lang="en-US" altLang="en-US" sz="2200" b="1"/>
              <a:t>Application Layer </a:t>
            </a:r>
            <a:r>
              <a:rPr lang="en-US" altLang="en-US" sz="2200"/>
              <a:t>Firewall is gaining popularity. </a:t>
            </a:r>
          </a:p>
          <a:p>
            <a:pPr eaLnBrk="1" hangingPunct="1">
              <a:buFont typeface="Wingdings" panose="05000000000000000000" pitchFamily="2" charset="2"/>
              <a:buNone/>
            </a:pPr>
            <a:endParaRPr lang="en-US" altLang="en-US" sz="2200"/>
          </a:p>
          <a:p>
            <a:pPr eaLnBrk="1" hangingPunct="1">
              <a:buFont typeface="Wingdings" panose="05000000000000000000" pitchFamily="2" charset="2"/>
              <a:buNone/>
            </a:pPr>
            <a:r>
              <a:rPr lang="en-US" altLang="en-US" sz="2200"/>
              <a:t>Application layer firewall reassembles and analyzes packet streams instead of individual packets.</a:t>
            </a:r>
          </a:p>
          <a:p>
            <a:pPr eaLnBrk="1" hangingPunct="1">
              <a:buFont typeface="Wingdings" panose="05000000000000000000" pitchFamily="2" charset="2"/>
              <a:buNone/>
            </a:pPr>
            <a:endParaRPr lang="en-US" altLang="en-US" sz="2200"/>
          </a:p>
          <a:p>
            <a:pPr eaLnBrk="1" hangingPunct="1">
              <a:buFont typeface="Wingdings" panose="05000000000000000000" pitchFamily="2" charset="2"/>
              <a:buNone/>
            </a:pPr>
            <a:r>
              <a:rPr lang="en-US" altLang="en-US" sz="2200"/>
              <a:t>Application layer firewall can search viruses and worms signatures deeper inside the packets.</a:t>
            </a:r>
          </a:p>
          <a:p>
            <a:pPr eaLnBrk="1" hangingPunct="1">
              <a:buFont typeface="Wingdings" panose="05000000000000000000" pitchFamily="2" charset="2"/>
              <a:buNone/>
            </a:pPr>
            <a:endParaRPr lang="en-US" altLang="en-US" sz="2800"/>
          </a:p>
          <a:p>
            <a:pPr eaLnBrk="1" hangingPunct="1">
              <a:buFont typeface="Wingdings" panose="05000000000000000000" pitchFamily="2" charset="2"/>
              <a:buNone/>
            </a:pPr>
            <a:endParaRPr lang="en-US" altLang="en-US" sz="2800"/>
          </a:p>
          <a:p>
            <a:pPr eaLnBrk="1" hangingPunct="1">
              <a:buFont typeface="Wingdings" panose="05000000000000000000" pitchFamily="2" charset="2"/>
              <a:buNone/>
            </a:pPr>
            <a:endParaRPr lang="en-US"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6A63DAD9-ABA5-4B86-84DB-E9AB760BF66B}"/>
              </a:ext>
            </a:extLst>
          </p:cNvPr>
          <p:cNvSpPr>
            <a:spLocks noGrp="1"/>
          </p:cNvSpPr>
          <p:nvPr>
            <p:ph type="title"/>
          </p:nvPr>
        </p:nvSpPr>
        <p:spPr>
          <a:xfrm>
            <a:off x="457200" y="704850"/>
            <a:ext cx="8229600" cy="742950"/>
          </a:xfrm>
        </p:spPr>
        <p:txBody>
          <a:bodyPr/>
          <a:lstStyle/>
          <a:p>
            <a:pPr eaLnBrk="1" hangingPunct="1"/>
            <a:r>
              <a:rPr lang="en-US" altLang="en-US" sz="3600"/>
              <a:t>Firewall (continue) </a:t>
            </a:r>
          </a:p>
        </p:txBody>
      </p:sp>
      <p:sp>
        <p:nvSpPr>
          <p:cNvPr id="41987" name="Content Placeholder 2">
            <a:extLst>
              <a:ext uri="{FF2B5EF4-FFF2-40B4-BE49-F238E27FC236}">
                <a16:creationId xmlns:a16="http://schemas.microsoft.com/office/drawing/2014/main" id="{98D643C1-CD35-4B4B-82FA-D3B2DF7D7CC4}"/>
              </a:ext>
            </a:extLst>
          </p:cNvPr>
          <p:cNvSpPr>
            <a:spLocks noGrp="1"/>
          </p:cNvSpPr>
          <p:nvPr>
            <p:ph idx="1"/>
          </p:nvPr>
        </p:nvSpPr>
        <p:spPr>
          <a:xfrm>
            <a:off x="457200" y="1600200"/>
            <a:ext cx="8229600" cy="5029200"/>
          </a:xfrm>
        </p:spPr>
        <p:txBody>
          <a:bodyPr/>
          <a:lstStyle/>
          <a:p>
            <a:pPr marL="0" indent="0" eaLnBrk="1" hangingPunct="1">
              <a:buFont typeface="Wingdings" panose="05000000000000000000" pitchFamily="2" charset="2"/>
              <a:buNone/>
            </a:pPr>
            <a:r>
              <a:rPr lang="en-US" altLang="en-US" sz="2800"/>
              <a:t>Firewalls are critical tool for network security but do not stop all type of attacks.</a:t>
            </a:r>
          </a:p>
          <a:p>
            <a:pPr marL="0" indent="0" eaLnBrk="1" hangingPunct="1">
              <a:buFont typeface="Wingdings" panose="05000000000000000000" pitchFamily="2" charset="2"/>
              <a:buNone/>
            </a:pPr>
            <a:endParaRPr lang="en-US" altLang="en-US" sz="1400"/>
          </a:p>
          <a:p>
            <a:pPr marL="0" indent="0" eaLnBrk="1" hangingPunct="1">
              <a:buFont typeface="Wingdings" panose="05000000000000000000" pitchFamily="2" charset="2"/>
              <a:buNone/>
            </a:pPr>
            <a:r>
              <a:rPr lang="en-US" altLang="en-US" sz="2800"/>
              <a:t>Firewalls must be used with other tools such as antivirus software.</a:t>
            </a:r>
          </a:p>
          <a:p>
            <a:pPr marL="0" indent="0" eaLnBrk="1" hangingPunct="1">
              <a:buFont typeface="Wingdings" panose="05000000000000000000" pitchFamily="2" charset="2"/>
              <a:buNone/>
            </a:pPr>
            <a:endParaRPr lang="en-US" altLang="en-US" sz="1400"/>
          </a:p>
          <a:p>
            <a:pPr marL="0" indent="0" eaLnBrk="1" hangingPunct="1">
              <a:buFont typeface="Wingdings" panose="05000000000000000000" pitchFamily="2" charset="2"/>
              <a:buNone/>
            </a:pPr>
            <a:r>
              <a:rPr lang="en-US" altLang="en-US" sz="2800"/>
              <a:t>A firewall is as strong as its rule base.</a:t>
            </a:r>
          </a:p>
          <a:p>
            <a:pPr marL="0" indent="0" eaLnBrk="1" hangingPunct="1">
              <a:buFont typeface="Wingdings" panose="05000000000000000000" pitchFamily="2" charset="2"/>
              <a:buNone/>
            </a:pPr>
            <a:endParaRPr lang="en-US" altLang="en-US" sz="1400"/>
          </a:p>
          <a:p>
            <a:pPr marL="0" indent="0" eaLnBrk="1" hangingPunct="1">
              <a:buFont typeface="Wingdings" panose="05000000000000000000" pitchFamily="2" charset="2"/>
              <a:buNone/>
            </a:pPr>
            <a:r>
              <a:rPr lang="en-US" altLang="en-US" sz="2800"/>
              <a:t>Firewall must be properly configured with the rules that support an organization’s security policy.</a:t>
            </a:r>
          </a:p>
          <a:p>
            <a:pPr marL="0" indent="0" eaLnBrk="1" hangingPunct="1">
              <a:buFont typeface="Wingdings" panose="05000000000000000000" pitchFamily="2" charset="2"/>
              <a:buNone/>
            </a:pPr>
            <a:endParaRPr lang="en-US" altLang="en-US" sz="2800"/>
          </a:p>
          <a:p>
            <a:pPr marL="0" indent="0" eaLnBrk="1" hangingPunct="1">
              <a:buFont typeface="Wingdings" panose="05000000000000000000" pitchFamily="2" charset="2"/>
              <a:buNone/>
            </a:pPr>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A009E310-C7C2-4F23-B466-4417C8ED3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7" name="Rectangle 136">
            <a:extLst>
              <a:ext uri="{FF2B5EF4-FFF2-40B4-BE49-F238E27FC236}">
                <a16:creationId xmlns:a16="http://schemas.microsoft.com/office/drawing/2014/main" id="{51A4F4A1-146B-4D29-852A-F609966797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9" name="Rectangle 138">
            <a:extLst>
              <a:ext uri="{FF2B5EF4-FFF2-40B4-BE49-F238E27FC236}">
                <a16:creationId xmlns:a16="http://schemas.microsoft.com/office/drawing/2014/main" id="{A4C31FF5-F97E-4082-BFC5-A880DB9F3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00862" y="457200"/>
            <a:ext cx="6400235" cy="5943603"/>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41" name="Rectangle 140">
            <a:extLst>
              <a:ext uri="{FF2B5EF4-FFF2-40B4-BE49-F238E27FC236}">
                <a16:creationId xmlns:a16="http://schemas.microsoft.com/office/drawing/2014/main" id="{6015B4CE-42DE-4E9B-B800-B5B8142E6F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29350" y="621793"/>
            <a:ext cx="6149085" cy="5614416"/>
          </a:xfrm>
          <a:prstGeom prst="rect">
            <a:avLst/>
          </a:prstGeom>
          <a:noFill/>
          <a:ln w="6350" cap="sq" cmpd="sng" algn="ctr">
            <a:solidFill>
              <a:schemeClr val="tx1">
                <a:lumMod val="75000"/>
                <a:lumOff val="25000"/>
              </a:schemeClr>
            </a:solidFill>
            <a:prstDash val="solid"/>
            <a:miter lim="800000"/>
          </a:ln>
          <a:effectLst/>
        </p:spPr>
      </p:sp>
      <p:sp>
        <p:nvSpPr>
          <p:cNvPr id="8194" name="Rectangle 2">
            <a:extLst>
              <a:ext uri="{FF2B5EF4-FFF2-40B4-BE49-F238E27FC236}">
                <a16:creationId xmlns:a16="http://schemas.microsoft.com/office/drawing/2014/main" id="{1058AC9E-E27C-4823-A6FD-E2AB8A59B36E}"/>
              </a:ext>
            </a:extLst>
          </p:cNvPr>
          <p:cNvSpPr>
            <a:spLocks noGrp="1" noChangeArrowheads="1"/>
          </p:cNvSpPr>
          <p:nvPr>
            <p:ph type="title"/>
          </p:nvPr>
        </p:nvSpPr>
        <p:spPr>
          <a:xfrm>
            <a:off x="2883462" y="881210"/>
            <a:ext cx="5563443" cy="1517035"/>
          </a:xfrm>
        </p:spPr>
        <p:txBody>
          <a:bodyPr>
            <a:normAutofit/>
          </a:bodyPr>
          <a:lstStyle/>
          <a:p>
            <a:pPr eaLnBrk="1" fontAlgn="auto" hangingPunct="1">
              <a:spcAft>
                <a:spcPts val="0"/>
              </a:spcAft>
              <a:defRPr/>
            </a:pPr>
            <a:r>
              <a:rPr lang="en-US">
                <a:solidFill>
                  <a:schemeClr val="tx1">
                    <a:lumMod val="75000"/>
                    <a:lumOff val="25000"/>
                  </a:schemeClr>
                </a:solidFill>
              </a:rPr>
              <a:t>Attackers Profiles  </a:t>
            </a:r>
          </a:p>
        </p:txBody>
      </p:sp>
      <p:sp>
        <p:nvSpPr>
          <p:cNvPr id="7171" name="Rectangle 3">
            <a:extLst>
              <a:ext uri="{FF2B5EF4-FFF2-40B4-BE49-F238E27FC236}">
                <a16:creationId xmlns:a16="http://schemas.microsoft.com/office/drawing/2014/main" id="{62F64C46-E373-4CD8-8CED-5C580482DC5A}"/>
              </a:ext>
            </a:extLst>
          </p:cNvPr>
          <p:cNvSpPr>
            <a:spLocks noGrp="1" noChangeArrowheads="1"/>
          </p:cNvSpPr>
          <p:nvPr>
            <p:ph idx="1"/>
          </p:nvPr>
        </p:nvSpPr>
        <p:spPr>
          <a:xfrm>
            <a:off x="2826676" y="2270216"/>
            <a:ext cx="5433827" cy="3131777"/>
          </a:xfrm>
        </p:spPr>
        <p:txBody>
          <a:bodyPr>
            <a:noAutofit/>
          </a:bodyPr>
          <a:lstStyle/>
          <a:p>
            <a:pPr marL="0" indent="0" eaLnBrk="1" hangingPunct="1">
              <a:lnSpc>
                <a:spcPct val="90000"/>
              </a:lnSpc>
              <a:buFontTx/>
              <a:buNone/>
            </a:pPr>
            <a:r>
              <a:rPr lang="en-US" altLang="en-US" sz="1400" b="1" dirty="0">
                <a:solidFill>
                  <a:schemeClr val="tx1">
                    <a:lumMod val="75000"/>
                    <a:lumOff val="25000"/>
                  </a:schemeClr>
                </a:solidFill>
              </a:rPr>
              <a:t>Hackers</a:t>
            </a:r>
          </a:p>
          <a:p>
            <a:pPr marL="0" indent="0" eaLnBrk="1" hangingPunct="1">
              <a:lnSpc>
                <a:spcPct val="90000"/>
              </a:lnSpc>
              <a:buFontTx/>
              <a:buNone/>
            </a:pPr>
            <a:endParaRPr lang="en-US" altLang="en-US" sz="1400" dirty="0">
              <a:solidFill>
                <a:schemeClr val="tx1">
                  <a:lumMod val="75000"/>
                  <a:lumOff val="25000"/>
                </a:schemeClr>
              </a:solidFill>
            </a:endParaRPr>
          </a:p>
          <a:p>
            <a:pPr marL="0" indent="0" eaLnBrk="1" hangingPunct="1">
              <a:lnSpc>
                <a:spcPct val="90000"/>
              </a:lnSpc>
              <a:buFontTx/>
              <a:buNone/>
            </a:pPr>
            <a:r>
              <a:rPr lang="en-US" altLang="en-US" sz="1400" dirty="0">
                <a:solidFill>
                  <a:schemeClr val="tx1">
                    <a:lumMod val="75000"/>
                    <a:lumOff val="25000"/>
                  </a:schemeClr>
                </a:solidFill>
              </a:rPr>
              <a:t>Generic definition :</a:t>
            </a:r>
          </a:p>
          <a:p>
            <a:pPr marL="0" indent="0" eaLnBrk="1" hangingPunct="1">
              <a:lnSpc>
                <a:spcPct val="90000"/>
              </a:lnSpc>
              <a:buFontTx/>
              <a:buNone/>
            </a:pPr>
            <a:r>
              <a:rPr lang="en-US" altLang="en-US" sz="1400" dirty="0">
                <a:solidFill>
                  <a:schemeClr val="tx1">
                    <a:lumMod val="75000"/>
                    <a:lumOff val="25000"/>
                  </a:schemeClr>
                </a:solidFill>
              </a:rPr>
              <a:t>“A person who illegally breaks into or attempts to break into a computer system” </a:t>
            </a:r>
          </a:p>
          <a:p>
            <a:pPr marL="0" indent="0" eaLnBrk="1" hangingPunct="1">
              <a:lnSpc>
                <a:spcPct val="90000"/>
              </a:lnSpc>
              <a:buFontTx/>
              <a:buNone/>
            </a:pPr>
            <a:r>
              <a:rPr lang="en-US" altLang="en-US" sz="1400" dirty="0">
                <a:solidFill>
                  <a:schemeClr val="tx1">
                    <a:lumMod val="75000"/>
                    <a:lumOff val="25000"/>
                  </a:schemeClr>
                </a:solidFill>
              </a:rPr>
              <a:t>[</a:t>
            </a:r>
            <a:r>
              <a:rPr lang="en-US" altLang="en-US" sz="1400" i="1" dirty="0">
                <a:solidFill>
                  <a:schemeClr val="tx1">
                    <a:lumMod val="75000"/>
                    <a:lumOff val="25000"/>
                  </a:schemeClr>
                </a:solidFill>
              </a:rPr>
              <a:t>synonymous with </a:t>
            </a:r>
            <a:r>
              <a:rPr lang="en-US" altLang="en-US" sz="1400" b="1" i="1" dirty="0">
                <a:solidFill>
                  <a:schemeClr val="tx1">
                    <a:lumMod val="75000"/>
                    <a:lumOff val="25000"/>
                  </a:schemeClr>
                </a:solidFill>
              </a:rPr>
              <a:t>an attacker</a:t>
            </a:r>
            <a:r>
              <a:rPr lang="en-US" altLang="en-US" sz="1400" dirty="0">
                <a:solidFill>
                  <a:schemeClr val="tx1">
                    <a:lumMod val="75000"/>
                    <a:lumOff val="25000"/>
                  </a:schemeClr>
                </a:solidFill>
              </a:rPr>
              <a:t>]</a:t>
            </a:r>
          </a:p>
          <a:p>
            <a:pPr marL="0" indent="0" eaLnBrk="1" hangingPunct="1">
              <a:lnSpc>
                <a:spcPct val="90000"/>
              </a:lnSpc>
              <a:buFontTx/>
              <a:buNone/>
            </a:pPr>
            <a:endParaRPr lang="en-US" altLang="en-US" sz="1400" dirty="0">
              <a:solidFill>
                <a:schemeClr val="tx1">
                  <a:lumMod val="75000"/>
                  <a:lumOff val="25000"/>
                </a:schemeClr>
              </a:solidFill>
            </a:endParaRPr>
          </a:p>
          <a:p>
            <a:pPr marL="0" indent="0" eaLnBrk="1" hangingPunct="1">
              <a:lnSpc>
                <a:spcPct val="90000"/>
              </a:lnSpc>
              <a:buFontTx/>
              <a:buNone/>
            </a:pPr>
            <a:r>
              <a:rPr lang="en-US" altLang="en-US" sz="1400" dirty="0">
                <a:solidFill>
                  <a:schemeClr val="tx1">
                    <a:lumMod val="75000"/>
                    <a:lumOff val="25000"/>
                  </a:schemeClr>
                </a:solidFill>
              </a:rPr>
              <a:t>Specific definition : </a:t>
            </a:r>
          </a:p>
          <a:p>
            <a:pPr marL="0" indent="0" eaLnBrk="1" hangingPunct="1">
              <a:lnSpc>
                <a:spcPct val="90000"/>
              </a:lnSpc>
              <a:buFontTx/>
              <a:buNone/>
            </a:pPr>
            <a:r>
              <a:rPr lang="en-US" altLang="en-US" sz="1400" dirty="0">
                <a:solidFill>
                  <a:schemeClr val="tx1">
                    <a:lumMod val="75000"/>
                    <a:lumOff val="25000"/>
                  </a:schemeClr>
                </a:solidFill>
              </a:rPr>
              <a:t>“A person who uses his or her advanced computer skills to attack computers, but not with a malicious intent. Instead, hackers use their skill to expose security flaws”</a:t>
            </a:r>
          </a:p>
          <a:p>
            <a:pPr marL="0" indent="0" eaLnBrk="1" hangingPunct="1">
              <a:lnSpc>
                <a:spcPct val="90000"/>
              </a:lnSpc>
              <a:buFontTx/>
              <a:buNone/>
            </a:pPr>
            <a:r>
              <a:rPr lang="en-US" altLang="en-US" sz="1400" dirty="0">
                <a:solidFill>
                  <a:schemeClr val="tx1">
                    <a:lumMod val="75000"/>
                    <a:lumOff val="25000"/>
                  </a:schemeClr>
                </a:solidFill>
              </a:rPr>
              <a:t>[</a:t>
            </a:r>
            <a:r>
              <a:rPr lang="en-US" altLang="en-US" sz="1400" i="1" dirty="0">
                <a:solidFill>
                  <a:schemeClr val="tx1">
                    <a:lumMod val="75000"/>
                    <a:lumOff val="25000"/>
                  </a:schemeClr>
                </a:solidFill>
              </a:rPr>
              <a:t>synonymous with an </a:t>
            </a:r>
            <a:r>
              <a:rPr lang="en-US" altLang="en-US" sz="1400" b="1" i="1" dirty="0">
                <a:solidFill>
                  <a:schemeClr val="tx1">
                    <a:lumMod val="75000"/>
                    <a:lumOff val="25000"/>
                  </a:schemeClr>
                </a:solidFill>
              </a:rPr>
              <a:t>ethical hacker</a:t>
            </a:r>
            <a:r>
              <a:rPr lang="en-US" altLang="en-US" sz="1400" dirty="0">
                <a:solidFill>
                  <a:schemeClr val="tx1">
                    <a:lumMod val="75000"/>
                    <a:lumOff val="25000"/>
                  </a:schemeClr>
                </a:solidFill>
              </a:rPr>
              <a:t>]</a:t>
            </a:r>
          </a:p>
          <a:p>
            <a:pPr marL="0" indent="0" eaLnBrk="1" hangingPunct="1">
              <a:lnSpc>
                <a:spcPct val="90000"/>
              </a:lnSpc>
              <a:buFontTx/>
              <a:buNone/>
            </a:pPr>
            <a:endParaRPr lang="en-US" altLang="en-US" sz="1400" dirty="0">
              <a:solidFill>
                <a:schemeClr val="tx1">
                  <a:lumMod val="75000"/>
                  <a:lumOff val="25000"/>
                </a:schemeClr>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32F73EB-B46F-4F77-B3DC-7C374906F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ADDB10B3-CF45-4294-8994-0E8AD1FC6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0902" y="1267730"/>
            <a:ext cx="7182197"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a:extLst>
              <a:ext uri="{FF2B5EF4-FFF2-40B4-BE49-F238E27FC236}">
                <a16:creationId xmlns:a16="http://schemas.microsoft.com/office/drawing/2014/main" id="{5145417F-1D1B-48A7-B4DA-BAD73B02C8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850" y="1411615"/>
            <a:ext cx="6972300" cy="4034770"/>
          </a:xfrm>
          <a:prstGeom prst="rect">
            <a:avLst/>
          </a:prstGeom>
          <a:noFill/>
          <a:ln w="6350" cap="sq" cmpd="sng" algn="ctr">
            <a:solidFill>
              <a:schemeClr val="tx1">
                <a:lumMod val="75000"/>
                <a:lumOff val="25000"/>
              </a:schemeClr>
            </a:solidFill>
            <a:prstDash val="solid"/>
            <a:miter lim="800000"/>
          </a:ln>
          <a:effectLst/>
        </p:spPr>
      </p:sp>
      <p:sp>
        <p:nvSpPr>
          <p:cNvPr id="13" name="Rectangle 12">
            <a:extLst>
              <a:ext uri="{FF2B5EF4-FFF2-40B4-BE49-F238E27FC236}">
                <a16:creationId xmlns:a16="http://schemas.microsoft.com/office/drawing/2014/main" id="{13CF9D9F-1672-4D0C-934E-CD9EE1BE5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51910" y="1267730"/>
            <a:ext cx="144018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5" name="Group 14">
            <a:extLst>
              <a:ext uri="{FF2B5EF4-FFF2-40B4-BE49-F238E27FC236}">
                <a16:creationId xmlns:a16="http://schemas.microsoft.com/office/drawing/2014/main" id="{1558C702-CA14-4264-B8FC-A5120F75DE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950855" y="1267730"/>
            <a:ext cx="1567331" cy="645295"/>
            <a:chOff x="5318306" y="1386268"/>
            <a:chExt cx="1567331" cy="645295"/>
          </a:xfrm>
        </p:grpSpPr>
        <p:cxnSp>
          <p:nvCxnSpPr>
            <p:cNvPr id="16" name="Straight Connector 15">
              <a:extLst>
                <a:ext uri="{FF2B5EF4-FFF2-40B4-BE49-F238E27FC236}">
                  <a16:creationId xmlns:a16="http://schemas.microsoft.com/office/drawing/2014/main" id="{6621A72C-7343-4A22-8700-696C5860A2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B44A4DC-7861-4DCC-9931-5A075855D6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16C316F-BFB5-424F-A951-E962A3B745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0" name="Rectangle 19">
            <a:extLst>
              <a:ext uri="{FF2B5EF4-FFF2-40B4-BE49-F238E27FC236}">
                <a16:creationId xmlns:a16="http://schemas.microsoft.com/office/drawing/2014/main" id="{6995F625-BE4F-4433-8290-5DF0E8589F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2" name="Rectangle 21">
            <a:extLst>
              <a:ext uri="{FF2B5EF4-FFF2-40B4-BE49-F238E27FC236}">
                <a16:creationId xmlns:a16="http://schemas.microsoft.com/office/drawing/2014/main" id="{80102662-1FA4-4C7A-B144-19699DF43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Rectangle 23">
            <a:extLst>
              <a:ext uri="{FF2B5EF4-FFF2-40B4-BE49-F238E27FC236}">
                <a16:creationId xmlns:a16="http://schemas.microsoft.com/office/drawing/2014/main" id="{655E224A-5F26-423E-949C-07A720F39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081" y="610955"/>
            <a:ext cx="8195838" cy="563609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6" name="Rectangle 25">
            <a:extLst>
              <a:ext uri="{FF2B5EF4-FFF2-40B4-BE49-F238E27FC236}">
                <a16:creationId xmlns:a16="http://schemas.microsoft.com/office/drawing/2014/main" id="{A6F1DA18-4CA4-40CF-9ACA-105D8373B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89" y="777240"/>
            <a:ext cx="7948422" cy="5303520"/>
          </a:xfrm>
          <a:prstGeom prst="rect">
            <a:avLst/>
          </a:prstGeom>
          <a:solidFill>
            <a:schemeClr val="bg1"/>
          </a:solid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A92EA70E-4337-4BF4-8C86-B17E790C3A51}"/>
              </a:ext>
            </a:extLst>
          </p:cNvPr>
          <p:cNvSpPr>
            <a:spLocks noGrp="1"/>
          </p:cNvSpPr>
          <p:nvPr>
            <p:ph type="title"/>
          </p:nvPr>
        </p:nvSpPr>
        <p:spPr>
          <a:xfrm>
            <a:off x="945153" y="1887795"/>
            <a:ext cx="7254980" cy="2733106"/>
          </a:xfrm>
        </p:spPr>
        <p:txBody>
          <a:bodyPr vert="horz" lIns="91440" tIns="45720" rIns="91440" bIns="45720" rtlCol="0" anchor="ctr">
            <a:normAutofit/>
          </a:bodyPr>
          <a:lstStyle/>
          <a:p>
            <a:pPr algn="ctr">
              <a:lnSpc>
                <a:spcPct val="83000"/>
              </a:lnSpc>
            </a:pPr>
            <a:r>
              <a:rPr lang="en-US" sz="7200" cap="all" spc="-100" dirty="0"/>
              <a:t>Part 3</a:t>
            </a:r>
          </a:p>
        </p:txBody>
      </p:sp>
      <p:sp>
        <p:nvSpPr>
          <p:cNvPr id="28" name="Rectangle 27">
            <a:extLst>
              <a:ext uri="{FF2B5EF4-FFF2-40B4-BE49-F238E27FC236}">
                <a16:creationId xmlns:a16="http://schemas.microsoft.com/office/drawing/2014/main" id="{7C6D1B74-744B-4231-97DB-86B4C9C5E2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51910" y="610955"/>
            <a:ext cx="144018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0" name="Straight Connector 29">
            <a:extLst>
              <a:ext uri="{FF2B5EF4-FFF2-40B4-BE49-F238E27FC236}">
                <a16:creationId xmlns:a16="http://schemas.microsoft.com/office/drawing/2014/main" id="{ABC98C72-9EDD-4426-B45A-84E06A7CD2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37635" y="611442"/>
            <a:ext cx="0" cy="640080"/>
          </a:xfrm>
          <a:prstGeom prst="line">
            <a:avLst/>
          </a:prstGeom>
          <a:solidFill>
            <a:schemeClr val="tx1">
              <a:lumMod val="85000"/>
              <a:lumOff val="15000"/>
            </a:schemeClr>
          </a:solidFill>
          <a:ln>
            <a:solidFill>
              <a:schemeClr val="tx1">
                <a:lumMod val="75000"/>
                <a:lumOff val="2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4887186-EE44-4AD3-BEFE-3478B45371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06365" y="611442"/>
            <a:ext cx="0" cy="640080"/>
          </a:xfrm>
          <a:prstGeom prst="line">
            <a:avLst/>
          </a:prstGeom>
          <a:solidFill>
            <a:schemeClr val="tx1">
              <a:lumMod val="85000"/>
              <a:lumOff val="15000"/>
            </a:schemeClr>
          </a:solidFill>
          <a:ln>
            <a:solidFill>
              <a:schemeClr val="tx1">
                <a:lumMod val="75000"/>
                <a:lumOff val="25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8EECC4E-F1C0-4C09-A7FD-4D623DACCC4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37635" y="1244380"/>
            <a:ext cx="1268730" cy="0"/>
          </a:xfrm>
          <a:prstGeom prst="line">
            <a:avLst/>
          </a:prstGeom>
          <a:solidFill>
            <a:schemeClr val="tx1">
              <a:lumMod val="85000"/>
              <a:lumOff val="15000"/>
            </a:schemeClr>
          </a:solidFill>
          <a:ln>
            <a:solidFill>
              <a:schemeClr val="tx1">
                <a:lumMod val="75000"/>
                <a:lumOff val="25000"/>
              </a:schemeClr>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74210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3A109172-0D9A-448C-B934-F99A9A3FD7F7}"/>
              </a:ext>
            </a:extLst>
          </p:cNvPr>
          <p:cNvSpPr>
            <a:spLocks noGrp="1"/>
          </p:cNvSpPr>
          <p:nvPr>
            <p:ph type="title"/>
          </p:nvPr>
        </p:nvSpPr>
        <p:spPr>
          <a:xfrm>
            <a:off x="457200" y="704850"/>
            <a:ext cx="8229600" cy="666750"/>
          </a:xfrm>
        </p:spPr>
        <p:txBody>
          <a:bodyPr/>
          <a:lstStyle/>
          <a:p>
            <a:pPr eaLnBrk="1" hangingPunct="1"/>
            <a:r>
              <a:rPr lang="en-US" altLang="en-US" sz="3600"/>
              <a:t>Network Security Devices </a:t>
            </a:r>
          </a:p>
        </p:txBody>
      </p:sp>
      <p:sp>
        <p:nvSpPr>
          <p:cNvPr id="43011" name="Content Placeholder 2">
            <a:extLst>
              <a:ext uri="{FF2B5EF4-FFF2-40B4-BE49-F238E27FC236}">
                <a16:creationId xmlns:a16="http://schemas.microsoft.com/office/drawing/2014/main" id="{5B990B1D-1765-4284-8953-ABC5F145AAEB}"/>
              </a:ext>
            </a:extLst>
          </p:cNvPr>
          <p:cNvSpPr>
            <a:spLocks noGrp="1"/>
          </p:cNvSpPr>
          <p:nvPr>
            <p:ph idx="1"/>
          </p:nvPr>
        </p:nvSpPr>
        <p:spPr>
          <a:xfrm>
            <a:off x="457200" y="1600200"/>
            <a:ext cx="8229600" cy="5029200"/>
          </a:xfrm>
        </p:spPr>
        <p:txBody>
          <a:bodyPr/>
          <a:lstStyle/>
          <a:p>
            <a:pPr marL="0" indent="0" eaLnBrk="1" hangingPunct="1">
              <a:buFont typeface="Wingdings" panose="05000000000000000000" pitchFamily="2" charset="2"/>
              <a:buNone/>
            </a:pPr>
            <a:r>
              <a:rPr lang="en-US" altLang="en-US" sz="2800" b="1"/>
              <a:t>Intrusion Detection Systems (IDS)</a:t>
            </a:r>
          </a:p>
          <a:p>
            <a:pPr marL="0" indent="0" eaLnBrk="1" hangingPunct="1">
              <a:buFontTx/>
              <a:buChar char="-"/>
            </a:pPr>
            <a:r>
              <a:rPr lang="en-US" altLang="en-US" sz="2800"/>
              <a:t>IDS monitors the activity on the network and what the packets are doing.</a:t>
            </a:r>
          </a:p>
          <a:p>
            <a:pPr marL="0" indent="0" eaLnBrk="1" hangingPunct="1">
              <a:buFontTx/>
              <a:buChar char="-"/>
            </a:pPr>
            <a:endParaRPr lang="en-US" altLang="en-US" sz="800"/>
          </a:p>
          <a:p>
            <a:pPr marL="0" indent="0" eaLnBrk="1" hangingPunct="1">
              <a:buFontTx/>
              <a:buChar char="-"/>
            </a:pPr>
            <a:r>
              <a:rPr lang="en-US" altLang="en-US" sz="2800" b="1"/>
              <a:t>Active IDS </a:t>
            </a:r>
            <a:r>
              <a:rPr lang="en-US" altLang="en-US" sz="2800"/>
              <a:t>performs a specific function when it senses an attack such as dropping packets or tracing the attack back to a source</a:t>
            </a:r>
          </a:p>
          <a:p>
            <a:pPr marL="0" indent="0" eaLnBrk="1" hangingPunct="1">
              <a:buFontTx/>
              <a:buChar char="-"/>
            </a:pPr>
            <a:endParaRPr lang="en-US" altLang="en-US" sz="2800"/>
          </a:p>
          <a:p>
            <a:pPr marL="0" indent="0" eaLnBrk="1" hangingPunct="1">
              <a:buFontTx/>
              <a:buChar char="-"/>
            </a:pPr>
            <a:r>
              <a:rPr lang="en-US" altLang="en-US" sz="2800" b="1"/>
              <a:t>Passive IDS </a:t>
            </a:r>
            <a:r>
              <a:rPr lang="en-US" altLang="en-US" sz="2800"/>
              <a:t>sends information about what happened but does not take action</a:t>
            </a:r>
          </a:p>
          <a:p>
            <a:pPr marL="0" indent="0" eaLnBrk="1" hangingPunct="1">
              <a:buFontTx/>
              <a:buChar char="-"/>
            </a:pPr>
            <a:endParaRPr lang="en-US" altLang="en-US" sz="2800"/>
          </a:p>
          <a:p>
            <a:pPr marL="0" indent="0" eaLnBrk="1" hangingPunct="1">
              <a:buFont typeface="Wingdings" panose="05000000000000000000" pitchFamily="2" charset="2"/>
              <a:buNone/>
            </a:pPr>
            <a:endParaRPr lang="en-US" altLang="en-US" sz="2800"/>
          </a:p>
          <a:p>
            <a:pPr marL="0" indent="0" eaLnBrk="1" hangingPunct="1">
              <a:buFont typeface="Wingdings" panose="05000000000000000000" pitchFamily="2" charset="2"/>
              <a:buNone/>
            </a:pPr>
            <a:endParaRPr lang="en-US"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3B9A6ECA-AA9A-46A5-B717-534EB8728024}"/>
              </a:ext>
            </a:extLst>
          </p:cNvPr>
          <p:cNvSpPr>
            <a:spLocks noGrp="1"/>
          </p:cNvSpPr>
          <p:nvPr>
            <p:ph type="title"/>
          </p:nvPr>
        </p:nvSpPr>
        <p:spPr>
          <a:xfrm>
            <a:off x="457200" y="704850"/>
            <a:ext cx="8229600" cy="666750"/>
          </a:xfrm>
        </p:spPr>
        <p:txBody>
          <a:bodyPr/>
          <a:lstStyle/>
          <a:p>
            <a:pPr eaLnBrk="1" hangingPunct="1"/>
            <a:r>
              <a:rPr lang="en-US" altLang="en-US" sz="3600"/>
              <a:t>Hardening Network Security Devices </a:t>
            </a:r>
          </a:p>
        </p:txBody>
      </p:sp>
      <p:sp>
        <p:nvSpPr>
          <p:cNvPr id="44035" name="Content Placeholder 2">
            <a:extLst>
              <a:ext uri="{FF2B5EF4-FFF2-40B4-BE49-F238E27FC236}">
                <a16:creationId xmlns:a16="http://schemas.microsoft.com/office/drawing/2014/main" id="{0AD6BEB6-8EB4-430A-BAF1-6CADBCB07B4D}"/>
              </a:ext>
            </a:extLst>
          </p:cNvPr>
          <p:cNvSpPr>
            <a:spLocks noGrp="1"/>
          </p:cNvSpPr>
          <p:nvPr>
            <p:ph idx="1"/>
          </p:nvPr>
        </p:nvSpPr>
        <p:spPr>
          <a:xfrm>
            <a:off x="457200" y="1600200"/>
            <a:ext cx="8229600" cy="5029200"/>
          </a:xfrm>
        </p:spPr>
        <p:txBody>
          <a:bodyPr/>
          <a:lstStyle/>
          <a:p>
            <a:pPr marL="0" indent="0" eaLnBrk="1" hangingPunct="1">
              <a:buFont typeface="Wingdings" panose="05000000000000000000" pitchFamily="2" charset="2"/>
              <a:buNone/>
            </a:pPr>
            <a:r>
              <a:rPr lang="en-US" altLang="en-US" sz="2800"/>
              <a:t>Intrusion Detection Systems (IDS)</a:t>
            </a:r>
          </a:p>
          <a:p>
            <a:pPr marL="0" indent="0" eaLnBrk="1" hangingPunct="1">
              <a:buFontTx/>
              <a:buChar char="-"/>
            </a:pPr>
            <a:r>
              <a:rPr lang="en-US" altLang="en-US" sz="2800" b="1"/>
              <a:t>Host-based IDS </a:t>
            </a:r>
            <a:r>
              <a:rPr lang="en-US" altLang="en-US" sz="2000"/>
              <a:t>continuously monitors the critical O/S file, processor and memory, and scan event logs for sign of suspicious activity.</a:t>
            </a:r>
          </a:p>
          <a:p>
            <a:pPr marL="0" indent="0" eaLnBrk="1" hangingPunct="1">
              <a:buFontTx/>
              <a:buChar char="-"/>
            </a:pPr>
            <a:endParaRPr lang="en-US" altLang="en-US" sz="2000"/>
          </a:p>
          <a:p>
            <a:pPr marL="0" indent="0" eaLnBrk="1" hangingPunct="1">
              <a:buFontTx/>
              <a:buChar char="-"/>
            </a:pPr>
            <a:r>
              <a:rPr lang="en-US" altLang="en-US" sz="2800" b="1"/>
              <a:t>Network-based IDS </a:t>
            </a:r>
            <a:r>
              <a:rPr lang="en-US" altLang="en-US" sz="2000"/>
              <a:t>monitors all network traffic. It examines the type of data being transmitted and analyzes activity on the network to determine if an attack is occurring.  When an attack is detected the system send an instruction to the firewall to block all packets from the source. </a:t>
            </a:r>
            <a:endParaRPr lang="en-US" altLang="en-US" sz="2000">
              <a:solidFill>
                <a:srgbClr val="00FF00"/>
              </a:solidFill>
            </a:endParaRPr>
          </a:p>
          <a:p>
            <a:pPr marL="0" indent="0" eaLnBrk="1" hangingPunct="1">
              <a:buFontTx/>
              <a:buChar char="-"/>
            </a:pPr>
            <a:endParaRPr lang="en-US" altLang="en-US" sz="2800"/>
          </a:p>
          <a:p>
            <a:pPr marL="0" indent="0" eaLnBrk="1" hangingPunct="1">
              <a:buFont typeface="Wingdings" panose="05000000000000000000" pitchFamily="2" charset="2"/>
              <a:buNone/>
            </a:pPr>
            <a:endParaRPr lang="en-US" altLang="en-US" sz="2800"/>
          </a:p>
          <a:p>
            <a:pPr marL="0" indent="0" eaLnBrk="1" hangingPunct="1">
              <a:buFont typeface="Wingdings" panose="05000000000000000000" pitchFamily="2" charset="2"/>
              <a:buNone/>
            </a:pPr>
            <a:endParaRPr lang="en-US"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a:extLst>
              <a:ext uri="{FF2B5EF4-FFF2-40B4-BE49-F238E27FC236}">
                <a16:creationId xmlns:a16="http://schemas.microsoft.com/office/drawing/2014/main" id="{C7E07B2E-466B-4389-9A92-6EF04E6785AC}"/>
              </a:ext>
            </a:extLst>
          </p:cNvPr>
          <p:cNvSpPr>
            <a:spLocks noGrp="1"/>
          </p:cNvSpPr>
          <p:nvPr>
            <p:ph idx="1"/>
          </p:nvPr>
        </p:nvSpPr>
        <p:spPr>
          <a:xfrm>
            <a:off x="457200" y="1600200"/>
            <a:ext cx="8229600" cy="5029200"/>
          </a:xfrm>
        </p:spPr>
        <p:txBody>
          <a:bodyPr/>
          <a:lstStyle/>
          <a:p>
            <a:pPr marL="0" indent="0" eaLnBrk="1" hangingPunct="1">
              <a:buFontTx/>
              <a:buChar char="-"/>
            </a:pPr>
            <a:endParaRPr lang="en-US" altLang="en-US" sz="2800"/>
          </a:p>
          <a:p>
            <a:pPr marL="0" indent="0" eaLnBrk="1" hangingPunct="1">
              <a:buFont typeface="Wingdings" panose="05000000000000000000" pitchFamily="2" charset="2"/>
              <a:buNone/>
            </a:pPr>
            <a:endParaRPr lang="en-US" altLang="en-US" sz="2800"/>
          </a:p>
          <a:p>
            <a:pPr marL="0" indent="0" eaLnBrk="1" hangingPunct="1">
              <a:buFont typeface="Wingdings" panose="05000000000000000000" pitchFamily="2" charset="2"/>
              <a:buNone/>
            </a:pPr>
            <a:endParaRPr lang="en-US" altLang="en-US"/>
          </a:p>
        </p:txBody>
      </p:sp>
      <p:pic>
        <p:nvPicPr>
          <p:cNvPr id="45059" name="Picture 3" descr="img034.jpg">
            <a:extLst>
              <a:ext uri="{FF2B5EF4-FFF2-40B4-BE49-F238E27FC236}">
                <a16:creationId xmlns:a16="http://schemas.microsoft.com/office/drawing/2014/main" id="{A1DC6293-2B0B-4E5F-BEE2-176AC50CE0F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524000"/>
            <a:ext cx="80772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0" name="TextBox 4">
            <a:extLst>
              <a:ext uri="{FF2B5EF4-FFF2-40B4-BE49-F238E27FC236}">
                <a16:creationId xmlns:a16="http://schemas.microsoft.com/office/drawing/2014/main" id="{54E49BAE-14D9-4E06-962E-0D631B908DF1}"/>
              </a:ext>
            </a:extLst>
          </p:cNvPr>
          <p:cNvSpPr txBox="1">
            <a:spLocks noChangeArrowheads="1"/>
          </p:cNvSpPr>
          <p:nvPr/>
        </p:nvSpPr>
        <p:spPr bwMode="auto">
          <a:xfrm>
            <a:off x="685800" y="749300"/>
            <a:ext cx="4953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3200"/>
              <a:t>A Network with IDS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9C4E5108-389D-43DA-8665-3AD100730BE0}"/>
              </a:ext>
            </a:extLst>
          </p:cNvPr>
          <p:cNvSpPr>
            <a:spLocks noGrp="1" noChangeArrowheads="1"/>
          </p:cNvSpPr>
          <p:nvPr>
            <p:ph type="title"/>
          </p:nvPr>
        </p:nvSpPr>
        <p:spPr>
          <a:xfrm>
            <a:off x="457200" y="704850"/>
            <a:ext cx="8229600" cy="590550"/>
          </a:xfrm>
        </p:spPr>
        <p:txBody>
          <a:bodyPr>
            <a:normAutofit fontScale="90000"/>
          </a:bodyPr>
          <a:lstStyle/>
          <a:p>
            <a:pPr eaLnBrk="1" hangingPunct="1"/>
            <a:r>
              <a:rPr lang="en-US" altLang="en-US" sz="3800"/>
              <a:t>Secure Network Topology </a:t>
            </a:r>
          </a:p>
        </p:txBody>
      </p:sp>
      <p:sp>
        <p:nvSpPr>
          <p:cNvPr id="46083" name="Rectangle 3">
            <a:extLst>
              <a:ext uri="{FF2B5EF4-FFF2-40B4-BE49-F238E27FC236}">
                <a16:creationId xmlns:a16="http://schemas.microsoft.com/office/drawing/2014/main" id="{02B631E2-AC5A-4D2B-9411-02865999BF45}"/>
              </a:ext>
            </a:extLst>
          </p:cNvPr>
          <p:cNvSpPr>
            <a:spLocks noGrp="1" noChangeArrowheads="1"/>
          </p:cNvSpPr>
          <p:nvPr>
            <p:ph idx="1"/>
          </p:nvPr>
        </p:nvSpPr>
        <p:spPr>
          <a:xfrm>
            <a:off x="457200" y="1600200"/>
            <a:ext cx="8229600" cy="4800600"/>
          </a:xfrm>
        </p:spPr>
        <p:txBody>
          <a:bodyPr/>
          <a:lstStyle/>
          <a:p>
            <a:pPr eaLnBrk="1" hangingPunct="1">
              <a:buFont typeface="Wingdings" panose="05000000000000000000" pitchFamily="2" charset="2"/>
              <a:buNone/>
            </a:pPr>
            <a:r>
              <a:rPr lang="en-US" altLang="en-US" b="1" dirty="0"/>
              <a:t>Security Zones</a:t>
            </a:r>
          </a:p>
          <a:p>
            <a:pPr eaLnBrk="1" hangingPunct="1"/>
            <a:r>
              <a:rPr lang="en-US" altLang="en-US" dirty="0"/>
              <a:t>The number of attacks can be reduced by separating secure users from outsiders.</a:t>
            </a:r>
          </a:p>
          <a:p>
            <a:pPr eaLnBrk="1" hangingPunct="1"/>
            <a:r>
              <a:rPr lang="en-US" altLang="en-US" dirty="0"/>
              <a:t>This can be done by setting up security zones : DMZ (</a:t>
            </a:r>
            <a:r>
              <a:rPr lang="en-US" b="0" i="0" dirty="0">
                <a:solidFill>
                  <a:srgbClr val="202124"/>
                </a:solidFill>
                <a:effectLst/>
                <a:latin typeface="arial" panose="020B0604020202020204" pitchFamily="34" charset="0"/>
              </a:rPr>
              <a:t>demilitarized zone)</a:t>
            </a:r>
            <a:r>
              <a:rPr lang="en-US" altLang="en-US" dirty="0"/>
              <a:t>, intranet, and extranet.</a:t>
            </a:r>
          </a:p>
          <a:p>
            <a:pPr eaLnBrk="1" hangingPunct="1"/>
            <a:r>
              <a:rPr lang="en-US" altLang="en-US" dirty="0"/>
              <a:t>DMZ is a separate network that sits outside the secure network. Outside users can access DMZ but not the secure network.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931AD788-0E7B-48A0-A3CB-90D47184B5A1}"/>
              </a:ext>
            </a:extLst>
          </p:cNvPr>
          <p:cNvSpPr>
            <a:spLocks noGrp="1" noChangeArrowheads="1"/>
          </p:cNvSpPr>
          <p:nvPr>
            <p:ph type="title"/>
          </p:nvPr>
        </p:nvSpPr>
        <p:spPr>
          <a:xfrm>
            <a:off x="685800" y="274638"/>
            <a:ext cx="8001000" cy="715962"/>
          </a:xfrm>
        </p:spPr>
        <p:txBody>
          <a:bodyPr/>
          <a:lstStyle/>
          <a:p>
            <a:pPr eaLnBrk="1" hangingPunct="1"/>
            <a:r>
              <a:rPr lang="en-US" altLang="en-US" sz="3800"/>
              <a:t>Secure Network Topology </a:t>
            </a:r>
          </a:p>
        </p:txBody>
      </p:sp>
      <p:sp>
        <p:nvSpPr>
          <p:cNvPr id="47107" name="Rectangle 3">
            <a:extLst>
              <a:ext uri="{FF2B5EF4-FFF2-40B4-BE49-F238E27FC236}">
                <a16:creationId xmlns:a16="http://schemas.microsoft.com/office/drawing/2014/main" id="{C582B5DD-CB57-4737-963D-C6BEACD5947F}"/>
              </a:ext>
            </a:extLst>
          </p:cNvPr>
          <p:cNvSpPr>
            <a:spLocks noGrp="1" noChangeArrowheads="1"/>
          </p:cNvSpPr>
          <p:nvPr>
            <p:ph idx="1"/>
          </p:nvPr>
        </p:nvSpPr>
        <p:spPr>
          <a:xfrm>
            <a:off x="838200" y="5715000"/>
            <a:ext cx="7848600" cy="533400"/>
          </a:xfrm>
        </p:spPr>
        <p:txBody>
          <a:bodyPr/>
          <a:lstStyle/>
          <a:p>
            <a:pPr eaLnBrk="1" hangingPunct="1">
              <a:buFont typeface="Wingdings" panose="05000000000000000000" pitchFamily="2" charset="2"/>
              <a:buNone/>
            </a:pPr>
            <a:r>
              <a:rPr lang="en-US" altLang="en-US"/>
              <a:t>A network with DMZ</a:t>
            </a:r>
          </a:p>
        </p:txBody>
      </p:sp>
      <p:pic>
        <p:nvPicPr>
          <p:cNvPr id="47108" name="Picture 3" descr="img035a.jpg">
            <a:extLst>
              <a:ext uri="{FF2B5EF4-FFF2-40B4-BE49-F238E27FC236}">
                <a16:creationId xmlns:a16="http://schemas.microsoft.com/office/drawing/2014/main" id="{224F766A-B53C-4864-815C-053A15AAB81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600200"/>
            <a:ext cx="73152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2F3AB174-15D0-4182-AAE8-1BC0B400CBF7}"/>
              </a:ext>
            </a:extLst>
          </p:cNvPr>
          <p:cNvSpPr>
            <a:spLocks noGrp="1" noChangeArrowheads="1"/>
          </p:cNvSpPr>
          <p:nvPr>
            <p:ph type="title"/>
          </p:nvPr>
        </p:nvSpPr>
        <p:spPr>
          <a:xfrm>
            <a:off x="457200" y="704850"/>
            <a:ext cx="8229600" cy="819150"/>
          </a:xfrm>
        </p:spPr>
        <p:txBody>
          <a:bodyPr/>
          <a:lstStyle/>
          <a:p>
            <a:pPr eaLnBrk="1" hangingPunct="1"/>
            <a:r>
              <a:rPr lang="en-US" altLang="en-US" sz="3800"/>
              <a:t>Secure Network Topology </a:t>
            </a:r>
          </a:p>
        </p:txBody>
      </p:sp>
      <p:sp>
        <p:nvSpPr>
          <p:cNvPr id="48131" name="Rectangle 3">
            <a:extLst>
              <a:ext uri="{FF2B5EF4-FFF2-40B4-BE49-F238E27FC236}">
                <a16:creationId xmlns:a16="http://schemas.microsoft.com/office/drawing/2014/main" id="{70A405FC-3489-42CF-94B6-50F6C515C6DF}"/>
              </a:ext>
            </a:extLst>
          </p:cNvPr>
          <p:cNvSpPr>
            <a:spLocks noGrp="1" noChangeArrowheads="1"/>
          </p:cNvSpPr>
          <p:nvPr>
            <p:ph idx="1"/>
          </p:nvPr>
        </p:nvSpPr>
        <p:spPr/>
        <p:txBody>
          <a:bodyPr/>
          <a:lstStyle/>
          <a:p>
            <a:pPr marL="0" indent="0" eaLnBrk="1" hangingPunct="1">
              <a:buFont typeface="Wingdings" panose="05000000000000000000" pitchFamily="2" charset="2"/>
              <a:buNone/>
            </a:pPr>
            <a:r>
              <a:rPr lang="en-US" altLang="en-US"/>
              <a:t>The types of server that should be located in the DMZ include :</a:t>
            </a:r>
          </a:p>
          <a:p>
            <a:pPr marL="0" indent="0" eaLnBrk="1" hangingPunct="1">
              <a:buFontTx/>
              <a:buChar char="-"/>
            </a:pPr>
            <a:r>
              <a:rPr lang="en-US" altLang="en-US"/>
              <a:t> Web servers</a:t>
            </a:r>
          </a:p>
          <a:p>
            <a:pPr marL="0" indent="0" eaLnBrk="1" hangingPunct="1">
              <a:buFontTx/>
              <a:buChar char="-"/>
            </a:pPr>
            <a:r>
              <a:rPr lang="en-US" altLang="en-US"/>
              <a:t> E-mail servers</a:t>
            </a:r>
          </a:p>
          <a:p>
            <a:pPr marL="0" indent="0" eaLnBrk="1" hangingPunct="1">
              <a:buFontTx/>
              <a:buChar char="-"/>
            </a:pPr>
            <a:r>
              <a:rPr lang="en-US" altLang="en-US"/>
              <a:t> Remote access servers</a:t>
            </a:r>
          </a:p>
          <a:p>
            <a:pPr marL="0" indent="0" eaLnBrk="1" hangingPunct="1">
              <a:buFontTx/>
              <a:buChar char="-"/>
            </a:pPr>
            <a:r>
              <a:rPr lang="en-US" altLang="en-US"/>
              <a:t> FTP servers (both outgoing and incoming)</a:t>
            </a:r>
          </a:p>
          <a:p>
            <a:pPr marL="0" indent="0" eaLnBrk="1" hangingPunct="1"/>
            <a:endParaRPr lang="en-US"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0EADBEA3-E6DB-405F-962C-6501C513F560}"/>
              </a:ext>
            </a:extLst>
          </p:cNvPr>
          <p:cNvSpPr>
            <a:spLocks noGrp="1" noChangeArrowheads="1"/>
          </p:cNvSpPr>
          <p:nvPr>
            <p:ph type="title"/>
          </p:nvPr>
        </p:nvSpPr>
        <p:spPr>
          <a:xfrm>
            <a:off x="457200" y="704850"/>
            <a:ext cx="8229600" cy="742950"/>
          </a:xfrm>
        </p:spPr>
        <p:txBody>
          <a:bodyPr/>
          <a:lstStyle/>
          <a:p>
            <a:pPr eaLnBrk="1" hangingPunct="1"/>
            <a:r>
              <a:rPr lang="en-US" altLang="en-US" sz="3800"/>
              <a:t>Secure Network Topology </a:t>
            </a:r>
          </a:p>
        </p:txBody>
      </p:sp>
      <p:sp>
        <p:nvSpPr>
          <p:cNvPr id="49155" name="Rectangle 3">
            <a:extLst>
              <a:ext uri="{FF2B5EF4-FFF2-40B4-BE49-F238E27FC236}">
                <a16:creationId xmlns:a16="http://schemas.microsoft.com/office/drawing/2014/main" id="{22764CC9-FDCD-4527-8956-E4DBC433FCE8}"/>
              </a:ext>
            </a:extLst>
          </p:cNvPr>
          <p:cNvSpPr>
            <a:spLocks noGrp="1" noChangeArrowheads="1"/>
          </p:cNvSpPr>
          <p:nvPr>
            <p:ph idx="1"/>
          </p:nvPr>
        </p:nvSpPr>
        <p:spPr>
          <a:xfrm>
            <a:off x="457200" y="1524000"/>
            <a:ext cx="8382000" cy="4530725"/>
          </a:xfrm>
        </p:spPr>
        <p:txBody>
          <a:bodyPr>
            <a:normAutofit fontScale="92500"/>
          </a:bodyPr>
          <a:lstStyle/>
          <a:p>
            <a:pPr eaLnBrk="1" hangingPunct="1">
              <a:buFont typeface="Wingdings" panose="05000000000000000000" pitchFamily="2" charset="2"/>
              <a:buNone/>
            </a:pPr>
            <a:r>
              <a:rPr lang="en-US" altLang="en-US" sz="3600" b="1"/>
              <a:t>Intranets</a:t>
            </a:r>
          </a:p>
          <a:p>
            <a:pPr eaLnBrk="1" hangingPunct="1"/>
            <a:r>
              <a:rPr lang="en-US" altLang="en-US" sz="2800"/>
              <a:t>An intranet is a network that uses same protocols (HTTP, HTTPS, etc.) as the public Internet, but is only accessible to trusted inside users.</a:t>
            </a:r>
          </a:p>
          <a:p>
            <a:pPr eaLnBrk="1" hangingPunct="1"/>
            <a:r>
              <a:rPr lang="en-US" altLang="en-US" sz="2800"/>
              <a:t>Companies typically use an intranet to manage projects, provide employee information, and distribute company information.</a:t>
            </a:r>
          </a:p>
          <a:p>
            <a:pPr eaLnBrk="1" hangingPunct="1"/>
            <a:r>
              <a:rPr lang="en-US" altLang="en-US" sz="2800"/>
              <a:t>The disadvantage of intranet is that it does not allow remote trusted users access to information.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C7B98450-645D-40D2-A709-C20C049D3905}"/>
              </a:ext>
            </a:extLst>
          </p:cNvPr>
          <p:cNvSpPr>
            <a:spLocks noGrp="1" noChangeArrowheads="1"/>
          </p:cNvSpPr>
          <p:nvPr>
            <p:ph type="title"/>
          </p:nvPr>
        </p:nvSpPr>
        <p:spPr>
          <a:xfrm>
            <a:off x="457200" y="704850"/>
            <a:ext cx="8229600" cy="666750"/>
          </a:xfrm>
        </p:spPr>
        <p:txBody>
          <a:bodyPr/>
          <a:lstStyle/>
          <a:p>
            <a:pPr eaLnBrk="1" hangingPunct="1"/>
            <a:r>
              <a:rPr lang="en-US" altLang="en-US" sz="3800"/>
              <a:t>Secure Network Topology </a:t>
            </a:r>
          </a:p>
        </p:txBody>
      </p:sp>
      <p:sp>
        <p:nvSpPr>
          <p:cNvPr id="50179" name="Rectangle 3">
            <a:extLst>
              <a:ext uri="{FF2B5EF4-FFF2-40B4-BE49-F238E27FC236}">
                <a16:creationId xmlns:a16="http://schemas.microsoft.com/office/drawing/2014/main" id="{61CC491C-DA81-405B-80D8-79E39248E0A7}"/>
              </a:ext>
            </a:extLst>
          </p:cNvPr>
          <p:cNvSpPr>
            <a:spLocks noGrp="1" noChangeArrowheads="1"/>
          </p:cNvSpPr>
          <p:nvPr>
            <p:ph idx="1"/>
          </p:nvPr>
        </p:nvSpPr>
        <p:spPr>
          <a:xfrm>
            <a:off x="457200" y="1600200"/>
            <a:ext cx="8382000" cy="4530725"/>
          </a:xfrm>
        </p:spPr>
        <p:txBody>
          <a:bodyPr/>
          <a:lstStyle/>
          <a:p>
            <a:pPr eaLnBrk="1" hangingPunct="1">
              <a:buFont typeface="Wingdings" panose="05000000000000000000" pitchFamily="2" charset="2"/>
              <a:buNone/>
            </a:pPr>
            <a:r>
              <a:rPr lang="en-US" altLang="en-US" sz="3200" b="1"/>
              <a:t>Extranets</a:t>
            </a:r>
          </a:p>
          <a:p>
            <a:pPr eaLnBrk="1" hangingPunct="1"/>
            <a:r>
              <a:rPr lang="en-US" altLang="en-US" sz="2800"/>
              <a:t>An extranet is accessible to trusted external users. </a:t>
            </a:r>
          </a:p>
          <a:p>
            <a:pPr eaLnBrk="1" hangingPunct="1"/>
            <a:r>
              <a:rPr lang="en-US" altLang="en-US" sz="2800"/>
              <a:t>An extranet is not accessible to the general public.</a:t>
            </a:r>
          </a:p>
          <a:p>
            <a:pPr eaLnBrk="1" hangingPunct="1"/>
            <a:r>
              <a:rPr lang="en-US" altLang="en-US" sz="2800"/>
              <a:t>Extranet establishes a collaborative network to link businesses with their suppliers, customers or other businesses that share common goals.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799EC454-23C6-49EA-B1C6-C48EEBB1C2A5}"/>
              </a:ext>
            </a:extLst>
          </p:cNvPr>
          <p:cNvSpPr>
            <a:spLocks noGrp="1" noChangeArrowheads="1"/>
          </p:cNvSpPr>
          <p:nvPr>
            <p:ph type="title"/>
          </p:nvPr>
        </p:nvSpPr>
        <p:spPr>
          <a:xfrm>
            <a:off x="533400" y="274638"/>
            <a:ext cx="8153400" cy="792162"/>
          </a:xfrm>
        </p:spPr>
        <p:txBody>
          <a:bodyPr/>
          <a:lstStyle/>
          <a:p>
            <a:pPr eaLnBrk="1" hangingPunct="1"/>
            <a:r>
              <a:rPr lang="en-US" altLang="en-US" sz="3800"/>
              <a:t>Secure Network Topology </a:t>
            </a:r>
          </a:p>
        </p:txBody>
      </p:sp>
      <p:sp>
        <p:nvSpPr>
          <p:cNvPr id="51203" name="Rectangle 3">
            <a:extLst>
              <a:ext uri="{FF2B5EF4-FFF2-40B4-BE49-F238E27FC236}">
                <a16:creationId xmlns:a16="http://schemas.microsoft.com/office/drawing/2014/main" id="{D7D5E5CA-6C93-4B28-A60E-F6162ECC3145}"/>
              </a:ext>
            </a:extLst>
          </p:cNvPr>
          <p:cNvSpPr>
            <a:spLocks noGrp="1" noChangeArrowheads="1"/>
          </p:cNvSpPr>
          <p:nvPr>
            <p:ph idx="1"/>
          </p:nvPr>
        </p:nvSpPr>
        <p:spPr>
          <a:xfrm>
            <a:off x="457200" y="1295400"/>
            <a:ext cx="8229600" cy="5410200"/>
          </a:xfrm>
        </p:spPr>
        <p:txBody>
          <a:bodyPr>
            <a:normAutofit lnSpcReduction="10000"/>
          </a:bodyPr>
          <a:lstStyle/>
          <a:p>
            <a:pPr eaLnBrk="1" hangingPunct="1">
              <a:buFont typeface="Wingdings" panose="05000000000000000000" pitchFamily="2" charset="2"/>
              <a:buNone/>
            </a:pPr>
            <a:r>
              <a:rPr lang="en-US" altLang="en-US" sz="3200" b="1"/>
              <a:t>Network Address Translation</a:t>
            </a:r>
          </a:p>
          <a:p>
            <a:pPr eaLnBrk="1" hangingPunct="1">
              <a:buFontTx/>
              <a:buChar char="-"/>
            </a:pPr>
            <a:r>
              <a:rPr lang="en-US" altLang="en-US" sz="2400"/>
              <a:t>“</a:t>
            </a:r>
            <a:r>
              <a:rPr lang="en-US" altLang="en-US" sz="2400" b="1"/>
              <a:t>You cannot attack what you do not see</a:t>
            </a:r>
            <a:r>
              <a:rPr lang="en-US" altLang="en-US" sz="2400"/>
              <a:t>” is the philosophy behind NAT systems.</a:t>
            </a:r>
          </a:p>
          <a:p>
            <a:pPr eaLnBrk="1" hangingPunct="1">
              <a:buFontTx/>
              <a:buChar char="-"/>
            </a:pPr>
            <a:r>
              <a:rPr lang="en-US" altLang="en-US" sz="2400"/>
              <a:t>NAT refers to a </a:t>
            </a:r>
            <a:r>
              <a:rPr lang="en-US" altLang="en-US" sz="2400" b="1"/>
              <a:t>process</a:t>
            </a:r>
            <a:r>
              <a:rPr lang="en-US" altLang="en-US" sz="2400"/>
              <a:t>, not to a specific device. </a:t>
            </a:r>
          </a:p>
          <a:p>
            <a:pPr eaLnBrk="1" hangingPunct="1">
              <a:buFontTx/>
              <a:buChar char="-"/>
            </a:pPr>
            <a:r>
              <a:rPr lang="en-US" altLang="en-US" sz="2400"/>
              <a:t>A NAT hides the IP addresses of network devices from attackers.</a:t>
            </a:r>
          </a:p>
          <a:p>
            <a:pPr eaLnBrk="1" hangingPunct="1">
              <a:buFontTx/>
              <a:buChar char="-"/>
            </a:pPr>
            <a:r>
              <a:rPr lang="en-US" altLang="en-US" sz="2400"/>
              <a:t>In NAT networks, computers are assigned private IP addresses.</a:t>
            </a:r>
          </a:p>
          <a:p>
            <a:pPr eaLnBrk="1" hangingPunct="1">
              <a:buFontTx/>
              <a:buChar char="-"/>
            </a:pPr>
            <a:r>
              <a:rPr lang="en-US" altLang="en-US" sz="2400"/>
              <a:t>Private IP addresses are not assigned to any specific user or organization; instead anyone can use them on their own private internal network.</a:t>
            </a:r>
          </a:p>
          <a:p>
            <a:pPr eaLnBrk="1" hangingPunct="1">
              <a:buFontTx/>
              <a:buChar char="-"/>
            </a:pPr>
            <a:r>
              <a:rPr lang="en-US" altLang="en-US" sz="2400"/>
              <a:t>Without NAT, routers will drop any outgoing packets with private IP addresses.</a:t>
            </a:r>
          </a:p>
          <a:p>
            <a:pPr eaLnBrk="1" hangingPunct="1">
              <a:buFontTx/>
              <a:buChar char="-"/>
            </a:pPr>
            <a:endParaRPr lang="en-US" altLang="en-US" sz="2400"/>
          </a:p>
          <a:p>
            <a:pPr eaLnBrk="1" hangingPunct="1">
              <a:buFont typeface="Wingdings" panose="05000000000000000000" pitchFamily="2" charset="2"/>
              <a:buNone/>
            </a:pPr>
            <a:endParaRPr lang="en-US" altLang="en-US"/>
          </a:p>
          <a:p>
            <a:pPr eaLnBrk="1" hangingPunct="1"/>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A009E310-C7C2-4F23-B466-4417C8ED3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7" name="Rectangle 136">
            <a:extLst>
              <a:ext uri="{FF2B5EF4-FFF2-40B4-BE49-F238E27FC236}">
                <a16:creationId xmlns:a16="http://schemas.microsoft.com/office/drawing/2014/main" id="{51A4F4A1-146B-4D29-852A-F609966797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9" name="Rectangle 138">
            <a:extLst>
              <a:ext uri="{FF2B5EF4-FFF2-40B4-BE49-F238E27FC236}">
                <a16:creationId xmlns:a16="http://schemas.microsoft.com/office/drawing/2014/main" id="{A4C31FF5-F97E-4082-BFC5-A880DB9F3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00862" y="457200"/>
            <a:ext cx="6400235" cy="5943603"/>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41" name="Rectangle 140">
            <a:extLst>
              <a:ext uri="{FF2B5EF4-FFF2-40B4-BE49-F238E27FC236}">
                <a16:creationId xmlns:a16="http://schemas.microsoft.com/office/drawing/2014/main" id="{6015B4CE-42DE-4E9B-B800-B5B8142E6F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29350" y="621793"/>
            <a:ext cx="6149085" cy="5614416"/>
          </a:xfrm>
          <a:prstGeom prst="rect">
            <a:avLst/>
          </a:prstGeom>
          <a:noFill/>
          <a:ln w="6350" cap="sq" cmpd="sng" algn="ctr">
            <a:solidFill>
              <a:schemeClr val="tx1">
                <a:lumMod val="75000"/>
                <a:lumOff val="25000"/>
              </a:schemeClr>
            </a:solidFill>
            <a:prstDash val="solid"/>
            <a:miter lim="800000"/>
          </a:ln>
          <a:effectLst/>
        </p:spPr>
      </p:sp>
      <p:sp>
        <p:nvSpPr>
          <p:cNvPr id="9218" name="Rectangle 2">
            <a:extLst>
              <a:ext uri="{FF2B5EF4-FFF2-40B4-BE49-F238E27FC236}">
                <a16:creationId xmlns:a16="http://schemas.microsoft.com/office/drawing/2014/main" id="{ECCF42D0-87AD-4C8D-9CF1-816B48396CD7}"/>
              </a:ext>
            </a:extLst>
          </p:cNvPr>
          <p:cNvSpPr>
            <a:spLocks noGrp="1" noChangeArrowheads="1"/>
          </p:cNvSpPr>
          <p:nvPr>
            <p:ph type="title"/>
          </p:nvPr>
        </p:nvSpPr>
        <p:spPr>
          <a:xfrm>
            <a:off x="2883462" y="881210"/>
            <a:ext cx="5563443" cy="1517035"/>
          </a:xfrm>
        </p:spPr>
        <p:txBody>
          <a:bodyPr>
            <a:normAutofit/>
          </a:bodyPr>
          <a:lstStyle/>
          <a:p>
            <a:pPr eaLnBrk="1" fontAlgn="auto" hangingPunct="1">
              <a:spcAft>
                <a:spcPts val="0"/>
              </a:spcAft>
              <a:defRPr/>
            </a:pPr>
            <a:r>
              <a:rPr lang="en-US">
                <a:solidFill>
                  <a:schemeClr val="tx1">
                    <a:lumMod val="75000"/>
                    <a:lumOff val="25000"/>
                  </a:schemeClr>
                </a:solidFill>
              </a:rPr>
              <a:t>Attackers Profiles (continue)  </a:t>
            </a:r>
          </a:p>
        </p:txBody>
      </p:sp>
      <p:sp>
        <p:nvSpPr>
          <p:cNvPr id="8195" name="Rectangle 3">
            <a:extLst>
              <a:ext uri="{FF2B5EF4-FFF2-40B4-BE49-F238E27FC236}">
                <a16:creationId xmlns:a16="http://schemas.microsoft.com/office/drawing/2014/main" id="{7A851932-6B60-4719-BA2F-37EE9895058F}"/>
              </a:ext>
            </a:extLst>
          </p:cNvPr>
          <p:cNvSpPr>
            <a:spLocks noGrp="1" noChangeArrowheads="1"/>
          </p:cNvSpPr>
          <p:nvPr>
            <p:ph idx="1"/>
          </p:nvPr>
        </p:nvSpPr>
        <p:spPr>
          <a:xfrm>
            <a:off x="2883462" y="2590800"/>
            <a:ext cx="5433827" cy="3131777"/>
          </a:xfrm>
        </p:spPr>
        <p:txBody>
          <a:bodyPr>
            <a:noAutofit/>
          </a:bodyPr>
          <a:lstStyle/>
          <a:p>
            <a:pPr marL="0" indent="0" eaLnBrk="1" hangingPunct="1">
              <a:lnSpc>
                <a:spcPct val="90000"/>
              </a:lnSpc>
              <a:buFontTx/>
              <a:buNone/>
            </a:pPr>
            <a:r>
              <a:rPr lang="en-US" altLang="en-US" sz="1400" b="1" dirty="0">
                <a:solidFill>
                  <a:schemeClr val="tx1">
                    <a:lumMod val="75000"/>
                    <a:lumOff val="25000"/>
                  </a:schemeClr>
                </a:solidFill>
              </a:rPr>
              <a:t>Crackers</a:t>
            </a:r>
          </a:p>
          <a:p>
            <a:pPr marL="0" indent="0" eaLnBrk="1" hangingPunct="1">
              <a:lnSpc>
                <a:spcPct val="90000"/>
              </a:lnSpc>
              <a:buFontTx/>
              <a:buNone/>
            </a:pPr>
            <a:endParaRPr lang="en-US" altLang="en-US" sz="1400" dirty="0">
              <a:solidFill>
                <a:schemeClr val="tx1">
                  <a:lumMod val="75000"/>
                  <a:lumOff val="25000"/>
                </a:schemeClr>
              </a:solidFill>
            </a:endParaRPr>
          </a:p>
          <a:p>
            <a:pPr marL="0" indent="0" eaLnBrk="1" hangingPunct="1">
              <a:lnSpc>
                <a:spcPct val="90000"/>
              </a:lnSpc>
              <a:buFontTx/>
              <a:buNone/>
            </a:pPr>
            <a:r>
              <a:rPr lang="en-US" altLang="en-US" sz="1400" dirty="0">
                <a:solidFill>
                  <a:schemeClr val="tx1">
                    <a:lumMod val="75000"/>
                    <a:lumOff val="25000"/>
                  </a:schemeClr>
                </a:solidFill>
              </a:rPr>
              <a:t>A cracker is a person with advanced computer skills who violates system security with malicious intent.</a:t>
            </a:r>
          </a:p>
          <a:p>
            <a:pPr marL="0" indent="0" eaLnBrk="1" hangingPunct="1">
              <a:lnSpc>
                <a:spcPct val="90000"/>
              </a:lnSpc>
              <a:buFontTx/>
              <a:buNone/>
            </a:pPr>
            <a:endParaRPr lang="en-US" altLang="en-US" sz="1400" dirty="0">
              <a:solidFill>
                <a:schemeClr val="tx1">
                  <a:lumMod val="75000"/>
                  <a:lumOff val="25000"/>
                </a:schemeClr>
              </a:solidFill>
            </a:endParaRPr>
          </a:p>
          <a:p>
            <a:pPr marL="0" indent="0" eaLnBrk="1" hangingPunct="1">
              <a:lnSpc>
                <a:spcPct val="90000"/>
              </a:lnSpc>
              <a:buFontTx/>
              <a:buNone/>
            </a:pPr>
            <a:r>
              <a:rPr lang="en-US" altLang="en-US" sz="1400" dirty="0">
                <a:solidFill>
                  <a:schemeClr val="tx1">
                    <a:lumMod val="75000"/>
                    <a:lumOff val="25000"/>
                  </a:schemeClr>
                </a:solidFill>
              </a:rPr>
              <a:t>Crackers destroy data, deny legitimate users of service or otherwise cause serious problems on computers and networks.</a:t>
            </a:r>
          </a:p>
          <a:p>
            <a:pPr marL="0" indent="0" eaLnBrk="1" hangingPunct="1">
              <a:lnSpc>
                <a:spcPct val="90000"/>
              </a:lnSpc>
              <a:buFontTx/>
              <a:buNone/>
            </a:pPr>
            <a:endParaRPr lang="en-US" altLang="en-US" sz="1400" dirty="0">
              <a:solidFill>
                <a:schemeClr val="tx1">
                  <a:lumMod val="75000"/>
                  <a:lumOff val="25000"/>
                </a:schemeClr>
              </a:solidFill>
            </a:endParaRPr>
          </a:p>
          <a:p>
            <a:pPr marL="0" indent="0" eaLnBrk="1" hangingPunct="1">
              <a:lnSpc>
                <a:spcPct val="90000"/>
              </a:lnSpc>
              <a:buFontTx/>
              <a:buNone/>
            </a:pPr>
            <a:r>
              <a:rPr lang="en-US" altLang="en-US" sz="1400" dirty="0">
                <a:solidFill>
                  <a:schemeClr val="tx1">
                    <a:lumMod val="75000"/>
                    <a:lumOff val="25000"/>
                  </a:schemeClr>
                </a:solidFill>
              </a:rPr>
              <a:t>The term cracker was coined around 1985 by ethical hackers who wanted to distance themselves from those who attack computer systems with malicious intent</a:t>
            </a:r>
          </a:p>
          <a:p>
            <a:pPr marL="0" indent="0" eaLnBrk="1" hangingPunct="1">
              <a:lnSpc>
                <a:spcPct val="90000"/>
              </a:lnSpc>
              <a:buFontTx/>
              <a:buNone/>
            </a:pPr>
            <a:endParaRPr lang="en-US" altLang="en-US" sz="1400" dirty="0">
              <a:solidFill>
                <a:schemeClr val="tx1">
                  <a:lumMod val="75000"/>
                  <a:lumOff val="25000"/>
                </a:schemeClr>
              </a:solidFill>
            </a:endParaRPr>
          </a:p>
          <a:p>
            <a:pPr marL="0" indent="0" eaLnBrk="1" hangingPunct="1">
              <a:lnSpc>
                <a:spcPct val="90000"/>
              </a:lnSpc>
              <a:buFontTx/>
              <a:buNone/>
            </a:pPr>
            <a:r>
              <a:rPr lang="en-US" altLang="en-US" sz="1400" dirty="0">
                <a:solidFill>
                  <a:schemeClr val="tx1">
                    <a:lumMod val="75000"/>
                    <a:lumOff val="25000"/>
                  </a:schemeClr>
                </a:solidFill>
              </a:rPr>
              <a:t>Their motivation :  “To harm systems and proud of it ”</a:t>
            </a:r>
          </a:p>
          <a:p>
            <a:pPr marL="0" indent="0" eaLnBrk="1" hangingPunct="1">
              <a:lnSpc>
                <a:spcPct val="90000"/>
              </a:lnSpc>
              <a:buFontTx/>
              <a:buNone/>
            </a:pPr>
            <a:endParaRPr lang="en-US" altLang="en-US" sz="1400" dirty="0">
              <a:solidFill>
                <a:schemeClr val="tx1">
                  <a:lumMod val="75000"/>
                  <a:lumOff val="25000"/>
                </a:schemeClr>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3A2A1EE2-5087-49BC-B68B-1F52DC38BFA5}"/>
              </a:ext>
            </a:extLst>
          </p:cNvPr>
          <p:cNvSpPr>
            <a:spLocks noGrp="1" noChangeArrowheads="1"/>
          </p:cNvSpPr>
          <p:nvPr>
            <p:ph type="title"/>
          </p:nvPr>
        </p:nvSpPr>
        <p:spPr>
          <a:xfrm>
            <a:off x="457200" y="704850"/>
            <a:ext cx="8229600" cy="666750"/>
          </a:xfrm>
        </p:spPr>
        <p:txBody>
          <a:bodyPr/>
          <a:lstStyle/>
          <a:p>
            <a:pPr eaLnBrk="1" hangingPunct="1"/>
            <a:r>
              <a:rPr lang="en-US" altLang="en-US" sz="3800"/>
              <a:t>Secure Network Topology </a:t>
            </a:r>
          </a:p>
        </p:txBody>
      </p:sp>
      <p:sp>
        <p:nvSpPr>
          <p:cNvPr id="52227" name="Rectangle 3">
            <a:extLst>
              <a:ext uri="{FF2B5EF4-FFF2-40B4-BE49-F238E27FC236}">
                <a16:creationId xmlns:a16="http://schemas.microsoft.com/office/drawing/2014/main" id="{830AC71B-AB88-43CA-8280-E212F78A6BAD}"/>
              </a:ext>
            </a:extLst>
          </p:cNvPr>
          <p:cNvSpPr>
            <a:spLocks noGrp="1" noChangeArrowheads="1"/>
          </p:cNvSpPr>
          <p:nvPr>
            <p:ph idx="1"/>
          </p:nvPr>
        </p:nvSpPr>
        <p:spPr>
          <a:xfrm>
            <a:off x="381000" y="1676400"/>
            <a:ext cx="8305800" cy="533400"/>
          </a:xfrm>
        </p:spPr>
        <p:txBody>
          <a:bodyPr/>
          <a:lstStyle/>
          <a:p>
            <a:pPr eaLnBrk="1" hangingPunct="1">
              <a:buFont typeface="Wingdings" panose="05000000000000000000" pitchFamily="2" charset="2"/>
              <a:buNone/>
            </a:pPr>
            <a:r>
              <a:rPr lang="en-US" altLang="en-US"/>
              <a:t>Private IP addresses</a:t>
            </a:r>
          </a:p>
          <a:p>
            <a:pPr eaLnBrk="1" hangingPunct="1"/>
            <a:endParaRPr lang="en-US" altLang="en-US"/>
          </a:p>
        </p:txBody>
      </p:sp>
      <p:pic>
        <p:nvPicPr>
          <p:cNvPr id="52228" name="Picture 4" descr="img036a.jpg">
            <a:extLst>
              <a:ext uri="{FF2B5EF4-FFF2-40B4-BE49-F238E27FC236}">
                <a16:creationId xmlns:a16="http://schemas.microsoft.com/office/drawing/2014/main" id="{3B2BA645-6355-4082-8AEB-2E7EA958189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7825" y="2514600"/>
            <a:ext cx="8461375"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347AA5B5-BE42-4AB0-995C-87CE8AC9904D}"/>
              </a:ext>
            </a:extLst>
          </p:cNvPr>
          <p:cNvSpPr>
            <a:spLocks noGrp="1" noChangeArrowheads="1"/>
          </p:cNvSpPr>
          <p:nvPr>
            <p:ph type="title"/>
          </p:nvPr>
        </p:nvSpPr>
        <p:spPr>
          <a:xfrm>
            <a:off x="457200" y="457200"/>
            <a:ext cx="8229600" cy="762000"/>
          </a:xfrm>
        </p:spPr>
        <p:txBody>
          <a:bodyPr/>
          <a:lstStyle/>
          <a:p>
            <a:pPr eaLnBrk="1" hangingPunct="1"/>
            <a:r>
              <a:rPr lang="en-US" altLang="en-US" sz="3800"/>
              <a:t>Secure Network Topology </a:t>
            </a:r>
          </a:p>
        </p:txBody>
      </p:sp>
      <p:sp>
        <p:nvSpPr>
          <p:cNvPr id="53251" name="Rectangle 3">
            <a:extLst>
              <a:ext uri="{FF2B5EF4-FFF2-40B4-BE49-F238E27FC236}">
                <a16:creationId xmlns:a16="http://schemas.microsoft.com/office/drawing/2014/main" id="{A084A081-7FD3-44D5-804E-6237477BB6BE}"/>
              </a:ext>
            </a:extLst>
          </p:cNvPr>
          <p:cNvSpPr>
            <a:spLocks noGrp="1" noChangeArrowheads="1"/>
          </p:cNvSpPr>
          <p:nvPr>
            <p:ph idx="1"/>
          </p:nvPr>
        </p:nvSpPr>
        <p:spPr>
          <a:xfrm>
            <a:off x="457200" y="1295400"/>
            <a:ext cx="8382000" cy="5410200"/>
          </a:xfrm>
        </p:spPr>
        <p:txBody>
          <a:bodyPr>
            <a:normAutofit lnSpcReduction="10000"/>
          </a:bodyPr>
          <a:lstStyle/>
          <a:p>
            <a:pPr eaLnBrk="1" hangingPunct="1">
              <a:buFont typeface="Wingdings" panose="05000000000000000000" pitchFamily="2" charset="2"/>
              <a:buNone/>
            </a:pPr>
            <a:r>
              <a:rPr lang="en-US" altLang="en-US" sz="3200" b="1"/>
              <a:t>Network Address Translation</a:t>
            </a:r>
          </a:p>
          <a:p>
            <a:pPr eaLnBrk="1" hangingPunct="1">
              <a:buFontTx/>
              <a:buChar char="-"/>
            </a:pPr>
            <a:r>
              <a:rPr lang="en-US" altLang="en-US" sz="2400"/>
              <a:t>As a packet leaves a NAT network, NAT removes the private IP addresses and replace it with an alias IP addresses.</a:t>
            </a:r>
          </a:p>
          <a:p>
            <a:pPr eaLnBrk="1" hangingPunct="1">
              <a:buFontTx/>
              <a:buChar char="-"/>
            </a:pPr>
            <a:r>
              <a:rPr lang="en-US" altLang="en-US" sz="2400"/>
              <a:t>When a packet is returned to the NAT, the  process is reversed.</a:t>
            </a:r>
          </a:p>
          <a:p>
            <a:pPr eaLnBrk="1" hangingPunct="1">
              <a:buFontTx/>
              <a:buChar char="-"/>
            </a:pPr>
            <a:r>
              <a:rPr lang="en-US" altLang="en-US" sz="2400"/>
              <a:t>It is difficult for an attacker to attack a computer in NAT network because the actual IP address cannot be determined. </a:t>
            </a:r>
          </a:p>
          <a:p>
            <a:pPr eaLnBrk="1" hangingPunct="1">
              <a:buFontTx/>
              <a:buChar char="-"/>
            </a:pPr>
            <a:r>
              <a:rPr lang="en-US" altLang="en-US" sz="2400"/>
              <a:t>Port Address Translation (PAT) is a variation of NAT which allows a single public IP address to be used by several users. Each outgoing packet is given the same public IP address but a different TCP port number.</a:t>
            </a:r>
          </a:p>
          <a:p>
            <a:pPr eaLnBrk="1" hangingPunct="1">
              <a:buFontTx/>
              <a:buChar char="-"/>
            </a:pPr>
            <a:endParaRPr lang="en-US" altLang="en-US" sz="2400"/>
          </a:p>
          <a:p>
            <a:pPr eaLnBrk="1" hangingPunct="1">
              <a:buFont typeface="Wingdings" panose="05000000000000000000" pitchFamily="2" charset="2"/>
              <a:buNone/>
            </a:pPr>
            <a:endParaRPr lang="en-US" altLang="en-US"/>
          </a:p>
          <a:p>
            <a:pPr eaLnBrk="1" hangingPunct="1"/>
            <a:endParaRPr lang="en-US"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7C4AF548-7A21-493D-8990-54DF447A265F}"/>
              </a:ext>
            </a:extLst>
          </p:cNvPr>
          <p:cNvSpPr>
            <a:spLocks noGrp="1" noChangeArrowheads="1"/>
          </p:cNvSpPr>
          <p:nvPr>
            <p:ph type="title"/>
          </p:nvPr>
        </p:nvSpPr>
        <p:spPr>
          <a:xfrm>
            <a:off x="457200" y="704850"/>
            <a:ext cx="8229600" cy="819150"/>
          </a:xfrm>
        </p:spPr>
        <p:txBody>
          <a:bodyPr/>
          <a:lstStyle/>
          <a:p>
            <a:pPr eaLnBrk="1" hangingPunct="1"/>
            <a:r>
              <a:rPr lang="en-US" altLang="en-US" sz="3800"/>
              <a:t>Secure Network Topology </a:t>
            </a:r>
          </a:p>
        </p:txBody>
      </p:sp>
      <p:sp>
        <p:nvSpPr>
          <p:cNvPr id="54275" name="Rectangle 3">
            <a:extLst>
              <a:ext uri="{FF2B5EF4-FFF2-40B4-BE49-F238E27FC236}">
                <a16:creationId xmlns:a16="http://schemas.microsoft.com/office/drawing/2014/main" id="{F02F81E5-CE2D-4D98-8948-E7DE18767B3E}"/>
              </a:ext>
            </a:extLst>
          </p:cNvPr>
          <p:cNvSpPr>
            <a:spLocks noGrp="1" noChangeArrowheads="1"/>
          </p:cNvSpPr>
          <p:nvPr>
            <p:ph idx="1"/>
          </p:nvPr>
        </p:nvSpPr>
        <p:spPr>
          <a:xfrm>
            <a:off x="457200" y="1828800"/>
            <a:ext cx="8305800" cy="533400"/>
          </a:xfrm>
        </p:spPr>
        <p:txBody>
          <a:bodyPr/>
          <a:lstStyle/>
          <a:p>
            <a:pPr eaLnBrk="1" hangingPunct="1">
              <a:buFont typeface="Wingdings" panose="05000000000000000000" pitchFamily="2" charset="2"/>
              <a:buNone/>
            </a:pPr>
            <a:r>
              <a:rPr lang="en-US" altLang="en-US" sz="2800" b="1"/>
              <a:t>Network Address Translation</a:t>
            </a:r>
          </a:p>
          <a:p>
            <a:pPr eaLnBrk="1" hangingPunct="1"/>
            <a:endParaRPr lang="en-US" altLang="en-US"/>
          </a:p>
        </p:txBody>
      </p:sp>
      <p:pic>
        <p:nvPicPr>
          <p:cNvPr id="54276" name="Picture 5" descr="img036b.jpg">
            <a:extLst>
              <a:ext uri="{FF2B5EF4-FFF2-40B4-BE49-F238E27FC236}">
                <a16:creationId xmlns:a16="http://schemas.microsoft.com/office/drawing/2014/main" id="{68F7C364-95EE-4A2F-8A51-E4E849BC6C1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590800"/>
            <a:ext cx="83058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4DC5D6AE-D58C-482A-A306-CF8A592187B8}"/>
              </a:ext>
            </a:extLst>
          </p:cNvPr>
          <p:cNvSpPr>
            <a:spLocks noGrp="1" noChangeArrowheads="1"/>
          </p:cNvSpPr>
          <p:nvPr>
            <p:ph type="title"/>
          </p:nvPr>
        </p:nvSpPr>
        <p:spPr>
          <a:xfrm>
            <a:off x="457200" y="704850"/>
            <a:ext cx="8229600" cy="895350"/>
          </a:xfrm>
        </p:spPr>
        <p:txBody>
          <a:bodyPr/>
          <a:lstStyle/>
          <a:p>
            <a:pPr eaLnBrk="1" hangingPunct="1"/>
            <a:r>
              <a:rPr lang="en-US" altLang="en-US" sz="3800"/>
              <a:t>Secure Network Topology </a:t>
            </a:r>
          </a:p>
        </p:txBody>
      </p:sp>
      <p:sp>
        <p:nvSpPr>
          <p:cNvPr id="55299" name="Rectangle 3">
            <a:extLst>
              <a:ext uri="{FF2B5EF4-FFF2-40B4-BE49-F238E27FC236}">
                <a16:creationId xmlns:a16="http://schemas.microsoft.com/office/drawing/2014/main" id="{A0551C19-2388-4EFE-9C27-303D6C4ECCF1}"/>
              </a:ext>
            </a:extLst>
          </p:cNvPr>
          <p:cNvSpPr>
            <a:spLocks noGrp="1" noChangeArrowheads="1"/>
          </p:cNvSpPr>
          <p:nvPr>
            <p:ph idx="1"/>
          </p:nvPr>
        </p:nvSpPr>
        <p:spPr/>
        <p:txBody>
          <a:bodyPr>
            <a:normAutofit fontScale="92500" lnSpcReduction="20000"/>
          </a:bodyPr>
          <a:lstStyle/>
          <a:p>
            <a:pPr eaLnBrk="1" hangingPunct="1">
              <a:buFont typeface="Wingdings" panose="05000000000000000000" pitchFamily="2" charset="2"/>
              <a:buNone/>
            </a:pPr>
            <a:r>
              <a:rPr lang="en-US" altLang="en-US" sz="3200" b="1"/>
              <a:t>Honeypots</a:t>
            </a:r>
          </a:p>
          <a:p>
            <a:pPr eaLnBrk="1" hangingPunct="1">
              <a:buFontTx/>
              <a:buChar char="-"/>
            </a:pPr>
            <a:r>
              <a:rPr lang="en-US" altLang="en-US" sz="2400"/>
              <a:t>Honeypot is a network security technique which is intended to trap or trick attackers.</a:t>
            </a:r>
          </a:p>
          <a:p>
            <a:pPr eaLnBrk="1" hangingPunct="1">
              <a:buFontTx/>
              <a:buChar char="-"/>
            </a:pPr>
            <a:r>
              <a:rPr lang="en-US" altLang="en-US" sz="2400"/>
              <a:t>Honeypot is located in the DMZ and loaded with imitations of real data files and software which are not used by the organization</a:t>
            </a:r>
          </a:p>
          <a:p>
            <a:pPr eaLnBrk="1" hangingPunct="1">
              <a:buFontTx/>
              <a:buChar char="-"/>
            </a:pPr>
            <a:r>
              <a:rPr lang="en-US" altLang="en-US" sz="2400"/>
              <a:t>The honeypot is intentionally configured with security holes so that it is vulnerable to attacks.</a:t>
            </a:r>
          </a:p>
          <a:p>
            <a:pPr eaLnBrk="1" hangingPunct="1">
              <a:buFontTx/>
              <a:buChar char="-"/>
            </a:pPr>
            <a:r>
              <a:rPr lang="en-US" altLang="en-US" sz="2400"/>
              <a:t>Honeypot serves two purpose:  </a:t>
            </a:r>
          </a:p>
          <a:p>
            <a:pPr eaLnBrk="1" hangingPunct="1">
              <a:buFont typeface="Wingdings" panose="05000000000000000000" pitchFamily="2" charset="2"/>
              <a:buNone/>
            </a:pPr>
            <a:r>
              <a:rPr lang="en-US" altLang="en-US" sz="2400"/>
              <a:t>    (1) keep attackers away from real data, and</a:t>
            </a:r>
          </a:p>
          <a:p>
            <a:pPr eaLnBrk="1" hangingPunct="1">
              <a:buFont typeface="Wingdings" panose="05000000000000000000" pitchFamily="2" charset="2"/>
              <a:buNone/>
            </a:pPr>
            <a:r>
              <a:rPr lang="en-US" altLang="en-US" sz="2400"/>
              <a:t>    (2) learn the technique used by the attackers</a:t>
            </a:r>
          </a:p>
          <a:p>
            <a:pPr eaLnBrk="1" hangingPunct="1"/>
            <a:endParaRPr lang="en-US"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723F2003-80E1-4B73-9B98-B1C494D7DDCC}"/>
              </a:ext>
            </a:extLst>
          </p:cNvPr>
          <p:cNvSpPr>
            <a:spLocks noGrp="1" noChangeArrowheads="1"/>
          </p:cNvSpPr>
          <p:nvPr>
            <p:ph type="title"/>
          </p:nvPr>
        </p:nvSpPr>
        <p:spPr>
          <a:xfrm>
            <a:off x="457200" y="533400"/>
            <a:ext cx="8229600" cy="762000"/>
          </a:xfrm>
        </p:spPr>
        <p:txBody>
          <a:bodyPr/>
          <a:lstStyle/>
          <a:p>
            <a:pPr eaLnBrk="1" hangingPunct="1"/>
            <a:r>
              <a:rPr lang="en-US" altLang="en-US" sz="3800"/>
              <a:t>Secure Network Topology </a:t>
            </a:r>
          </a:p>
        </p:txBody>
      </p:sp>
      <p:sp>
        <p:nvSpPr>
          <p:cNvPr id="56323" name="Rectangle 3">
            <a:extLst>
              <a:ext uri="{FF2B5EF4-FFF2-40B4-BE49-F238E27FC236}">
                <a16:creationId xmlns:a16="http://schemas.microsoft.com/office/drawing/2014/main" id="{BE49EB06-DE74-4A4B-99B8-E018852033B0}"/>
              </a:ext>
            </a:extLst>
          </p:cNvPr>
          <p:cNvSpPr>
            <a:spLocks noGrp="1" noChangeArrowheads="1"/>
          </p:cNvSpPr>
          <p:nvPr>
            <p:ph idx="1"/>
          </p:nvPr>
        </p:nvSpPr>
        <p:spPr>
          <a:xfrm>
            <a:off x="457200" y="1447800"/>
            <a:ext cx="8229600" cy="533400"/>
          </a:xfrm>
        </p:spPr>
        <p:txBody>
          <a:bodyPr/>
          <a:lstStyle/>
          <a:p>
            <a:pPr eaLnBrk="1" hangingPunct="1">
              <a:buFont typeface="Wingdings" panose="05000000000000000000" pitchFamily="2" charset="2"/>
              <a:buNone/>
            </a:pPr>
            <a:r>
              <a:rPr lang="en-US" altLang="en-US"/>
              <a:t>Honeypot</a:t>
            </a:r>
          </a:p>
          <a:p>
            <a:pPr eaLnBrk="1" hangingPunct="1"/>
            <a:endParaRPr lang="en-US" altLang="en-US"/>
          </a:p>
        </p:txBody>
      </p:sp>
      <p:pic>
        <p:nvPicPr>
          <p:cNvPr id="56324" name="Picture 3" descr="img037.jpg">
            <a:extLst>
              <a:ext uri="{FF2B5EF4-FFF2-40B4-BE49-F238E27FC236}">
                <a16:creationId xmlns:a16="http://schemas.microsoft.com/office/drawing/2014/main" id="{14371F38-7329-4396-AB94-BF2742EAE9F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981200"/>
            <a:ext cx="80772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D270A8C2-5501-487B-ADB8-CB4A2D37E718}"/>
              </a:ext>
            </a:extLst>
          </p:cNvPr>
          <p:cNvSpPr>
            <a:spLocks noGrp="1" noChangeArrowheads="1"/>
          </p:cNvSpPr>
          <p:nvPr>
            <p:ph type="title"/>
          </p:nvPr>
        </p:nvSpPr>
        <p:spPr>
          <a:xfrm>
            <a:off x="533400" y="685800"/>
            <a:ext cx="8229600" cy="762000"/>
          </a:xfrm>
        </p:spPr>
        <p:txBody>
          <a:bodyPr/>
          <a:lstStyle/>
          <a:p>
            <a:pPr eaLnBrk="1" hangingPunct="1"/>
            <a:r>
              <a:rPr lang="en-US" altLang="en-US" sz="3800"/>
              <a:t>Secure Network Topology </a:t>
            </a:r>
          </a:p>
        </p:txBody>
      </p:sp>
      <p:sp>
        <p:nvSpPr>
          <p:cNvPr id="57347" name="Rectangle 3">
            <a:extLst>
              <a:ext uri="{FF2B5EF4-FFF2-40B4-BE49-F238E27FC236}">
                <a16:creationId xmlns:a16="http://schemas.microsoft.com/office/drawing/2014/main" id="{CA66B96A-2091-4E30-B2EF-9F98EFDFB7BC}"/>
              </a:ext>
            </a:extLst>
          </p:cNvPr>
          <p:cNvSpPr>
            <a:spLocks noGrp="1" noChangeArrowheads="1"/>
          </p:cNvSpPr>
          <p:nvPr>
            <p:ph idx="1"/>
          </p:nvPr>
        </p:nvSpPr>
        <p:spPr>
          <a:xfrm>
            <a:off x="609600" y="1524000"/>
            <a:ext cx="8229600" cy="4876800"/>
          </a:xfrm>
        </p:spPr>
        <p:txBody>
          <a:bodyPr/>
          <a:lstStyle/>
          <a:p>
            <a:pPr eaLnBrk="1" hangingPunct="1">
              <a:buFont typeface="Wingdings" panose="05000000000000000000" pitchFamily="2" charset="2"/>
              <a:buNone/>
            </a:pPr>
            <a:r>
              <a:rPr lang="en-US" altLang="en-US" sz="3200" b="1"/>
              <a:t>Network Segmentation</a:t>
            </a:r>
          </a:p>
          <a:p>
            <a:pPr eaLnBrk="1" hangingPunct="1">
              <a:buFontTx/>
              <a:buChar char="-"/>
            </a:pPr>
            <a:r>
              <a:rPr lang="en-US" altLang="en-US" sz="2800"/>
              <a:t>Reduce collision domain and benefit security by restricting the spread of packets.</a:t>
            </a:r>
          </a:p>
          <a:p>
            <a:pPr eaLnBrk="1" hangingPunct="1">
              <a:buFontTx/>
              <a:buChar char="-"/>
            </a:pPr>
            <a:r>
              <a:rPr lang="en-US" altLang="en-US" sz="2800"/>
              <a:t>A Network can be divided into a hierarchy of segments by using switches.</a:t>
            </a:r>
          </a:p>
          <a:p>
            <a:pPr eaLnBrk="1" hangingPunct="1">
              <a:buFontTx/>
              <a:buChar char="-"/>
            </a:pPr>
            <a:r>
              <a:rPr lang="en-US" altLang="en-US" sz="2800"/>
              <a:t>Workgroup switches are connected directly to network devices .</a:t>
            </a:r>
          </a:p>
          <a:p>
            <a:pPr eaLnBrk="1" hangingPunct="1">
              <a:buFontTx/>
              <a:buChar char="-"/>
            </a:pPr>
            <a:r>
              <a:rPr lang="en-US" altLang="en-US" sz="2800"/>
              <a:t>Core switches must be faster than workgroup switches because core switches must handle the traffic of several workgroup sitches </a:t>
            </a:r>
          </a:p>
          <a:p>
            <a:pPr eaLnBrk="1" hangingPunct="1">
              <a:buFont typeface="Wingdings" panose="05000000000000000000" pitchFamily="2" charset="2"/>
              <a:buNone/>
            </a:pPr>
            <a:endParaRPr lang="en-US" altLang="en-US" sz="2800"/>
          </a:p>
          <a:p>
            <a:pPr eaLnBrk="1" hangingPunct="1"/>
            <a:endParaRPr lang="en-US"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50382CFB-F851-4614-BE90-7F19CF5DF3B6}"/>
              </a:ext>
            </a:extLst>
          </p:cNvPr>
          <p:cNvSpPr>
            <a:spLocks noGrp="1" noChangeArrowheads="1"/>
          </p:cNvSpPr>
          <p:nvPr>
            <p:ph type="title"/>
          </p:nvPr>
        </p:nvSpPr>
        <p:spPr>
          <a:xfrm>
            <a:off x="457200" y="704850"/>
            <a:ext cx="8229600" cy="666750"/>
          </a:xfrm>
        </p:spPr>
        <p:txBody>
          <a:bodyPr/>
          <a:lstStyle/>
          <a:p>
            <a:pPr eaLnBrk="1" hangingPunct="1"/>
            <a:r>
              <a:rPr lang="en-US" altLang="en-US" sz="3800"/>
              <a:t>Secure Network Topology </a:t>
            </a:r>
          </a:p>
        </p:txBody>
      </p:sp>
      <p:sp>
        <p:nvSpPr>
          <p:cNvPr id="58371" name="Rectangle 3">
            <a:extLst>
              <a:ext uri="{FF2B5EF4-FFF2-40B4-BE49-F238E27FC236}">
                <a16:creationId xmlns:a16="http://schemas.microsoft.com/office/drawing/2014/main" id="{C96FAE9B-F737-4EAC-906F-CDFF752CE242}"/>
              </a:ext>
            </a:extLst>
          </p:cNvPr>
          <p:cNvSpPr>
            <a:spLocks noGrp="1" noChangeArrowheads="1"/>
          </p:cNvSpPr>
          <p:nvPr>
            <p:ph idx="1"/>
          </p:nvPr>
        </p:nvSpPr>
        <p:spPr>
          <a:xfrm>
            <a:off x="457200" y="1600200"/>
            <a:ext cx="8229600" cy="609600"/>
          </a:xfrm>
        </p:spPr>
        <p:txBody>
          <a:bodyPr>
            <a:normAutofit fontScale="85000" lnSpcReduction="20000"/>
          </a:bodyPr>
          <a:lstStyle/>
          <a:p>
            <a:pPr eaLnBrk="1" hangingPunct="1">
              <a:buFont typeface="Wingdings" panose="05000000000000000000" pitchFamily="2" charset="2"/>
              <a:buNone/>
            </a:pPr>
            <a:r>
              <a:rPr lang="en-US" altLang="en-US" b="1"/>
              <a:t>Network Segmentation</a:t>
            </a:r>
          </a:p>
          <a:p>
            <a:pPr eaLnBrk="1" hangingPunct="1">
              <a:buFont typeface="Wingdings" panose="05000000000000000000" pitchFamily="2" charset="2"/>
              <a:buNone/>
            </a:pPr>
            <a:r>
              <a:rPr lang="en-US" altLang="en-US"/>
              <a:t>- </a:t>
            </a:r>
          </a:p>
          <a:p>
            <a:pPr eaLnBrk="1" hangingPunct="1"/>
            <a:endParaRPr lang="en-US" altLang="en-US"/>
          </a:p>
        </p:txBody>
      </p:sp>
      <p:pic>
        <p:nvPicPr>
          <p:cNvPr id="58372" name="Picture 3" descr="img038.jpg">
            <a:extLst>
              <a:ext uri="{FF2B5EF4-FFF2-40B4-BE49-F238E27FC236}">
                <a16:creationId xmlns:a16="http://schemas.microsoft.com/office/drawing/2014/main" id="{82C2BB9D-CE2E-4E7F-A38C-F85A12E9943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9113" y="2133600"/>
            <a:ext cx="7100887" cy="438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523C079C-13DE-42EE-80A9-92E3F224B7B3}"/>
              </a:ext>
            </a:extLst>
          </p:cNvPr>
          <p:cNvSpPr>
            <a:spLocks noGrp="1" noChangeArrowheads="1"/>
          </p:cNvSpPr>
          <p:nvPr>
            <p:ph type="title"/>
          </p:nvPr>
        </p:nvSpPr>
        <p:spPr>
          <a:xfrm>
            <a:off x="457200" y="704850"/>
            <a:ext cx="8229600" cy="666750"/>
          </a:xfrm>
        </p:spPr>
        <p:txBody>
          <a:bodyPr/>
          <a:lstStyle/>
          <a:p>
            <a:pPr eaLnBrk="1" hangingPunct="1"/>
            <a:r>
              <a:rPr lang="en-US" altLang="en-US" sz="3800"/>
              <a:t>Secure Network Topology </a:t>
            </a:r>
          </a:p>
        </p:txBody>
      </p:sp>
      <p:sp>
        <p:nvSpPr>
          <p:cNvPr id="59395" name="Rectangle 3">
            <a:extLst>
              <a:ext uri="{FF2B5EF4-FFF2-40B4-BE49-F238E27FC236}">
                <a16:creationId xmlns:a16="http://schemas.microsoft.com/office/drawing/2014/main" id="{BFB06D3A-D737-43C5-B625-0FF74EDB0357}"/>
              </a:ext>
            </a:extLst>
          </p:cNvPr>
          <p:cNvSpPr>
            <a:spLocks noGrp="1" noChangeArrowheads="1"/>
          </p:cNvSpPr>
          <p:nvPr>
            <p:ph idx="1"/>
          </p:nvPr>
        </p:nvSpPr>
        <p:spPr>
          <a:xfrm>
            <a:off x="457200" y="1600200"/>
            <a:ext cx="8458200" cy="5257800"/>
          </a:xfrm>
        </p:spPr>
        <p:txBody>
          <a:bodyPr/>
          <a:lstStyle/>
          <a:p>
            <a:pPr eaLnBrk="1" hangingPunct="1">
              <a:buFont typeface="Wingdings" panose="05000000000000000000" pitchFamily="2" charset="2"/>
              <a:buNone/>
            </a:pPr>
            <a:r>
              <a:rPr lang="en-US" altLang="en-US" sz="3200" b="1"/>
              <a:t>Virtual LANs (VLANs)</a:t>
            </a:r>
          </a:p>
          <a:p>
            <a:pPr eaLnBrk="1" hangingPunct="1">
              <a:buFontTx/>
              <a:buChar char="-"/>
            </a:pPr>
            <a:r>
              <a:rPr lang="en-US" altLang="en-US" sz="2400"/>
              <a:t>Network can also be </a:t>
            </a:r>
            <a:r>
              <a:rPr lang="en-US" altLang="en-US" sz="2400" b="1"/>
              <a:t>segmented</a:t>
            </a:r>
            <a:r>
              <a:rPr lang="en-US" altLang="en-US" sz="2400"/>
              <a:t> by grouping similar users together such as all of the members of the Accounting Department. </a:t>
            </a:r>
            <a:r>
              <a:rPr lang="en-US" altLang="en-US" sz="2400">
                <a:sym typeface="Wingdings" panose="05000000000000000000" pitchFamily="2" charset="2"/>
              </a:rPr>
              <a:t> logical network segmentation.</a:t>
            </a:r>
            <a:endParaRPr lang="en-US" altLang="en-US" sz="2400"/>
          </a:p>
          <a:p>
            <a:pPr eaLnBrk="1" hangingPunct="1">
              <a:buFontTx/>
              <a:buChar char="-"/>
            </a:pPr>
            <a:r>
              <a:rPr lang="en-US" altLang="en-US" sz="2400"/>
              <a:t>A VLAN allows scattered users to be </a:t>
            </a:r>
            <a:r>
              <a:rPr lang="en-US" altLang="en-US" sz="2400" b="1"/>
              <a:t>logically grouped </a:t>
            </a:r>
            <a:r>
              <a:rPr lang="en-US" altLang="en-US" sz="2400"/>
              <a:t>together, even though they may be attached to different switches.</a:t>
            </a:r>
          </a:p>
          <a:p>
            <a:pPr eaLnBrk="1" hangingPunct="1">
              <a:buFontTx/>
              <a:buChar char="-"/>
            </a:pPr>
            <a:r>
              <a:rPr lang="en-US" altLang="en-US" sz="2400"/>
              <a:t>When a packet is sent to a logical group members, only they receive it.</a:t>
            </a:r>
          </a:p>
          <a:p>
            <a:pPr eaLnBrk="1" hangingPunct="1">
              <a:buFontTx/>
              <a:buChar char="-"/>
            </a:pPr>
            <a:r>
              <a:rPr lang="en-US" altLang="en-US" sz="2400"/>
              <a:t>VLANs reduces network traffic and provides better security.</a:t>
            </a:r>
          </a:p>
          <a:p>
            <a:pPr eaLnBrk="1" hangingPunct="1">
              <a:buFontTx/>
              <a:buChar char="-"/>
            </a:pPr>
            <a:endParaRPr lang="en-US" altLang="en-US" sz="2800"/>
          </a:p>
          <a:p>
            <a:pPr eaLnBrk="1" hangingPunct="1">
              <a:buFontTx/>
              <a:buChar char="-"/>
            </a:pPr>
            <a:endParaRPr lang="en-US" altLang="en-US" sz="2800"/>
          </a:p>
          <a:p>
            <a:pPr eaLnBrk="1" hangingPunct="1"/>
            <a:endParaRPr lang="en-US"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17615BAD-E835-4EB9-9560-F55A5748D8F6}"/>
              </a:ext>
            </a:extLst>
          </p:cNvPr>
          <p:cNvSpPr>
            <a:spLocks noGrp="1" noChangeArrowheads="1"/>
          </p:cNvSpPr>
          <p:nvPr>
            <p:ph type="title"/>
          </p:nvPr>
        </p:nvSpPr>
        <p:spPr>
          <a:xfrm>
            <a:off x="457200" y="533400"/>
            <a:ext cx="8229600" cy="685800"/>
          </a:xfrm>
        </p:spPr>
        <p:txBody>
          <a:bodyPr/>
          <a:lstStyle/>
          <a:p>
            <a:pPr eaLnBrk="1" hangingPunct="1"/>
            <a:r>
              <a:rPr lang="en-US" altLang="en-US" sz="3800"/>
              <a:t>Secure Network Topology </a:t>
            </a:r>
          </a:p>
        </p:txBody>
      </p:sp>
      <p:sp>
        <p:nvSpPr>
          <p:cNvPr id="60419" name="Rectangle 3">
            <a:extLst>
              <a:ext uri="{FF2B5EF4-FFF2-40B4-BE49-F238E27FC236}">
                <a16:creationId xmlns:a16="http://schemas.microsoft.com/office/drawing/2014/main" id="{6E9E3374-4791-4884-AE98-4FB02E24CDBA}"/>
              </a:ext>
            </a:extLst>
          </p:cNvPr>
          <p:cNvSpPr>
            <a:spLocks noGrp="1" noChangeArrowheads="1"/>
          </p:cNvSpPr>
          <p:nvPr>
            <p:ph idx="1"/>
          </p:nvPr>
        </p:nvSpPr>
        <p:spPr>
          <a:xfrm>
            <a:off x="457200" y="1524000"/>
            <a:ext cx="8229600" cy="533400"/>
          </a:xfrm>
        </p:spPr>
        <p:txBody>
          <a:bodyPr/>
          <a:lstStyle/>
          <a:p>
            <a:pPr eaLnBrk="1" hangingPunct="1">
              <a:buFont typeface="Wingdings" panose="05000000000000000000" pitchFamily="2" charset="2"/>
              <a:buNone/>
            </a:pPr>
            <a:r>
              <a:rPr lang="en-US" altLang="en-US" b="1"/>
              <a:t>Virtual LAN</a:t>
            </a:r>
          </a:p>
          <a:p>
            <a:pPr eaLnBrk="1" hangingPunct="1">
              <a:buFont typeface="Wingdings" panose="05000000000000000000" pitchFamily="2" charset="2"/>
              <a:buNone/>
            </a:pPr>
            <a:endParaRPr lang="en-US" altLang="en-US"/>
          </a:p>
          <a:p>
            <a:pPr eaLnBrk="1" hangingPunct="1"/>
            <a:endParaRPr lang="en-US" altLang="en-US"/>
          </a:p>
        </p:txBody>
      </p:sp>
      <p:pic>
        <p:nvPicPr>
          <p:cNvPr id="60420" name="Picture 4" descr="img039.jpg">
            <a:extLst>
              <a:ext uri="{FF2B5EF4-FFF2-40B4-BE49-F238E27FC236}">
                <a16:creationId xmlns:a16="http://schemas.microsoft.com/office/drawing/2014/main" id="{B5FF3A9E-DEB9-43FB-9042-6ECB17EFC2B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057400"/>
            <a:ext cx="67056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4" descr="Question mark on green pastel background">
            <a:extLst>
              <a:ext uri="{FF2B5EF4-FFF2-40B4-BE49-F238E27FC236}">
                <a16:creationId xmlns:a16="http://schemas.microsoft.com/office/drawing/2014/main" id="{92E0C366-757C-4D1D-B10F-2519C62E3779}"/>
              </a:ext>
            </a:extLst>
          </p:cNvPr>
          <p:cNvPicPr>
            <a:picLocks noChangeAspect="1"/>
          </p:cNvPicPr>
          <p:nvPr/>
        </p:nvPicPr>
        <p:blipFill rotWithShape="1">
          <a:blip r:embed="rId2">
            <a:alphaModFix amt="35000"/>
          </a:blip>
          <a:srcRect/>
          <a:stretch/>
        </p:blipFill>
        <p:spPr>
          <a:xfrm>
            <a:off x="20" y="10"/>
            <a:ext cx="9143980" cy="6857990"/>
          </a:xfrm>
          <a:prstGeom prst="rect">
            <a:avLst/>
          </a:prstGeom>
        </p:spPr>
      </p:pic>
      <p:sp>
        <p:nvSpPr>
          <p:cNvPr id="2" name="Title 1">
            <a:extLst>
              <a:ext uri="{FF2B5EF4-FFF2-40B4-BE49-F238E27FC236}">
                <a16:creationId xmlns:a16="http://schemas.microsoft.com/office/drawing/2014/main" id="{1BF87966-761C-437C-808F-B4B3943ECC7B}"/>
              </a:ext>
            </a:extLst>
          </p:cNvPr>
          <p:cNvSpPr>
            <a:spLocks noGrp="1"/>
          </p:cNvSpPr>
          <p:nvPr>
            <p:ph type="title"/>
          </p:nvPr>
        </p:nvSpPr>
        <p:spPr>
          <a:xfrm>
            <a:off x="800100" y="642594"/>
            <a:ext cx="7543800" cy="1371600"/>
          </a:xfrm>
        </p:spPr>
        <p:txBody>
          <a:bodyPr>
            <a:normAutofit/>
          </a:bodyPr>
          <a:lstStyle/>
          <a:p>
            <a:r>
              <a:rPr lang="en-US" dirty="0">
                <a:solidFill>
                  <a:schemeClr val="bg1"/>
                </a:solidFill>
              </a:rPr>
              <a:t>SELF REVIEW QUESTIONS</a:t>
            </a:r>
          </a:p>
        </p:txBody>
      </p:sp>
      <p:sp>
        <p:nvSpPr>
          <p:cNvPr id="3" name="Content Placeholder 2">
            <a:extLst>
              <a:ext uri="{FF2B5EF4-FFF2-40B4-BE49-F238E27FC236}">
                <a16:creationId xmlns:a16="http://schemas.microsoft.com/office/drawing/2014/main" id="{3F9AF51E-E1FF-4F27-AEC6-C10F5E5F00CD}"/>
              </a:ext>
            </a:extLst>
          </p:cNvPr>
          <p:cNvSpPr>
            <a:spLocks noGrp="1"/>
          </p:cNvSpPr>
          <p:nvPr>
            <p:ph idx="1"/>
          </p:nvPr>
        </p:nvSpPr>
        <p:spPr>
          <a:xfrm>
            <a:off x="800100" y="2103120"/>
            <a:ext cx="7543800" cy="3931920"/>
          </a:xfrm>
        </p:spPr>
        <p:txBody>
          <a:bodyPr>
            <a:normAutofit/>
          </a:bodyPr>
          <a:lstStyle/>
          <a:p>
            <a:pPr marL="0" indent="0">
              <a:buNone/>
            </a:pPr>
            <a:r>
              <a:rPr lang="en-US" dirty="0">
                <a:solidFill>
                  <a:schemeClr val="bg1"/>
                </a:solidFill>
              </a:rPr>
              <a:t>Kindly click this link to self-review questions:</a:t>
            </a:r>
          </a:p>
          <a:p>
            <a:pPr marL="0" indent="0">
              <a:buNone/>
            </a:pPr>
            <a:r>
              <a:rPr lang="en-US" dirty="0">
                <a:hlinkClick r:id="rId3"/>
              </a:rPr>
              <a:t>https://forms.gle/Zv7gwkMarWkUSWdq9</a:t>
            </a:r>
            <a:endParaRPr lang="en-US" dirty="0"/>
          </a:p>
          <a:p>
            <a:pPr marL="0" indent="0">
              <a:buNone/>
            </a:pPr>
            <a:endParaRPr lang="en-US" dirty="0"/>
          </a:p>
        </p:txBody>
      </p:sp>
    </p:spTree>
    <p:extLst>
      <p:ext uri="{BB962C8B-B14F-4D97-AF65-F5344CB8AC3E}">
        <p14:creationId xmlns:p14="http://schemas.microsoft.com/office/powerpoint/2010/main" val="4089501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A009E310-C7C2-4F23-B466-4417C8ED3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7" name="Rectangle 136">
            <a:extLst>
              <a:ext uri="{FF2B5EF4-FFF2-40B4-BE49-F238E27FC236}">
                <a16:creationId xmlns:a16="http://schemas.microsoft.com/office/drawing/2014/main" id="{51A4F4A1-146B-4D29-852A-F609966797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9" name="Rectangle 138">
            <a:extLst>
              <a:ext uri="{FF2B5EF4-FFF2-40B4-BE49-F238E27FC236}">
                <a16:creationId xmlns:a16="http://schemas.microsoft.com/office/drawing/2014/main" id="{A4C31FF5-F97E-4082-BFC5-A880DB9F3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00862" y="457200"/>
            <a:ext cx="6400235" cy="5943603"/>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41" name="Rectangle 140">
            <a:extLst>
              <a:ext uri="{FF2B5EF4-FFF2-40B4-BE49-F238E27FC236}">
                <a16:creationId xmlns:a16="http://schemas.microsoft.com/office/drawing/2014/main" id="{6015B4CE-42DE-4E9B-B800-B5B8142E6F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29350" y="621793"/>
            <a:ext cx="6149085" cy="5614416"/>
          </a:xfrm>
          <a:prstGeom prst="rect">
            <a:avLst/>
          </a:prstGeom>
          <a:noFill/>
          <a:ln w="6350" cap="sq" cmpd="sng" algn="ctr">
            <a:solidFill>
              <a:schemeClr val="tx1">
                <a:lumMod val="75000"/>
                <a:lumOff val="25000"/>
              </a:schemeClr>
            </a:solidFill>
            <a:prstDash val="solid"/>
            <a:miter lim="800000"/>
          </a:ln>
          <a:effectLst/>
        </p:spPr>
      </p:sp>
      <p:sp>
        <p:nvSpPr>
          <p:cNvPr id="10242" name="Rectangle 2">
            <a:extLst>
              <a:ext uri="{FF2B5EF4-FFF2-40B4-BE49-F238E27FC236}">
                <a16:creationId xmlns:a16="http://schemas.microsoft.com/office/drawing/2014/main" id="{6F7C4C15-AF6C-4083-9395-48C04550D427}"/>
              </a:ext>
            </a:extLst>
          </p:cNvPr>
          <p:cNvSpPr>
            <a:spLocks noGrp="1" noChangeArrowheads="1"/>
          </p:cNvSpPr>
          <p:nvPr>
            <p:ph type="title"/>
          </p:nvPr>
        </p:nvSpPr>
        <p:spPr>
          <a:xfrm>
            <a:off x="2883462" y="881210"/>
            <a:ext cx="5563443" cy="1517035"/>
          </a:xfrm>
        </p:spPr>
        <p:txBody>
          <a:bodyPr>
            <a:normAutofit/>
          </a:bodyPr>
          <a:lstStyle/>
          <a:p>
            <a:pPr eaLnBrk="1" fontAlgn="auto" hangingPunct="1">
              <a:spcAft>
                <a:spcPts val="0"/>
              </a:spcAft>
              <a:defRPr/>
            </a:pPr>
            <a:r>
              <a:rPr lang="en-US">
                <a:solidFill>
                  <a:schemeClr val="tx1">
                    <a:lumMod val="75000"/>
                    <a:lumOff val="25000"/>
                  </a:schemeClr>
                </a:solidFill>
              </a:rPr>
              <a:t>Attackers Profiles (coninue) </a:t>
            </a:r>
          </a:p>
        </p:txBody>
      </p:sp>
      <p:sp>
        <p:nvSpPr>
          <p:cNvPr id="9219" name="Rectangle 3">
            <a:extLst>
              <a:ext uri="{FF2B5EF4-FFF2-40B4-BE49-F238E27FC236}">
                <a16:creationId xmlns:a16="http://schemas.microsoft.com/office/drawing/2014/main" id="{253FB97A-A315-45C6-8F24-BCEB8D138222}"/>
              </a:ext>
            </a:extLst>
          </p:cNvPr>
          <p:cNvSpPr>
            <a:spLocks noGrp="1" noChangeArrowheads="1"/>
          </p:cNvSpPr>
          <p:nvPr>
            <p:ph idx="1"/>
          </p:nvPr>
        </p:nvSpPr>
        <p:spPr>
          <a:xfrm>
            <a:off x="2883462" y="2590800"/>
            <a:ext cx="5433827" cy="3131777"/>
          </a:xfrm>
        </p:spPr>
        <p:txBody>
          <a:bodyPr>
            <a:noAutofit/>
          </a:bodyPr>
          <a:lstStyle/>
          <a:p>
            <a:pPr marL="0" indent="0" eaLnBrk="1" hangingPunct="1">
              <a:lnSpc>
                <a:spcPct val="90000"/>
              </a:lnSpc>
              <a:buFontTx/>
              <a:buNone/>
            </a:pPr>
            <a:r>
              <a:rPr lang="en-US" altLang="en-US" sz="1400" b="1" dirty="0">
                <a:solidFill>
                  <a:schemeClr val="tx1">
                    <a:lumMod val="75000"/>
                    <a:lumOff val="25000"/>
                  </a:schemeClr>
                </a:solidFill>
              </a:rPr>
              <a:t>Script Kiddies</a:t>
            </a:r>
          </a:p>
          <a:p>
            <a:pPr marL="0" indent="0" eaLnBrk="1" hangingPunct="1">
              <a:lnSpc>
                <a:spcPct val="90000"/>
              </a:lnSpc>
              <a:buFontTx/>
              <a:buNone/>
            </a:pPr>
            <a:endParaRPr lang="en-US" altLang="en-US" sz="1400" dirty="0">
              <a:solidFill>
                <a:schemeClr val="tx1">
                  <a:lumMod val="75000"/>
                  <a:lumOff val="25000"/>
                </a:schemeClr>
              </a:solidFill>
            </a:endParaRPr>
          </a:p>
          <a:p>
            <a:pPr marL="0" indent="0" eaLnBrk="1" hangingPunct="1">
              <a:lnSpc>
                <a:spcPct val="90000"/>
              </a:lnSpc>
              <a:buFontTx/>
              <a:buNone/>
            </a:pPr>
            <a:r>
              <a:rPr lang="en-US" altLang="en-US" sz="1400" dirty="0">
                <a:solidFill>
                  <a:schemeClr val="tx1">
                    <a:lumMod val="75000"/>
                    <a:lumOff val="25000"/>
                  </a:schemeClr>
                </a:solidFill>
              </a:rPr>
              <a:t>Much like crackers, but script kiddies are unskilled users.</a:t>
            </a:r>
          </a:p>
          <a:p>
            <a:pPr marL="0" indent="0" eaLnBrk="1" hangingPunct="1">
              <a:lnSpc>
                <a:spcPct val="90000"/>
              </a:lnSpc>
              <a:buFontTx/>
              <a:buNone/>
            </a:pPr>
            <a:endParaRPr lang="en-US" altLang="en-US" sz="1400" dirty="0">
              <a:solidFill>
                <a:schemeClr val="tx1">
                  <a:lumMod val="75000"/>
                  <a:lumOff val="25000"/>
                </a:schemeClr>
              </a:solidFill>
            </a:endParaRPr>
          </a:p>
          <a:p>
            <a:pPr marL="0" indent="0" eaLnBrk="1" hangingPunct="1">
              <a:lnSpc>
                <a:spcPct val="90000"/>
              </a:lnSpc>
              <a:buFontTx/>
              <a:buNone/>
            </a:pPr>
            <a:r>
              <a:rPr lang="en-US" altLang="en-US" sz="1400" dirty="0">
                <a:solidFill>
                  <a:schemeClr val="tx1">
                    <a:lumMod val="75000"/>
                    <a:lumOff val="25000"/>
                  </a:schemeClr>
                </a:solidFill>
              </a:rPr>
              <a:t>They do their work by downloading automated hacking software from Web sites and then using it to break into computers.</a:t>
            </a:r>
          </a:p>
          <a:p>
            <a:pPr marL="0" indent="0" eaLnBrk="1" hangingPunct="1">
              <a:lnSpc>
                <a:spcPct val="90000"/>
              </a:lnSpc>
              <a:buFontTx/>
              <a:buNone/>
            </a:pPr>
            <a:endParaRPr lang="en-US" altLang="en-US" sz="1400" dirty="0">
              <a:solidFill>
                <a:schemeClr val="tx1">
                  <a:lumMod val="75000"/>
                  <a:lumOff val="25000"/>
                </a:schemeClr>
              </a:solidFill>
            </a:endParaRPr>
          </a:p>
          <a:p>
            <a:pPr marL="0" indent="0" eaLnBrk="1" hangingPunct="1">
              <a:lnSpc>
                <a:spcPct val="90000"/>
              </a:lnSpc>
              <a:buFontTx/>
              <a:buNone/>
            </a:pPr>
            <a:r>
              <a:rPr lang="en-US" altLang="en-US" sz="1400" dirty="0">
                <a:solidFill>
                  <a:schemeClr val="tx1">
                    <a:lumMod val="75000"/>
                    <a:lumOff val="25000"/>
                  </a:schemeClr>
                </a:solidFill>
              </a:rPr>
              <a:t>Script kiddies can be more dangerous than crackers because most of them are young computer users who have almost unlimited leisure time. </a:t>
            </a:r>
          </a:p>
          <a:p>
            <a:pPr marL="0" indent="0" eaLnBrk="1" hangingPunct="1">
              <a:lnSpc>
                <a:spcPct val="90000"/>
              </a:lnSpc>
              <a:buFontTx/>
              <a:buNone/>
            </a:pPr>
            <a:endParaRPr lang="en-US" altLang="en-US" sz="1400" dirty="0">
              <a:solidFill>
                <a:schemeClr val="tx1">
                  <a:lumMod val="75000"/>
                  <a:lumOff val="25000"/>
                </a:schemeClr>
              </a:solidFill>
            </a:endParaRPr>
          </a:p>
          <a:p>
            <a:pPr marL="0" indent="0" eaLnBrk="1" hangingPunct="1">
              <a:lnSpc>
                <a:spcPct val="90000"/>
              </a:lnSpc>
              <a:buFontTx/>
              <a:buNone/>
            </a:pPr>
            <a:r>
              <a:rPr lang="en-US" altLang="en-US" sz="1400" dirty="0">
                <a:solidFill>
                  <a:schemeClr val="tx1">
                    <a:lumMod val="75000"/>
                    <a:lumOff val="25000"/>
                  </a:schemeClr>
                </a:solidFill>
              </a:rPr>
              <a:t>Their motivation : “Sense of self-importance”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A009E310-C7C2-4F23-B466-4417C8ED3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4" name="Rectangle 73">
            <a:extLst>
              <a:ext uri="{FF2B5EF4-FFF2-40B4-BE49-F238E27FC236}">
                <a16:creationId xmlns:a16="http://schemas.microsoft.com/office/drawing/2014/main" id="{51A4F4A1-146B-4D29-852A-F609966797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6" name="Rectangle 75">
            <a:extLst>
              <a:ext uri="{FF2B5EF4-FFF2-40B4-BE49-F238E27FC236}">
                <a16:creationId xmlns:a16="http://schemas.microsoft.com/office/drawing/2014/main" id="{A4C31FF5-F97E-4082-BFC5-A880DB9F3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00862" y="457200"/>
            <a:ext cx="6400235" cy="5943603"/>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78" name="Rectangle 77">
            <a:extLst>
              <a:ext uri="{FF2B5EF4-FFF2-40B4-BE49-F238E27FC236}">
                <a16:creationId xmlns:a16="http://schemas.microsoft.com/office/drawing/2014/main" id="{6015B4CE-42DE-4E9B-B800-B5B8142E6F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29350" y="621793"/>
            <a:ext cx="6149085" cy="5614416"/>
          </a:xfrm>
          <a:prstGeom prst="rect">
            <a:avLst/>
          </a:prstGeom>
          <a:noFill/>
          <a:ln w="6350" cap="sq" cmpd="sng" algn="ctr">
            <a:solidFill>
              <a:schemeClr val="tx1">
                <a:lumMod val="75000"/>
                <a:lumOff val="25000"/>
              </a:schemeClr>
            </a:solidFill>
            <a:prstDash val="solid"/>
            <a:miter lim="800000"/>
          </a:ln>
          <a:effectLst/>
        </p:spPr>
      </p:sp>
      <p:sp>
        <p:nvSpPr>
          <p:cNvPr id="11266" name="Rectangle 2">
            <a:extLst>
              <a:ext uri="{FF2B5EF4-FFF2-40B4-BE49-F238E27FC236}">
                <a16:creationId xmlns:a16="http://schemas.microsoft.com/office/drawing/2014/main" id="{FD21E6A5-B02F-4230-874A-77C4B504268B}"/>
              </a:ext>
            </a:extLst>
          </p:cNvPr>
          <p:cNvSpPr>
            <a:spLocks noGrp="1" noChangeArrowheads="1"/>
          </p:cNvSpPr>
          <p:nvPr>
            <p:ph type="title"/>
          </p:nvPr>
        </p:nvSpPr>
        <p:spPr>
          <a:xfrm>
            <a:off x="2883462" y="881210"/>
            <a:ext cx="5563443" cy="1517035"/>
          </a:xfrm>
        </p:spPr>
        <p:txBody>
          <a:bodyPr>
            <a:normAutofit/>
          </a:bodyPr>
          <a:lstStyle/>
          <a:p>
            <a:pPr eaLnBrk="1" fontAlgn="auto" hangingPunct="1">
              <a:spcAft>
                <a:spcPts val="0"/>
              </a:spcAft>
              <a:defRPr/>
            </a:pPr>
            <a:r>
              <a:rPr lang="en-US">
                <a:solidFill>
                  <a:schemeClr val="tx1">
                    <a:lumMod val="75000"/>
                    <a:lumOff val="25000"/>
                  </a:schemeClr>
                </a:solidFill>
              </a:rPr>
              <a:t>Attackers Profiles (continue)  </a:t>
            </a:r>
          </a:p>
        </p:txBody>
      </p:sp>
      <p:sp>
        <p:nvSpPr>
          <p:cNvPr id="10243" name="Rectangle 3">
            <a:extLst>
              <a:ext uri="{FF2B5EF4-FFF2-40B4-BE49-F238E27FC236}">
                <a16:creationId xmlns:a16="http://schemas.microsoft.com/office/drawing/2014/main" id="{1085BD12-3814-42EF-A35A-67829B99FBA2}"/>
              </a:ext>
            </a:extLst>
          </p:cNvPr>
          <p:cNvSpPr>
            <a:spLocks noGrp="1" noChangeArrowheads="1"/>
          </p:cNvSpPr>
          <p:nvPr>
            <p:ph idx="1"/>
          </p:nvPr>
        </p:nvSpPr>
        <p:spPr>
          <a:xfrm>
            <a:off x="2883462" y="2286000"/>
            <a:ext cx="5433827" cy="3131777"/>
          </a:xfrm>
        </p:spPr>
        <p:txBody>
          <a:bodyPr>
            <a:noAutofit/>
          </a:bodyPr>
          <a:lstStyle/>
          <a:p>
            <a:pPr marL="0" indent="0" eaLnBrk="1" hangingPunct="1">
              <a:lnSpc>
                <a:spcPct val="90000"/>
              </a:lnSpc>
              <a:buFontTx/>
              <a:buNone/>
            </a:pPr>
            <a:r>
              <a:rPr lang="en-US" altLang="en-US" sz="1400" b="1" dirty="0">
                <a:solidFill>
                  <a:schemeClr val="tx1">
                    <a:lumMod val="75000"/>
                    <a:lumOff val="25000"/>
                  </a:schemeClr>
                </a:solidFill>
              </a:rPr>
              <a:t>Spies</a:t>
            </a:r>
          </a:p>
          <a:p>
            <a:pPr marL="0" indent="0" eaLnBrk="1" hangingPunct="1">
              <a:lnSpc>
                <a:spcPct val="90000"/>
              </a:lnSpc>
              <a:buFontTx/>
              <a:buNone/>
            </a:pPr>
            <a:endParaRPr lang="en-US" altLang="en-US" sz="1400" dirty="0">
              <a:solidFill>
                <a:schemeClr val="tx1">
                  <a:lumMod val="75000"/>
                  <a:lumOff val="25000"/>
                </a:schemeClr>
              </a:solidFill>
            </a:endParaRPr>
          </a:p>
          <a:p>
            <a:pPr marL="0" indent="0" eaLnBrk="1" hangingPunct="1">
              <a:lnSpc>
                <a:spcPct val="90000"/>
              </a:lnSpc>
              <a:buFontTx/>
              <a:buNone/>
            </a:pPr>
            <a:r>
              <a:rPr lang="en-US" altLang="en-US" sz="1400" dirty="0">
                <a:solidFill>
                  <a:schemeClr val="tx1">
                    <a:lumMod val="75000"/>
                    <a:lumOff val="25000"/>
                  </a:schemeClr>
                </a:solidFill>
              </a:rPr>
              <a:t>A computer spy is a person who has been hired to break into a computer and steal information.  A spy possess excellent computer skills.</a:t>
            </a:r>
          </a:p>
          <a:p>
            <a:pPr marL="0" indent="0" eaLnBrk="1" hangingPunct="1">
              <a:lnSpc>
                <a:spcPct val="90000"/>
              </a:lnSpc>
              <a:buFontTx/>
              <a:buNone/>
            </a:pPr>
            <a:endParaRPr lang="en-US" altLang="en-US" sz="1400" dirty="0">
              <a:solidFill>
                <a:schemeClr val="tx1">
                  <a:lumMod val="75000"/>
                  <a:lumOff val="25000"/>
                </a:schemeClr>
              </a:solidFill>
            </a:endParaRPr>
          </a:p>
          <a:p>
            <a:pPr marL="0" indent="0" eaLnBrk="1" hangingPunct="1">
              <a:lnSpc>
                <a:spcPct val="90000"/>
              </a:lnSpc>
              <a:buFontTx/>
              <a:buNone/>
            </a:pPr>
            <a:r>
              <a:rPr lang="en-US" altLang="en-US" sz="1400" dirty="0">
                <a:solidFill>
                  <a:schemeClr val="tx1">
                    <a:lumMod val="75000"/>
                    <a:lumOff val="25000"/>
                  </a:schemeClr>
                </a:solidFill>
              </a:rPr>
              <a:t>Spies do not randomly search for unsecured computers.  Instead they targets a specific computer with sensitive information.</a:t>
            </a:r>
          </a:p>
          <a:p>
            <a:pPr marL="0" indent="0" eaLnBrk="1" hangingPunct="1">
              <a:lnSpc>
                <a:spcPct val="90000"/>
              </a:lnSpc>
              <a:buFontTx/>
              <a:buNone/>
            </a:pPr>
            <a:endParaRPr lang="en-US" altLang="en-US" sz="1400" dirty="0">
              <a:solidFill>
                <a:schemeClr val="tx1">
                  <a:lumMod val="75000"/>
                  <a:lumOff val="25000"/>
                </a:schemeClr>
              </a:solidFill>
            </a:endParaRPr>
          </a:p>
          <a:p>
            <a:pPr marL="0" indent="0" eaLnBrk="1" hangingPunct="1">
              <a:lnSpc>
                <a:spcPct val="90000"/>
              </a:lnSpc>
              <a:buFontTx/>
              <a:buNone/>
            </a:pPr>
            <a:r>
              <a:rPr lang="en-US" altLang="en-US" sz="1400" dirty="0">
                <a:solidFill>
                  <a:schemeClr val="tx1">
                    <a:lumMod val="75000"/>
                    <a:lumOff val="25000"/>
                  </a:schemeClr>
                </a:solidFill>
              </a:rPr>
              <a:t>Their goal is to steal sensitive information without drawing any attention to their actions.</a:t>
            </a:r>
          </a:p>
          <a:p>
            <a:pPr marL="0" indent="0" eaLnBrk="1" hangingPunct="1">
              <a:lnSpc>
                <a:spcPct val="90000"/>
              </a:lnSpc>
              <a:buFontTx/>
              <a:buNone/>
            </a:pPr>
            <a:endParaRPr lang="en-US" altLang="en-US" sz="1400" dirty="0">
              <a:solidFill>
                <a:schemeClr val="tx1">
                  <a:lumMod val="75000"/>
                  <a:lumOff val="25000"/>
                </a:schemeClr>
              </a:solidFill>
            </a:endParaRPr>
          </a:p>
          <a:p>
            <a:pPr marL="0" indent="0" eaLnBrk="1" hangingPunct="1">
              <a:lnSpc>
                <a:spcPct val="90000"/>
              </a:lnSpc>
              <a:buFontTx/>
              <a:buNone/>
            </a:pPr>
            <a:r>
              <a:rPr lang="en-US" altLang="en-US" sz="1400" dirty="0">
                <a:solidFill>
                  <a:schemeClr val="tx1">
                    <a:lumMod val="75000"/>
                    <a:lumOff val="25000"/>
                  </a:schemeClr>
                </a:solidFill>
              </a:rPr>
              <a:t>Their motivation : “Personal Financial Profit”</a:t>
            </a:r>
          </a:p>
          <a:p>
            <a:pPr marL="0" indent="0" eaLnBrk="1" hangingPunct="1">
              <a:lnSpc>
                <a:spcPct val="90000"/>
              </a:lnSpc>
              <a:buFontTx/>
              <a:buNone/>
            </a:pPr>
            <a:endParaRPr lang="en-US" altLang="en-US" sz="1400" dirty="0">
              <a:solidFill>
                <a:schemeClr val="tx1">
                  <a:lumMod val="75000"/>
                  <a:lumOff val="25000"/>
                </a:schemeClr>
              </a:solidFill>
            </a:endParaRPr>
          </a:p>
          <a:p>
            <a:pPr marL="0" indent="0" eaLnBrk="1" hangingPunct="1">
              <a:lnSpc>
                <a:spcPct val="90000"/>
              </a:lnSpc>
              <a:buFontTx/>
              <a:buNone/>
            </a:pPr>
            <a:endParaRPr lang="en-US" altLang="en-US" sz="1400" dirty="0">
              <a:solidFill>
                <a:schemeClr val="tx1">
                  <a:lumMod val="75000"/>
                  <a:lumOff val="25000"/>
                </a:schemeClr>
              </a:solidFill>
            </a:endParaRPr>
          </a:p>
          <a:p>
            <a:pPr marL="0" indent="0" eaLnBrk="1" hangingPunct="1">
              <a:lnSpc>
                <a:spcPct val="90000"/>
              </a:lnSpc>
              <a:buFontTx/>
              <a:buNone/>
            </a:pPr>
            <a:endParaRPr lang="en-US" altLang="en-US" sz="1400" dirty="0">
              <a:solidFill>
                <a:schemeClr val="tx1">
                  <a:lumMod val="75000"/>
                  <a:lumOff val="25000"/>
                </a:schemeClr>
              </a:solidFill>
            </a:endParaRPr>
          </a:p>
          <a:p>
            <a:pPr marL="0" indent="0" eaLnBrk="1" hangingPunct="1">
              <a:lnSpc>
                <a:spcPct val="90000"/>
              </a:lnSpc>
              <a:buFontTx/>
              <a:buNone/>
            </a:pPr>
            <a:endParaRPr lang="en-US" altLang="en-US" sz="1400" dirty="0">
              <a:solidFill>
                <a:schemeClr val="tx1">
                  <a:lumMod val="75000"/>
                  <a:lumOff val="25000"/>
                </a:schemeClr>
              </a:solidFill>
            </a:endParaRPr>
          </a:p>
          <a:p>
            <a:pPr marL="0" indent="0" eaLnBrk="1" hangingPunct="1">
              <a:lnSpc>
                <a:spcPct val="90000"/>
              </a:lnSpc>
              <a:buFontTx/>
              <a:buNone/>
            </a:pPr>
            <a:endParaRPr lang="en-US" altLang="en-US" sz="1400" dirty="0">
              <a:solidFill>
                <a:schemeClr val="tx1">
                  <a:lumMod val="75000"/>
                  <a:lumOff val="25000"/>
                </a:schemeClr>
              </a:solidFill>
            </a:endParaRPr>
          </a:p>
          <a:p>
            <a:pPr marL="0" indent="0" eaLnBrk="1" hangingPunct="1">
              <a:lnSpc>
                <a:spcPct val="90000"/>
              </a:lnSpc>
              <a:buFontTx/>
              <a:buNone/>
            </a:pPr>
            <a:endParaRPr lang="en-US" altLang="en-US" sz="1400" dirty="0">
              <a:solidFill>
                <a:schemeClr val="tx1">
                  <a:lumMod val="75000"/>
                  <a:lumOff val="25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A009E310-C7C2-4F23-B466-4417C8ED3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4" name="Rectangle 73">
            <a:extLst>
              <a:ext uri="{FF2B5EF4-FFF2-40B4-BE49-F238E27FC236}">
                <a16:creationId xmlns:a16="http://schemas.microsoft.com/office/drawing/2014/main" id="{51A4F4A1-146B-4D29-852A-F609966797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6" name="Rectangle 75">
            <a:extLst>
              <a:ext uri="{FF2B5EF4-FFF2-40B4-BE49-F238E27FC236}">
                <a16:creationId xmlns:a16="http://schemas.microsoft.com/office/drawing/2014/main" id="{A4C31FF5-F97E-4082-BFC5-A880DB9F3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00862" y="457200"/>
            <a:ext cx="6400235" cy="5943603"/>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78" name="Rectangle 77">
            <a:extLst>
              <a:ext uri="{FF2B5EF4-FFF2-40B4-BE49-F238E27FC236}">
                <a16:creationId xmlns:a16="http://schemas.microsoft.com/office/drawing/2014/main" id="{6015B4CE-42DE-4E9B-B800-B5B8142E6F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29350" y="621793"/>
            <a:ext cx="6149085" cy="5614416"/>
          </a:xfrm>
          <a:prstGeom prst="rect">
            <a:avLst/>
          </a:prstGeom>
          <a:noFill/>
          <a:ln w="6350" cap="sq" cmpd="sng" algn="ctr">
            <a:solidFill>
              <a:schemeClr val="tx1">
                <a:lumMod val="75000"/>
                <a:lumOff val="25000"/>
              </a:schemeClr>
            </a:solidFill>
            <a:prstDash val="solid"/>
            <a:miter lim="800000"/>
          </a:ln>
          <a:effectLst/>
        </p:spPr>
      </p:sp>
      <p:sp>
        <p:nvSpPr>
          <p:cNvPr id="12290" name="Rectangle 2">
            <a:extLst>
              <a:ext uri="{FF2B5EF4-FFF2-40B4-BE49-F238E27FC236}">
                <a16:creationId xmlns:a16="http://schemas.microsoft.com/office/drawing/2014/main" id="{68BFDD07-3389-4B0F-B53E-C4185300C645}"/>
              </a:ext>
            </a:extLst>
          </p:cNvPr>
          <p:cNvSpPr>
            <a:spLocks noGrp="1" noChangeArrowheads="1"/>
          </p:cNvSpPr>
          <p:nvPr>
            <p:ph type="title"/>
          </p:nvPr>
        </p:nvSpPr>
        <p:spPr>
          <a:xfrm>
            <a:off x="2883462" y="881210"/>
            <a:ext cx="5563443" cy="1517035"/>
          </a:xfrm>
        </p:spPr>
        <p:txBody>
          <a:bodyPr>
            <a:normAutofit/>
          </a:bodyPr>
          <a:lstStyle/>
          <a:p>
            <a:pPr eaLnBrk="1" fontAlgn="auto" hangingPunct="1">
              <a:spcAft>
                <a:spcPts val="0"/>
              </a:spcAft>
              <a:defRPr/>
            </a:pPr>
            <a:r>
              <a:rPr lang="en-US">
                <a:solidFill>
                  <a:schemeClr val="tx1">
                    <a:lumMod val="75000"/>
                    <a:lumOff val="25000"/>
                  </a:schemeClr>
                </a:solidFill>
              </a:rPr>
              <a:t>Attackers Profiles (continue)  </a:t>
            </a:r>
          </a:p>
        </p:txBody>
      </p:sp>
      <p:sp>
        <p:nvSpPr>
          <p:cNvPr id="12291" name="Rectangle 3">
            <a:extLst>
              <a:ext uri="{FF2B5EF4-FFF2-40B4-BE49-F238E27FC236}">
                <a16:creationId xmlns:a16="http://schemas.microsoft.com/office/drawing/2014/main" id="{B6119EEC-0CFF-4125-8430-208CAF8634F5}"/>
              </a:ext>
            </a:extLst>
          </p:cNvPr>
          <p:cNvSpPr>
            <a:spLocks noGrp="1" noChangeArrowheads="1"/>
          </p:cNvSpPr>
          <p:nvPr>
            <p:ph idx="1"/>
          </p:nvPr>
        </p:nvSpPr>
        <p:spPr>
          <a:xfrm>
            <a:off x="2883462" y="2133600"/>
            <a:ext cx="5433827" cy="3131777"/>
          </a:xfrm>
        </p:spPr>
        <p:txBody>
          <a:bodyPr>
            <a:noAutofit/>
          </a:bodyPr>
          <a:lstStyle/>
          <a:p>
            <a:pPr marL="0" indent="0" eaLnBrk="1" fontAlgn="auto" hangingPunct="1">
              <a:lnSpc>
                <a:spcPct val="90000"/>
              </a:lnSpc>
              <a:spcAft>
                <a:spcPts val="0"/>
              </a:spcAft>
              <a:buClr>
                <a:schemeClr val="accent3"/>
              </a:buClr>
              <a:buFontTx/>
              <a:buNone/>
              <a:defRPr/>
            </a:pPr>
            <a:r>
              <a:rPr lang="en-US" sz="1400" b="1" dirty="0">
                <a:solidFill>
                  <a:schemeClr val="tx1">
                    <a:lumMod val="75000"/>
                    <a:lumOff val="25000"/>
                  </a:schemeClr>
                </a:solidFill>
              </a:rPr>
              <a:t>Employees</a:t>
            </a:r>
          </a:p>
          <a:p>
            <a:pPr marL="0" indent="0" eaLnBrk="1" fontAlgn="auto" hangingPunct="1">
              <a:lnSpc>
                <a:spcPct val="90000"/>
              </a:lnSpc>
              <a:spcAft>
                <a:spcPts val="0"/>
              </a:spcAft>
              <a:buClr>
                <a:schemeClr val="accent3"/>
              </a:buClr>
              <a:buFontTx/>
              <a:buNone/>
              <a:defRPr/>
            </a:pPr>
            <a:endParaRPr lang="en-US" sz="1400" dirty="0">
              <a:solidFill>
                <a:schemeClr val="tx1">
                  <a:lumMod val="75000"/>
                  <a:lumOff val="25000"/>
                </a:schemeClr>
              </a:solidFill>
            </a:endParaRPr>
          </a:p>
          <a:p>
            <a:pPr marL="0" indent="0" eaLnBrk="1" fontAlgn="auto" hangingPunct="1">
              <a:lnSpc>
                <a:spcPct val="90000"/>
              </a:lnSpc>
              <a:spcAft>
                <a:spcPts val="0"/>
              </a:spcAft>
              <a:buClr>
                <a:schemeClr val="accent3"/>
              </a:buClr>
              <a:buFontTx/>
              <a:buNone/>
              <a:defRPr/>
            </a:pPr>
            <a:r>
              <a:rPr lang="en-US" sz="1400" dirty="0">
                <a:solidFill>
                  <a:schemeClr val="tx1">
                    <a:lumMod val="75000"/>
                    <a:lumOff val="25000"/>
                  </a:schemeClr>
                </a:solidFill>
              </a:rPr>
              <a:t>On of the largest information security threats.</a:t>
            </a:r>
          </a:p>
          <a:p>
            <a:pPr marL="0" indent="0" eaLnBrk="1" fontAlgn="auto" hangingPunct="1">
              <a:lnSpc>
                <a:spcPct val="90000"/>
              </a:lnSpc>
              <a:spcAft>
                <a:spcPts val="0"/>
              </a:spcAft>
              <a:buClr>
                <a:schemeClr val="accent3"/>
              </a:buClr>
              <a:buFontTx/>
              <a:buNone/>
              <a:defRPr/>
            </a:pPr>
            <a:endParaRPr lang="en-US" sz="1400" dirty="0">
              <a:solidFill>
                <a:schemeClr val="tx1">
                  <a:lumMod val="75000"/>
                  <a:lumOff val="25000"/>
                </a:schemeClr>
              </a:solidFill>
            </a:endParaRPr>
          </a:p>
          <a:p>
            <a:pPr marL="0" indent="0" eaLnBrk="1" fontAlgn="auto" hangingPunct="1">
              <a:lnSpc>
                <a:spcPct val="90000"/>
              </a:lnSpc>
              <a:spcAft>
                <a:spcPts val="0"/>
              </a:spcAft>
              <a:buClr>
                <a:schemeClr val="accent3"/>
              </a:buClr>
              <a:buFontTx/>
              <a:buNone/>
              <a:defRPr/>
            </a:pPr>
            <a:r>
              <a:rPr lang="en-US" sz="1400" dirty="0">
                <a:solidFill>
                  <a:schemeClr val="tx1">
                    <a:lumMod val="75000"/>
                    <a:lumOff val="25000"/>
                  </a:schemeClr>
                </a:solidFill>
              </a:rPr>
              <a:t>Motivation for Employees break into their company’s computer:</a:t>
            </a:r>
          </a:p>
          <a:p>
            <a:pPr marL="0" indent="0" eaLnBrk="1" fontAlgn="auto" hangingPunct="1">
              <a:lnSpc>
                <a:spcPct val="90000"/>
              </a:lnSpc>
              <a:spcAft>
                <a:spcPts val="0"/>
              </a:spcAft>
              <a:buClr>
                <a:schemeClr val="accent3"/>
              </a:buClr>
              <a:buFontTx/>
              <a:buNone/>
              <a:defRPr/>
            </a:pPr>
            <a:endParaRPr lang="en-US" sz="1400" dirty="0">
              <a:solidFill>
                <a:schemeClr val="tx1">
                  <a:lumMod val="75000"/>
                  <a:lumOff val="25000"/>
                </a:schemeClr>
              </a:solidFill>
            </a:endParaRPr>
          </a:p>
          <a:p>
            <a:pPr marL="0" indent="0" eaLnBrk="1" fontAlgn="auto" hangingPunct="1">
              <a:lnSpc>
                <a:spcPct val="90000"/>
              </a:lnSpc>
              <a:spcAft>
                <a:spcPts val="0"/>
              </a:spcAft>
              <a:buClr>
                <a:schemeClr val="accent3"/>
              </a:buClr>
              <a:buFontTx/>
              <a:buChar char="-"/>
              <a:defRPr/>
            </a:pPr>
            <a:r>
              <a:rPr lang="en-US" sz="1400" dirty="0">
                <a:solidFill>
                  <a:schemeClr val="tx1">
                    <a:lumMod val="75000"/>
                    <a:lumOff val="25000"/>
                  </a:schemeClr>
                </a:solidFill>
              </a:rPr>
              <a:t> To show the company a weakness in their security.</a:t>
            </a:r>
          </a:p>
          <a:p>
            <a:pPr marL="0" indent="0" eaLnBrk="1" fontAlgn="auto" hangingPunct="1">
              <a:lnSpc>
                <a:spcPct val="90000"/>
              </a:lnSpc>
              <a:spcAft>
                <a:spcPts val="0"/>
              </a:spcAft>
              <a:buClr>
                <a:schemeClr val="accent3"/>
              </a:buClr>
              <a:buFontTx/>
              <a:buChar char="-"/>
              <a:defRPr/>
            </a:pPr>
            <a:endParaRPr lang="en-US" sz="1400" dirty="0">
              <a:solidFill>
                <a:schemeClr val="tx1">
                  <a:lumMod val="75000"/>
                  <a:lumOff val="25000"/>
                </a:schemeClr>
              </a:solidFill>
            </a:endParaRPr>
          </a:p>
          <a:p>
            <a:pPr marL="0" indent="0" eaLnBrk="1" fontAlgn="auto" hangingPunct="1">
              <a:lnSpc>
                <a:spcPct val="90000"/>
              </a:lnSpc>
              <a:spcAft>
                <a:spcPts val="0"/>
              </a:spcAft>
              <a:buClr>
                <a:schemeClr val="accent3"/>
              </a:buClr>
              <a:buFontTx/>
              <a:buChar char="-"/>
              <a:defRPr/>
            </a:pPr>
            <a:r>
              <a:rPr lang="en-US" sz="1400" dirty="0">
                <a:solidFill>
                  <a:schemeClr val="tx1">
                    <a:lumMod val="75000"/>
                    <a:lumOff val="25000"/>
                  </a:schemeClr>
                </a:solidFill>
              </a:rPr>
              <a:t> Unsatisfied with the company or to show that “I’m smarter</a:t>
            </a:r>
          </a:p>
          <a:p>
            <a:pPr marL="0" indent="0" eaLnBrk="1" fontAlgn="auto" hangingPunct="1">
              <a:lnSpc>
                <a:spcPct val="90000"/>
              </a:lnSpc>
              <a:spcAft>
                <a:spcPts val="0"/>
              </a:spcAft>
              <a:buClr>
                <a:schemeClr val="accent3"/>
              </a:buClr>
              <a:buFontTx/>
              <a:buNone/>
              <a:defRPr/>
            </a:pPr>
            <a:r>
              <a:rPr lang="en-US" sz="1400" dirty="0">
                <a:solidFill>
                  <a:schemeClr val="tx1">
                    <a:lumMod val="75000"/>
                    <a:lumOff val="25000"/>
                  </a:schemeClr>
                </a:solidFill>
              </a:rPr>
              <a:t>  than all of you”.</a:t>
            </a:r>
          </a:p>
          <a:p>
            <a:pPr marL="0" indent="0" eaLnBrk="1" fontAlgn="auto" hangingPunct="1">
              <a:lnSpc>
                <a:spcPct val="90000"/>
              </a:lnSpc>
              <a:spcAft>
                <a:spcPts val="0"/>
              </a:spcAft>
              <a:buClr>
                <a:schemeClr val="accent3"/>
              </a:buClr>
              <a:buFontTx/>
              <a:buNone/>
              <a:defRPr/>
            </a:pPr>
            <a:endParaRPr lang="en-US" sz="1400" dirty="0">
              <a:solidFill>
                <a:schemeClr val="tx1">
                  <a:lumMod val="75000"/>
                  <a:lumOff val="25000"/>
                </a:schemeClr>
              </a:solidFill>
            </a:endParaRPr>
          </a:p>
          <a:p>
            <a:pPr marL="0" indent="0" eaLnBrk="1" fontAlgn="auto" hangingPunct="1">
              <a:lnSpc>
                <a:spcPct val="90000"/>
              </a:lnSpc>
              <a:spcAft>
                <a:spcPts val="0"/>
              </a:spcAft>
              <a:buClr>
                <a:schemeClr val="accent3"/>
              </a:buClr>
              <a:buFontTx/>
              <a:buChar char="-"/>
              <a:defRPr/>
            </a:pPr>
            <a:r>
              <a:rPr lang="en-US" sz="1400" dirty="0">
                <a:solidFill>
                  <a:schemeClr val="tx1">
                    <a:lumMod val="75000"/>
                    <a:lumOff val="25000"/>
                  </a:schemeClr>
                </a:solidFill>
              </a:rPr>
              <a:t> Hired by a competitor to steal sensitive information for</a:t>
            </a:r>
          </a:p>
          <a:p>
            <a:pPr marL="0" indent="0" eaLnBrk="1" fontAlgn="auto" hangingPunct="1">
              <a:lnSpc>
                <a:spcPct val="90000"/>
              </a:lnSpc>
              <a:spcAft>
                <a:spcPts val="0"/>
              </a:spcAft>
              <a:buClr>
                <a:schemeClr val="accent3"/>
              </a:buClr>
              <a:buFontTx/>
              <a:buNone/>
              <a:defRPr/>
            </a:pPr>
            <a:r>
              <a:rPr lang="en-US" sz="1400" dirty="0">
                <a:solidFill>
                  <a:schemeClr val="tx1">
                    <a:lumMod val="75000"/>
                    <a:lumOff val="25000"/>
                  </a:schemeClr>
                </a:solidFill>
              </a:rPr>
              <a:t>  financial benefit.</a:t>
            </a:r>
          </a:p>
          <a:p>
            <a:pPr marL="0" indent="0" eaLnBrk="1" fontAlgn="auto" hangingPunct="1">
              <a:lnSpc>
                <a:spcPct val="90000"/>
              </a:lnSpc>
              <a:spcAft>
                <a:spcPts val="0"/>
              </a:spcAft>
              <a:buClr>
                <a:schemeClr val="accent3"/>
              </a:buClr>
              <a:buFontTx/>
              <a:buChar char="-"/>
              <a:defRPr/>
            </a:pPr>
            <a:endParaRPr lang="en-US" sz="1400" dirty="0">
              <a:solidFill>
                <a:schemeClr val="tx1">
                  <a:lumMod val="75000"/>
                  <a:lumOff val="25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A009E310-C7C2-4F23-B466-4417C8ED3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a:gsLst>
              <a:gs pos="0">
                <a:schemeClr val="bg2">
                  <a:tint val="90000"/>
                  <a:shade val="92000"/>
                  <a:satMod val="160000"/>
                </a:schemeClr>
              </a:gs>
              <a:gs pos="77000">
                <a:schemeClr val="bg2">
                  <a:tint val="100000"/>
                  <a:shade val="73000"/>
                  <a:satMod val="155000"/>
                </a:schemeClr>
              </a:gs>
              <a:gs pos="100000">
                <a:schemeClr val="bg2">
                  <a:tint val="100000"/>
                  <a:shade val="67000"/>
                  <a:satMod val="14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4" name="Rectangle 73">
            <a:extLst>
              <a:ext uri="{FF2B5EF4-FFF2-40B4-BE49-F238E27FC236}">
                <a16:creationId xmlns:a16="http://schemas.microsoft.com/office/drawing/2014/main" id="{51A4F4A1-146B-4D29-852A-F609966797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6" name="Rectangle 75">
            <a:extLst>
              <a:ext uri="{FF2B5EF4-FFF2-40B4-BE49-F238E27FC236}">
                <a16:creationId xmlns:a16="http://schemas.microsoft.com/office/drawing/2014/main" id="{A4C31FF5-F97E-4082-BFC5-A880DB9F3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00862" y="457200"/>
            <a:ext cx="6400235" cy="5943603"/>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78" name="Rectangle 77">
            <a:extLst>
              <a:ext uri="{FF2B5EF4-FFF2-40B4-BE49-F238E27FC236}">
                <a16:creationId xmlns:a16="http://schemas.microsoft.com/office/drawing/2014/main" id="{6015B4CE-42DE-4E9B-B800-B5B8142E6F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29350" y="621793"/>
            <a:ext cx="6149085" cy="5614416"/>
          </a:xfrm>
          <a:prstGeom prst="rect">
            <a:avLst/>
          </a:prstGeom>
          <a:noFill/>
          <a:ln w="6350" cap="sq" cmpd="sng" algn="ctr">
            <a:solidFill>
              <a:schemeClr val="tx1">
                <a:lumMod val="75000"/>
                <a:lumOff val="25000"/>
              </a:schemeClr>
            </a:solidFill>
            <a:prstDash val="solid"/>
            <a:miter lim="800000"/>
          </a:ln>
          <a:effectLst/>
        </p:spPr>
      </p:sp>
      <p:sp>
        <p:nvSpPr>
          <p:cNvPr id="13314" name="Rectangle 2">
            <a:extLst>
              <a:ext uri="{FF2B5EF4-FFF2-40B4-BE49-F238E27FC236}">
                <a16:creationId xmlns:a16="http://schemas.microsoft.com/office/drawing/2014/main" id="{0A35623A-4478-43F8-8F36-BE96FBECEFB7}"/>
              </a:ext>
            </a:extLst>
          </p:cNvPr>
          <p:cNvSpPr>
            <a:spLocks noGrp="1" noChangeArrowheads="1"/>
          </p:cNvSpPr>
          <p:nvPr>
            <p:ph type="title"/>
          </p:nvPr>
        </p:nvSpPr>
        <p:spPr>
          <a:xfrm>
            <a:off x="2883462" y="457200"/>
            <a:ext cx="5563443" cy="1517035"/>
          </a:xfrm>
        </p:spPr>
        <p:txBody>
          <a:bodyPr>
            <a:normAutofit/>
          </a:bodyPr>
          <a:lstStyle/>
          <a:p>
            <a:pPr eaLnBrk="1" fontAlgn="auto" hangingPunct="1">
              <a:spcAft>
                <a:spcPts val="0"/>
              </a:spcAft>
              <a:defRPr/>
            </a:pPr>
            <a:r>
              <a:rPr lang="en-US" dirty="0">
                <a:solidFill>
                  <a:schemeClr val="tx1">
                    <a:lumMod val="75000"/>
                    <a:lumOff val="25000"/>
                  </a:schemeClr>
                </a:solidFill>
              </a:rPr>
              <a:t>Attackers Profiles (continue)  </a:t>
            </a:r>
          </a:p>
        </p:txBody>
      </p:sp>
      <p:sp>
        <p:nvSpPr>
          <p:cNvPr id="13315" name="Rectangle 3">
            <a:extLst>
              <a:ext uri="{FF2B5EF4-FFF2-40B4-BE49-F238E27FC236}">
                <a16:creationId xmlns:a16="http://schemas.microsoft.com/office/drawing/2014/main" id="{39E3FE3C-C459-4488-94B6-30C749A5EAFE}"/>
              </a:ext>
            </a:extLst>
          </p:cNvPr>
          <p:cNvSpPr>
            <a:spLocks noGrp="1" noChangeArrowheads="1"/>
          </p:cNvSpPr>
          <p:nvPr>
            <p:ph idx="1"/>
          </p:nvPr>
        </p:nvSpPr>
        <p:spPr>
          <a:xfrm>
            <a:off x="2883462" y="1676400"/>
            <a:ext cx="5433827" cy="3131777"/>
          </a:xfrm>
        </p:spPr>
        <p:txBody>
          <a:bodyPr>
            <a:noAutofit/>
          </a:bodyPr>
          <a:lstStyle/>
          <a:p>
            <a:pPr marL="0" indent="0" eaLnBrk="1" fontAlgn="auto" hangingPunct="1">
              <a:lnSpc>
                <a:spcPct val="90000"/>
              </a:lnSpc>
              <a:spcAft>
                <a:spcPts val="0"/>
              </a:spcAft>
              <a:buClr>
                <a:schemeClr val="accent3"/>
              </a:buClr>
              <a:buFontTx/>
              <a:buNone/>
              <a:defRPr/>
            </a:pPr>
            <a:r>
              <a:rPr lang="en-US" sz="1400" b="1" dirty="0">
                <a:solidFill>
                  <a:schemeClr val="tx1">
                    <a:lumMod val="75000"/>
                    <a:lumOff val="25000"/>
                  </a:schemeClr>
                </a:solidFill>
              </a:rPr>
              <a:t>Cyberterrorist</a:t>
            </a:r>
          </a:p>
          <a:p>
            <a:pPr marL="0" indent="0" eaLnBrk="1" fontAlgn="auto" hangingPunct="1">
              <a:lnSpc>
                <a:spcPct val="90000"/>
              </a:lnSpc>
              <a:spcAft>
                <a:spcPts val="0"/>
              </a:spcAft>
              <a:buClr>
                <a:schemeClr val="accent3"/>
              </a:buClr>
              <a:buFontTx/>
              <a:buNone/>
              <a:defRPr/>
            </a:pPr>
            <a:endParaRPr lang="en-US" sz="1400" dirty="0">
              <a:solidFill>
                <a:schemeClr val="tx1">
                  <a:lumMod val="75000"/>
                  <a:lumOff val="25000"/>
                </a:schemeClr>
              </a:solidFill>
            </a:endParaRPr>
          </a:p>
          <a:p>
            <a:pPr marL="0" indent="0" eaLnBrk="1" fontAlgn="auto" hangingPunct="1">
              <a:lnSpc>
                <a:spcPct val="90000"/>
              </a:lnSpc>
              <a:spcAft>
                <a:spcPts val="0"/>
              </a:spcAft>
              <a:buClr>
                <a:schemeClr val="accent3"/>
              </a:buClr>
              <a:buFontTx/>
              <a:buNone/>
              <a:defRPr/>
            </a:pPr>
            <a:r>
              <a:rPr lang="en-US" sz="1400" dirty="0">
                <a:solidFill>
                  <a:schemeClr val="tx1">
                    <a:lumMod val="75000"/>
                    <a:lumOff val="25000"/>
                  </a:schemeClr>
                </a:solidFill>
              </a:rPr>
              <a:t>Their attacks are often unprecedented: that is, they attack in ways that have not been used before.</a:t>
            </a:r>
          </a:p>
          <a:p>
            <a:pPr marL="0" indent="0" eaLnBrk="1" fontAlgn="auto" hangingPunct="1">
              <a:lnSpc>
                <a:spcPct val="90000"/>
              </a:lnSpc>
              <a:spcAft>
                <a:spcPts val="0"/>
              </a:spcAft>
              <a:buClr>
                <a:schemeClr val="accent3"/>
              </a:buClr>
              <a:buFontTx/>
              <a:buNone/>
              <a:defRPr/>
            </a:pPr>
            <a:endParaRPr lang="en-US" sz="1400" dirty="0">
              <a:solidFill>
                <a:schemeClr val="tx1">
                  <a:lumMod val="75000"/>
                  <a:lumOff val="25000"/>
                </a:schemeClr>
              </a:solidFill>
            </a:endParaRPr>
          </a:p>
          <a:p>
            <a:pPr marL="0" indent="0" eaLnBrk="1" fontAlgn="auto" hangingPunct="1">
              <a:lnSpc>
                <a:spcPct val="90000"/>
              </a:lnSpc>
              <a:spcAft>
                <a:spcPts val="0"/>
              </a:spcAft>
              <a:buClr>
                <a:schemeClr val="accent3"/>
              </a:buClr>
              <a:buFontTx/>
              <a:buNone/>
              <a:defRPr/>
            </a:pPr>
            <a:r>
              <a:rPr lang="en-US" sz="1400" dirty="0">
                <a:solidFill>
                  <a:schemeClr val="tx1">
                    <a:lumMod val="75000"/>
                    <a:lumOff val="25000"/>
                  </a:schemeClr>
                </a:solidFill>
              </a:rPr>
              <a:t>Terrorist attacks network and computer infrastructure to cause panic.</a:t>
            </a:r>
          </a:p>
          <a:p>
            <a:pPr marL="0" indent="0" eaLnBrk="1" fontAlgn="auto" hangingPunct="1">
              <a:lnSpc>
                <a:spcPct val="90000"/>
              </a:lnSpc>
              <a:spcAft>
                <a:spcPts val="0"/>
              </a:spcAft>
              <a:buClr>
                <a:schemeClr val="accent3"/>
              </a:buClr>
              <a:buFontTx/>
              <a:buNone/>
              <a:defRPr/>
            </a:pPr>
            <a:endParaRPr lang="en-US" sz="1400" dirty="0">
              <a:solidFill>
                <a:schemeClr val="tx1">
                  <a:lumMod val="75000"/>
                  <a:lumOff val="25000"/>
                </a:schemeClr>
              </a:solidFill>
            </a:endParaRPr>
          </a:p>
          <a:p>
            <a:pPr marL="0" indent="0" eaLnBrk="1" fontAlgn="auto" hangingPunct="1">
              <a:lnSpc>
                <a:spcPct val="90000"/>
              </a:lnSpc>
              <a:spcAft>
                <a:spcPts val="0"/>
              </a:spcAft>
              <a:buClr>
                <a:schemeClr val="accent3"/>
              </a:buClr>
              <a:buFontTx/>
              <a:buNone/>
              <a:defRPr/>
            </a:pPr>
            <a:r>
              <a:rPr lang="en-US" sz="1400" dirty="0">
                <a:solidFill>
                  <a:schemeClr val="tx1">
                    <a:lumMod val="75000"/>
                    <a:lumOff val="25000"/>
                  </a:schemeClr>
                </a:solidFill>
              </a:rPr>
              <a:t>Their goals are :</a:t>
            </a:r>
          </a:p>
          <a:p>
            <a:pPr marL="0" indent="0" eaLnBrk="1" fontAlgn="auto" hangingPunct="1">
              <a:lnSpc>
                <a:spcPct val="90000"/>
              </a:lnSpc>
              <a:spcAft>
                <a:spcPts val="0"/>
              </a:spcAft>
              <a:buClr>
                <a:schemeClr val="accent3"/>
              </a:buClr>
              <a:buFontTx/>
              <a:buNone/>
              <a:defRPr/>
            </a:pPr>
            <a:r>
              <a:rPr lang="en-US" sz="1400" dirty="0">
                <a:solidFill>
                  <a:schemeClr val="tx1">
                    <a:lumMod val="75000"/>
                    <a:lumOff val="25000"/>
                  </a:schemeClr>
                </a:solidFill>
              </a:rPr>
              <a:t>- Deface electronic information (such as Web sites) to spread     disinformation and propaganda</a:t>
            </a:r>
          </a:p>
          <a:p>
            <a:pPr marL="0" indent="0" eaLnBrk="1" fontAlgn="auto" hangingPunct="1">
              <a:lnSpc>
                <a:spcPct val="90000"/>
              </a:lnSpc>
              <a:spcAft>
                <a:spcPts val="0"/>
              </a:spcAft>
              <a:buClr>
                <a:schemeClr val="accent3"/>
              </a:buClr>
              <a:buFontTx/>
              <a:buNone/>
              <a:defRPr/>
            </a:pPr>
            <a:r>
              <a:rPr lang="en-US" sz="1400" dirty="0">
                <a:solidFill>
                  <a:schemeClr val="tx1">
                    <a:lumMod val="75000"/>
                    <a:lumOff val="25000"/>
                  </a:schemeClr>
                </a:solidFill>
              </a:rPr>
              <a:t>- Deny service to legitimate users</a:t>
            </a:r>
          </a:p>
          <a:p>
            <a:pPr marL="0" indent="0" eaLnBrk="1" fontAlgn="auto" hangingPunct="1">
              <a:lnSpc>
                <a:spcPct val="90000"/>
              </a:lnSpc>
              <a:spcAft>
                <a:spcPts val="0"/>
              </a:spcAft>
              <a:buClr>
                <a:schemeClr val="accent3"/>
              </a:buClr>
              <a:buFontTx/>
              <a:buChar char="-"/>
              <a:defRPr/>
            </a:pPr>
            <a:r>
              <a:rPr lang="en-US" sz="1400" dirty="0">
                <a:solidFill>
                  <a:schemeClr val="tx1">
                    <a:lumMod val="75000"/>
                    <a:lumOff val="25000"/>
                  </a:schemeClr>
                </a:solidFill>
              </a:rPr>
              <a:t> Commit </a:t>
            </a:r>
            <a:r>
              <a:rPr lang="en-US" sz="1400" dirty="0" err="1">
                <a:solidFill>
                  <a:schemeClr val="tx1">
                    <a:lumMod val="75000"/>
                    <a:lumOff val="25000"/>
                  </a:schemeClr>
                </a:solidFill>
              </a:rPr>
              <a:t>unauthorised</a:t>
            </a:r>
            <a:r>
              <a:rPr lang="en-US" sz="1400" dirty="0">
                <a:solidFill>
                  <a:schemeClr val="tx1">
                    <a:lumMod val="75000"/>
                    <a:lumOff val="25000"/>
                  </a:schemeClr>
                </a:solidFill>
              </a:rPr>
              <a:t> intrusions that result in critical infrastructure outages and corruption of vital data</a:t>
            </a:r>
          </a:p>
          <a:p>
            <a:pPr marL="0" indent="0" eaLnBrk="1" fontAlgn="auto" hangingPunct="1">
              <a:lnSpc>
                <a:spcPct val="90000"/>
              </a:lnSpc>
              <a:spcAft>
                <a:spcPts val="0"/>
              </a:spcAft>
              <a:buClr>
                <a:schemeClr val="accent3"/>
              </a:buClr>
              <a:buFontTx/>
              <a:buChar char="-"/>
              <a:defRPr/>
            </a:pPr>
            <a:endParaRPr lang="en-US" sz="1400" dirty="0">
              <a:solidFill>
                <a:schemeClr val="tx1">
                  <a:lumMod val="75000"/>
                  <a:lumOff val="25000"/>
                </a:schemeClr>
              </a:solidFill>
            </a:endParaRPr>
          </a:p>
          <a:p>
            <a:pPr marL="0" indent="0" eaLnBrk="1" fontAlgn="auto" hangingPunct="1">
              <a:lnSpc>
                <a:spcPct val="90000"/>
              </a:lnSpc>
              <a:spcAft>
                <a:spcPts val="0"/>
              </a:spcAft>
              <a:buClr>
                <a:schemeClr val="accent3"/>
              </a:buClr>
              <a:buFontTx/>
              <a:buNone/>
              <a:defRPr/>
            </a:pPr>
            <a:r>
              <a:rPr lang="en-US" sz="1400" dirty="0">
                <a:solidFill>
                  <a:schemeClr val="tx1">
                    <a:lumMod val="75000"/>
                    <a:lumOff val="25000"/>
                  </a:schemeClr>
                </a:solidFill>
              </a:rPr>
              <a:t>Their motivation :  Ideology, for the sake of their principles or beliefs.</a:t>
            </a:r>
          </a:p>
          <a:p>
            <a:pPr marL="0" indent="0" eaLnBrk="1" fontAlgn="auto" hangingPunct="1">
              <a:lnSpc>
                <a:spcPct val="90000"/>
              </a:lnSpc>
              <a:spcAft>
                <a:spcPts val="0"/>
              </a:spcAft>
              <a:buClr>
                <a:schemeClr val="accent3"/>
              </a:buClr>
              <a:buFontTx/>
              <a:buNone/>
              <a:defRPr/>
            </a:pPr>
            <a:endParaRPr lang="en-US" sz="1400" dirty="0">
              <a:solidFill>
                <a:schemeClr val="tx1">
                  <a:lumMod val="75000"/>
                  <a:lumOff val="25000"/>
                </a:schemeClr>
              </a:solidFill>
            </a:endParaRPr>
          </a:p>
          <a:p>
            <a:pPr marL="0" indent="0" eaLnBrk="1" fontAlgn="auto" hangingPunct="1">
              <a:lnSpc>
                <a:spcPct val="90000"/>
              </a:lnSpc>
              <a:spcAft>
                <a:spcPts val="0"/>
              </a:spcAft>
              <a:buClr>
                <a:schemeClr val="accent3"/>
              </a:buClr>
              <a:buFontTx/>
              <a:buNone/>
              <a:defRPr/>
            </a:pPr>
            <a:r>
              <a:rPr lang="en-US" sz="1400" dirty="0">
                <a:solidFill>
                  <a:schemeClr val="tx1">
                    <a:lumMod val="75000"/>
                    <a:lumOff val="25000"/>
                  </a:schemeClr>
                </a:solidFill>
              </a:rPr>
              <a:t> </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Savon</Template>
  <TotalTime>3150</TotalTime>
  <Words>2850</Words>
  <Application>Microsoft Office PowerPoint</Application>
  <PresentationFormat>On-screen Show (4:3)</PresentationFormat>
  <Paragraphs>394</Paragraphs>
  <Slides>59</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59</vt:i4>
      </vt:variant>
    </vt:vector>
  </HeadingPairs>
  <TitlesOfParts>
    <vt:vector size="69" baseType="lpstr">
      <vt:lpstr>Arial</vt:lpstr>
      <vt:lpstr>Arial</vt:lpstr>
      <vt:lpstr>Calibri</vt:lpstr>
      <vt:lpstr>Century Gothic</vt:lpstr>
      <vt:lpstr>Courier New</vt:lpstr>
      <vt:lpstr>Garamond</vt:lpstr>
      <vt:lpstr>Tahoma</vt:lpstr>
      <vt:lpstr>Wingdings</vt:lpstr>
      <vt:lpstr>Wingdings 2</vt:lpstr>
      <vt:lpstr>Savon</vt:lpstr>
      <vt:lpstr>Network Security Fundamentals</vt:lpstr>
      <vt:lpstr>Lesson Outcomes</vt:lpstr>
      <vt:lpstr>Part 1</vt:lpstr>
      <vt:lpstr>Attackers Profiles  </vt:lpstr>
      <vt:lpstr>Attackers Profiles (continue)  </vt:lpstr>
      <vt:lpstr>Attackers Profiles (coninue) </vt:lpstr>
      <vt:lpstr>Attackers Profiles (continue)  </vt:lpstr>
      <vt:lpstr>Attackers Profiles (continue)  </vt:lpstr>
      <vt:lpstr>Attackers Profiles (continue)  </vt:lpstr>
      <vt:lpstr>Attacker Profiles Summary</vt:lpstr>
      <vt:lpstr>Basic Attacks </vt:lpstr>
      <vt:lpstr>Basic Attacks (continue) </vt:lpstr>
      <vt:lpstr>Basic Attacks (continue) </vt:lpstr>
      <vt:lpstr>Identity Attacks </vt:lpstr>
      <vt:lpstr>PowerPoint Presentation</vt:lpstr>
      <vt:lpstr>Identity Attacks (continue) </vt:lpstr>
      <vt:lpstr>Identity Attacks (continue) </vt:lpstr>
      <vt:lpstr>Spoofing on wired networks </vt:lpstr>
      <vt:lpstr>Spoofing on wired networks </vt:lpstr>
      <vt:lpstr>Spoofing on wireless networks </vt:lpstr>
      <vt:lpstr>Part 2</vt:lpstr>
      <vt:lpstr>Denial of Service Attacks </vt:lpstr>
      <vt:lpstr>SYN Attacks </vt:lpstr>
      <vt:lpstr>Denial of Service Attacks </vt:lpstr>
      <vt:lpstr>Smurf Attack</vt:lpstr>
      <vt:lpstr>Distributed Denial of Service Attacks </vt:lpstr>
      <vt:lpstr>DDoS attacks</vt:lpstr>
      <vt:lpstr>Malicious Code (Malware)</vt:lpstr>
      <vt:lpstr>Hardening Networks </vt:lpstr>
      <vt:lpstr>Network packet filtering </vt:lpstr>
      <vt:lpstr>Network packet filtering </vt:lpstr>
      <vt:lpstr>Rule Base (or ACL)</vt:lpstr>
      <vt:lpstr>PowerPoint Presentation</vt:lpstr>
      <vt:lpstr>Network Security Devices </vt:lpstr>
      <vt:lpstr>PowerPoint Presentation</vt:lpstr>
      <vt:lpstr>PowerPoint Presentation</vt:lpstr>
      <vt:lpstr>PowerPoint Presentation</vt:lpstr>
      <vt:lpstr>Firewall (continue) </vt:lpstr>
      <vt:lpstr>Firewall (continue) </vt:lpstr>
      <vt:lpstr>Part 3</vt:lpstr>
      <vt:lpstr>Network Security Devices </vt:lpstr>
      <vt:lpstr>Hardening Network Security Devices </vt:lpstr>
      <vt:lpstr>PowerPoint Presentation</vt:lpstr>
      <vt:lpstr>Secure Network Topology </vt:lpstr>
      <vt:lpstr>Secure Network Topology </vt:lpstr>
      <vt:lpstr>Secure Network Topology </vt:lpstr>
      <vt:lpstr>Secure Network Topology </vt:lpstr>
      <vt:lpstr>Secure Network Topology </vt:lpstr>
      <vt:lpstr>Secure Network Topology </vt:lpstr>
      <vt:lpstr>Secure Network Topology </vt:lpstr>
      <vt:lpstr>Secure Network Topology </vt:lpstr>
      <vt:lpstr>Secure Network Topology </vt:lpstr>
      <vt:lpstr>Secure Network Topology </vt:lpstr>
      <vt:lpstr>Secure Network Topology </vt:lpstr>
      <vt:lpstr>Secure Network Topology </vt:lpstr>
      <vt:lpstr>Secure Network Topology </vt:lpstr>
      <vt:lpstr>Secure Network Topology </vt:lpstr>
      <vt:lpstr>Secure Network Topology </vt:lpstr>
      <vt:lpstr>SELF REVIEW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User</dc:creator>
  <cp:lastModifiedBy>PROFESOR MADYA TS. DR. NURUL AKMAR BINTI EMRAN</cp:lastModifiedBy>
  <cp:revision>530</cp:revision>
  <dcterms:created xsi:type="dcterms:W3CDTF">2007-05-21T03:42:14Z</dcterms:created>
  <dcterms:modified xsi:type="dcterms:W3CDTF">2022-01-03T23:50:49Z</dcterms:modified>
</cp:coreProperties>
</file>